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8" r:id="rId7"/>
    <p:sldId id="264" r:id="rId8"/>
    <p:sldId id="265" r:id="rId9"/>
    <p:sldId id="266" r:id="rId10"/>
    <p:sldId id="267" r:id="rId11"/>
    <p:sldId id="270"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6" d="100"/>
          <a:sy n="116" d="100"/>
        </p:scale>
        <p:origin x="2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1/19/2019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1/19/2019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1/19/2019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1/19/2019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1/19/2019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moeini/ETL/blob/master/ETL/dow/IBM.csv" TargetMode="External"/><Relationship Id="rId2" Type="http://schemas.openxmlformats.org/officeDocument/2006/relationships/hyperlink" Target="https://github.com/amoeini/ETL/blob/master/ETL/crypto/bitcoin_price.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70000"/>
              </a:lnSpc>
              <a:spcBef>
                <a:spcPts val="1000"/>
              </a:spcBef>
            </a:pPr>
            <a:r>
              <a:rPr lang="en-US" dirty="0" smtClean="0"/>
              <a:t>ETL</a:t>
            </a:r>
            <a:br>
              <a:rPr lang="en-US" dirty="0" smtClean="0"/>
            </a:br>
            <a:r>
              <a:rPr lang="en-US" sz="1400">
                <a:latin typeface="+mn-lt"/>
                <a:ea typeface="+mn-ea"/>
                <a:cs typeface="+mn-cs"/>
              </a:rPr>
              <a:t>cryptocurrencies </a:t>
            </a:r>
            <a:r>
              <a:rPr lang="en-US" sz="1400" smtClean="0">
                <a:latin typeface="+mn-lt"/>
                <a:ea typeface="+mn-ea"/>
                <a:cs typeface="+mn-cs"/>
              </a:rPr>
              <a:t>Versus </a:t>
            </a:r>
            <a:r>
              <a:rPr lang="en-US" sz="1400" dirty="0">
                <a:latin typeface="+mn-lt"/>
                <a:ea typeface="+mn-ea"/>
                <a:cs typeface="+mn-cs"/>
              </a:rPr>
              <a:t>tech stocks Analysis</a:t>
            </a:r>
          </a:p>
        </p:txBody>
      </p:sp>
      <p:sp>
        <p:nvSpPr>
          <p:cNvPr id="3" name="Subtitle 2"/>
          <p:cNvSpPr>
            <a:spLocks noGrp="1"/>
          </p:cNvSpPr>
          <p:nvPr>
            <p:ph type="subTitle" idx="1"/>
          </p:nvPr>
        </p:nvSpPr>
        <p:spPr>
          <a:xfrm>
            <a:off x="1371600" y="3632200"/>
            <a:ext cx="9448800" cy="1359929"/>
          </a:xfrm>
        </p:spPr>
        <p:txBody>
          <a:bodyPr>
            <a:normAutofit fontScale="70000" lnSpcReduction="20000"/>
          </a:bodyPr>
          <a:lstStyle/>
          <a:p>
            <a:endParaRPr lang="en-US" b="1" dirty="0" smtClean="0"/>
          </a:p>
          <a:p>
            <a:r>
              <a:rPr lang="en-US" b="1" dirty="0" smtClean="0"/>
              <a:t>Team 1:</a:t>
            </a:r>
          </a:p>
          <a:p>
            <a:r>
              <a:rPr lang="en-US" dirty="0" err="1" smtClean="0"/>
              <a:t>Abtin</a:t>
            </a:r>
            <a:r>
              <a:rPr lang="en-US" dirty="0" smtClean="0"/>
              <a:t> </a:t>
            </a:r>
            <a:r>
              <a:rPr lang="en-US" dirty="0" err="1" smtClean="0"/>
              <a:t>Moeini</a:t>
            </a:r>
            <a:endParaRPr lang="en-US" dirty="0" smtClean="0"/>
          </a:p>
          <a:p>
            <a:r>
              <a:rPr lang="en-US" dirty="0" smtClean="0"/>
              <a:t>Marcus Echols-Booth</a:t>
            </a:r>
          </a:p>
          <a:p>
            <a:r>
              <a:rPr lang="en-US" dirty="0" smtClean="0"/>
              <a:t>Nada Rashid</a:t>
            </a:r>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738121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r>
              <a:rPr lang="en-US" sz="2400" dirty="0" smtClean="0"/>
              <a:t>For Data </a:t>
            </a:r>
            <a:r>
              <a:rPr lang="en-US" sz="2400" dirty="0" err="1" smtClean="0"/>
              <a:t>Visualization,we</a:t>
            </a:r>
            <a:r>
              <a:rPr lang="en-US" sz="2400" dirty="0" smtClean="0"/>
              <a:t> </a:t>
            </a:r>
            <a:r>
              <a:rPr lang="en-US" sz="2400" dirty="0"/>
              <a:t>plotted Bitcoin Price by Date and IBM Price by Date separately. The graphs showed that while Bitcoin and IBM (perhaps cryptocurrencies and tech stocks in general, if we had had more time to analyze them) both experienced sharp increases over short periods of time. Bitcoin has fluctuated much more in general and still experiences price swings that IBM no longer seems to experience so drastically.</a:t>
            </a:r>
          </a:p>
          <a:p>
            <a:endParaRPr lang="en-US" dirty="0"/>
          </a:p>
        </p:txBody>
      </p:sp>
    </p:spTree>
    <p:extLst>
      <p:ext uri="{BB962C8B-B14F-4D97-AF65-F5344CB8AC3E}">
        <p14:creationId xmlns:p14="http://schemas.microsoft.com/office/powerpoint/2010/main" val="3747124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7" name="Content Placeholder 6"/>
          <p:cNvPicPr>
            <a:picLocks noGrp="1" noChangeAspect="1"/>
          </p:cNvPicPr>
          <p:nvPr>
            <p:ph idx="1"/>
          </p:nvPr>
        </p:nvPicPr>
        <p:blipFill>
          <a:blip r:embed="rId2"/>
          <a:stretch>
            <a:fillRect/>
          </a:stretch>
        </p:blipFill>
        <p:spPr>
          <a:xfrm>
            <a:off x="378941" y="2553730"/>
            <a:ext cx="4710884" cy="3328085"/>
          </a:xfrm>
          <a:prstGeom prst="rect">
            <a:avLst/>
          </a:prstGeom>
        </p:spPr>
      </p:pic>
      <p:pic>
        <p:nvPicPr>
          <p:cNvPr id="8" name="Picture 7"/>
          <p:cNvPicPr>
            <a:picLocks noChangeAspect="1"/>
          </p:cNvPicPr>
          <p:nvPr/>
        </p:nvPicPr>
        <p:blipFill>
          <a:blip r:embed="rId3"/>
          <a:stretch>
            <a:fillRect/>
          </a:stretch>
        </p:blipFill>
        <p:spPr>
          <a:xfrm>
            <a:off x="5881816" y="2553730"/>
            <a:ext cx="4497859" cy="3328085"/>
          </a:xfrm>
          <a:prstGeom prst="rect">
            <a:avLst/>
          </a:prstGeom>
        </p:spPr>
      </p:pic>
    </p:spTree>
    <p:extLst>
      <p:ext uri="{BB962C8B-B14F-4D97-AF65-F5344CB8AC3E}">
        <p14:creationId xmlns:p14="http://schemas.microsoft.com/office/powerpoint/2010/main" val="390084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2000" dirty="0" smtClean="0"/>
              <a:t>This Analysis showed that </a:t>
            </a:r>
            <a:r>
              <a:rPr lang="en-US" sz="2000" dirty="0"/>
              <a:t>while Bitcoin and IBM (perhaps cryptocurrencies and tech stocks in general, if we had had more time to analyze them) both experienced sharp increases over short periods of time. Bitcoin has fluctuated much more in general and still experiences price swings that IBM no longer seems to experience so drastically.</a:t>
            </a:r>
          </a:p>
          <a:p>
            <a:endParaRPr lang="en-US" dirty="0"/>
          </a:p>
        </p:txBody>
      </p:sp>
    </p:spTree>
    <p:extLst>
      <p:ext uri="{BB962C8B-B14F-4D97-AF65-F5344CB8AC3E}">
        <p14:creationId xmlns:p14="http://schemas.microsoft.com/office/powerpoint/2010/main" val="327989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p:spPr>
        <p:txBody>
          <a:bodyPr/>
          <a:lstStyle/>
          <a:p>
            <a:r>
              <a:rPr lang="en-US" b="1" dirty="0"/>
              <a:t>What Is ETL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sz="2400" b="1" dirty="0" smtClean="0"/>
          </a:p>
          <a:p>
            <a:pPr marL="0" indent="0">
              <a:buNone/>
            </a:pPr>
            <a:r>
              <a:rPr lang="en-US" sz="2400" b="1" dirty="0" smtClean="0"/>
              <a:t>ETL</a:t>
            </a:r>
            <a:r>
              <a:rPr lang="en-US" sz="2400" dirty="0" smtClean="0"/>
              <a:t> </a:t>
            </a:r>
            <a:r>
              <a:rPr lang="en-US" sz="2400" dirty="0"/>
              <a:t>= </a:t>
            </a:r>
            <a:r>
              <a:rPr lang="en-US" sz="2400" b="1" dirty="0"/>
              <a:t>E</a:t>
            </a:r>
            <a:r>
              <a:rPr lang="en-US" sz="2400" dirty="0"/>
              <a:t>xtract + </a:t>
            </a:r>
            <a:r>
              <a:rPr lang="en-US" sz="2400" b="1" dirty="0"/>
              <a:t>T</a:t>
            </a:r>
            <a:r>
              <a:rPr lang="en-US" sz="2400" dirty="0"/>
              <a:t>ransform +  </a:t>
            </a:r>
            <a:r>
              <a:rPr lang="en-US" sz="2400" b="1" dirty="0"/>
              <a:t>L</a:t>
            </a:r>
            <a:r>
              <a:rPr lang="en-US" sz="2400" dirty="0"/>
              <a:t>oad</a:t>
            </a:r>
          </a:p>
          <a:p>
            <a:pPr marL="0" indent="0">
              <a:buNone/>
            </a:pPr>
            <a:endParaRPr lang="en-US" sz="2400" dirty="0"/>
          </a:p>
          <a:p>
            <a:pPr marL="0" indent="0">
              <a:buNone/>
            </a:pPr>
            <a:r>
              <a:rPr lang="en-US" sz="2400" b="1" dirty="0"/>
              <a:t>ETL</a:t>
            </a:r>
            <a:r>
              <a:rPr lang="en-US" sz="2400" dirty="0"/>
              <a:t> is the process of </a:t>
            </a:r>
            <a:r>
              <a:rPr lang="en-US" sz="2400" b="1" dirty="0"/>
              <a:t>E</a:t>
            </a:r>
            <a:r>
              <a:rPr lang="en-US" sz="2400" dirty="0"/>
              <a:t>xtracts data from one or more data-sources, </a:t>
            </a:r>
            <a:r>
              <a:rPr lang="en-US" sz="2400" b="1" dirty="0"/>
              <a:t>T</a:t>
            </a:r>
            <a:r>
              <a:rPr lang="en-US" sz="2400" dirty="0"/>
              <a:t>ransforms it and cleanses it to be optimized, and </a:t>
            </a:r>
            <a:r>
              <a:rPr lang="en-US" sz="2400" b="1" dirty="0"/>
              <a:t>L</a:t>
            </a:r>
            <a:r>
              <a:rPr lang="en-US" sz="2400" dirty="0"/>
              <a:t>oads it into a data store or data warehouse.</a:t>
            </a:r>
            <a:endParaRPr lang="en-US" sz="2400" dirty="0"/>
          </a:p>
        </p:txBody>
      </p:sp>
    </p:spTree>
    <p:extLst>
      <p:ext uri="{BB962C8B-B14F-4D97-AF65-F5344CB8AC3E}">
        <p14:creationId xmlns:p14="http://schemas.microsoft.com/office/powerpoint/2010/main" val="58354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a:t>
            </a:r>
            <a:endParaRPr lang="en-US" dirty="0"/>
          </a:p>
        </p:txBody>
      </p:sp>
      <p:sp>
        <p:nvSpPr>
          <p:cNvPr id="3" name="Content Placeholder 2"/>
          <p:cNvSpPr>
            <a:spLocks noGrp="1"/>
          </p:cNvSpPr>
          <p:nvPr>
            <p:ph idx="1"/>
          </p:nvPr>
        </p:nvSpPr>
        <p:spPr/>
        <p:txBody>
          <a:bodyPr/>
          <a:lstStyle/>
          <a:p>
            <a:endParaRPr lang="en-US" dirty="0" smtClean="0"/>
          </a:p>
          <a:p>
            <a:r>
              <a:rPr lang="en-US" dirty="0" smtClean="0"/>
              <a:t>In This project we used ETL to collect data to perform analysis on cryptocurrencies and </a:t>
            </a:r>
            <a:r>
              <a:rPr lang="en-US" dirty="0"/>
              <a:t>tech stocks </a:t>
            </a:r>
            <a:r>
              <a:rPr lang="en-US" dirty="0" smtClean="0"/>
              <a:t>:  </a:t>
            </a:r>
          </a:p>
          <a:p>
            <a:endParaRPr lang="en-US" dirty="0" smtClean="0"/>
          </a:p>
          <a:p>
            <a:endParaRPr lang="en-US" dirty="0"/>
          </a:p>
          <a:p>
            <a:r>
              <a:rPr lang="en-US" dirty="0" smtClean="0"/>
              <a:t>Bit coin     </a:t>
            </a:r>
          </a:p>
          <a:p>
            <a:endParaRPr lang="en-US" dirty="0" smtClean="0"/>
          </a:p>
          <a:p>
            <a:endParaRPr lang="en-US" dirty="0"/>
          </a:p>
          <a:p>
            <a:r>
              <a:rPr lang="en-US" dirty="0" smtClean="0"/>
              <a:t>IBM      </a:t>
            </a:r>
            <a:endParaRPr lang="en-US" dirty="0"/>
          </a:p>
        </p:txBody>
      </p:sp>
      <p:pic>
        <p:nvPicPr>
          <p:cNvPr id="8" name="Picture 7"/>
          <p:cNvPicPr>
            <a:picLocks noChangeAspect="1"/>
          </p:cNvPicPr>
          <p:nvPr/>
        </p:nvPicPr>
        <p:blipFill>
          <a:blip r:embed="rId2"/>
          <a:stretch>
            <a:fillRect/>
          </a:stretch>
        </p:blipFill>
        <p:spPr>
          <a:xfrm>
            <a:off x="2274333" y="3850547"/>
            <a:ext cx="1785939" cy="94858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4333" y="5034616"/>
            <a:ext cx="1547070" cy="948583"/>
          </a:xfrm>
          <a:prstGeom prst="rect">
            <a:avLst/>
          </a:prstGeom>
        </p:spPr>
      </p:pic>
    </p:spTree>
    <p:extLst>
      <p:ext uri="{BB962C8B-B14F-4D97-AF65-F5344CB8AC3E}">
        <p14:creationId xmlns:p14="http://schemas.microsoft.com/office/powerpoint/2010/main" val="147588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r>
              <a:rPr lang="en-US" dirty="0" smtClean="0"/>
              <a:t>For data sources we downloaded two different data source from Kaggle.com in CSV format.</a:t>
            </a:r>
          </a:p>
          <a:p>
            <a:r>
              <a:rPr lang="en-US" dirty="0" smtClean="0"/>
              <a:t>1.</a:t>
            </a:r>
            <a:r>
              <a:rPr lang="en-US" dirty="0">
                <a:hlinkClick r:id="rId2" tooltip="bitcoin_price.csv"/>
              </a:rPr>
              <a:t> bitcoin_price.csv</a:t>
            </a:r>
            <a:endParaRPr lang="en-US" dirty="0" smtClean="0"/>
          </a:p>
          <a:p>
            <a:r>
              <a:rPr lang="en-US" dirty="0" smtClean="0"/>
              <a:t>2.</a:t>
            </a:r>
            <a:r>
              <a:rPr lang="en-US" dirty="0">
                <a:hlinkClick r:id="rId3" tooltip="IBM.csv"/>
              </a:rPr>
              <a:t> IBM.csv</a:t>
            </a:r>
            <a:r>
              <a:rPr lang="en-US" dirty="0"/>
              <a:t> </a:t>
            </a:r>
            <a:endParaRPr lang="en-US" dirty="0" smtClean="0"/>
          </a:p>
          <a:p>
            <a:endParaRPr lang="en-US" dirty="0"/>
          </a:p>
        </p:txBody>
      </p:sp>
    </p:spTree>
    <p:extLst>
      <p:ext uri="{BB962C8B-B14F-4D97-AF65-F5344CB8AC3E}">
        <p14:creationId xmlns:p14="http://schemas.microsoft.com/office/powerpoint/2010/main" val="232388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Tools</a:t>
            </a:r>
            <a:endParaRPr lang="en-US" dirty="0"/>
          </a:p>
        </p:txBody>
      </p:sp>
      <p:sp>
        <p:nvSpPr>
          <p:cNvPr id="3" name="Content Placeholder 2"/>
          <p:cNvSpPr>
            <a:spLocks noGrp="1"/>
          </p:cNvSpPr>
          <p:nvPr>
            <p:ph idx="1"/>
          </p:nvPr>
        </p:nvSpPr>
        <p:spPr/>
        <p:txBody>
          <a:bodyPr/>
          <a:lstStyle/>
          <a:p>
            <a:r>
              <a:rPr lang="en-US" dirty="0" smtClean="0"/>
              <a:t>Python :</a:t>
            </a:r>
            <a:r>
              <a:rPr lang="en-US" dirty="0"/>
              <a:t>Panda </a:t>
            </a:r>
            <a:r>
              <a:rPr lang="en-US" dirty="0" smtClean="0"/>
              <a:t>for Transform and Load, and </a:t>
            </a:r>
            <a:r>
              <a:rPr lang="en-US" dirty="0" err="1"/>
              <a:t>Matplotlib</a:t>
            </a:r>
            <a:r>
              <a:rPr lang="en-US" dirty="0" smtClean="0"/>
              <a:t> data visualization.</a:t>
            </a:r>
          </a:p>
          <a:p>
            <a:r>
              <a:rPr lang="en-US" dirty="0" smtClean="0"/>
              <a:t>My SQL : To Store the data</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78888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79088" y="1186248"/>
            <a:ext cx="6833824" cy="5671751"/>
          </a:xfrm>
          <a:prstGeom prst="rect">
            <a:avLst/>
          </a:prstGeom>
        </p:spPr>
      </p:pic>
    </p:spTree>
    <p:extLst>
      <p:ext uri="{BB962C8B-B14F-4D97-AF65-F5344CB8AC3E}">
        <p14:creationId xmlns:p14="http://schemas.microsoft.com/office/powerpoint/2010/main" val="57571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Steps</a:t>
            </a:r>
            <a:endParaRPr lang="en-US" dirty="0"/>
          </a:p>
        </p:txBody>
      </p:sp>
      <p:sp>
        <p:nvSpPr>
          <p:cNvPr id="3" name="Content Placeholder 2"/>
          <p:cNvSpPr>
            <a:spLocks noGrp="1"/>
          </p:cNvSpPr>
          <p:nvPr>
            <p:ph idx="1"/>
          </p:nvPr>
        </p:nvSpPr>
        <p:spPr/>
        <p:txBody>
          <a:bodyPr/>
          <a:lstStyle/>
          <a:p>
            <a:r>
              <a:rPr lang="en-US" dirty="0" smtClean="0"/>
              <a:t>Extract:</a:t>
            </a:r>
          </a:p>
          <a:p>
            <a:r>
              <a:rPr lang="en-US" sz="2400" dirty="0"/>
              <a:t>We extracted the data from .csv files downloaded from kaggle.com, called "</a:t>
            </a:r>
            <a:r>
              <a:rPr lang="en-US" sz="2400" dirty="0" err="1"/>
              <a:t>cryptocurrencypricehistory</a:t>
            </a:r>
            <a:r>
              <a:rPr lang="en-US" sz="2400" dirty="0"/>
              <a:t>" and "stock-data-</a:t>
            </a:r>
            <a:r>
              <a:rPr lang="en-US" sz="2400" dirty="0" err="1"/>
              <a:t>dow</a:t>
            </a:r>
            <a:r>
              <a:rPr lang="en-US" sz="2400" dirty="0"/>
              <a:t>-jones" respectively. To do this we used the </a:t>
            </a:r>
            <a:r>
              <a:rPr lang="en-US" sz="2400" dirty="0" err="1"/>
              <a:t>read_csv</a:t>
            </a:r>
            <a:r>
              <a:rPr lang="en-US" sz="2400" dirty="0"/>
              <a:t> feature from Pandas to make </a:t>
            </a:r>
            <a:r>
              <a:rPr lang="en-US" sz="2400" dirty="0" err="1"/>
              <a:t>DataFrames</a:t>
            </a:r>
            <a:r>
              <a:rPr lang="en-US" sz="2400" dirty="0"/>
              <a:t> for Bitcoin and IBM, the stocks we chose for analysis. Before the transformation phase, we also loaded this data into SQL to serve the purpose of the project, since in real world circumstances we might originally be retrieving it from a database for the extraction. We retrieved it from the database and put it back into </a:t>
            </a:r>
            <a:r>
              <a:rPr lang="en-US" sz="2400" dirty="0" err="1"/>
              <a:t>DataFrames</a:t>
            </a:r>
            <a:r>
              <a:rPr lang="en-US" sz="2400" dirty="0"/>
              <a:t> using Pandas.</a:t>
            </a:r>
          </a:p>
          <a:p>
            <a:pPr marL="0" indent="0">
              <a:buNone/>
            </a:pPr>
            <a:endParaRPr lang="en-US" dirty="0"/>
          </a:p>
        </p:txBody>
      </p:sp>
    </p:spTree>
    <p:extLst>
      <p:ext uri="{BB962C8B-B14F-4D97-AF65-F5344CB8AC3E}">
        <p14:creationId xmlns:p14="http://schemas.microsoft.com/office/powerpoint/2010/main" val="3033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Steps</a:t>
            </a:r>
            <a:endParaRPr lang="en-US" dirty="0"/>
          </a:p>
        </p:txBody>
      </p:sp>
      <p:sp>
        <p:nvSpPr>
          <p:cNvPr id="3" name="Content Placeholder 2"/>
          <p:cNvSpPr>
            <a:spLocks noGrp="1"/>
          </p:cNvSpPr>
          <p:nvPr>
            <p:ph idx="1"/>
          </p:nvPr>
        </p:nvSpPr>
        <p:spPr/>
        <p:txBody>
          <a:bodyPr/>
          <a:lstStyle/>
          <a:p>
            <a:r>
              <a:rPr lang="en-US" dirty="0" smtClean="0"/>
              <a:t>Transform:</a:t>
            </a:r>
          </a:p>
          <a:p>
            <a:r>
              <a:rPr lang="en-US" sz="2400" dirty="0"/>
              <a:t>There was no functional need to transform the data at the level of file type, since it was already in .csv format, which can be readily manipulated in Python. We also chose to use the time interval by which the data was originally presented (daily), so we didn't need to filter for particular dates. We cleaned the data, removing the parts we were not going to use for analysis (everything except price and volume) or as the index (date). We then used Pandas to merge (on date) the two cleaned </a:t>
            </a:r>
            <a:r>
              <a:rPr lang="en-US" sz="2400" dirty="0" err="1"/>
              <a:t>DataFrames</a:t>
            </a:r>
            <a:r>
              <a:rPr lang="en-US" sz="2400" dirty="0"/>
              <a:t>, </a:t>
            </a:r>
            <a:r>
              <a:rPr lang="en-US" sz="2400" dirty="0" err="1"/>
              <a:t>ibm_df</a:t>
            </a:r>
            <a:r>
              <a:rPr lang="en-US" sz="2400" dirty="0"/>
              <a:t> and </a:t>
            </a:r>
            <a:r>
              <a:rPr lang="en-US" sz="2400" dirty="0" err="1"/>
              <a:t>bitcoin_df</a:t>
            </a:r>
            <a:r>
              <a:rPr lang="en-US" sz="2400" dirty="0"/>
              <a:t>, into </a:t>
            </a:r>
            <a:r>
              <a:rPr lang="en-US" sz="2400" dirty="0" err="1"/>
              <a:t>comparison_df</a:t>
            </a:r>
            <a:r>
              <a:rPr lang="en-US" sz="2400" dirty="0"/>
              <a:t>.</a:t>
            </a:r>
          </a:p>
          <a:p>
            <a:endParaRPr lang="en-US" dirty="0"/>
          </a:p>
        </p:txBody>
      </p:sp>
    </p:spTree>
    <p:extLst>
      <p:ext uri="{BB962C8B-B14F-4D97-AF65-F5344CB8AC3E}">
        <p14:creationId xmlns:p14="http://schemas.microsoft.com/office/powerpoint/2010/main" val="51903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Steps</a:t>
            </a:r>
            <a:endParaRPr lang="en-US" dirty="0"/>
          </a:p>
        </p:txBody>
      </p:sp>
      <p:sp>
        <p:nvSpPr>
          <p:cNvPr id="3" name="Content Placeholder 2"/>
          <p:cNvSpPr>
            <a:spLocks noGrp="1"/>
          </p:cNvSpPr>
          <p:nvPr>
            <p:ph idx="1"/>
          </p:nvPr>
        </p:nvSpPr>
        <p:spPr/>
        <p:txBody>
          <a:bodyPr/>
          <a:lstStyle/>
          <a:p>
            <a:r>
              <a:rPr lang="en-US" dirty="0" smtClean="0"/>
              <a:t>Load:</a:t>
            </a:r>
          </a:p>
          <a:p>
            <a:r>
              <a:rPr lang="en-US" dirty="0"/>
              <a:t>For the final step in the ETL process, we loaded </a:t>
            </a:r>
            <a:r>
              <a:rPr lang="en-US" dirty="0" err="1"/>
              <a:t>comparison_df</a:t>
            </a:r>
            <a:r>
              <a:rPr lang="en-US" dirty="0"/>
              <a:t> into SQL using </a:t>
            </a:r>
            <a:r>
              <a:rPr lang="en-US" dirty="0" err="1" smtClean="0"/>
              <a:t>Panda,pd.to_sql</a:t>
            </a:r>
            <a:r>
              <a:rPr lang="en-US" dirty="0"/>
              <a:t>().</a:t>
            </a:r>
          </a:p>
        </p:txBody>
      </p:sp>
    </p:spTree>
    <p:extLst>
      <p:ext uri="{BB962C8B-B14F-4D97-AF65-F5344CB8AC3E}">
        <p14:creationId xmlns:p14="http://schemas.microsoft.com/office/powerpoint/2010/main" val="201457744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176</TotalTime>
  <Words>501</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ETL cryptocurrencies Versus tech stocks Analysis</vt:lpstr>
      <vt:lpstr>What Is ETL ? </vt:lpstr>
      <vt:lpstr>ETL</vt:lpstr>
      <vt:lpstr>Data Sources</vt:lpstr>
      <vt:lpstr>ETL Tools</vt:lpstr>
      <vt:lpstr>PowerPoint Presentation</vt:lpstr>
      <vt:lpstr>ETL Steps</vt:lpstr>
      <vt:lpstr>ETL Steps</vt:lpstr>
      <vt:lpstr>ETL Steps</vt:lpstr>
      <vt:lpstr>Data Visualization</vt:lpstr>
      <vt:lpstr>Data Visualization</vt:lpstr>
      <vt:lpstr>Conclusion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dc:title>
  <dc:creator>Nada Rashid</dc:creator>
  <cp:lastModifiedBy>Nada Rashid</cp:lastModifiedBy>
  <cp:revision>24</cp:revision>
  <dcterms:created xsi:type="dcterms:W3CDTF">2019-01-19T22:45:59Z</dcterms:created>
  <dcterms:modified xsi:type="dcterms:W3CDTF">2019-01-20T01:42:52Z</dcterms:modified>
</cp:coreProperties>
</file>