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Shape 13"/>
          <p:cNvSpPr/>
          <p:nvPr>
            <p:ph type="title"/>
          </p:nvPr>
        </p:nvSpPr>
        <p:spPr>
          <a:xfrm>
            <a:off x="571500" y="1320800"/>
            <a:ext cx="11861800" cy="3175000"/>
          </a:xfrm>
          <a:prstGeom prst="rect">
            <a:avLst/>
          </a:prstGeom>
        </p:spPr>
        <p:txBody>
          <a:bodyPr/>
          <a:lstStyle/>
          <a:p>
            <a:pPr/>
            <a:r>
              <a:t>Title Text</a:t>
            </a:r>
          </a:p>
        </p:txBody>
      </p:sp>
      <p:sp>
        <p:nvSpPr>
          <p:cNvPr id="14" name="Shape 14"/>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1" name="Shape 10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2" name="Shape 102"/>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pPr/>
            <a:r>
              <a:t>“Type a quote here.”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0" name="Shape 110"/>
          <p:cNvSpPr/>
          <p:nvPr>
            <p:ph type="pic" idx="13"/>
          </p:nvPr>
        </p:nvSpPr>
        <p:spPr>
          <a:xfrm>
            <a:off x="0" y="0"/>
            <a:ext cx="13004800" cy="9753600"/>
          </a:xfrm>
          <a:prstGeom prst="rect">
            <a:avLst/>
          </a:prstGeom>
        </p:spPr>
        <p:txBody>
          <a:bodyPr lIns="91439" tIns="45719" rIns="91439" bIns="45719">
            <a:noAutofit/>
          </a:bodyPr>
          <a:lstStyle/>
          <a:p>
            <a:pP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8" name="Shape 1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2" name="Shape 2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Shape 23"/>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Shape 24"/>
          <p:cNvSpPr/>
          <p:nvPr>
            <p:ph type="title"/>
          </p:nvPr>
        </p:nvSpPr>
        <p:spPr>
          <a:xfrm>
            <a:off x="1409700" y="7785100"/>
            <a:ext cx="5791200" cy="1701800"/>
          </a:xfrm>
          <a:prstGeom prst="rect">
            <a:avLst/>
          </a:prstGeom>
        </p:spPr>
        <p:txBody>
          <a:bodyPr anchor="ctr"/>
          <a:lstStyle>
            <a:lvl1pPr algn="r"/>
          </a:lstStyle>
          <a:p>
            <a:pPr/>
            <a:r>
              <a:t>Title Text</a:t>
            </a:r>
          </a:p>
        </p:txBody>
      </p:sp>
      <p:sp>
        <p:nvSpPr>
          <p:cNvPr id="25" name="Shape 25"/>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71500" y="3289300"/>
            <a:ext cx="11861800" cy="3175000"/>
          </a:xfrm>
          <a:prstGeom prst="rect">
            <a:avLst/>
          </a:prstGeom>
        </p:spPr>
        <p:txBody>
          <a:bodyPr anchor="ct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1" name="Shape 41"/>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Shape 42"/>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Shape 43"/>
          <p:cNvSpPr/>
          <p:nvPr>
            <p:ph type="title"/>
          </p:nvPr>
        </p:nvSpPr>
        <p:spPr>
          <a:xfrm>
            <a:off x="571500" y="1435100"/>
            <a:ext cx="5334000" cy="3175000"/>
          </a:xfrm>
          <a:prstGeom prst="rect">
            <a:avLst/>
          </a:prstGeom>
        </p:spPr>
        <p:txBody>
          <a:bodyPr/>
          <a:lstStyle/>
          <a:p>
            <a:pPr/>
            <a:r>
              <a:t>Title Text</a:t>
            </a:r>
          </a:p>
        </p:txBody>
      </p:sp>
      <p:sp>
        <p:nvSpPr>
          <p:cNvPr id="44" name="Shape 44"/>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a:r>
              <a:t>Title Text</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Title Text</a:t>
            </a:r>
          </a:p>
        </p:txBody>
      </p:sp>
      <p:sp>
        <p:nvSpPr>
          <p:cNvPr id="61" name="Shape 6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69" name="Shape 69"/>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Shape 70"/>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1" name="Shape 71"/>
          <p:cNvSpPr/>
          <p:nvPr>
            <p:ph type="title"/>
          </p:nvPr>
        </p:nvSpPr>
        <p:spPr>
          <a:xfrm>
            <a:off x="571500" y="330200"/>
            <a:ext cx="5080000" cy="1397000"/>
          </a:xfrm>
          <a:prstGeom prst="rect">
            <a:avLst/>
          </a:prstGeom>
        </p:spPr>
        <p:txBody>
          <a:bodyPr/>
          <a:lstStyle/>
          <a:p>
            <a:pPr/>
            <a:r>
              <a:t>Title Text</a:t>
            </a:r>
          </a:p>
        </p:txBody>
      </p:sp>
      <p:sp>
        <p:nvSpPr>
          <p:cNvPr id="72" name="Shape 72"/>
          <p:cNvSpPr/>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0" name="Shape 80"/>
          <p:cNvSpPr/>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88" name="Shape 88"/>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9" name="Shape 89"/>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0" name="Shape 90"/>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91" name="Shape 91"/>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2" name="Shape 92"/>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3" name="Shape 93"/>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hyperlink" Target="https://developer.mozilla.org/en-US/docs/Web/CSS/Comments"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hyperlink" Target="https://developer.mozilla.org/en-US/docs/Web/CSS/color_value"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38.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9.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 Id="rId3" Type="http://schemas.openxmlformats.org/officeDocument/2006/relationships/image" Target="../media/image4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4.png"/><Relationship Id="rId3" Type="http://schemas.openxmlformats.org/officeDocument/2006/relationships/image" Target="../media/image45.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6.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8.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hyperlink" Target="https://developer.mozilla.org/en-US/docs/Web/CSS/Type_selectors"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hyperlink" Target="https://developer.mozilla.org/en-US/docs/Web/CSS/ID_selectors"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hyperlink" Target="https://developer.mozilla.org/en-US/docs/Web/CSS/Descendant_selector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CSS An Overview</a:t>
            </a:r>
          </a:p>
        </p:txBody>
      </p:sp>
      <p:sp>
        <p:nvSpPr>
          <p:cNvPr id="128" name="Shape 128"/>
          <p:cNvSpPr/>
          <p:nvPr>
            <p:ph type="body" sz="quarter" idx="1"/>
          </p:nvPr>
        </p:nvSpPr>
        <p:spPr>
          <a:prstGeom prst="rect">
            <a:avLst/>
          </a:prstGeom>
        </p:spPr>
        <p:txBody>
          <a:bodyPr/>
          <a:lstStyle/>
          <a:p>
            <a:pPr/>
            <a:r>
              <a:t>Athoug Alsoughayer</a:t>
            </a:r>
          </a:p>
        </p:txBody>
      </p:sp>
      <p:pic>
        <p:nvPicPr>
          <p:cNvPr id="129" name="css3-markup.jpg"/>
          <p:cNvPicPr>
            <a:picLocks noChangeAspect="1"/>
          </p:cNvPicPr>
          <p:nvPr/>
        </p:nvPicPr>
        <p:blipFill>
          <a:blip r:embed="rId2">
            <a:extLst/>
          </a:blip>
          <a:stretch>
            <a:fillRect/>
          </a:stretch>
        </p:blipFill>
        <p:spPr>
          <a:xfrm>
            <a:off x="4947643" y="1173708"/>
            <a:ext cx="8031757" cy="689124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4. Pseudo-Classes</a:t>
            </a:r>
          </a:p>
        </p:txBody>
      </p:sp>
      <p:sp>
        <p:nvSpPr>
          <p:cNvPr id="175" name="Shape 175"/>
          <p:cNvSpPr/>
          <p:nvPr/>
        </p:nvSpPr>
        <p:spPr>
          <a:xfrm>
            <a:off x="1557314" y="2359533"/>
            <a:ext cx="9890172"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Pseudo-classes are similar to classes, but they’re not explicitly defined in an element's class attribute. Unlike type, ID and class selectors, pseudo-classes can target elements dynamically based on user interaction, an element’s state, and more.</a:t>
            </a:r>
          </a:p>
        </p:txBody>
      </p:sp>
      <p:sp>
        <p:nvSpPr>
          <p:cNvPr id="176" name="Shape 176"/>
          <p:cNvSpPr/>
          <p:nvPr/>
        </p:nvSpPr>
        <p:spPr>
          <a:xfrm>
            <a:off x="1574476" y="3574921"/>
            <a:ext cx="9855848" cy="1923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u="sng"/>
            </a:pPr>
            <a:r>
              <a:t>Using pseudo-classes</a:t>
            </a:r>
          </a:p>
          <a:p>
            <a:pPr algn="l">
              <a:defRPr sz="2000"/>
            </a:pPr>
          </a:p>
          <a:p>
            <a:pPr algn="l">
              <a:defRPr sz="2000"/>
            </a:pPr>
            <a:r>
              <a:t>Think of a pseudo-class as a keyword we add to a selector to style a special state of an element. The :link pseudo-class targets links that have not been visited by the user:</a:t>
            </a:r>
          </a:p>
          <a:p>
            <a:pPr algn="l">
              <a:defRPr sz="2000"/>
            </a:pPr>
          </a:p>
        </p:txBody>
      </p:sp>
      <p:pic>
        <p:nvPicPr>
          <p:cNvPr id="177" name="Screen Shot 2016-02-16 at 6.07.52 PM.png"/>
          <p:cNvPicPr>
            <a:picLocks noChangeAspect="1"/>
          </p:cNvPicPr>
          <p:nvPr/>
        </p:nvPicPr>
        <p:blipFill>
          <a:blip r:embed="rId2">
            <a:extLst/>
          </a:blip>
          <a:stretch>
            <a:fillRect/>
          </a:stretch>
        </p:blipFill>
        <p:spPr>
          <a:xfrm>
            <a:off x="3627138" y="5364658"/>
            <a:ext cx="5750524" cy="158236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a:off x="2025014" y="543433"/>
            <a:ext cx="8534367"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The :visited pseudo-class targets links that have been visited –– or clicked –– by the user:</a:t>
            </a:r>
          </a:p>
        </p:txBody>
      </p:sp>
      <p:pic>
        <p:nvPicPr>
          <p:cNvPr id="180" name="Screen Shot 2016-02-16 at 6.08.53 PM.png"/>
          <p:cNvPicPr>
            <a:picLocks noChangeAspect="1"/>
          </p:cNvPicPr>
          <p:nvPr/>
        </p:nvPicPr>
        <p:blipFill>
          <a:blip r:embed="rId2">
            <a:extLst/>
          </a:blip>
          <a:stretch>
            <a:fillRect/>
          </a:stretch>
        </p:blipFill>
        <p:spPr>
          <a:xfrm>
            <a:off x="3354000" y="1711203"/>
            <a:ext cx="6296800" cy="1306252"/>
          </a:xfrm>
          <a:prstGeom prst="rect">
            <a:avLst/>
          </a:prstGeom>
          <a:ln w="12700">
            <a:miter lim="400000"/>
          </a:ln>
        </p:spPr>
      </p:pic>
      <p:sp>
        <p:nvSpPr>
          <p:cNvPr id="181" name="Shape 181"/>
          <p:cNvSpPr/>
          <p:nvPr/>
        </p:nvSpPr>
        <p:spPr>
          <a:xfrm>
            <a:off x="2292205" y="3413633"/>
            <a:ext cx="7999985" cy="7038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a:r>
              <a:t>The :hover pseudo-class targets an element when a user hovers over it:</a:t>
            </a:r>
          </a:p>
        </p:txBody>
      </p:sp>
      <p:pic>
        <p:nvPicPr>
          <p:cNvPr id="182" name="Screen Shot 2016-02-16 at 6.09.31 PM.png"/>
          <p:cNvPicPr>
            <a:picLocks noChangeAspect="1"/>
          </p:cNvPicPr>
          <p:nvPr/>
        </p:nvPicPr>
        <p:blipFill>
          <a:blip r:embed="rId3">
            <a:extLst/>
          </a:blip>
          <a:stretch>
            <a:fillRect/>
          </a:stretch>
        </p:blipFill>
        <p:spPr>
          <a:xfrm>
            <a:off x="3382576" y="4170593"/>
            <a:ext cx="6239648" cy="1412414"/>
          </a:xfrm>
          <a:prstGeom prst="rect">
            <a:avLst/>
          </a:prstGeom>
          <a:ln w="12700">
            <a:miter lim="400000"/>
          </a:ln>
        </p:spPr>
      </p:pic>
      <p:sp>
        <p:nvSpPr>
          <p:cNvPr id="183" name="Shape 183"/>
          <p:cNvSpPr/>
          <p:nvPr/>
        </p:nvSpPr>
        <p:spPr>
          <a:xfrm>
            <a:off x="2054842" y="5864733"/>
            <a:ext cx="8474711" cy="7038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a:r>
              <a:t>The :active pseudo-class gets applied when an element is in an active state:</a:t>
            </a:r>
          </a:p>
        </p:txBody>
      </p:sp>
      <p:pic>
        <p:nvPicPr>
          <p:cNvPr id="184" name="Screen Shot 2016-02-16 at 6.10.11 PM.png"/>
          <p:cNvPicPr>
            <a:picLocks noChangeAspect="1"/>
          </p:cNvPicPr>
          <p:nvPr/>
        </p:nvPicPr>
        <p:blipFill>
          <a:blip r:embed="rId4">
            <a:extLst/>
          </a:blip>
          <a:stretch>
            <a:fillRect/>
          </a:stretch>
        </p:blipFill>
        <p:spPr>
          <a:xfrm>
            <a:off x="3382576" y="6850293"/>
            <a:ext cx="6239648" cy="127135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5. CSS Comments</a:t>
            </a:r>
          </a:p>
        </p:txBody>
      </p:sp>
      <p:sp>
        <p:nvSpPr>
          <p:cNvPr id="187" name="Shape 187"/>
          <p:cNvSpPr/>
          <p:nvPr/>
        </p:nvSpPr>
        <p:spPr>
          <a:xfrm>
            <a:off x="1290614" y="2308733"/>
            <a:ext cx="9890172" cy="2532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pPr>
            <a:r>
              <a:t>Just like in HTML, we can write comments in CSS to add helpful notes and hints that let us know what's going on in our code.</a:t>
            </a:r>
          </a:p>
          <a:p>
            <a:pPr algn="l">
              <a:defRPr sz="2000"/>
            </a:pPr>
          </a:p>
          <a:p>
            <a:pPr algn="l">
              <a:defRPr sz="2000" u="sng"/>
            </a:pPr>
            <a:r>
              <a:t>Using CSS comments</a:t>
            </a:r>
          </a:p>
          <a:p>
            <a:pPr algn="l">
              <a:defRPr sz="2000"/>
            </a:pPr>
          </a:p>
          <a:p>
            <a:pPr algn="l">
              <a:defRPr sz="2000"/>
            </a:pPr>
            <a:r>
              <a:t>Comments in CSS begin with a forward-slash and asterisk /* and end with an asterisk and forward slash */. Everything we write between the opening and closing characters is ignored by the browser.</a:t>
            </a:r>
          </a:p>
        </p:txBody>
      </p:sp>
      <p:pic>
        <p:nvPicPr>
          <p:cNvPr id="188" name="Screen Shot 2016-02-16 at 6.13.11 PM.png"/>
          <p:cNvPicPr>
            <a:picLocks noChangeAspect="1"/>
          </p:cNvPicPr>
          <p:nvPr/>
        </p:nvPicPr>
        <p:blipFill>
          <a:blip r:embed="rId2">
            <a:extLst/>
          </a:blip>
          <a:stretch>
            <a:fillRect/>
          </a:stretch>
        </p:blipFill>
        <p:spPr>
          <a:xfrm>
            <a:off x="2363770" y="5866010"/>
            <a:ext cx="8277260" cy="1825868"/>
          </a:xfrm>
          <a:prstGeom prst="rect">
            <a:avLst/>
          </a:prstGeom>
          <a:ln w="12700">
            <a:miter lim="400000"/>
          </a:ln>
        </p:spPr>
      </p:pic>
      <p:sp>
        <p:nvSpPr>
          <p:cNvPr id="189" name="Shape 189"/>
          <p:cNvSpPr/>
          <p:nvPr/>
        </p:nvSpPr>
        <p:spPr>
          <a:xfrm>
            <a:off x="4932426" y="8612554"/>
            <a:ext cx="3139949"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u="sng">
                <a:solidFill>
                  <a:srgbClr val="2C7FAB"/>
                </a:solidFill>
                <a:hlinkClick r:id="rId3" invalidUrl="" action="" tgtFrame="" tooltip="" history="1" highlightClick="0" endSnd="0"/>
              </a:defRPr>
            </a:lvl1pPr>
          </a:lstStyle>
          <a:p>
            <a:pPr>
              <a:defRPr u="none"/>
            </a:pPr>
            <a:r>
              <a:rPr u="sng">
                <a:hlinkClick r:id="rId3" invalidUrl="" action="" tgtFrame="" tooltip="" history="1" highlightClick="0" endSnd="0"/>
              </a:rPr>
              <a:t>Reference: CSS Comments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6. Common Data Types</a:t>
            </a:r>
          </a:p>
        </p:txBody>
      </p:sp>
      <p:sp>
        <p:nvSpPr>
          <p:cNvPr id="192" name="Shape 192"/>
          <p:cNvSpPr/>
          <p:nvPr/>
        </p:nvSpPr>
        <p:spPr>
          <a:xfrm>
            <a:off x="1180776" y="2688711"/>
            <a:ext cx="9855848" cy="1872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Pixel Units</a:t>
            </a:r>
          </a:p>
          <a:p>
            <a:pPr algn="l">
              <a:defRPr sz="2000"/>
            </a:pPr>
          </a:p>
          <a:p>
            <a:pPr algn="l">
              <a:defRPr sz="2000"/>
            </a:pPr>
            <a:r>
              <a:t>When we use pixel units, the size we define will always remain the same and will not scale, regardless of the browser window and size of the screen.</a:t>
            </a:r>
          </a:p>
        </p:txBody>
      </p:sp>
      <p:pic>
        <p:nvPicPr>
          <p:cNvPr id="193" name="Screen Shot 2016-02-16 at 6.17.00 PM.png"/>
          <p:cNvPicPr>
            <a:picLocks noChangeAspect="1"/>
          </p:cNvPicPr>
          <p:nvPr/>
        </p:nvPicPr>
        <p:blipFill>
          <a:blip r:embed="rId2">
            <a:extLst/>
          </a:blip>
          <a:stretch>
            <a:fillRect/>
          </a:stretch>
        </p:blipFill>
        <p:spPr>
          <a:xfrm>
            <a:off x="1187450" y="4990306"/>
            <a:ext cx="10629900" cy="2311401"/>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nvSpPr>
        <p:spPr>
          <a:xfrm>
            <a:off x="1174588" y="2654316"/>
            <a:ext cx="9855848" cy="1872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Percentages</a:t>
            </a:r>
          </a:p>
          <a:p>
            <a:pPr algn="l">
              <a:defRPr sz="2000"/>
            </a:pPr>
          </a:p>
          <a:p>
            <a:pPr algn="l">
              <a:defRPr sz="2000"/>
            </a:pPr>
            <a:r>
              <a:t>We can define number values more fluidly with percentage units. Percentages, by nature, are always relative to something else. When we use a percentage unit in CSS, the percentage value is measured relative to a parent element's length.</a:t>
            </a:r>
          </a:p>
        </p:txBody>
      </p:sp>
      <p:pic>
        <p:nvPicPr>
          <p:cNvPr id="196" name="Screen Shot 2016-02-16 at 6.17.58 PM.png"/>
          <p:cNvPicPr>
            <a:picLocks noChangeAspect="1"/>
          </p:cNvPicPr>
          <p:nvPr/>
        </p:nvPicPr>
        <p:blipFill>
          <a:blip r:embed="rId2">
            <a:extLst/>
          </a:blip>
          <a:stretch>
            <a:fillRect/>
          </a:stretch>
        </p:blipFill>
        <p:spPr>
          <a:xfrm>
            <a:off x="1187611" y="4825983"/>
            <a:ext cx="10642601" cy="2273301"/>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nvSpPr>
        <p:spPr>
          <a:xfrm>
            <a:off x="1472876" y="1482211"/>
            <a:ext cx="9855848" cy="1872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Em Units</a:t>
            </a:r>
          </a:p>
          <a:p>
            <a:pPr algn="l">
              <a:defRPr sz="2000"/>
            </a:pPr>
          </a:p>
          <a:p>
            <a:pPr algn="l">
              <a:defRPr sz="2000"/>
            </a:pPr>
            <a:r>
              <a:t>Relative length units are relative to other length values. The most commonly used relative unit is the em unit. The em is known as a font-relative unit because it's calculated based on a parent element's font size.</a:t>
            </a:r>
          </a:p>
        </p:txBody>
      </p:sp>
      <p:pic>
        <p:nvPicPr>
          <p:cNvPr id="199" name="Screen Shot 2016-02-16 at 6.19.00 PM.png"/>
          <p:cNvPicPr>
            <a:picLocks noChangeAspect="1"/>
          </p:cNvPicPr>
          <p:nvPr/>
        </p:nvPicPr>
        <p:blipFill>
          <a:blip r:embed="rId2">
            <a:extLst/>
          </a:blip>
          <a:stretch>
            <a:fillRect/>
          </a:stretch>
        </p:blipFill>
        <p:spPr>
          <a:xfrm>
            <a:off x="1270000" y="3953172"/>
            <a:ext cx="10464800" cy="3924301"/>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nvSpPr>
        <p:spPr>
          <a:xfrm>
            <a:off x="1319583" y="783711"/>
            <a:ext cx="10110741" cy="2177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Color Values</a:t>
            </a:r>
          </a:p>
          <a:p>
            <a:pPr algn="l">
              <a:defRPr sz="2000"/>
            </a:pPr>
          </a:p>
          <a:p>
            <a:pPr algn="l">
              <a:defRPr sz="2000"/>
            </a:pPr>
            <a:r>
              <a:t>Color plays an important role in web design. With CSS, we can describe a color value in different ways. The three most common ways are with a keyword, a hexadecimal value, or an RGB function.</a:t>
            </a:r>
          </a:p>
        </p:txBody>
      </p:sp>
      <p:pic>
        <p:nvPicPr>
          <p:cNvPr id="202" name="Screen Shot 2016-02-16 at 6.20.38 PM.png"/>
          <p:cNvPicPr>
            <a:picLocks noChangeAspect="1"/>
          </p:cNvPicPr>
          <p:nvPr/>
        </p:nvPicPr>
        <p:blipFill>
          <a:blip r:embed="rId2">
            <a:extLst/>
          </a:blip>
          <a:stretch>
            <a:fillRect/>
          </a:stretch>
        </p:blipFill>
        <p:spPr>
          <a:xfrm>
            <a:off x="1276350" y="2925266"/>
            <a:ext cx="10452100" cy="5702301"/>
          </a:xfrm>
          <a:prstGeom prst="rect">
            <a:avLst/>
          </a:prstGeom>
          <a:ln w="12700">
            <a:miter lim="400000"/>
          </a:ln>
        </p:spPr>
      </p:pic>
      <p:sp>
        <p:nvSpPr>
          <p:cNvPr id="203" name="Shape 203"/>
          <p:cNvSpPr/>
          <p:nvPr/>
        </p:nvSpPr>
        <p:spPr>
          <a:xfrm>
            <a:off x="5011735" y="8853854"/>
            <a:ext cx="2726437"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u="sng">
                <a:solidFill>
                  <a:srgbClr val="2C7FAB"/>
                </a:solidFill>
                <a:hlinkClick r:id="rId3" invalidUrl="" action="" tgtFrame="" tooltip="" history="1" highlightClick="0" endSnd="0"/>
              </a:defRPr>
            </a:lvl1pPr>
          </a:lstStyle>
          <a:p>
            <a:pPr>
              <a:defRPr u="none"/>
            </a:pPr>
            <a:r>
              <a:rPr u="sng">
                <a:hlinkClick r:id="rId3" invalidUrl="" action="" tgtFrame="" tooltip="" history="1" highlightClick="0" endSnd="0"/>
              </a:rPr>
              <a:t>Reference: Color Values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1129083" y="1380611"/>
            <a:ext cx="10110741" cy="1872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Text Styles</a:t>
            </a:r>
          </a:p>
          <a:p>
            <a:pPr algn="l">
              <a:defRPr sz="2000"/>
            </a:pPr>
          </a:p>
          <a:p>
            <a:pPr algn="l">
              <a:defRPr sz="2000"/>
            </a:pPr>
            <a:r>
              <a:t>Text has a significant effect on how we view a web page. In this video, we'll cover common properties for defining text styles.</a:t>
            </a:r>
          </a:p>
        </p:txBody>
      </p:sp>
      <p:pic>
        <p:nvPicPr>
          <p:cNvPr id="206" name="Screen Shot 2016-02-16 at 6.24.27 PM.png"/>
          <p:cNvPicPr>
            <a:picLocks noChangeAspect="1"/>
          </p:cNvPicPr>
          <p:nvPr/>
        </p:nvPicPr>
        <p:blipFill>
          <a:blip r:embed="rId2">
            <a:extLst/>
          </a:blip>
          <a:stretch>
            <a:fillRect/>
          </a:stretch>
        </p:blipFill>
        <p:spPr>
          <a:xfrm>
            <a:off x="1676400" y="3867596"/>
            <a:ext cx="9652000" cy="3594101"/>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nvSpPr>
        <p:spPr>
          <a:xfrm>
            <a:off x="1154483" y="1952111"/>
            <a:ext cx="10110741" cy="1872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Font Properties</a:t>
            </a:r>
          </a:p>
          <a:p>
            <a:pPr algn="l">
              <a:defRPr sz="2000"/>
            </a:pPr>
          </a:p>
          <a:p>
            <a:pPr algn="l">
              <a:defRPr sz="2000"/>
            </a:pPr>
            <a:r>
              <a:t>Like text properties, font properties let us change the appearance of text by assigning a font family, font size, font style, and more.</a:t>
            </a:r>
          </a:p>
        </p:txBody>
      </p:sp>
      <p:pic>
        <p:nvPicPr>
          <p:cNvPr id="209" name="Screen Shot 2016-02-16 at 6.25.16 PM.png"/>
          <p:cNvPicPr>
            <a:picLocks noChangeAspect="1"/>
          </p:cNvPicPr>
          <p:nvPr/>
        </p:nvPicPr>
        <p:blipFill>
          <a:blip r:embed="rId2">
            <a:extLst/>
          </a:blip>
          <a:stretch>
            <a:fillRect/>
          </a:stretch>
        </p:blipFill>
        <p:spPr>
          <a:xfrm>
            <a:off x="1346200" y="4394200"/>
            <a:ext cx="10312400" cy="25400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nvSpPr>
        <p:spPr>
          <a:xfrm>
            <a:off x="1192583" y="1469511"/>
            <a:ext cx="10110741" cy="1872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Line Height</a:t>
            </a:r>
          </a:p>
          <a:p>
            <a:pPr algn="l">
              <a:defRPr sz="2000"/>
            </a:pPr>
          </a:p>
          <a:p>
            <a:pPr algn="l">
              <a:defRPr sz="2000"/>
            </a:pPr>
            <a:r>
              <a:t>With the line-height property, we can increase, or decrease, the vertical gaps between lines of text.</a:t>
            </a:r>
          </a:p>
        </p:txBody>
      </p:sp>
      <p:pic>
        <p:nvPicPr>
          <p:cNvPr id="212" name="Screen Shot 2016-02-16 at 6.26.23 PM.png"/>
          <p:cNvPicPr>
            <a:picLocks noChangeAspect="1"/>
          </p:cNvPicPr>
          <p:nvPr/>
        </p:nvPicPr>
        <p:blipFill>
          <a:blip r:embed="rId2">
            <a:extLst/>
          </a:blip>
          <a:stretch>
            <a:fillRect/>
          </a:stretch>
        </p:blipFill>
        <p:spPr>
          <a:xfrm>
            <a:off x="1231900" y="3649612"/>
            <a:ext cx="10541000" cy="49657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1. Ways to add CSS to a page</a:t>
            </a:r>
          </a:p>
        </p:txBody>
      </p:sp>
      <p:sp>
        <p:nvSpPr>
          <p:cNvPr id="132" name="Shape 132"/>
          <p:cNvSpPr/>
          <p:nvPr/>
        </p:nvSpPr>
        <p:spPr>
          <a:xfrm>
            <a:off x="1146530" y="2305330"/>
            <a:ext cx="10254540"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There are different ways we can add CSS to a page</a:t>
            </a:r>
          </a:p>
        </p:txBody>
      </p:sp>
      <p:sp>
        <p:nvSpPr>
          <p:cNvPr id="133" name="Shape 133"/>
          <p:cNvSpPr/>
          <p:nvPr/>
        </p:nvSpPr>
        <p:spPr>
          <a:xfrm>
            <a:off x="1345876" y="3282821"/>
            <a:ext cx="9855848" cy="1491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Inline Styles</a:t>
            </a:r>
          </a:p>
          <a:p>
            <a:pPr algn="l">
              <a:defRPr sz="2000"/>
            </a:pPr>
          </a:p>
          <a:p>
            <a:pPr algn="l">
              <a:defRPr sz="2000"/>
            </a:pPr>
            <a:r>
              <a:t>When we write inline styles, we write the CSS in the HTML file, directly inside an element's tag using a style attribute.</a:t>
            </a:r>
          </a:p>
        </p:txBody>
      </p:sp>
      <p:sp>
        <p:nvSpPr>
          <p:cNvPr id="134" name="Shape 134"/>
          <p:cNvSpPr/>
          <p:nvPr/>
        </p:nvSpPr>
        <p:spPr>
          <a:xfrm>
            <a:off x="1345876" y="5775876"/>
            <a:ext cx="9855848" cy="1491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Internal Styles</a:t>
            </a:r>
          </a:p>
          <a:p>
            <a:pPr algn="l">
              <a:defRPr sz="2000"/>
            </a:pPr>
          </a:p>
          <a:p>
            <a:pPr algn="l">
              <a:defRPr sz="2000"/>
            </a:pPr>
            <a:r>
              <a:t>Internal styles are embedded in the &lt;head&gt; section of the HTML document and are defined inside a &lt;style&gt; tag.</a:t>
            </a:r>
          </a:p>
        </p:txBody>
      </p:sp>
      <p:pic>
        <p:nvPicPr>
          <p:cNvPr id="135" name="Screen Shot 2016-02-16 at 5.07.47 PM.png"/>
          <p:cNvPicPr>
            <a:picLocks noChangeAspect="1"/>
          </p:cNvPicPr>
          <p:nvPr/>
        </p:nvPicPr>
        <p:blipFill>
          <a:blip r:embed="rId2">
            <a:extLst/>
          </a:blip>
          <a:stretch>
            <a:fillRect/>
          </a:stretch>
        </p:blipFill>
        <p:spPr>
          <a:xfrm>
            <a:off x="1422400" y="5014614"/>
            <a:ext cx="10160000" cy="520701"/>
          </a:xfrm>
          <a:prstGeom prst="rect">
            <a:avLst/>
          </a:prstGeom>
          <a:ln w="12700">
            <a:miter lim="400000"/>
          </a:ln>
        </p:spPr>
      </p:pic>
      <p:pic>
        <p:nvPicPr>
          <p:cNvPr id="136" name="Screen Shot 2016-02-16 at 5.08.31 PM.png"/>
          <p:cNvPicPr>
            <a:picLocks noChangeAspect="1"/>
          </p:cNvPicPr>
          <p:nvPr/>
        </p:nvPicPr>
        <p:blipFill>
          <a:blip r:embed="rId3">
            <a:extLst/>
          </a:blip>
          <a:stretch>
            <a:fillRect/>
          </a:stretch>
        </p:blipFill>
        <p:spPr>
          <a:xfrm>
            <a:off x="3562349" y="7507669"/>
            <a:ext cx="5422901" cy="1803401"/>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7. The CSS Box Model</a:t>
            </a:r>
          </a:p>
        </p:txBody>
      </p:sp>
      <p:sp>
        <p:nvSpPr>
          <p:cNvPr id="215" name="Shape 215"/>
          <p:cNvSpPr/>
          <p:nvPr/>
        </p:nvSpPr>
        <p:spPr>
          <a:xfrm>
            <a:off x="1536310" y="2321433"/>
            <a:ext cx="9932180"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The box model is what describes the amount of space each element takes up on the page. Let's dig a little deeper into this concept by going over the main components that make up the CSS Box Model.</a:t>
            </a:r>
          </a:p>
        </p:txBody>
      </p:sp>
      <p:pic>
        <p:nvPicPr>
          <p:cNvPr id="216" name="box_model.gif"/>
          <p:cNvPicPr>
            <a:picLocks noChangeAspect="1"/>
          </p:cNvPicPr>
          <p:nvPr/>
        </p:nvPicPr>
        <p:blipFill>
          <a:blip r:embed="rId2">
            <a:extLst/>
          </a:blip>
          <a:stretch>
            <a:fillRect/>
          </a:stretch>
        </p:blipFill>
        <p:spPr>
          <a:xfrm>
            <a:off x="2159000" y="4122886"/>
            <a:ext cx="8686800" cy="4813301"/>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nvSpPr>
        <p:spPr>
          <a:xfrm>
            <a:off x="1243383" y="910711"/>
            <a:ext cx="10110741" cy="2177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Padding</a:t>
            </a:r>
          </a:p>
          <a:p>
            <a:pPr algn="l">
              <a:defRPr sz="2000"/>
            </a:pPr>
          </a:p>
          <a:p>
            <a:pPr algn="l">
              <a:defRPr sz="2000"/>
            </a:pPr>
            <a:r>
              <a:t>Padding is often used to give an element's content area some breathing room by separating the content from the surrounding border area.</a:t>
            </a:r>
          </a:p>
          <a:p>
            <a:pPr algn="l">
              <a:defRPr sz="2000"/>
            </a:pPr>
          </a:p>
        </p:txBody>
      </p:sp>
      <p:pic>
        <p:nvPicPr>
          <p:cNvPr id="219" name="Screen Shot 2016-02-16 at 6.36.16 PM.png"/>
          <p:cNvPicPr>
            <a:picLocks noChangeAspect="1"/>
          </p:cNvPicPr>
          <p:nvPr/>
        </p:nvPicPr>
        <p:blipFill>
          <a:blip r:embed="rId2">
            <a:extLst/>
          </a:blip>
          <a:stretch>
            <a:fillRect/>
          </a:stretch>
        </p:blipFill>
        <p:spPr>
          <a:xfrm>
            <a:off x="1219200" y="2893268"/>
            <a:ext cx="10566400" cy="58674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1243383" y="1063111"/>
            <a:ext cx="10110741" cy="1872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Borders</a:t>
            </a:r>
          </a:p>
          <a:p>
            <a:pPr algn="l">
              <a:defRPr sz="2000"/>
            </a:pPr>
          </a:p>
          <a:p>
            <a:pPr algn="l">
              <a:defRPr sz="2000"/>
            </a:pPr>
            <a:r>
              <a:t>In this video, we'll cover three properties we can use to create and style borders.</a:t>
            </a:r>
          </a:p>
          <a:p>
            <a:pPr algn="l">
              <a:defRPr sz="2000"/>
            </a:pPr>
          </a:p>
        </p:txBody>
      </p:sp>
      <p:pic>
        <p:nvPicPr>
          <p:cNvPr id="222" name="Screen Shot 2016-02-16 at 6.37.17 PM.png"/>
          <p:cNvPicPr>
            <a:picLocks noChangeAspect="1"/>
          </p:cNvPicPr>
          <p:nvPr/>
        </p:nvPicPr>
        <p:blipFill>
          <a:blip r:embed="rId2">
            <a:extLst/>
          </a:blip>
          <a:stretch>
            <a:fillRect/>
          </a:stretch>
        </p:blipFill>
        <p:spPr>
          <a:xfrm>
            <a:off x="1447029" y="3369468"/>
            <a:ext cx="10110742" cy="4473238"/>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nvSpPr>
        <p:spPr>
          <a:xfrm>
            <a:off x="1243383" y="1215511"/>
            <a:ext cx="10110741" cy="1567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Margins</a:t>
            </a:r>
          </a:p>
          <a:p>
            <a:pPr algn="l">
              <a:defRPr sz="2000"/>
            </a:pPr>
          </a:p>
          <a:p>
            <a:pPr algn="l">
              <a:defRPr sz="2000"/>
            </a:pPr>
            <a:r>
              <a:t>Margins affect the area outside a box. We commonly use margin properties to create space around elements.</a:t>
            </a:r>
          </a:p>
        </p:txBody>
      </p:sp>
      <p:pic>
        <p:nvPicPr>
          <p:cNvPr id="225" name="Screen Shot 2016-02-16 at 6.38.52 PM.png"/>
          <p:cNvPicPr>
            <a:picLocks noChangeAspect="1"/>
          </p:cNvPicPr>
          <p:nvPr/>
        </p:nvPicPr>
        <p:blipFill>
          <a:blip r:embed="rId2">
            <a:extLst/>
          </a:blip>
          <a:stretch>
            <a:fillRect/>
          </a:stretch>
        </p:blipFill>
        <p:spPr>
          <a:xfrm>
            <a:off x="1543546" y="3503116"/>
            <a:ext cx="10668001" cy="4737101"/>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nvSpPr>
        <p:spPr>
          <a:xfrm>
            <a:off x="1243383" y="1215511"/>
            <a:ext cx="10110741" cy="1567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Neue"/>
                <a:ea typeface="Helvetica Neue"/>
                <a:cs typeface="Helvetica Neue"/>
                <a:sym typeface="Helvetica Neue"/>
              </a:defRPr>
            </a:pPr>
            <a:r>
              <a:t>Display Values</a:t>
            </a:r>
          </a:p>
          <a:p>
            <a:pPr algn="l">
              <a:defRPr sz="2000"/>
            </a:pPr>
          </a:p>
          <a:p>
            <a:pPr algn="l">
              <a:defRPr sz="2000"/>
            </a:pPr>
            <a:r>
              <a:t>With the display property, we can override the default display settings of an element. The three most common types of display values.</a:t>
            </a:r>
          </a:p>
        </p:txBody>
      </p:sp>
      <p:pic>
        <p:nvPicPr>
          <p:cNvPr id="228" name="Screen Shot 2016-02-16 at 6.44.57 PM.png"/>
          <p:cNvPicPr>
            <a:picLocks noChangeAspect="1"/>
          </p:cNvPicPr>
          <p:nvPr/>
        </p:nvPicPr>
        <p:blipFill>
          <a:blip r:embed="rId2">
            <a:extLst/>
          </a:blip>
          <a:stretch>
            <a:fillRect/>
          </a:stretch>
        </p:blipFill>
        <p:spPr>
          <a:xfrm>
            <a:off x="3806480" y="3554610"/>
            <a:ext cx="4984547" cy="1312599"/>
          </a:xfrm>
          <a:prstGeom prst="rect">
            <a:avLst/>
          </a:prstGeom>
          <a:ln w="12700">
            <a:miter lim="400000"/>
          </a:ln>
        </p:spPr>
      </p:pic>
      <p:pic>
        <p:nvPicPr>
          <p:cNvPr id="229" name="Screen Shot 2016-02-16 at 6.45.05 PM.png"/>
          <p:cNvPicPr>
            <a:picLocks noChangeAspect="1"/>
          </p:cNvPicPr>
          <p:nvPr/>
        </p:nvPicPr>
        <p:blipFill>
          <a:blip r:embed="rId3">
            <a:extLst/>
          </a:blip>
          <a:stretch>
            <a:fillRect/>
          </a:stretch>
        </p:blipFill>
        <p:spPr>
          <a:xfrm>
            <a:off x="3819370" y="5374233"/>
            <a:ext cx="4958767" cy="1430057"/>
          </a:xfrm>
          <a:prstGeom prst="rect">
            <a:avLst/>
          </a:prstGeom>
          <a:ln w="12700">
            <a:miter lim="400000"/>
          </a:ln>
        </p:spPr>
      </p:pic>
      <p:pic>
        <p:nvPicPr>
          <p:cNvPr id="230" name="Screen Shot 2016-02-16 at 6.45.09 PM.png"/>
          <p:cNvPicPr>
            <a:picLocks noChangeAspect="1"/>
          </p:cNvPicPr>
          <p:nvPr/>
        </p:nvPicPr>
        <p:blipFill>
          <a:blip r:embed="rId4">
            <a:extLst/>
          </a:blip>
          <a:stretch>
            <a:fillRect/>
          </a:stretch>
        </p:blipFill>
        <p:spPr>
          <a:xfrm>
            <a:off x="3819370" y="6977260"/>
            <a:ext cx="4958767" cy="1632517"/>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8. Width and Height Properties</a:t>
            </a:r>
          </a:p>
        </p:txBody>
      </p:sp>
      <p:sp>
        <p:nvSpPr>
          <p:cNvPr id="233" name="Shape 233"/>
          <p:cNvSpPr/>
          <p:nvPr/>
        </p:nvSpPr>
        <p:spPr>
          <a:xfrm>
            <a:off x="1256910" y="2308733"/>
            <a:ext cx="9932180"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By default, an element's width and height are as wide or as tall as the content it holds. But we're able to set our own dimensions with the width and height properties.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9.1 Backgrounds: Color and Images</a:t>
            </a:r>
          </a:p>
        </p:txBody>
      </p:sp>
      <p:sp>
        <p:nvSpPr>
          <p:cNvPr id="236" name="Shape 236"/>
          <p:cNvSpPr/>
          <p:nvPr/>
        </p:nvSpPr>
        <p:spPr>
          <a:xfrm>
            <a:off x="1256910" y="2613533"/>
            <a:ext cx="9932180" cy="399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Every HTML element has a background layer that is transparent by default.</a:t>
            </a:r>
          </a:p>
        </p:txBody>
      </p:sp>
      <p:pic>
        <p:nvPicPr>
          <p:cNvPr id="237" name="Screen Shot 2016-02-16 at 6.48.52 PM.png"/>
          <p:cNvPicPr>
            <a:picLocks noChangeAspect="1"/>
          </p:cNvPicPr>
          <p:nvPr/>
        </p:nvPicPr>
        <p:blipFill>
          <a:blip r:embed="rId2">
            <a:extLst/>
          </a:blip>
          <a:stretch>
            <a:fillRect/>
          </a:stretch>
        </p:blipFill>
        <p:spPr>
          <a:xfrm>
            <a:off x="1162050" y="3898900"/>
            <a:ext cx="10680700" cy="2997200"/>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9.2 Backgrounds: Size and Position</a:t>
            </a:r>
          </a:p>
        </p:txBody>
      </p:sp>
      <p:pic>
        <p:nvPicPr>
          <p:cNvPr id="240" name="Screen Shot 2016-02-16 at 6.50.03 PM.png"/>
          <p:cNvPicPr>
            <a:picLocks noChangeAspect="1"/>
          </p:cNvPicPr>
          <p:nvPr/>
        </p:nvPicPr>
        <p:blipFill>
          <a:blip r:embed="rId2">
            <a:extLst/>
          </a:blip>
          <a:stretch>
            <a:fillRect/>
          </a:stretch>
        </p:blipFill>
        <p:spPr>
          <a:xfrm>
            <a:off x="762000" y="3100040"/>
            <a:ext cx="11480800" cy="4356101"/>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10. Floats</a:t>
            </a:r>
          </a:p>
        </p:txBody>
      </p:sp>
      <p:pic>
        <p:nvPicPr>
          <p:cNvPr id="243" name="Screen Shot 2016-02-16 at 6.50.43 PM.png"/>
          <p:cNvPicPr>
            <a:picLocks noChangeAspect="1"/>
          </p:cNvPicPr>
          <p:nvPr/>
        </p:nvPicPr>
        <p:blipFill>
          <a:blip r:embed="rId2">
            <a:extLst/>
          </a:blip>
          <a:stretch>
            <a:fillRect/>
          </a:stretch>
        </p:blipFill>
        <p:spPr>
          <a:xfrm>
            <a:off x="1111250" y="2425700"/>
            <a:ext cx="10782300" cy="4902200"/>
          </a:xfrm>
          <a:prstGeom prst="rect">
            <a:avLst/>
          </a:prstGeom>
          <a:ln w="12700">
            <a:miter lim="400000"/>
          </a:ln>
        </p:spPr>
      </p:pic>
      <p:sp>
        <p:nvSpPr>
          <p:cNvPr id="244" name="Shape 244"/>
          <p:cNvSpPr/>
          <p:nvPr/>
        </p:nvSpPr>
        <p:spPr>
          <a:xfrm>
            <a:off x="1434710" y="7626221"/>
            <a:ext cx="9932180" cy="7038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u="sng"/>
            </a:pPr>
            <a:r>
              <a:t>Clearing Floats </a:t>
            </a:r>
          </a:p>
          <a:p>
            <a:pPr algn="l">
              <a:defRPr sz="2000"/>
            </a:pPr>
            <a:r>
              <a:t>If a block element contains floated children, its height will collapse.</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11. Lists</a:t>
            </a:r>
          </a:p>
        </p:txBody>
      </p:sp>
      <p:pic>
        <p:nvPicPr>
          <p:cNvPr id="247" name="Screen Shot 2016-02-16 at 6.52.07 PM.png"/>
          <p:cNvPicPr>
            <a:picLocks noChangeAspect="1"/>
          </p:cNvPicPr>
          <p:nvPr/>
        </p:nvPicPr>
        <p:blipFill>
          <a:blip r:embed="rId2">
            <a:extLst/>
          </a:blip>
          <a:stretch>
            <a:fillRect/>
          </a:stretch>
        </p:blipFill>
        <p:spPr>
          <a:xfrm>
            <a:off x="1339850" y="3501280"/>
            <a:ext cx="10325100" cy="3086101"/>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1053776" y="996821"/>
            <a:ext cx="9855848" cy="1491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Linking to an external style sheet</a:t>
            </a:r>
          </a:p>
          <a:p>
            <a:pPr algn="l">
              <a:defRPr sz="2000"/>
            </a:pPr>
          </a:p>
          <a:p>
            <a:pPr algn="l">
              <a:defRPr sz="2000"/>
            </a:pPr>
            <a:r>
              <a:t>The “rel” attribute specifies the relationship between the HTML document and the linked document. The “href” attribute points to the location of the CSS file.</a:t>
            </a:r>
          </a:p>
        </p:txBody>
      </p:sp>
      <p:pic>
        <p:nvPicPr>
          <p:cNvPr id="139" name="Screen Shot 2016-02-16 at 5.10.23 PM.png"/>
          <p:cNvPicPr>
            <a:picLocks noChangeAspect="1"/>
          </p:cNvPicPr>
          <p:nvPr/>
        </p:nvPicPr>
        <p:blipFill>
          <a:blip r:embed="rId2">
            <a:extLst/>
          </a:blip>
          <a:stretch>
            <a:fillRect/>
          </a:stretch>
        </p:blipFill>
        <p:spPr>
          <a:xfrm>
            <a:off x="2527300" y="2861865"/>
            <a:ext cx="7950200" cy="508001"/>
          </a:xfrm>
          <a:prstGeom prst="rect">
            <a:avLst/>
          </a:prstGeom>
          <a:ln w="12700">
            <a:miter lim="400000"/>
          </a:ln>
        </p:spPr>
      </p:pic>
      <p:sp>
        <p:nvSpPr>
          <p:cNvPr id="140" name="Shape 140"/>
          <p:cNvSpPr/>
          <p:nvPr/>
        </p:nvSpPr>
        <p:spPr>
          <a:xfrm>
            <a:off x="914076" y="4131183"/>
            <a:ext cx="9855848" cy="1491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Using @import</a:t>
            </a:r>
          </a:p>
          <a:p>
            <a:pPr algn="l">
              <a:defRPr sz="2000"/>
            </a:pPr>
          </a:p>
          <a:p>
            <a:pPr algn="l">
              <a:defRPr sz="2000"/>
            </a:pPr>
            <a:r>
              <a:t>The @import statement must precede all other CSS rules in a style sheet in order for it to work properly.</a:t>
            </a:r>
          </a:p>
        </p:txBody>
      </p:sp>
      <p:pic>
        <p:nvPicPr>
          <p:cNvPr id="141" name="Screen Shot 2016-02-16 at 5.11.25 PM.png"/>
          <p:cNvPicPr>
            <a:picLocks noChangeAspect="1"/>
          </p:cNvPicPr>
          <p:nvPr/>
        </p:nvPicPr>
        <p:blipFill>
          <a:blip r:embed="rId3">
            <a:extLst/>
          </a:blip>
          <a:stretch>
            <a:fillRect/>
          </a:stretch>
        </p:blipFill>
        <p:spPr>
          <a:xfrm>
            <a:off x="3575050" y="6228605"/>
            <a:ext cx="5854700" cy="533401"/>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a:r>
              <a:t>12. Text Shadows</a:t>
            </a:r>
          </a:p>
        </p:txBody>
      </p:sp>
      <p:pic>
        <p:nvPicPr>
          <p:cNvPr id="250" name="Screen Shot 2016-02-16 at 6.53.00 PM.png"/>
          <p:cNvPicPr>
            <a:picLocks noChangeAspect="1"/>
          </p:cNvPicPr>
          <p:nvPr/>
        </p:nvPicPr>
        <p:blipFill>
          <a:blip r:embed="rId2">
            <a:extLst/>
          </a:blip>
          <a:stretch>
            <a:fillRect/>
          </a:stretch>
        </p:blipFill>
        <p:spPr>
          <a:xfrm>
            <a:off x="1136650" y="2887761"/>
            <a:ext cx="10731500" cy="2997201"/>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nvSpPr>
        <p:spPr>
          <a:xfrm>
            <a:off x="787010" y="768220"/>
            <a:ext cx="9932180"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u="sng"/>
            </a:pPr>
            <a:r>
              <a:t>Example using text shadow:</a:t>
            </a:r>
          </a:p>
          <a:p>
            <a:pPr algn="l">
              <a:defRPr sz="2000" u="sng"/>
            </a:pPr>
          </a:p>
          <a:p>
            <a:pPr algn="l">
              <a:defRPr sz="2000"/>
            </a:pPr>
            <a:r>
              <a:t>before using text shadow the file looks like</a:t>
            </a:r>
          </a:p>
        </p:txBody>
      </p:sp>
      <p:pic>
        <p:nvPicPr>
          <p:cNvPr id="253" name="Screen Shot 2016-02-16 at 6.55.26 PM.png"/>
          <p:cNvPicPr>
            <a:picLocks noChangeAspect="1"/>
          </p:cNvPicPr>
          <p:nvPr/>
        </p:nvPicPr>
        <p:blipFill>
          <a:blip r:embed="rId2">
            <a:extLst/>
          </a:blip>
          <a:stretch>
            <a:fillRect/>
          </a:stretch>
        </p:blipFill>
        <p:spPr>
          <a:xfrm>
            <a:off x="1425475" y="2749593"/>
            <a:ext cx="10153850" cy="4896160"/>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nvSpPr>
        <p:spPr>
          <a:xfrm>
            <a:off x="685410" y="476120"/>
            <a:ext cx="9932180" cy="703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u="sng"/>
            </a:pPr>
          </a:p>
          <a:p>
            <a:pPr algn="l">
              <a:defRPr sz="2000"/>
            </a:pPr>
            <a:r>
              <a:t>After adding text shadow the file looks like</a:t>
            </a:r>
          </a:p>
        </p:txBody>
      </p:sp>
      <p:pic>
        <p:nvPicPr>
          <p:cNvPr id="256" name="Screen Shot 2016-02-16 at 6.56.24 PM.png"/>
          <p:cNvPicPr>
            <a:picLocks noChangeAspect="1"/>
          </p:cNvPicPr>
          <p:nvPr/>
        </p:nvPicPr>
        <p:blipFill>
          <a:blip r:embed="rId2">
            <a:extLst/>
          </a:blip>
          <a:stretch>
            <a:fillRect/>
          </a:stretch>
        </p:blipFill>
        <p:spPr>
          <a:xfrm>
            <a:off x="3143250" y="1646683"/>
            <a:ext cx="6718300" cy="927101"/>
          </a:xfrm>
          <a:prstGeom prst="rect">
            <a:avLst/>
          </a:prstGeom>
          <a:ln w="12700">
            <a:miter lim="400000"/>
          </a:ln>
        </p:spPr>
      </p:pic>
      <p:pic>
        <p:nvPicPr>
          <p:cNvPr id="257" name="Screen Shot 2016-02-16 at 6.56.36 PM.png"/>
          <p:cNvPicPr>
            <a:picLocks noChangeAspect="1"/>
          </p:cNvPicPr>
          <p:nvPr/>
        </p:nvPicPr>
        <p:blipFill>
          <a:blip r:embed="rId3">
            <a:extLst/>
          </a:blip>
          <a:stretch>
            <a:fillRect/>
          </a:stretch>
        </p:blipFill>
        <p:spPr>
          <a:xfrm>
            <a:off x="635000" y="3622178"/>
            <a:ext cx="11734800" cy="4419601"/>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13. Box Shadows</a:t>
            </a:r>
          </a:p>
        </p:txBody>
      </p:sp>
      <p:sp>
        <p:nvSpPr>
          <p:cNvPr id="260" name="Shape 260"/>
          <p:cNvSpPr/>
          <p:nvPr/>
        </p:nvSpPr>
        <p:spPr>
          <a:xfrm>
            <a:off x="1434710" y="2804033"/>
            <a:ext cx="9932180" cy="703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Like text-shadow, we're able to cast shadows off elements with the box-shadow property.</a:t>
            </a:r>
          </a:p>
        </p:txBody>
      </p:sp>
      <p:pic>
        <p:nvPicPr>
          <p:cNvPr id="261" name="Screen Shot 2016-02-16 at 6.58.37 PM.png"/>
          <p:cNvPicPr>
            <a:picLocks noChangeAspect="1"/>
          </p:cNvPicPr>
          <p:nvPr/>
        </p:nvPicPr>
        <p:blipFill>
          <a:blip r:embed="rId2">
            <a:extLst/>
          </a:blip>
          <a:stretch>
            <a:fillRect/>
          </a:stretch>
        </p:blipFill>
        <p:spPr>
          <a:xfrm>
            <a:off x="1263650" y="3740150"/>
            <a:ext cx="10477500" cy="3644900"/>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nvSpPr>
        <p:spPr>
          <a:xfrm>
            <a:off x="787010" y="768220"/>
            <a:ext cx="9932180"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u="sng"/>
            </a:pPr>
            <a:r>
              <a:t>Example using box shadow:</a:t>
            </a:r>
          </a:p>
          <a:p>
            <a:pPr algn="l">
              <a:defRPr sz="2000" u="sng"/>
            </a:pPr>
          </a:p>
          <a:p>
            <a:pPr algn="l">
              <a:defRPr sz="2000"/>
            </a:pPr>
            <a:r>
              <a:t>before using box shadow the file looks like</a:t>
            </a:r>
          </a:p>
        </p:txBody>
      </p:sp>
      <p:pic>
        <p:nvPicPr>
          <p:cNvPr id="264" name="Screen Shot 2016-02-16 at 6.59.35 PM.png"/>
          <p:cNvPicPr>
            <a:picLocks noChangeAspect="1"/>
          </p:cNvPicPr>
          <p:nvPr/>
        </p:nvPicPr>
        <p:blipFill>
          <a:blip r:embed="rId2">
            <a:extLst/>
          </a:blip>
          <a:stretch>
            <a:fillRect/>
          </a:stretch>
        </p:blipFill>
        <p:spPr>
          <a:xfrm>
            <a:off x="3365500" y="3022401"/>
            <a:ext cx="6273800" cy="4737101"/>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685410" y="476120"/>
            <a:ext cx="9932180" cy="703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u="sng"/>
            </a:pPr>
          </a:p>
          <a:p>
            <a:pPr algn="l">
              <a:defRPr sz="2000"/>
            </a:pPr>
            <a:r>
              <a:t>After adding box shadow the file looks like</a:t>
            </a:r>
          </a:p>
        </p:txBody>
      </p:sp>
      <p:pic>
        <p:nvPicPr>
          <p:cNvPr id="267" name="Screen Shot 2016-02-16 at 7.00.14 PM.png"/>
          <p:cNvPicPr>
            <a:picLocks noChangeAspect="1"/>
          </p:cNvPicPr>
          <p:nvPr/>
        </p:nvPicPr>
        <p:blipFill>
          <a:blip r:embed="rId2">
            <a:extLst/>
          </a:blip>
          <a:stretch>
            <a:fillRect/>
          </a:stretch>
        </p:blipFill>
        <p:spPr>
          <a:xfrm>
            <a:off x="2997200" y="1665585"/>
            <a:ext cx="7010400" cy="2120901"/>
          </a:xfrm>
          <a:prstGeom prst="rect">
            <a:avLst/>
          </a:prstGeom>
          <a:ln w="12700">
            <a:miter lim="400000"/>
          </a:ln>
        </p:spPr>
      </p:pic>
      <p:pic>
        <p:nvPicPr>
          <p:cNvPr id="268" name="Screen Shot 2016-02-16 at 7.00.24 PM.png"/>
          <p:cNvPicPr>
            <a:picLocks noChangeAspect="1"/>
          </p:cNvPicPr>
          <p:nvPr/>
        </p:nvPicPr>
        <p:blipFill>
          <a:blip r:embed="rId3">
            <a:extLst/>
          </a:blip>
          <a:stretch>
            <a:fillRect/>
          </a:stretch>
        </p:blipFill>
        <p:spPr>
          <a:xfrm>
            <a:off x="4341217" y="4272117"/>
            <a:ext cx="4559301" cy="4559301"/>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14. Border Radius</a:t>
            </a:r>
          </a:p>
        </p:txBody>
      </p:sp>
      <p:sp>
        <p:nvSpPr>
          <p:cNvPr id="271" name="Shape 271"/>
          <p:cNvSpPr/>
          <p:nvPr/>
        </p:nvSpPr>
        <p:spPr>
          <a:xfrm>
            <a:off x="723510" y="2209928"/>
            <a:ext cx="9932180" cy="10086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CSS has properties that let us create rounded corners on elements without the need for any images or extra markup. With border-radius, we can define exactly how rounded the borders appear.</a:t>
            </a:r>
          </a:p>
        </p:txBody>
      </p:sp>
      <p:pic>
        <p:nvPicPr>
          <p:cNvPr id="272" name="Screen Shot 2016-02-16 at 7.02.32 PM.png"/>
          <p:cNvPicPr>
            <a:picLocks noChangeAspect="1"/>
          </p:cNvPicPr>
          <p:nvPr/>
        </p:nvPicPr>
        <p:blipFill>
          <a:blip r:embed="rId2">
            <a:extLst/>
          </a:blip>
          <a:stretch>
            <a:fillRect/>
          </a:stretch>
        </p:blipFill>
        <p:spPr>
          <a:xfrm>
            <a:off x="2699504" y="3153292"/>
            <a:ext cx="7605792" cy="6364217"/>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a:r>
              <a:t>15. Gradients</a:t>
            </a:r>
          </a:p>
        </p:txBody>
      </p:sp>
      <p:sp>
        <p:nvSpPr>
          <p:cNvPr id="275" name="Shape 275"/>
          <p:cNvSpPr/>
          <p:nvPr/>
        </p:nvSpPr>
        <p:spPr>
          <a:xfrm>
            <a:off x="1422010" y="2209928"/>
            <a:ext cx="9932180" cy="10086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With CSS gradients, we can add depth to our designs by creating smooth and gradual transitions between two or more colors.</a:t>
            </a:r>
          </a:p>
        </p:txBody>
      </p:sp>
      <p:pic>
        <p:nvPicPr>
          <p:cNvPr id="276" name="Screen Shot 2016-02-16 at 7.05.30 PM.png"/>
          <p:cNvPicPr>
            <a:picLocks noChangeAspect="1"/>
          </p:cNvPicPr>
          <p:nvPr/>
        </p:nvPicPr>
        <p:blipFill>
          <a:blip r:embed="rId2">
            <a:extLst/>
          </a:blip>
          <a:stretch>
            <a:fillRect/>
          </a:stretch>
        </p:blipFill>
        <p:spPr>
          <a:xfrm>
            <a:off x="2959100" y="3268960"/>
            <a:ext cx="7086600" cy="876301"/>
          </a:xfrm>
          <a:prstGeom prst="rect">
            <a:avLst/>
          </a:prstGeom>
          <a:ln w="12700">
            <a:miter lim="400000"/>
          </a:ln>
        </p:spPr>
      </p:pic>
      <p:pic>
        <p:nvPicPr>
          <p:cNvPr id="277" name="Screen Shot 2016-02-16 at 7.06.35 PM.png"/>
          <p:cNvPicPr>
            <a:picLocks noChangeAspect="1"/>
          </p:cNvPicPr>
          <p:nvPr/>
        </p:nvPicPr>
        <p:blipFill>
          <a:blip r:embed="rId3">
            <a:extLst/>
          </a:blip>
          <a:stretch>
            <a:fillRect/>
          </a:stretch>
        </p:blipFill>
        <p:spPr>
          <a:xfrm>
            <a:off x="2692717" y="4372310"/>
            <a:ext cx="7619366" cy="5218175"/>
          </a:xfrm>
          <a:prstGeom prst="rect">
            <a:avLst/>
          </a:prstGeom>
          <a:ln w="12700">
            <a:miter lim="400000"/>
          </a:ln>
        </p:spPr>
      </p:pic>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p>
            <a:pPr/>
            <a:r>
              <a:t>16. Media Queries</a:t>
            </a:r>
          </a:p>
        </p:txBody>
      </p:sp>
      <p:sp>
        <p:nvSpPr>
          <p:cNvPr id="280" name="Shape 280"/>
          <p:cNvSpPr/>
          <p:nvPr/>
        </p:nvSpPr>
        <p:spPr>
          <a:xfrm>
            <a:off x="1536310" y="2209928"/>
            <a:ext cx="9932180" cy="13134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With media queries, we're able to enhance the browsing experience of websites on multiple devices and viewport sizes. This allows us to tailor our content to a wide range of devices without having to change anything in the HTML.</a:t>
            </a:r>
          </a:p>
        </p:txBody>
      </p:sp>
      <p:pic>
        <p:nvPicPr>
          <p:cNvPr id="281" name="Screen Shot 2016-02-16 at 7.09.39 PM.png"/>
          <p:cNvPicPr>
            <a:picLocks noChangeAspect="1"/>
          </p:cNvPicPr>
          <p:nvPr/>
        </p:nvPicPr>
        <p:blipFill>
          <a:blip r:embed="rId2">
            <a:extLst/>
          </a:blip>
          <a:stretch>
            <a:fillRect/>
          </a:stretch>
        </p:blipFill>
        <p:spPr>
          <a:xfrm>
            <a:off x="3324076" y="4006089"/>
            <a:ext cx="7353301" cy="3695701"/>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a:r>
              <a:t>17. The Cascade: Importance</a:t>
            </a:r>
          </a:p>
        </p:txBody>
      </p:sp>
      <p:sp>
        <p:nvSpPr>
          <p:cNvPr id="284" name="Shape 284"/>
          <p:cNvSpPr/>
          <p:nvPr/>
        </p:nvSpPr>
        <p:spPr>
          <a:xfrm>
            <a:off x="1536310" y="3010028"/>
            <a:ext cx="9932180" cy="13134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An important part of learning CSS is understanding how CSS rules are applied by the browser via the cascade. In CSS, the cascade is what determines which styles are assigned to an HTML element.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2. CSS Selector</a:t>
            </a:r>
          </a:p>
        </p:txBody>
      </p:sp>
      <p:sp>
        <p:nvSpPr>
          <p:cNvPr id="144" name="Shape 144"/>
          <p:cNvSpPr/>
          <p:nvPr/>
        </p:nvSpPr>
        <p:spPr>
          <a:xfrm>
            <a:off x="612647" y="2209928"/>
            <a:ext cx="11868106" cy="10086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Selectors are one of the most important and powerful parts of CSS because they let us target the content we want to style. When we define a selector in our stylesheet, we’re instructing the browser to match every instance of that selector in the HTML.</a:t>
            </a:r>
          </a:p>
        </p:txBody>
      </p:sp>
      <p:sp>
        <p:nvSpPr>
          <p:cNvPr id="145" name="Shape 145"/>
          <p:cNvSpPr/>
          <p:nvPr/>
        </p:nvSpPr>
        <p:spPr>
          <a:xfrm>
            <a:off x="1053776" y="4590410"/>
            <a:ext cx="9855848" cy="5727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sz="3100">
                <a:latin typeface="Helvetica Neue"/>
                <a:ea typeface="Helvetica Neue"/>
                <a:cs typeface="Helvetica Neue"/>
                <a:sym typeface="Helvetica Neue"/>
              </a:defRPr>
            </a:lvl1pPr>
          </a:lstStyle>
          <a:p>
            <a:pPr/>
            <a:r>
              <a:t>CSS Syntax</a:t>
            </a:r>
          </a:p>
        </p:txBody>
      </p:sp>
      <p:pic>
        <p:nvPicPr>
          <p:cNvPr id="146" name="css-selectors-lrg.png"/>
          <p:cNvPicPr>
            <a:picLocks noChangeAspect="1"/>
          </p:cNvPicPr>
          <p:nvPr/>
        </p:nvPicPr>
        <p:blipFill>
          <a:blip r:embed="rId2">
            <a:extLst/>
          </a:blip>
          <a:stretch>
            <a:fillRect/>
          </a:stretch>
        </p:blipFill>
        <p:spPr>
          <a:xfrm>
            <a:off x="2101700" y="5185568"/>
            <a:ext cx="8890001" cy="3048001"/>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6" name="Screen Shot 2016-02-16 at 1.01.26 PM.png"/>
          <p:cNvPicPr>
            <a:picLocks noChangeAspect="1"/>
          </p:cNvPicPr>
          <p:nvPr/>
        </p:nvPicPr>
        <p:blipFill>
          <a:blip r:embed="rId2">
            <a:extLst/>
          </a:blip>
          <a:stretch>
            <a:fillRect/>
          </a:stretch>
        </p:blipFill>
        <p:spPr>
          <a:xfrm>
            <a:off x="387350" y="571500"/>
            <a:ext cx="12230100" cy="8610600"/>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8" name="Screen Shot 2016-02-16 at 1.01.50 PM.png"/>
          <p:cNvPicPr>
            <a:picLocks noChangeAspect="1"/>
          </p:cNvPicPr>
          <p:nvPr/>
        </p:nvPicPr>
        <p:blipFill>
          <a:blip r:embed="rId2">
            <a:extLst/>
          </a:blip>
          <a:stretch>
            <a:fillRect/>
          </a:stretch>
        </p:blipFill>
        <p:spPr>
          <a:xfrm>
            <a:off x="571500" y="590550"/>
            <a:ext cx="11861800" cy="8572500"/>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0" name="Screen Shot 2016-02-16 at 1.02.15 PM.png"/>
          <p:cNvPicPr>
            <a:picLocks noChangeAspect="1"/>
          </p:cNvPicPr>
          <p:nvPr/>
        </p:nvPicPr>
        <p:blipFill>
          <a:blip r:embed="rId2">
            <a:extLst/>
          </a:blip>
          <a:stretch>
            <a:fillRect/>
          </a:stretch>
        </p:blipFill>
        <p:spPr>
          <a:xfrm>
            <a:off x="363564" y="1419175"/>
            <a:ext cx="12277672" cy="691525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3. The different kinds of selectors</a:t>
            </a:r>
          </a:p>
        </p:txBody>
      </p:sp>
      <p:sp>
        <p:nvSpPr>
          <p:cNvPr id="149" name="Shape 149"/>
          <p:cNvSpPr/>
          <p:nvPr/>
        </p:nvSpPr>
        <p:spPr>
          <a:xfrm>
            <a:off x="1574476" y="2180711"/>
            <a:ext cx="9855848" cy="1491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1. Type Selector</a:t>
            </a:r>
          </a:p>
          <a:p>
            <a:pPr algn="l">
              <a:defRPr sz="2000"/>
            </a:pPr>
          </a:p>
          <a:p>
            <a:pPr algn="l">
              <a:defRPr sz="2000"/>
            </a:pPr>
            <a:r>
              <a:t>Type selectors target element types on the page. They’re also called element selectors because we use the element’s HTML tag as the selector.</a:t>
            </a:r>
          </a:p>
        </p:txBody>
      </p:sp>
      <p:sp>
        <p:nvSpPr>
          <p:cNvPr id="150" name="Shape 150"/>
          <p:cNvSpPr/>
          <p:nvPr/>
        </p:nvSpPr>
        <p:spPr>
          <a:xfrm>
            <a:off x="1551175" y="3667179"/>
            <a:ext cx="9673850" cy="1313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pPr>
            <a:r>
              <a:t>Using type selectors to target the footer element and change its background color, we can write the following CSS rule:</a:t>
            </a:r>
          </a:p>
          <a:p>
            <a:pPr algn="l">
              <a:defRPr sz="2000"/>
            </a:pPr>
          </a:p>
        </p:txBody>
      </p:sp>
      <p:pic>
        <p:nvPicPr>
          <p:cNvPr id="151" name="Screen Shot 2016-02-16 at 5.17.40 PM.png"/>
          <p:cNvPicPr>
            <a:picLocks noChangeAspect="1"/>
          </p:cNvPicPr>
          <p:nvPr/>
        </p:nvPicPr>
        <p:blipFill>
          <a:blip r:embed="rId2">
            <a:extLst/>
          </a:blip>
          <a:stretch>
            <a:fillRect/>
          </a:stretch>
        </p:blipFill>
        <p:spPr>
          <a:xfrm>
            <a:off x="2527299" y="4658766"/>
            <a:ext cx="7721601" cy="1079501"/>
          </a:xfrm>
          <a:prstGeom prst="rect">
            <a:avLst/>
          </a:prstGeom>
          <a:ln w="12700">
            <a:miter lim="400000"/>
          </a:ln>
        </p:spPr>
      </p:pic>
      <p:sp>
        <p:nvSpPr>
          <p:cNvPr id="152" name="Shape 152"/>
          <p:cNvSpPr/>
          <p:nvPr/>
        </p:nvSpPr>
        <p:spPr>
          <a:xfrm>
            <a:off x="1329779" y="6038721"/>
            <a:ext cx="967384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To target all paragraphs on the page, we can use a type selector:</a:t>
            </a:r>
          </a:p>
        </p:txBody>
      </p:sp>
      <p:pic>
        <p:nvPicPr>
          <p:cNvPr id="153" name="Screen Shot 2016-02-16 at 5.17.45 PM.png"/>
          <p:cNvPicPr>
            <a:picLocks noChangeAspect="1"/>
          </p:cNvPicPr>
          <p:nvPr/>
        </p:nvPicPr>
        <p:blipFill>
          <a:blip r:embed="rId3">
            <a:extLst/>
          </a:blip>
          <a:stretch>
            <a:fillRect/>
          </a:stretch>
        </p:blipFill>
        <p:spPr>
          <a:xfrm>
            <a:off x="3244850" y="6725089"/>
            <a:ext cx="6286500" cy="1295401"/>
          </a:xfrm>
          <a:prstGeom prst="rect">
            <a:avLst/>
          </a:prstGeom>
          <a:ln w="12700">
            <a:miter lim="400000"/>
          </a:ln>
        </p:spPr>
      </p:pic>
      <p:sp>
        <p:nvSpPr>
          <p:cNvPr id="154" name="Shape 154"/>
          <p:cNvSpPr/>
          <p:nvPr/>
        </p:nvSpPr>
        <p:spPr>
          <a:xfrm>
            <a:off x="4252305" y="8549054"/>
            <a:ext cx="3828797"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u="sng">
                <a:solidFill>
                  <a:srgbClr val="2C7FAB"/>
                </a:solidFill>
                <a:hlinkClick r:id="rId4" invalidUrl="" action="" tgtFrame="" tooltip="" history="1" highlightClick="0" endSnd="0"/>
              </a:defRPr>
            </a:lvl1pPr>
          </a:lstStyle>
          <a:p>
            <a:pPr>
              <a:defRPr u="none"/>
            </a:pPr>
            <a:r>
              <a:rPr u="sng">
                <a:hlinkClick r:id="rId4" invalidUrl="" action="" tgtFrame="" tooltip="" history="1" highlightClick="0" endSnd="0"/>
              </a:rPr>
              <a:t>Reference: Type Selectors - MDN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1574476" y="1075811"/>
            <a:ext cx="9855848" cy="2100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2. ID Selectors</a:t>
            </a:r>
          </a:p>
          <a:p>
            <a:pPr algn="l">
              <a:defRPr sz="2000"/>
            </a:pPr>
          </a:p>
          <a:p>
            <a:pPr algn="l">
              <a:defRPr sz="2000"/>
            </a:pPr>
            <a:r>
              <a:t>Unlike a type selector, which targets every element with the corresponding element type, an ID selector lets us assign a unique ID to an element.</a:t>
            </a:r>
          </a:p>
          <a:p>
            <a:pPr algn="l">
              <a:defRPr sz="2000"/>
            </a:pPr>
          </a:p>
          <a:p>
            <a:pPr algn="l">
              <a:defRPr sz="2000"/>
            </a:pPr>
            <a:r>
              <a:t>ID selectors are declared using the pound (#) symbol, followed by the ID name.</a:t>
            </a:r>
          </a:p>
        </p:txBody>
      </p:sp>
      <p:pic>
        <p:nvPicPr>
          <p:cNvPr id="157" name="Screen Shot 2016-02-16 at 5.20.44 PM.png"/>
          <p:cNvPicPr>
            <a:picLocks noChangeAspect="1"/>
          </p:cNvPicPr>
          <p:nvPr/>
        </p:nvPicPr>
        <p:blipFill>
          <a:blip r:embed="rId2">
            <a:extLst/>
          </a:blip>
          <a:stretch>
            <a:fillRect/>
          </a:stretch>
        </p:blipFill>
        <p:spPr>
          <a:xfrm>
            <a:off x="3594100" y="3695057"/>
            <a:ext cx="5816600" cy="1041401"/>
          </a:xfrm>
          <a:prstGeom prst="rect">
            <a:avLst/>
          </a:prstGeom>
          <a:ln w="12700">
            <a:miter lim="400000"/>
          </a:ln>
        </p:spPr>
      </p:pic>
      <p:sp>
        <p:nvSpPr>
          <p:cNvPr id="158" name="Shape 158"/>
          <p:cNvSpPr/>
          <p:nvPr/>
        </p:nvSpPr>
        <p:spPr>
          <a:xfrm>
            <a:off x="1450781" y="5546970"/>
            <a:ext cx="10103238" cy="1618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pPr>
            <a:r>
              <a:t>This selector will match the HTML element that has an ID attribute with the value primary-content.</a:t>
            </a:r>
          </a:p>
          <a:p>
            <a:pPr algn="l">
              <a:defRPr sz="2000"/>
            </a:pPr>
          </a:p>
          <a:p>
            <a:pPr algn="l">
              <a:defRPr sz="2000"/>
            </a:pPr>
            <a:r>
              <a:t>IDs are unique to the page, so an element can only have one ID and a page can only have one element with the same ID name.</a:t>
            </a:r>
          </a:p>
        </p:txBody>
      </p:sp>
      <p:sp>
        <p:nvSpPr>
          <p:cNvPr id="159" name="Shape 159"/>
          <p:cNvSpPr/>
          <p:nvPr/>
        </p:nvSpPr>
        <p:spPr>
          <a:xfrm>
            <a:off x="5179440" y="8371254"/>
            <a:ext cx="2645919"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u="sng">
                <a:solidFill>
                  <a:srgbClr val="2C7FAB"/>
                </a:solidFill>
                <a:hlinkClick r:id="rId3" invalidUrl="" action="" tgtFrame="" tooltip="" history="1" highlightClick="0" endSnd="0"/>
              </a:defRPr>
            </a:lvl1pPr>
          </a:lstStyle>
          <a:p>
            <a:pPr>
              <a:defRPr u="none"/>
            </a:pPr>
            <a:r>
              <a:rPr u="sng">
                <a:hlinkClick r:id="rId3" invalidUrl="" action="" tgtFrame="" tooltip="" history="1" highlightClick="0" endSnd="0"/>
              </a:rPr>
              <a:t>Reference: ID selectors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1574476" y="529711"/>
            <a:ext cx="9855848" cy="3193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3. Class Selectors</a:t>
            </a:r>
          </a:p>
          <a:p>
            <a:pPr algn="l">
              <a:defRPr b="1" sz="3100">
                <a:latin typeface="Helvetica Neue"/>
                <a:ea typeface="Helvetica Neue"/>
                <a:cs typeface="Helvetica Neue"/>
                <a:sym typeface="Helvetica Neue"/>
              </a:defRPr>
            </a:pPr>
          </a:p>
          <a:p>
            <a:pPr algn="l">
              <a:defRPr sz="2000"/>
            </a:pPr>
            <a:r>
              <a:t>Class selectors let us target elements based on their class attribute. The main difference between a class and an ID selector is that IDs are unique and they’re used to identify one element on the page, whereas a class can target more than one element.</a:t>
            </a:r>
          </a:p>
          <a:p>
            <a:pPr algn="l">
              <a:defRPr sz="2000"/>
            </a:pPr>
          </a:p>
          <a:p>
            <a:pPr algn="l">
              <a:defRPr sz="2000"/>
            </a:pPr>
            <a:r>
              <a:t>Using class selectors</a:t>
            </a:r>
          </a:p>
          <a:p>
            <a:pPr algn="l">
              <a:defRPr sz="2000"/>
            </a:pPr>
          </a:p>
          <a:p>
            <a:pPr algn="l">
              <a:defRPr sz="2000"/>
            </a:pPr>
            <a:r>
              <a:t>Class selectors are defined with the . character followed by the class name.</a:t>
            </a:r>
          </a:p>
        </p:txBody>
      </p:sp>
      <p:pic>
        <p:nvPicPr>
          <p:cNvPr id="162" name="Screen Shot 2016-02-16 at 5.32.38 PM.png"/>
          <p:cNvPicPr>
            <a:picLocks noChangeAspect="1"/>
          </p:cNvPicPr>
          <p:nvPr/>
        </p:nvPicPr>
        <p:blipFill>
          <a:blip r:embed="rId2">
            <a:extLst/>
          </a:blip>
          <a:stretch>
            <a:fillRect/>
          </a:stretch>
        </p:blipFill>
        <p:spPr>
          <a:xfrm>
            <a:off x="3536950" y="4151758"/>
            <a:ext cx="4762500" cy="1054101"/>
          </a:xfrm>
          <a:prstGeom prst="rect">
            <a:avLst/>
          </a:prstGeom>
          <a:ln w="12700">
            <a:miter lim="400000"/>
          </a:ln>
        </p:spPr>
      </p:pic>
      <p:sp>
        <p:nvSpPr>
          <p:cNvPr id="163" name="Shape 163"/>
          <p:cNvSpPr/>
          <p:nvPr/>
        </p:nvSpPr>
        <p:spPr>
          <a:xfrm>
            <a:off x="1558563" y="6169533"/>
            <a:ext cx="8719274"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Besides being able to target more than one element with a single class selector, an element can also have multiple classes assigned to it.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nvSpPr>
        <p:spPr>
          <a:xfrm>
            <a:off x="2142763" y="505333"/>
            <a:ext cx="8719274" cy="1923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u="sng"/>
            </a:pPr>
            <a:r>
              <a:t>Example of reusing classes</a:t>
            </a:r>
          </a:p>
          <a:p>
            <a:pPr algn="l">
              <a:defRPr sz="2000"/>
            </a:pPr>
          </a:p>
          <a:p>
            <a:pPr algn="l">
              <a:defRPr sz="2000"/>
            </a:pPr>
            <a:r>
              <a:t>At times, we may have a lot of repeated CSS in our style sheets. So it's best to create classes for the repeated styles.</a:t>
            </a:r>
          </a:p>
          <a:p>
            <a:pPr algn="l">
              <a:defRPr sz="2000"/>
            </a:pPr>
          </a:p>
          <a:p>
            <a:pPr algn="l">
              <a:defRPr sz="2000"/>
            </a:pPr>
            <a:r>
              <a:t>Space-separate each class name in the class attribute:</a:t>
            </a:r>
          </a:p>
        </p:txBody>
      </p:sp>
      <p:pic>
        <p:nvPicPr>
          <p:cNvPr id="166" name="Screen Shot 2016-02-16 at 5.34.37 PM.png"/>
          <p:cNvPicPr>
            <a:picLocks noChangeAspect="1"/>
          </p:cNvPicPr>
          <p:nvPr/>
        </p:nvPicPr>
        <p:blipFill>
          <a:blip r:embed="rId2">
            <a:extLst/>
          </a:blip>
          <a:stretch>
            <a:fillRect/>
          </a:stretch>
        </p:blipFill>
        <p:spPr>
          <a:xfrm>
            <a:off x="3746500" y="2967880"/>
            <a:ext cx="5511800" cy="520701"/>
          </a:xfrm>
          <a:prstGeom prst="rect">
            <a:avLst/>
          </a:prstGeom>
          <a:ln w="12700">
            <a:miter lim="400000"/>
          </a:ln>
        </p:spPr>
      </p:pic>
      <p:sp>
        <p:nvSpPr>
          <p:cNvPr id="167" name="Shape 167"/>
          <p:cNvSpPr/>
          <p:nvPr/>
        </p:nvSpPr>
        <p:spPr>
          <a:xfrm>
            <a:off x="1964963" y="4334383"/>
            <a:ext cx="8719274" cy="399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Then, target each class in the style sheet:</a:t>
            </a:r>
          </a:p>
        </p:txBody>
      </p:sp>
      <p:pic>
        <p:nvPicPr>
          <p:cNvPr id="168" name="Screen Shot 2016-02-16 at 5.35.17 PM.png"/>
          <p:cNvPicPr>
            <a:picLocks noChangeAspect="1"/>
          </p:cNvPicPr>
          <p:nvPr/>
        </p:nvPicPr>
        <p:blipFill>
          <a:blip r:embed="rId3">
            <a:extLst/>
          </a:blip>
          <a:stretch>
            <a:fillRect/>
          </a:stretch>
        </p:blipFill>
        <p:spPr>
          <a:xfrm>
            <a:off x="3921968" y="5579219"/>
            <a:ext cx="5359401" cy="261620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1574476" y="186811"/>
            <a:ext cx="9855848" cy="4107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100">
                <a:latin typeface="Helvetica Neue"/>
                <a:ea typeface="Helvetica Neue"/>
                <a:cs typeface="Helvetica Neue"/>
                <a:sym typeface="Helvetica Neue"/>
              </a:defRPr>
            </a:pPr>
            <a:r>
              <a:t>4. Descendant Selectors</a:t>
            </a:r>
          </a:p>
          <a:p>
            <a:pPr algn="l">
              <a:defRPr b="1" sz="3100">
                <a:latin typeface="Helvetica Neue"/>
                <a:ea typeface="Helvetica Neue"/>
                <a:cs typeface="Helvetica Neue"/>
                <a:sym typeface="Helvetica Neue"/>
              </a:defRPr>
            </a:pPr>
          </a:p>
          <a:p>
            <a:pPr algn="l">
              <a:defRPr sz="2000"/>
            </a:pPr>
            <a:r>
              <a:t>CSS lets us target elements based on their relationship in the HTML document. We can combine selectors to create descendant selectors that target elements that are descendants of an element. This makes our selectors more specific.</a:t>
            </a:r>
          </a:p>
          <a:p>
            <a:pPr algn="l">
              <a:defRPr sz="2000"/>
            </a:pPr>
          </a:p>
          <a:p>
            <a:pPr algn="l">
              <a:defRPr sz="2000" u="sng"/>
            </a:pPr>
            <a:r>
              <a:t>Examples of descendant selectors</a:t>
            </a:r>
          </a:p>
          <a:p>
            <a:pPr algn="l">
              <a:defRPr sz="2000"/>
            </a:pPr>
          </a:p>
          <a:p>
            <a:pPr algn="l">
              <a:defRPr sz="2000"/>
            </a:pPr>
            <a:r>
              <a:t>To create a descendant selector, we’ll need to use two or more selectors separated by whitespace:</a:t>
            </a:r>
          </a:p>
          <a:p>
            <a:pPr algn="l">
              <a:defRPr sz="2000"/>
            </a:pPr>
          </a:p>
        </p:txBody>
      </p:sp>
      <p:pic>
        <p:nvPicPr>
          <p:cNvPr id="171" name="Screen Shot 2016-02-16 at 5.37.53 PM.png"/>
          <p:cNvPicPr>
            <a:picLocks noChangeAspect="1"/>
          </p:cNvPicPr>
          <p:nvPr/>
        </p:nvPicPr>
        <p:blipFill>
          <a:blip r:embed="rId2">
            <a:extLst/>
          </a:blip>
          <a:stretch>
            <a:fillRect/>
          </a:stretch>
        </p:blipFill>
        <p:spPr>
          <a:xfrm>
            <a:off x="3272782" y="4722266"/>
            <a:ext cx="6459236" cy="2552186"/>
          </a:xfrm>
          <a:prstGeom prst="rect">
            <a:avLst/>
          </a:prstGeom>
          <a:ln w="12700">
            <a:miter lim="400000"/>
          </a:ln>
        </p:spPr>
      </p:pic>
      <p:sp>
        <p:nvSpPr>
          <p:cNvPr id="172" name="Shape 172">
            <a:hlinkClick r:id="rId3" invalidUrl="" action="" tgtFrame="" tooltip="" history="1" highlightClick="0" endSnd="0"/>
          </p:cNvPr>
          <p:cNvSpPr/>
          <p:nvPr/>
        </p:nvSpPr>
        <p:spPr>
          <a:xfrm>
            <a:off x="4697095" y="8371254"/>
            <a:ext cx="36106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u="sng">
                <a:solidFill>
                  <a:srgbClr val="2C7FAB"/>
                </a:solidFill>
                <a:hlinkClick r:id="rId3" invalidUrl="" action="" tgtFrame="" tooltip="" history="1" highlightClick="0" endSnd="0"/>
              </a:defRPr>
            </a:lvl1pPr>
          </a:lstStyle>
          <a:p>
            <a:pPr>
              <a:defRPr u="none"/>
            </a:pPr>
            <a:r>
              <a:rPr u="sng">
                <a:hlinkClick r:id="rId3" invalidUrl="" action="" tgtFrame="" tooltip="" history="1" highlightClick="0" endSnd="0"/>
              </a:rPr>
              <a:t>Reference: Descendant selector</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