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82" r:id="rId3"/>
    <p:sldId id="257" r:id="rId4"/>
    <p:sldId id="258" r:id="rId5"/>
    <p:sldId id="259" r:id="rId6"/>
    <p:sldId id="260" r:id="rId7"/>
    <p:sldId id="261" r:id="rId8"/>
    <p:sldId id="262" r:id="rId9"/>
    <p:sldId id="267" r:id="rId10"/>
    <p:sldId id="268" r:id="rId11"/>
    <p:sldId id="269" r:id="rId12"/>
    <p:sldId id="271" r:id="rId13"/>
    <p:sldId id="272" r:id="rId14"/>
    <p:sldId id="273" r:id="rId15"/>
    <p:sldId id="274" r:id="rId16"/>
    <p:sldId id="275" r:id="rId17"/>
    <p:sldId id="276" r:id="rId18"/>
    <p:sldId id="279" r:id="rId19"/>
    <p:sldId id="277" r:id="rId20"/>
    <p:sldId id="280" r:id="rId21"/>
    <p:sldId id="278" r:id="rId22"/>
    <p:sldId id="281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7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EFA19-A772-5840-AC59-C43FBCA6833C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B18EA-18D5-2F44-8D64-DD5A8B370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427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B18EA-18D5-2F44-8D64-DD5A8B3702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664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77C85D1-D0EA-254A-982D-8D0FF9332015}" type="slidenum">
              <a:rPr lang="en-US" sz="1200"/>
              <a:pPr/>
              <a:t>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705020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44B678DD-9448-D14D-8E76-841386465F14}" type="slidenum">
              <a:rPr lang="en-US" sz="1200"/>
              <a:pPr/>
              <a:t>10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29786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83D6DFB-67C1-484E-B95C-93B2E9BFCBC7}" type="slidenum">
              <a:rPr lang="en-US" sz="1200"/>
              <a:pPr/>
              <a:t>11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690086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8B000E0-9FB8-DF41-9FCD-98662C921DE0}" type="slidenum">
              <a:rPr lang="en-US" sz="1200">
                <a:latin typeface="Verdana" charset="0"/>
              </a:rPr>
              <a:pPr/>
              <a:t>15</a:t>
            </a:fld>
            <a:endParaRPr lang="en-US" sz="1200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05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A820AAE-8C94-9543-9252-AC39436AB68E}" type="slidenum">
              <a:rPr lang="en-US" sz="1200">
                <a:latin typeface="Verdana" charset="0"/>
              </a:rPr>
              <a:pPr/>
              <a:t>16</a:t>
            </a:fld>
            <a:endParaRPr lang="en-US" sz="1200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29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E9C2F1A-8057-494B-B479-FBF9B0FEB6F5}" type="slidenum">
              <a:rPr lang="en-US" sz="1200">
                <a:latin typeface="Verdana" charset="0"/>
              </a:rPr>
              <a:pPr/>
              <a:t>17</a:t>
            </a:fld>
            <a:endParaRPr lang="en-US" sz="1200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38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F18CE-FA6B-6744-9015-1CCE682552D9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6D94-3985-C948-8976-52E1B3EA3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42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F18CE-FA6B-6744-9015-1CCE682552D9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6D94-3985-C948-8976-52E1B3EA3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83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F18CE-FA6B-6744-9015-1CCE682552D9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6D94-3985-C948-8976-52E1B3EA3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2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F18CE-FA6B-6744-9015-1CCE682552D9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6D94-3985-C948-8976-52E1B3EA3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754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F18CE-FA6B-6744-9015-1CCE682552D9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6D94-3985-C948-8976-52E1B3EA3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82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F18CE-FA6B-6744-9015-1CCE682552D9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6D94-3985-C948-8976-52E1B3EA3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9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F18CE-FA6B-6744-9015-1CCE682552D9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6D94-3985-C948-8976-52E1B3EA3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97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F18CE-FA6B-6744-9015-1CCE682552D9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6D94-3985-C948-8976-52E1B3EA3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67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F18CE-FA6B-6744-9015-1CCE682552D9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6D94-3985-C948-8976-52E1B3EA3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94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F18CE-FA6B-6744-9015-1CCE682552D9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6D94-3985-C948-8976-52E1B3EA3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8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F18CE-FA6B-6744-9015-1CCE682552D9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6D94-3985-C948-8976-52E1B3EA3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119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F18CE-FA6B-6744-9015-1CCE682552D9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66D94-3985-C948-8976-52E1B3EA3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90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78JJa3IOok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4I1WgJz_lmA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seWbi5UE4o4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10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4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38150" y="4343400"/>
            <a:ext cx="8077200" cy="2057400"/>
          </a:xfrm>
          <a:prstGeom prst="rect">
            <a:avLst/>
          </a:prstGeom>
          <a:solidFill>
            <a:schemeClr val="accent1">
              <a:lumMod val="20000"/>
              <a:lumOff val="80000"/>
              <a:alpha val="52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>
                <a:solidFill>
                  <a:srgbClr val="FF0000"/>
                </a:solidFill>
                <a:latin typeface="Courier New" charset="0"/>
                <a:cs typeface="Courier New" charset="0"/>
              </a:rPr>
              <a:t>&lt;iframe </a:t>
            </a:r>
            <a:r>
              <a:rPr lang="en-US">
                <a:latin typeface="Courier New" charset="0"/>
                <a:cs typeface="Courier New" charset="0"/>
              </a:rPr>
              <a:t>src=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>
                <a:latin typeface="Courier New" charset="0"/>
                <a:cs typeface="Courier New" charset="0"/>
              </a:rPr>
              <a:t>aboutus.html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>
                <a:latin typeface="Courier New" charset="0"/>
                <a:cs typeface="Courier New" charset="0"/>
              </a:rPr>
              <a:t>&gt;</a:t>
            </a:r>
          </a:p>
          <a:p>
            <a:r>
              <a:rPr lang="en-US">
                <a:latin typeface="Courier New" charset="0"/>
                <a:cs typeface="Courier New" charset="0"/>
              </a:rPr>
              <a:t>&lt;p&gt; your browser does not support iframes &lt;/p&gt;</a:t>
            </a:r>
          </a:p>
          <a:p>
            <a:endParaRPr lang="en-US">
              <a:latin typeface="Courier New" charset="0"/>
              <a:cs typeface="Courier New" charset="0"/>
            </a:endParaRPr>
          </a:p>
          <a:p>
            <a:r>
              <a:rPr lang="en-US">
                <a:solidFill>
                  <a:srgbClr val="FF0000"/>
                </a:solidFill>
                <a:latin typeface="Courier New" charset="0"/>
                <a:cs typeface="Courier New" charset="0"/>
              </a:rPr>
              <a:t>&lt;/iframe&gt;</a:t>
            </a:r>
          </a:p>
        </p:txBody>
      </p:sp>
      <p:sp>
        <p:nvSpPr>
          <p:cNvPr id="35843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  <a:ea typeface="+mj-ea"/>
              </a:rPr>
              <a:t> </a:t>
            </a:r>
            <a:r>
              <a:rPr lang="en-US" dirty="0" err="1" smtClean="0">
                <a:solidFill>
                  <a:schemeClr val="tx2">
                    <a:satMod val="130000"/>
                  </a:schemeClr>
                </a:solidFill>
                <a:ea typeface="+mj-ea"/>
              </a:rPr>
              <a:t>iframes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  <a:ea typeface="+mj-ea"/>
              </a:rPr>
              <a:t> - Inline Frames</a:t>
            </a:r>
          </a:p>
        </p:txBody>
      </p:sp>
      <p:sp>
        <p:nvSpPr>
          <p:cNvPr id="41988" name="Content Placeholder 2"/>
          <p:cNvSpPr>
            <a:spLocks noGrp="1"/>
          </p:cNvSpPr>
          <p:nvPr>
            <p:ph idx="1"/>
          </p:nvPr>
        </p:nvSpPr>
        <p:spPr>
          <a:xfrm>
            <a:off x="495300" y="1371600"/>
            <a:ext cx="7848600" cy="2819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70000"/>
              </a:lnSpc>
            </a:pPr>
            <a:r>
              <a:rPr lang="en-US" sz="2400">
                <a:latin typeface="Calibri" charset="0"/>
              </a:rPr>
              <a:t>Also called a floating frame</a:t>
            </a:r>
          </a:p>
          <a:p>
            <a:pPr eaLnBrk="1" hangingPunct="1">
              <a:lnSpc>
                <a:spcPct val="70000"/>
              </a:lnSpc>
            </a:pPr>
            <a:r>
              <a:rPr lang="en-US" sz="2400">
                <a:latin typeface="Calibri" charset="0"/>
              </a:rPr>
              <a:t>Embeds one web page within another</a:t>
            </a:r>
          </a:p>
          <a:p>
            <a:pPr eaLnBrk="1" hangingPunct="1">
              <a:lnSpc>
                <a:spcPct val="70000"/>
              </a:lnSpc>
            </a:pPr>
            <a:r>
              <a:rPr lang="en-US" sz="2400">
                <a:latin typeface="Calibri" charset="0"/>
              </a:rPr>
              <a:t>You can embed pages from your own website or another website such as YouTube.</a:t>
            </a:r>
          </a:p>
          <a:p>
            <a:pPr eaLnBrk="1" hangingPunct="1">
              <a:lnSpc>
                <a:spcPct val="70000"/>
              </a:lnSpc>
            </a:pPr>
            <a:r>
              <a:rPr lang="en-US" sz="2400">
                <a:latin typeface="Calibri" charset="0"/>
              </a:rPr>
              <a:t>Configure with the iframe element</a:t>
            </a:r>
          </a:p>
          <a:p>
            <a:pPr eaLnBrk="1" hangingPunct="1">
              <a:lnSpc>
                <a:spcPct val="70000"/>
              </a:lnSpc>
            </a:pPr>
            <a:r>
              <a:rPr lang="en-US" sz="2400">
                <a:latin typeface="Calibri" charset="0"/>
              </a:rPr>
              <a:t>Add a text in case the browser does not support iframes, the text should be between the opening and the closing iframe tag</a:t>
            </a:r>
            <a:r>
              <a:rPr lang="en-US" sz="1800">
                <a:latin typeface="Calibri" charset="0"/>
              </a:rPr>
              <a:t/>
            </a:r>
            <a:br>
              <a:rPr lang="en-US" sz="1800">
                <a:latin typeface="Calibri" charset="0"/>
              </a:rPr>
            </a:br>
            <a:endParaRPr lang="en-US" sz="1800">
              <a:latin typeface="Calibri" charset="0"/>
            </a:endParaRPr>
          </a:p>
        </p:txBody>
      </p:sp>
      <p:sp>
        <p:nvSpPr>
          <p:cNvPr id="10245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109B456-39C1-9542-92E1-BCEAC97877B4}" type="slidenum">
              <a:rPr lang="en-US" sz="1100">
                <a:solidFill>
                  <a:srgbClr val="4D4D4D"/>
                </a:solidFill>
              </a:rPr>
              <a:pPr/>
              <a:t>10</a:t>
            </a:fld>
            <a:endParaRPr lang="en-US" sz="1100">
              <a:solidFill>
                <a:srgbClr val="4D4D4D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38150" y="4187825"/>
            <a:ext cx="8077200" cy="2057400"/>
          </a:xfrm>
          <a:prstGeom prst="rect">
            <a:avLst/>
          </a:prstGeom>
          <a:solidFill>
            <a:schemeClr val="accent1">
              <a:lumMod val="20000"/>
              <a:lumOff val="80000"/>
              <a:alpha val="52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18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</a:t>
            </a:r>
            <a:r>
              <a:rPr lang="en-US" sz="18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iframe</a:t>
            </a:r>
            <a:r>
              <a:rPr lang="en-US" sz="18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src</a:t>
            </a:r>
            <a:r>
              <a:rPr lang="en-US" sz="18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="demo_iframe.htm"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name="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iframe_a</a:t>
            </a:r>
            <a:r>
              <a:rPr lang="en-US" sz="1800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iframe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defRPr/>
            </a:pPr>
            <a:r>
              <a:rPr lang="en-US" sz="1800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</a:t>
            </a:r>
            <a:r>
              <a:rPr lang="en-US" sz="18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p&gt;&lt;a </a:t>
            </a:r>
            <a:r>
              <a:rPr lang="en-US" sz="18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href</a:t>
            </a:r>
            <a:r>
              <a:rPr lang="en-US" sz="18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="http://www.w3schools.com"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target="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iframe_a</a:t>
            </a:r>
            <a:r>
              <a:rPr lang="en-US" sz="18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"&gt;Tutorial&lt;/a&gt;&lt;/p&gt;</a:t>
            </a:r>
          </a:p>
          <a:p>
            <a:pPr>
              <a:defRPr/>
            </a:pPr>
            <a:endParaRPr lang="en-US" sz="18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18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&lt;p&gt;your browser does not support </a:t>
            </a:r>
            <a:r>
              <a:rPr lang="en-US" sz="18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iframes</a:t>
            </a:r>
            <a:r>
              <a:rPr lang="en-US" sz="18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.&lt;/p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8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35843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  <a:ea typeface="+mj-ea"/>
              </a:rPr>
              <a:t> </a:t>
            </a:r>
            <a:r>
              <a:rPr lang="en-US" dirty="0" err="1" smtClean="0">
                <a:solidFill>
                  <a:schemeClr val="tx2">
                    <a:satMod val="130000"/>
                  </a:schemeClr>
                </a:solidFill>
                <a:ea typeface="+mj-ea"/>
              </a:rPr>
              <a:t>iframes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  <a:ea typeface="+mj-ea"/>
              </a:rPr>
              <a:t> - Inline Frames</a:t>
            </a:r>
          </a:p>
        </p:txBody>
      </p:sp>
      <p:sp>
        <p:nvSpPr>
          <p:cNvPr id="12292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0FACDBB-FC9B-EE4F-AE54-A32A066E225C}" type="slidenum">
              <a:rPr lang="en-US" sz="1100">
                <a:solidFill>
                  <a:srgbClr val="4D4D4D"/>
                </a:solidFill>
              </a:rPr>
              <a:pPr/>
              <a:t>11</a:t>
            </a:fld>
            <a:endParaRPr lang="en-US" sz="1100">
              <a:solidFill>
                <a:srgbClr val="4D4D4D"/>
              </a:solidFill>
            </a:endParaRPr>
          </a:p>
        </p:txBody>
      </p:sp>
      <p:sp>
        <p:nvSpPr>
          <p:cNvPr id="12293" name="Rectangle 1"/>
          <p:cNvSpPr>
            <a:spLocks noChangeArrowheads="1"/>
          </p:cNvSpPr>
          <p:nvPr/>
        </p:nvSpPr>
        <p:spPr bwMode="auto">
          <a:xfrm>
            <a:off x="438150" y="1538288"/>
            <a:ext cx="807720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>
                <a:latin typeface="Arial" charset="0"/>
                <a:cs typeface="Arial" charset="0"/>
              </a:rPr>
              <a:t>You can use iframe as a target frame for a link where the link will open in the iframe. The The target attribute of a link must refer to the name attribute of the iframe: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838200" y="-228600"/>
            <a:ext cx="7772400" cy="990600"/>
          </a:xfrm>
        </p:spPr>
        <p:txBody>
          <a:bodyPr/>
          <a:lstStyle/>
          <a:p>
            <a:pPr algn="r" eaLnBrk="1" hangingPunct="1"/>
            <a:r>
              <a:rPr lang="en-GB">
                <a:latin typeface="Calibri Light" charset="0"/>
              </a:rPr>
              <a:t>&lt;iframe&gt; Attributes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610600" cy="5807075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GB" b="1" dirty="0" err="1">
                <a:solidFill>
                  <a:srgbClr val="92D050"/>
                </a:solidFill>
                <a:latin typeface="Calibri" charset="0"/>
              </a:rPr>
              <a:t>Src</a:t>
            </a:r>
            <a:endParaRPr lang="en-GB" b="1" dirty="0">
              <a:solidFill>
                <a:srgbClr val="92D050"/>
              </a:solidFill>
              <a:latin typeface="Calibri" charset="0"/>
            </a:endParaRPr>
          </a:p>
          <a:p>
            <a:pPr eaLnBrk="1" hangingPunct="1">
              <a:buFont typeface="Wingdings 3" charset="0"/>
              <a:buNone/>
            </a:pPr>
            <a:r>
              <a:rPr lang="en-GB" dirty="0">
                <a:latin typeface="Calibri" charset="0"/>
              </a:rPr>
              <a:t>The address of the document embedded in the </a:t>
            </a:r>
            <a:r>
              <a:rPr lang="en-GB" dirty="0" err="1">
                <a:latin typeface="Calibri" charset="0"/>
              </a:rPr>
              <a:t>iframe</a:t>
            </a:r>
            <a:endParaRPr lang="en-GB" dirty="0">
              <a:latin typeface="Calibri" charset="0"/>
            </a:endParaRPr>
          </a:p>
          <a:p>
            <a:pPr eaLnBrk="1" hangingPunct="1">
              <a:buFont typeface="Wingdings 3" charset="0"/>
              <a:buNone/>
            </a:pPr>
            <a:endParaRPr lang="en-GB" dirty="0">
              <a:latin typeface="Calibri" charset="0"/>
            </a:endParaRPr>
          </a:p>
          <a:p>
            <a:pPr eaLnBrk="1" hangingPunct="1"/>
            <a:r>
              <a:rPr lang="en-GB" b="1" dirty="0">
                <a:solidFill>
                  <a:srgbClr val="92D050"/>
                </a:solidFill>
                <a:latin typeface="Calibri" charset="0"/>
              </a:rPr>
              <a:t>width</a:t>
            </a:r>
          </a:p>
          <a:p>
            <a:pPr eaLnBrk="1" hangingPunct="1">
              <a:buFont typeface="Wingdings 3" charset="0"/>
              <a:buNone/>
            </a:pPr>
            <a:r>
              <a:rPr lang="en-GB" dirty="0">
                <a:latin typeface="Calibri" charset="0"/>
              </a:rPr>
              <a:t>Specifies the width of an </a:t>
            </a:r>
            <a:r>
              <a:rPr lang="en-GB" dirty="0" err="1">
                <a:latin typeface="Calibri" charset="0"/>
              </a:rPr>
              <a:t>iframe</a:t>
            </a:r>
            <a:r>
              <a:rPr lang="en-GB" dirty="0">
                <a:latin typeface="Calibri" charset="0"/>
              </a:rPr>
              <a:t> (in pixels)</a:t>
            </a:r>
          </a:p>
          <a:p>
            <a:pPr eaLnBrk="1" hangingPunct="1">
              <a:buFont typeface="Wingdings 3" charset="0"/>
              <a:buNone/>
            </a:pPr>
            <a:endParaRPr lang="en-GB" dirty="0">
              <a:latin typeface="Calibri" charset="0"/>
            </a:endParaRPr>
          </a:p>
          <a:p>
            <a:pPr eaLnBrk="1" hangingPunct="1"/>
            <a:r>
              <a:rPr lang="en-GB" b="1" dirty="0">
                <a:solidFill>
                  <a:srgbClr val="92D050"/>
                </a:solidFill>
                <a:latin typeface="Calibri" charset="0"/>
              </a:rPr>
              <a:t>height</a:t>
            </a:r>
          </a:p>
          <a:p>
            <a:pPr eaLnBrk="1" hangingPunct="1">
              <a:buFont typeface="Wingdings 3" charset="0"/>
              <a:buNone/>
            </a:pPr>
            <a:r>
              <a:rPr lang="en-GB" dirty="0">
                <a:latin typeface="Calibri" charset="0"/>
              </a:rPr>
              <a:t>Specifies the height of an </a:t>
            </a:r>
            <a:r>
              <a:rPr lang="en-GB" dirty="0" err="1">
                <a:latin typeface="Calibri" charset="0"/>
              </a:rPr>
              <a:t>iframe</a:t>
            </a:r>
            <a:r>
              <a:rPr lang="en-GB" dirty="0">
                <a:latin typeface="Calibri" charset="0"/>
              </a:rPr>
              <a:t> (in pixels</a:t>
            </a:r>
            <a:r>
              <a:rPr lang="en-GB" dirty="0" smtClean="0">
                <a:latin typeface="Calibri" charset="0"/>
              </a:rPr>
              <a:t>)</a:t>
            </a:r>
          </a:p>
          <a:p>
            <a:pPr eaLnBrk="1" hangingPunct="1">
              <a:buFont typeface="Wingdings 3" charset="0"/>
              <a:buNone/>
            </a:pPr>
            <a:endParaRPr lang="en-GB" dirty="0">
              <a:latin typeface="Calibri" charset="0"/>
            </a:endParaRPr>
          </a:p>
          <a:p>
            <a:r>
              <a:rPr lang="en-GB" b="1" dirty="0" smtClean="0">
                <a:solidFill>
                  <a:srgbClr val="92D050"/>
                </a:solidFill>
                <a:latin typeface="Calibri" charset="0"/>
              </a:rPr>
              <a:t>The seamless Attribute</a:t>
            </a:r>
          </a:p>
          <a:p>
            <a:pPr marL="0" indent="0">
              <a:buNone/>
            </a:pPr>
            <a:r>
              <a:rPr lang="en-US" dirty="0" smtClean="0">
                <a:latin typeface="Calibri" charset="0"/>
              </a:rPr>
              <a:t>R</a:t>
            </a:r>
            <a:r>
              <a:rPr lang="en-GB" dirty="0" err="1" smtClean="0">
                <a:latin typeface="Calibri" charset="0"/>
              </a:rPr>
              <a:t>emove</a:t>
            </a:r>
            <a:r>
              <a:rPr lang="en-GB" dirty="0" smtClean="0">
                <a:latin typeface="Calibri" charset="0"/>
              </a:rPr>
              <a:t> the </a:t>
            </a:r>
            <a:r>
              <a:rPr lang="en-GB" dirty="0" err="1" smtClean="0">
                <a:latin typeface="Calibri" charset="0"/>
              </a:rPr>
              <a:t>iframe</a:t>
            </a:r>
            <a:r>
              <a:rPr lang="en-GB" dirty="0" smtClean="0">
                <a:latin typeface="Calibri" charset="0"/>
              </a:rPr>
              <a:t> border to display the </a:t>
            </a:r>
            <a:r>
              <a:rPr lang="en-GB" dirty="0" err="1" smtClean="0">
                <a:latin typeface="Calibri" charset="0"/>
              </a:rPr>
              <a:t>iframe</a:t>
            </a:r>
            <a:r>
              <a:rPr lang="en-GB" dirty="0" smtClean="0">
                <a:latin typeface="Calibri" charset="0"/>
              </a:rPr>
              <a:t> page like it is a part of the containing document. </a:t>
            </a:r>
          </a:p>
          <a:p>
            <a:pPr>
              <a:buNone/>
            </a:pPr>
            <a:r>
              <a:rPr lang="en-GB" dirty="0" smtClean="0">
                <a:latin typeface="Calibri" charset="0"/>
              </a:rPr>
              <a:t>Example: &lt; </a:t>
            </a:r>
            <a:r>
              <a:rPr lang="en-GB" dirty="0" err="1" smtClean="0">
                <a:latin typeface="Calibri" charset="0"/>
              </a:rPr>
              <a:t>iframe</a:t>
            </a:r>
            <a:r>
              <a:rPr lang="en-GB" dirty="0" smtClean="0">
                <a:latin typeface="Calibri" charset="0"/>
              </a:rPr>
              <a:t> </a:t>
            </a:r>
            <a:r>
              <a:rPr lang="en-GB" dirty="0" smtClean="0">
                <a:solidFill>
                  <a:srgbClr val="FF0000"/>
                </a:solidFill>
                <a:latin typeface="Calibri" charset="0"/>
              </a:rPr>
              <a:t>seamless</a:t>
            </a:r>
            <a:r>
              <a:rPr lang="en-GB" dirty="0" smtClean="0">
                <a:latin typeface="Calibri" charset="0"/>
              </a:rPr>
              <a:t>&gt; </a:t>
            </a:r>
          </a:p>
          <a:p>
            <a:pPr>
              <a:buNone/>
            </a:pPr>
            <a:r>
              <a:rPr lang="nl-NL" dirty="0" smtClean="0">
                <a:latin typeface="Calibri" charset="0"/>
                <a:hlinkClick r:id="rId2"/>
              </a:rPr>
              <a:t>https://www.youtube.com/watch?v=E78JJa3IOok</a:t>
            </a:r>
            <a:r>
              <a:rPr lang="nl-NL" dirty="0" smtClean="0">
                <a:latin typeface="Calibri" charset="0"/>
              </a:rPr>
              <a:t> </a:t>
            </a:r>
            <a:endParaRPr lang="en-GB" dirty="0" smtClean="0">
              <a:latin typeface="Calibri" charset="0"/>
            </a:endParaRPr>
          </a:p>
          <a:p>
            <a:pPr eaLnBrk="1" hangingPunct="1">
              <a:buFont typeface="Wingdings 3" charset="0"/>
              <a:buNone/>
            </a:pPr>
            <a:endParaRPr lang="en-GB" dirty="0">
              <a:latin typeface="Calibri" charset="0"/>
            </a:endParaRPr>
          </a:p>
          <a:p>
            <a:pPr eaLnBrk="1" hangingPunct="1">
              <a:buFont typeface="Wingdings 3" charset="0"/>
              <a:buNone/>
            </a:pPr>
            <a:endParaRPr lang="en-GB" dirty="0">
              <a:latin typeface="Calibri" charset="0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8DB87E4-C36C-1142-B81F-0B678CAA21EE}" type="slidenum">
              <a:rPr lang="en-US" sz="1100">
                <a:solidFill>
                  <a:srgbClr val="4D4D4D"/>
                </a:solidFill>
              </a:rPr>
              <a:pPr/>
              <a:t>12</a:t>
            </a:fld>
            <a:endParaRPr lang="en-US" sz="1100">
              <a:solidFill>
                <a:srgbClr val="4D4D4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52400" y="2741023"/>
            <a:ext cx="4413881" cy="3583577"/>
          </a:xfrm>
          <a:prstGeom prst="rect">
            <a:avLst/>
          </a:prstGeom>
          <a:solidFill>
            <a:schemeClr val="bg2">
              <a:lumMod val="75000"/>
              <a:alpha val="37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16387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915400" cy="1135529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>
                <a:latin typeface="Calibri Light" charset="0"/>
              </a:rPr>
              <a:t>Embedding a YouTube Video</a:t>
            </a:r>
            <a:endParaRPr lang="en-US" sz="2800" dirty="0">
              <a:latin typeface="Calibri Light" charset="0"/>
            </a:endParaRPr>
          </a:p>
        </p:txBody>
      </p:sp>
      <p:sp>
        <p:nvSpPr>
          <p:cNvPr id="43012" name="Content Placeholder 2"/>
          <p:cNvSpPr>
            <a:spLocks noGrp="1"/>
          </p:cNvSpPr>
          <p:nvPr>
            <p:ph idx="1"/>
          </p:nvPr>
        </p:nvSpPr>
        <p:spPr>
          <a:xfrm>
            <a:off x="304800" y="2709862"/>
            <a:ext cx="4491318" cy="3919538"/>
          </a:xfrm>
        </p:spPr>
        <p:txBody>
          <a:bodyPr rtlCol="0">
            <a:normAutofit/>
          </a:bodyPr>
          <a:lstStyle/>
          <a:p>
            <a:pPr marL="0" indent="0">
              <a:spcBef>
                <a:spcPct val="0"/>
              </a:spcBef>
              <a:buNone/>
              <a:defRPr/>
            </a:pP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iframe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="//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www.youtube.com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/embed/ZH1XOsv8Oyo" 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="560" height="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315” 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allowfullscreen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sz="2400" dirty="0" smtClean="0">
                <a:solidFill>
                  <a:srgbClr val="C050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>
                <a:solidFill>
                  <a:srgbClr val="C050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400" dirty="0" err="1">
                <a:solidFill>
                  <a:srgbClr val="C050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iframe</a:t>
            </a:r>
            <a:r>
              <a:rPr lang="en-US" sz="2400" dirty="0">
                <a:solidFill>
                  <a:srgbClr val="C050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 smtClean="0">
              <a:solidFill>
                <a:srgbClr val="C0504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389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8640763" y="6556375"/>
            <a:ext cx="503237" cy="3016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0C5A315-2911-514D-A359-F908071B9188}" type="slidenum">
              <a:rPr lang="en-US" sz="1200"/>
              <a:pPr/>
              <a:t>13</a:t>
            </a:fld>
            <a:endParaRPr lang="en-US" sz="1200"/>
          </a:p>
        </p:txBody>
      </p:sp>
      <p:pic>
        <p:nvPicPr>
          <p:cNvPr id="16390" name="Picture 2" descr="youtu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825" y="2709862"/>
            <a:ext cx="3381375" cy="361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3647" y="1284941"/>
            <a:ext cx="79567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YouTube generates the code you need to embed the video. To do this you need to: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View the video page </a:t>
            </a:r>
            <a:r>
              <a:rPr lang="en-US" dirty="0" smtClean="0">
                <a:sym typeface="Wingdings"/>
              </a:rPr>
              <a:t> click on share  embed </a:t>
            </a:r>
          </a:p>
          <a:p>
            <a:r>
              <a:rPr lang="en-US" dirty="0" smtClean="0">
                <a:sym typeface="Wingdings"/>
              </a:rPr>
              <a:t>Then copy the code to your page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Audio &amp; Video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86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92088"/>
            <a:ext cx="9034463" cy="8747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  <a:ea typeface="+mj-ea"/>
              </a:rPr>
              <a:t>Common  Audio File Types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371600"/>
            <a:ext cx="7239000" cy="4191000"/>
          </a:xfrm>
        </p:spPr>
        <p:txBody>
          <a:bodyPr/>
          <a:lstStyle/>
          <a:p>
            <a:pPr marL="365125" indent="-282575">
              <a:buFont typeface="Wingdings 2" charset="0"/>
              <a:buChar char=""/>
            </a:pPr>
            <a:r>
              <a:rPr lang="en-US" sz="2400" dirty="0">
                <a:latin typeface="Gill Sans MT" charset="0"/>
                <a:cs typeface="Times New Roman" charset="0"/>
              </a:rPr>
              <a:t>.wav    	Wave File</a:t>
            </a:r>
          </a:p>
          <a:p>
            <a:pPr marL="365125" indent="-282575">
              <a:buFont typeface="Wingdings 2" charset="0"/>
              <a:buChar char=""/>
            </a:pPr>
            <a:r>
              <a:rPr lang="en-US" sz="2400" dirty="0">
                <a:latin typeface="Gill Sans MT" charset="0"/>
                <a:cs typeface="Times New Roman" charset="0"/>
              </a:rPr>
              <a:t>.</a:t>
            </a:r>
            <a:r>
              <a:rPr lang="en-US" sz="2400" dirty="0" err="1">
                <a:latin typeface="Gill Sans MT" charset="0"/>
                <a:cs typeface="Times New Roman" charset="0"/>
              </a:rPr>
              <a:t>aiff</a:t>
            </a:r>
            <a:r>
              <a:rPr lang="en-US" sz="2400" dirty="0">
                <a:latin typeface="Gill Sans MT" charset="0"/>
                <a:cs typeface="Times New Roman" charset="0"/>
              </a:rPr>
              <a:t>    	Audio Interchange File Format</a:t>
            </a:r>
          </a:p>
          <a:p>
            <a:pPr marL="365125" indent="-282575">
              <a:buFont typeface="Wingdings 2" charset="0"/>
              <a:buChar char=""/>
            </a:pPr>
            <a:r>
              <a:rPr lang="en-US" sz="2400" dirty="0">
                <a:latin typeface="Gill Sans MT" charset="0"/>
                <a:cs typeface="Times New Roman" charset="0"/>
              </a:rPr>
              <a:t>.mid    	Musical Instrument Digital Interface (MIDI)</a:t>
            </a:r>
          </a:p>
          <a:p>
            <a:pPr marL="365125" indent="-282575">
              <a:buFont typeface="Wingdings 2" charset="0"/>
              <a:buChar char=""/>
            </a:pPr>
            <a:r>
              <a:rPr lang="en-US" sz="2400" dirty="0">
                <a:latin typeface="Gill Sans MT" charset="0"/>
                <a:cs typeface="Times New Roman" charset="0"/>
              </a:rPr>
              <a:t>.au    	Sun UNIX sound file</a:t>
            </a:r>
          </a:p>
          <a:p>
            <a:pPr marL="365125" indent="-282575">
              <a:buFont typeface="Wingdings 2" charset="0"/>
              <a:buChar char=""/>
            </a:pPr>
            <a:r>
              <a:rPr lang="en-US" sz="2400" dirty="0">
                <a:latin typeface="Gill Sans MT" charset="0"/>
                <a:cs typeface="Times New Roman" charset="0"/>
              </a:rPr>
              <a:t>.mp3    	MPEG-1 Audio Layer-3</a:t>
            </a:r>
          </a:p>
          <a:p>
            <a:pPr marL="365125" indent="-282575">
              <a:buFont typeface="Wingdings 2" charset="0"/>
              <a:buChar char=""/>
            </a:pPr>
            <a:r>
              <a:rPr lang="en-US" sz="2400" dirty="0">
                <a:latin typeface="Gill Sans MT" charset="0"/>
                <a:cs typeface="Times New Roman" charset="0"/>
              </a:rPr>
              <a:t>.</a:t>
            </a:r>
            <a:r>
              <a:rPr lang="en-US" sz="2400" dirty="0" err="1">
                <a:latin typeface="Gill Sans MT" charset="0"/>
                <a:cs typeface="Times New Roman" charset="0"/>
              </a:rPr>
              <a:t>ogg</a:t>
            </a:r>
            <a:r>
              <a:rPr lang="en-US" sz="2400" dirty="0">
                <a:latin typeface="Gill Sans MT" charset="0"/>
                <a:cs typeface="Times New Roman" charset="0"/>
              </a:rPr>
              <a:t>		</a:t>
            </a:r>
            <a:r>
              <a:rPr lang="en-US" sz="2400" dirty="0" err="1">
                <a:latin typeface="Gill Sans MT" charset="0"/>
                <a:cs typeface="Times New Roman" charset="0"/>
              </a:rPr>
              <a:t>Ogg</a:t>
            </a:r>
            <a:r>
              <a:rPr lang="en-US" sz="2400" dirty="0">
                <a:latin typeface="Gill Sans MT" charset="0"/>
                <a:cs typeface="Times New Roman" charset="0"/>
              </a:rPr>
              <a:t> </a:t>
            </a:r>
            <a:r>
              <a:rPr lang="en-US" sz="2400" dirty="0" err="1">
                <a:latin typeface="Gill Sans MT" charset="0"/>
                <a:cs typeface="Times New Roman" charset="0"/>
              </a:rPr>
              <a:t>Vorbis</a:t>
            </a:r>
            <a:r>
              <a:rPr lang="en-US" sz="2400" dirty="0">
                <a:latin typeface="Gill Sans MT" charset="0"/>
                <a:cs typeface="Times New Roman" charset="0"/>
              </a:rPr>
              <a:t>  (open-source)</a:t>
            </a:r>
          </a:p>
          <a:p>
            <a:pPr marL="365125" indent="-282575">
              <a:buFont typeface="Wingdings 2" charset="0"/>
              <a:buChar char=""/>
            </a:pPr>
            <a:r>
              <a:rPr lang="en-US" sz="2400" dirty="0">
                <a:latin typeface="Gill Sans MT" charset="0"/>
                <a:cs typeface="Times New Roman" charset="0"/>
              </a:rPr>
              <a:t>. m4a 	MPEG 4 Audio. </a:t>
            </a:r>
            <a:br>
              <a:rPr lang="en-US" sz="2400" dirty="0">
                <a:latin typeface="Gill Sans MT" charset="0"/>
                <a:cs typeface="Times New Roman" charset="0"/>
              </a:rPr>
            </a:br>
            <a:r>
              <a:rPr lang="en-US" sz="2400" dirty="0">
                <a:latin typeface="Gill Sans MT" charset="0"/>
                <a:cs typeface="Times New Roman" charset="0"/>
              </a:rPr>
              <a:t>		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1"/>
          </p:nvPr>
        </p:nvSpPr>
        <p:spPr bwMode="auto">
          <a:xfrm>
            <a:off x="8640763" y="6556375"/>
            <a:ext cx="503237" cy="3016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rIns="91440" bIns="45720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0E0ABD0-AF7A-2E42-A951-739642E0F815}" type="slidenum">
              <a:rPr lang="en-US" sz="1200"/>
              <a:pPr/>
              <a:t>15</a:t>
            </a:fld>
            <a:endParaRPr lang="en-US" sz="1200"/>
          </a:p>
        </p:txBody>
      </p:sp>
      <p:sp>
        <p:nvSpPr>
          <p:cNvPr id="18437" name="Rectangle 6"/>
          <p:cNvSpPr>
            <a:spLocks noChangeArrowheads="1"/>
          </p:cNvSpPr>
          <p:nvPr/>
        </p:nvSpPr>
        <p:spPr bwMode="auto">
          <a:xfrm>
            <a:off x="3519488" y="26003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92088"/>
            <a:ext cx="9034463" cy="9509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130000"/>
                  </a:schemeClr>
                </a:solidFill>
                <a:ea typeface="+mj-ea"/>
              </a:rPr>
              <a:t>Common Video File Types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210234" y="1559859"/>
            <a:ext cx="7631953" cy="4191000"/>
          </a:xfrm>
        </p:spPr>
        <p:txBody>
          <a:bodyPr/>
          <a:lstStyle/>
          <a:p>
            <a:r>
              <a:rPr lang="en-US" dirty="0">
                <a:latin typeface="Gill Sans MT" charset="0"/>
                <a:cs typeface="Times New Roman" charset="0"/>
              </a:rPr>
              <a:t>.</a:t>
            </a:r>
            <a:r>
              <a:rPr lang="en-US" sz="2800" dirty="0" err="1">
                <a:latin typeface="Gill Sans MT" charset="0"/>
                <a:cs typeface="Times New Roman" charset="0"/>
              </a:rPr>
              <a:t>mov</a:t>
            </a:r>
            <a:r>
              <a:rPr lang="en-US" sz="2800" dirty="0">
                <a:latin typeface="Gill Sans MT" charset="0"/>
                <a:cs typeface="Times New Roman" charset="0"/>
              </a:rPr>
              <a:t>	</a:t>
            </a:r>
            <a:r>
              <a:rPr lang="en-US" sz="2800" dirty="0" err="1">
                <a:latin typeface="Gill Sans MT" charset="0"/>
                <a:cs typeface="Times New Roman" charset="0"/>
              </a:rPr>
              <a:t>Quicktime</a:t>
            </a:r>
            <a:endParaRPr lang="en-US" sz="2800" dirty="0">
              <a:latin typeface="Gill Sans MT" charset="0"/>
              <a:cs typeface="Times New Roman" charset="0"/>
            </a:endParaRPr>
          </a:p>
          <a:p>
            <a:r>
              <a:rPr lang="en-US" sz="2800" dirty="0">
                <a:latin typeface="Gill Sans MT" charset="0"/>
                <a:cs typeface="Times New Roman" charset="0"/>
              </a:rPr>
              <a:t>.</a:t>
            </a:r>
            <a:r>
              <a:rPr lang="en-US" sz="2800" dirty="0" err="1">
                <a:latin typeface="Gill Sans MT" charset="0"/>
                <a:cs typeface="Times New Roman" charset="0"/>
              </a:rPr>
              <a:t>avi</a:t>
            </a:r>
            <a:r>
              <a:rPr lang="en-US" sz="2800" dirty="0">
                <a:latin typeface="Gill Sans MT" charset="0"/>
                <a:cs typeface="Times New Roman" charset="0"/>
              </a:rPr>
              <a:t>    	Microsoft Audio Video Interleaved</a:t>
            </a:r>
          </a:p>
          <a:p>
            <a:r>
              <a:rPr lang="en-US" sz="2800" dirty="0">
                <a:latin typeface="Gill Sans MT" charset="0"/>
                <a:cs typeface="Times New Roman" charset="0"/>
              </a:rPr>
              <a:t>.</a:t>
            </a:r>
            <a:r>
              <a:rPr lang="en-US" sz="2800" dirty="0" err="1">
                <a:latin typeface="Gill Sans MT" charset="0"/>
                <a:cs typeface="Times New Roman" charset="0"/>
              </a:rPr>
              <a:t>wmv</a:t>
            </a:r>
            <a:r>
              <a:rPr lang="en-US" sz="2800" dirty="0">
                <a:latin typeface="Gill Sans MT" charset="0"/>
                <a:cs typeface="Times New Roman" charset="0"/>
              </a:rPr>
              <a:t>	Windows Media File</a:t>
            </a:r>
          </a:p>
          <a:p>
            <a:r>
              <a:rPr lang="en-US" sz="2800" dirty="0">
                <a:latin typeface="Gill Sans MT" charset="0"/>
              </a:rPr>
              <a:t>.</a:t>
            </a:r>
            <a:r>
              <a:rPr lang="en-US" sz="2800" dirty="0" err="1">
                <a:latin typeface="Gill Sans MT" charset="0"/>
              </a:rPr>
              <a:t>flv</a:t>
            </a:r>
            <a:r>
              <a:rPr lang="en-US" sz="2800" dirty="0">
                <a:latin typeface="Gill Sans MT" charset="0"/>
              </a:rPr>
              <a:t> 		Flash Video File</a:t>
            </a:r>
          </a:p>
          <a:p>
            <a:r>
              <a:rPr lang="en-US" sz="2800" dirty="0">
                <a:latin typeface="Gill Sans MT" charset="0"/>
                <a:cs typeface="Times New Roman" charset="0"/>
              </a:rPr>
              <a:t>.mpg	MPEG (Motion Picture Experts Group)</a:t>
            </a:r>
          </a:p>
          <a:p>
            <a:r>
              <a:rPr lang="en-US" sz="2800" dirty="0">
                <a:latin typeface="Gill Sans MT" charset="0"/>
                <a:cs typeface="Times New Roman" charset="0"/>
              </a:rPr>
              <a:t>.m4v  .mp4 (MPEG-4)</a:t>
            </a:r>
          </a:p>
          <a:p>
            <a:r>
              <a:rPr lang="en-US" sz="2800" dirty="0">
                <a:latin typeface="Gill Sans MT" charset="0"/>
                <a:cs typeface="Times New Roman" charset="0"/>
              </a:rPr>
              <a:t>.</a:t>
            </a:r>
            <a:r>
              <a:rPr lang="en-US" sz="2800" dirty="0" err="1">
                <a:latin typeface="Gill Sans MT" charset="0"/>
                <a:cs typeface="Times New Roman" charset="0"/>
              </a:rPr>
              <a:t>ogv</a:t>
            </a:r>
            <a:r>
              <a:rPr lang="en-US" sz="2800" dirty="0">
                <a:latin typeface="Gill Sans MT" charset="0"/>
                <a:cs typeface="Times New Roman" charset="0"/>
              </a:rPr>
              <a:t>       </a:t>
            </a:r>
            <a:r>
              <a:rPr lang="en-US" sz="2800" dirty="0" err="1">
                <a:latin typeface="Gill Sans MT" charset="0"/>
                <a:cs typeface="Times New Roman" charset="0"/>
              </a:rPr>
              <a:t>Ogg</a:t>
            </a:r>
            <a:r>
              <a:rPr lang="en-US" sz="2800" dirty="0">
                <a:latin typeface="Gill Sans MT" charset="0"/>
                <a:cs typeface="Times New Roman" charset="0"/>
              </a:rPr>
              <a:t> </a:t>
            </a:r>
            <a:r>
              <a:rPr lang="en-US" sz="2800" dirty="0" err="1">
                <a:latin typeface="Gill Sans MT" charset="0"/>
                <a:cs typeface="Times New Roman" charset="0"/>
              </a:rPr>
              <a:t>Theora</a:t>
            </a:r>
            <a:r>
              <a:rPr lang="en-US" sz="2800" dirty="0">
                <a:latin typeface="Gill Sans MT" charset="0"/>
                <a:cs typeface="Times New Roman" charset="0"/>
              </a:rPr>
              <a:t> (open-source)</a:t>
            </a:r>
          </a:p>
          <a:p>
            <a:r>
              <a:rPr lang="en-US" sz="2800" dirty="0">
                <a:latin typeface="Gill Sans MT" charset="0"/>
                <a:cs typeface="Times New Roman" charset="0"/>
              </a:rPr>
              <a:t>.</a:t>
            </a:r>
            <a:r>
              <a:rPr lang="en-US" sz="2800" dirty="0" err="1">
                <a:latin typeface="Gill Sans MT" charset="0"/>
                <a:cs typeface="Times New Roman" charset="0"/>
              </a:rPr>
              <a:t>webm</a:t>
            </a:r>
            <a:r>
              <a:rPr lang="en-US" sz="2800" dirty="0">
                <a:latin typeface="Gill Sans MT" charset="0"/>
                <a:cs typeface="Times New Roman" charset="0"/>
              </a:rPr>
              <a:t>	VP8 codec (open video format, free)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1"/>
          </p:nvPr>
        </p:nvSpPr>
        <p:spPr bwMode="auto">
          <a:xfrm>
            <a:off x="8640763" y="6556375"/>
            <a:ext cx="503237" cy="3016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rIns="91440" bIns="45720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8D66465-86AF-AC46-A4F3-7EBA4BB15687}" type="slidenum">
              <a:rPr lang="en-US" sz="1200"/>
              <a:pPr/>
              <a:t>16</a:t>
            </a:fld>
            <a:endParaRPr lang="en-US" sz="1200"/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3519488" y="26003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70725" cy="990600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  <a:ea typeface="+mj-ea"/>
              </a:rPr>
              <a:t>Configure Audio &amp; Video 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674688" y="1600200"/>
            <a:ext cx="7620000" cy="8382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500" dirty="0">
                <a:latin typeface="Gill Sans MT" charset="0"/>
                <a:cs typeface="Arial" charset="0"/>
              </a:rPr>
              <a:t>Most basic method to provide audio or video files:</a:t>
            </a:r>
          </a:p>
          <a:p>
            <a:pPr lvl="1">
              <a:lnSpc>
                <a:spcPct val="90000"/>
              </a:lnSpc>
            </a:pPr>
            <a:r>
              <a:rPr lang="en-US" sz="2500" dirty="0" smtClean="0">
                <a:latin typeface="Gill Sans MT" charset="0"/>
                <a:cs typeface="Arial" charset="0"/>
              </a:rPr>
              <a:t>Hyperlink</a:t>
            </a:r>
            <a:endParaRPr lang="en-US" sz="2500" dirty="0">
              <a:latin typeface="Gill Sans MT" charset="0"/>
              <a:cs typeface="Arial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500" b="1" dirty="0">
                <a:latin typeface="Times New Roman" charset="0"/>
                <a:cs typeface="Times New Roman" charset="0"/>
              </a:rPr>
              <a:t>&lt;a </a:t>
            </a:r>
            <a:r>
              <a:rPr lang="en-US" sz="2500" b="1" dirty="0" err="1">
                <a:latin typeface="Times New Roman" charset="0"/>
                <a:cs typeface="Times New Roman" charset="0"/>
              </a:rPr>
              <a:t>href</a:t>
            </a:r>
            <a:r>
              <a:rPr lang="en-US" sz="2500" b="1" dirty="0">
                <a:latin typeface="Times New Roman" charset="0"/>
                <a:cs typeface="Times New Roman" charset="0"/>
              </a:rPr>
              <a:t>=</a:t>
            </a:r>
            <a:r>
              <a:rPr lang="ja-JP" altLang="en-US" sz="2500" b="1" dirty="0">
                <a:latin typeface="Times New Roman" charset="0"/>
                <a:cs typeface="Times New Roman" charset="0"/>
              </a:rPr>
              <a:t>“</a:t>
            </a:r>
            <a:r>
              <a:rPr lang="en-US" sz="2500" b="1" dirty="0">
                <a:latin typeface="Times New Roman" charset="0"/>
                <a:cs typeface="Times New Roman" charset="0"/>
              </a:rPr>
              <a:t>wdfpodcast.mp3" title=</a:t>
            </a:r>
            <a:r>
              <a:rPr lang="ja-JP" altLang="en-US" sz="2500" b="1" dirty="0">
                <a:latin typeface="Times New Roman" charset="0"/>
                <a:cs typeface="Times New Roman" charset="0"/>
              </a:rPr>
              <a:t>“</a:t>
            </a:r>
            <a:r>
              <a:rPr lang="en-US" sz="2500" b="1" dirty="0">
                <a:latin typeface="Times New Roman" charset="0"/>
                <a:cs typeface="Times New Roman" charset="0"/>
              </a:rPr>
              <a:t>Web Design Podcast</a:t>
            </a:r>
            <a:r>
              <a:rPr lang="ja-JP" altLang="en-US" sz="2500" b="1" dirty="0">
                <a:latin typeface="Times New Roman" charset="0"/>
                <a:cs typeface="Times New Roman" charset="0"/>
              </a:rPr>
              <a:t>”</a:t>
            </a:r>
            <a:r>
              <a:rPr lang="en-US" sz="2500" b="1" dirty="0">
                <a:latin typeface="Times New Roman" charset="0"/>
                <a:cs typeface="Times New Roman" charset="0"/>
              </a:rPr>
              <a:t>&gt;Web Design Podcast&lt;/a&gt;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2500" dirty="0">
              <a:latin typeface="Gill Sans MT" charset="0"/>
              <a:cs typeface="Times New Roman" charset="0"/>
            </a:endParaRP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1"/>
          </p:nvPr>
        </p:nvSpPr>
        <p:spPr bwMode="auto">
          <a:xfrm>
            <a:off x="8640763" y="6556375"/>
            <a:ext cx="503237" cy="3016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rIns="91440" bIns="45720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DF7BE82-661B-A349-B908-0F6B8F5C36DA}" type="slidenum">
              <a:rPr lang="en-US" sz="1200"/>
              <a:pPr/>
              <a:t>17</a:t>
            </a:fld>
            <a:endParaRPr lang="en-US" sz="1200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2738438" y="2786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21511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412" y="3808412"/>
            <a:ext cx="4395788" cy="274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&amp; Video Tutorial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>
                <a:hlinkClick r:id="rId2"/>
              </a:rPr>
              <a:t>https://www.youtube.com/watch?v=4I1WgJz_lmA</a:t>
            </a:r>
            <a:r>
              <a:rPr lang="pl-PL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8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28600" y="3429000"/>
            <a:ext cx="8382000" cy="2971800"/>
          </a:xfrm>
          <a:prstGeom prst="rect">
            <a:avLst/>
          </a:prstGeom>
          <a:solidFill>
            <a:schemeClr val="bg2">
              <a:lumMod val="75000"/>
              <a:alpha val="37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pitchFamily="18" charset="0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8288"/>
            <a:ext cx="8686800" cy="1398587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HTML5 Audio &amp; Source Elements</a:t>
            </a:r>
            <a:endParaRPr lang="en-US" dirty="0">
              <a:ea typeface="+mj-ea"/>
            </a:endParaRPr>
          </a:p>
        </p:txBody>
      </p:sp>
      <p:sp>
        <p:nvSpPr>
          <p:cNvPr id="30724" name="Content Placeholder 2"/>
          <p:cNvSpPr>
            <a:spLocks noGrp="1"/>
          </p:cNvSpPr>
          <p:nvPr>
            <p:ph idx="1"/>
          </p:nvPr>
        </p:nvSpPr>
        <p:spPr>
          <a:xfrm>
            <a:off x="457200" y="3505200"/>
            <a:ext cx="8229600" cy="2667000"/>
          </a:xfrm>
        </p:spPr>
        <p:txBody>
          <a:bodyPr/>
          <a:lstStyle/>
          <a:p>
            <a:pPr>
              <a:buFont typeface="Wingdings 2" charset="0"/>
              <a:buNone/>
            </a:pPr>
            <a:r>
              <a:rPr lang="en-US" sz="2400">
                <a:latin typeface="Times New Roman" charset="0"/>
                <a:cs typeface="Times New Roman" charset="0"/>
              </a:rPr>
              <a:t>&lt;audio controls="controls"&gt;</a:t>
            </a:r>
          </a:p>
          <a:p>
            <a:pPr>
              <a:buFont typeface="Wingdings 2" charset="0"/>
              <a:buNone/>
            </a:pPr>
            <a:r>
              <a:rPr lang="en-US" sz="2400">
                <a:latin typeface="Times New Roman" charset="0"/>
                <a:cs typeface="Times New Roman" charset="0"/>
              </a:rPr>
              <a:t>   &lt;source src="soundloop.mp3" type="audio/mpeg"&gt;</a:t>
            </a:r>
          </a:p>
          <a:p>
            <a:pPr>
              <a:buFont typeface="Wingdings 2" charset="0"/>
              <a:buNone/>
            </a:pPr>
            <a:r>
              <a:rPr lang="en-US" sz="2400">
                <a:latin typeface="Times New Roman" charset="0"/>
                <a:cs typeface="Times New Roman" charset="0"/>
              </a:rPr>
              <a:t>	&lt;source src="soundloop.ogg" type="audio/ogg"&gt; </a:t>
            </a:r>
          </a:p>
          <a:p>
            <a:pPr>
              <a:buFont typeface="Wingdings 2" charset="0"/>
              <a:buNone/>
            </a:pPr>
            <a:r>
              <a:rPr lang="en-US" sz="2400">
                <a:latin typeface="Times New Roman" charset="0"/>
                <a:cs typeface="Times New Roman" charset="0"/>
              </a:rPr>
              <a:t>	&lt;a href="soundloop.mp3"&gt;Download the Audio File&lt;/a&gt; (MP3)</a:t>
            </a:r>
          </a:p>
          <a:p>
            <a:pPr>
              <a:buFont typeface="Wingdings 2" charset="0"/>
              <a:buNone/>
            </a:pPr>
            <a:r>
              <a:rPr lang="en-US" sz="2400">
                <a:latin typeface="Times New Roman" charset="0"/>
                <a:cs typeface="Times New Roman" charset="0"/>
              </a:rPr>
              <a:t>&lt;/audio</a:t>
            </a:r>
            <a:r>
              <a:rPr lang="en-US" sz="2400">
                <a:latin typeface="Gill Sans MT" charset="0"/>
              </a:rPr>
              <a:t>&gt;</a:t>
            </a:r>
          </a:p>
          <a:p>
            <a:endParaRPr lang="en-US">
              <a:latin typeface="Gill Sans MT" charset="0"/>
            </a:endParaRPr>
          </a:p>
        </p:txBody>
      </p:sp>
      <p:sp>
        <p:nvSpPr>
          <p:cNvPr id="30725" name="Slide Number Placeholder 3"/>
          <p:cNvSpPr>
            <a:spLocks noGrp="1"/>
          </p:cNvSpPr>
          <p:nvPr>
            <p:ph type="sldNum" sz="quarter" idx="11"/>
          </p:nvPr>
        </p:nvSpPr>
        <p:spPr bwMode="auto">
          <a:xfrm>
            <a:off x="8640763" y="6556375"/>
            <a:ext cx="503237" cy="3016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rIns="91440" bIns="45720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22BC30D-F5A2-F045-A975-F0AE8DAD7D69}" type="slidenum">
              <a:rPr lang="en-US" sz="1200"/>
              <a:pPr/>
              <a:t>19</a:t>
            </a:fld>
            <a:endParaRPr lang="en-US" sz="1200"/>
          </a:p>
        </p:txBody>
      </p:sp>
      <p:pic>
        <p:nvPicPr>
          <p:cNvPr id="30726" name="Picture 6" descr="Figure11.9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0200"/>
            <a:ext cx="4191000" cy="140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will 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 maps</a:t>
            </a:r>
          </a:p>
          <a:p>
            <a:r>
              <a:rPr lang="en-US" dirty="0" err="1" smtClean="0"/>
              <a:t>Iframe</a:t>
            </a:r>
            <a:endParaRPr lang="en-US" dirty="0" smtClean="0"/>
          </a:p>
          <a:p>
            <a:r>
              <a:rPr lang="en-US" dirty="0" smtClean="0"/>
              <a:t>Audio &amp; video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18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element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src</a:t>
            </a:r>
            <a:r>
              <a:rPr lang="en-US" dirty="0" smtClean="0"/>
              <a:t>: the file name</a:t>
            </a:r>
          </a:p>
          <a:p>
            <a:r>
              <a:rPr lang="en-US" dirty="0" smtClean="0"/>
              <a:t>type: the type of the audio file such as audio/mpeg</a:t>
            </a:r>
          </a:p>
          <a:p>
            <a:pPr marL="0" indent="0">
              <a:buNone/>
            </a:pPr>
            <a:r>
              <a:rPr lang="en-US" dirty="0" smtClean="0"/>
              <a:t>• controls: Select if you want to display audio controls such as Play, Pause, and Mute in the HTML page. </a:t>
            </a:r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 err="1" smtClean="0"/>
              <a:t>autoplay</a:t>
            </a:r>
            <a:r>
              <a:rPr lang="en-US" dirty="0" smtClean="0"/>
              <a:t>: Select if you want the audio to start playing as soon as it loads on the web page. </a:t>
            </a:r>
          </a:p>
          <a:p>
            <a:r>
              <a:rPr lang="en-US" dirty="0" smtClean="0"/>
              <a:t>loop: indicates weather the audio should be played over &amp; over.</a:t>
            </a:r>
          </a:p>
          <a:p>
            <a:r>
              <a:rPr lang="en-US" dirty="0" smtClean="0"/>
              <a:t>title: a brief text description.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19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28600" y="3429000"/>
            <a:ext cx="8382000" cy="2971800"/>
          </a:xfrm>
          <a:prstGeom prst="rect">
            <a:avLst/>
          </a:prstGeom>
          <a:solidFill>
            <a:schemeClr val="bg2">
              <a:lumMod val="75000"/>
              <a:alpha val="37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pitchFamily="18" charset="0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8288"/>
            <a:ext cx="8686800" cy="1398587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HTML5 Video &amp; Source Elements</a:t>
            </a:r>
            <a:endParaRPr lang="en-US" dirty="0">
              <a:ea typeface="+mj-ea"/>
            </a:endParaRPr>
          </a:p>
        </p:txBody>
      </p:sp>
      <p:sp>
        <p:nvSpPr>
          <p:cNvPr id="31748" name="Content Placeholder 2"/>
          <p:cNvSpPr>
            <a:spLocks noGrp="1"/>
          </p:cNvSpPr>
          <p:nvPr>
            <p:ph idx="1"/>
          </p:nvPr>
        </p:nvSpPr>
        <p:spPr>
          <a:xfrm>
            <a:off x="457200" y="3505200"/>
            <a:ext cx="8229600" cy="2667000"/>
          </a:xfrm>
        </p:spPr>
        <p:txBody>
          <a:bodyPr/>
          <a:lstStyle/>
          <a:p>
            <a:pPr>
              <a:buFont typeface="Wingdings 2" charset="0"/>
              <a:buNone/>
            </a:pPr>
            <a:r>
              <a:rPr lang="en-US" sz="2400">
                <a:latin typeface="Times New Roman" charset="0"/>
                <a:cs typeface="Times New Roman" charset="0"/>
              </a:rPr>
              <a:t>&lt;video controls="controls" poster="sparky.jpg"</a:t>
            </a:r>
          </a:p>
          <a:p>
            <a:pPr>
              <a:buFont typeface="Wingdings 2" charset="0"/>
              <a:buNone/>
            </a:pPr>
            <a:r>
              <a:rPr lang="en-US" sz="2400">
                <a:latin typeface="Times New Roman" charset="0"/>
                <a:cs typeface="Times New Roman" charset="0"/>
              </a:rPr>
              <a:t>      width="160" height="150"&gt;</a:t>
            </a:r>
          </a:p>
          <a:p>
            <a:pPr>
              <a:buFont typeface="Wingdings 2" charset="0"/>
              <a:buNone/>
            </a:pPr>
            <a:r>
              <a:rPr lang="en-US" sz="2400">
                <a:latin typeface="Times New Roman" charset="0"/>
                <a:cs typeface="Times New Roman" charset="0"/>
              </a:rPr>
              <a:t>	&lt;source src="sparky.m4v" type="video/mp4"&gt; </a:t>
            </a:r>
          </a:p>
          <a:p>
            <a:pPr>
              <a:buFont typeface="Wingdings 2" charset="0"/>
              <a:buNone/>
            </a:pPr>
            <a:r>
              <a:rPr lang="en-US" sz="2400">
                <a:latin typeface="Times New Roman" charset="0"/>
                <a:cs typeface="Times New Roman" charset="0"/>
              </a:rPr>
              <a:t>	&lt;source src="sparky.ogv" type="video/ogg"&gt;</a:t>
            </a:r>
          </a:p>
          <a:p>
            <a:pPr>
              <a:buFont typeface="Wingdings 2" charset="0"/>
              <a:buNone/>
            </a:pPr>
            <a:r>
              <a:rPr lang="en-US" sz="2400">
                <a:latin typeface="Times New Roman" charset="0"/>
                <a:cs typeface="Times New Roman" charset="0"/>
              </a:rPr>
              <a:t>   &lt;a href="sparky.mov"&gt;Sparky the Dog&lt;/a&gt; (.mov)</a:t>
            </a:r>
          </a:p>
          <a:p>
            <a:pPr>
              <a:buFont typeface="Wingdings 2" charset="0"/>
              <a:buNone/>
            </a:pPr>
            <a:r>
              <a:rPr lang="en-US" sz="2400">
                <a:latin typeface="Times New Roman" charset="0"/>
                <a:cs typeface="Times New Roman" charset="0"/>
              </a:rPr>
              <a:t>&lt;/video&gt;</a:t>
            </a:r>
          </a:p>
          <a:p>
            <a:endParaRPr lang="en-US">
              <a:latin typeface="Gill Sans MT" charset="0"/>
            </a:endParaRPr>
          </a:p>
        </p:txBody>
      </p:sp>
      <p:sp>
        <p:nvSpPr>
          <p:cNvPr id="31749" name="Slide Number Placeholder 3"/>
          <p:cNvSpPr>
            <a:spLocks noGrp="1"/>
          </p:cNvSpPr>
          <p:nvPr>
            <p:ph type="sldNum" sz="quarter" idx="11"/>
          </p:nvPr>
        </p:nvSpPr>
        <p:spPr bwMode="auto">
          <a:xfrm>
            <a:off x="8640763" y="6556375"/>
            <a:ext cx="503237" cy="3016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rIns="91440" bIns="45720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E395A87-EF59-5D41-B73E-F5A2F3BB5CDB}" type="slidenum">
              <a:rPr lang="en-US" sz="1200"/>
              <a:pPr/>
              <a:t>21</a:t>
            </a:fld>
            <a:endParaRPr lang="en-US" sz="1200"/>
          </a:p>
        </p:txBody>
      </p:sp>
      <p:pic>
        <p:nvPicPr>
          <p:cNvPr id="31750" name="Picture 7" descr="Figure11.13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95400"/>
            <a:ext cx="25908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element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src</a:t>
            </a:r>
            <a:r>
              <a:rPr lang="en-US" dirty="0" smtClean="0"/>
              <a:t>: the file name</a:t>
            </a:r>
          </a:p>
          <a:p>
            <a:r>
              <a:rPr lang="en-US" dirty="0" smtClean="0"/>
              <a:t>type: the type of the video file such as video/mp4</a:t>
            </a:r>
          </a:p>
          <a:p>
            <a:pPr marL="0" indent="0">
              <a:buNone/>
            </a:pPr>
            <a:r>
              <a:rPr lang="en-US" dirty="0" smtClean="0"/>
              <a:t>• controls: Select if you want to display audio controls such as Play, Pause, and Mute in the HTML page. </a:t>
            </a:r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 err="1" smtClean="0"/>
              <a:t>autoplay</a:t>
            </a:r>
            <a:r>
              <a:rPr lang="en-US" dirty="0" smtClean="0"/>
              <a:t>: Select if you want the audio to start playing as soon as it loads on the web page. </a:t>
            </a:r>
          </a:p>
          <a:p>
            <a:r>
              <a:rPr lang="en-US" dirty="0" smtClean="0"/>
              <a:t>loop: indicates weather the audio should be played over &amp; over.</a:t>
            </a:r>
          </a:p>
          <a:p>
            <a:r>
              <a:rPr lang="en-US" dirty="0" smtClean="0"/>
              <a:t>title: a brief text description.</a:t>
            </a:r>
          </a:p>
          <a:p>
            <a:r>
              <a:rPr lang="en-US" dirty="0" smtClean="0"/>
              <a:t>height: video height in pixels.</a:t>
            </a:r>
          </a:p>
          <a:p>
            <a:r>
              <a:rPr lang="en-US" dirty="0" smtClean="0"/>
              <a:t>width: video width in pixels.</a:t>
            </a:r>
          </a:p>
          <a:p>
            <a:r>
              <a:rPr lang="en-US" dirty="0" smtClean="0"/>
              <a:t>poster: the image to be displayed if the browser cannot play the video.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1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>
              <a:defRPr/>
            </a:pPr>
            <a:r>
              <a:rPr lang="en-GB" dirty="0" smtClean="0">
                <a:ea typeface="+mj-ea"/>
              </a:rPr>
              <a:t>What is an Image Map?</a:t>
            </a:r>
            <a:endParaRPr lang="en-GB" dirty="0">
              <a:ea typeface="+mj-ea"/>
            </a:endParaRP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3733800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Gill Sans MT" charset="0"/>
              </a:rPr>
              <a:t>An image map is a graphic / image that acts as a link, when clicked, takes you to one of several other pages.</a:t>
            </a:r>
          </a:p>
          <a:p>
            <a:r>
              <a:rPr lang="en-GB" sz="2000" dirty="0">
                <a:latin typeface="Gill Sans MT" charset="0"/>
              </a:rPr>
              <a:t>Image maps usually have several regions, called hot spots, that define the route to another universal resource locator (URL; an Intranet address)</a:t>
            </a:r>
          </a:p>
          <a:p>
            <a:endParaRPr lang="en-GB" sz="2000" dirty="0">
              <a:latin typeface="Gill Sans MT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25C02A1-D97E-2B4B-9302-356BBAC62B72}" type="slidenum">
              <a:rPr lang="en-US" sz="1100">
                <a:solidFill>
                  <a:srgbClr val="4D4D4D"/>
                </a:solidFill>
              </a:rPr>
              <a:pPr/>
              <a:t>3</a:t>
            </a:fld>
            <a:endParaRPr lang="en-US" sz="1100">
              <a:solidFill>
                <a:srgbClr val="4D4D4D"/>
              </a:solidFill>
            </a:endParaRPr>
          </a:p>
        </p:txBody>
      </p:sp>
      <p:pic>
        <p:nvPicPr>
          <p:cNvPr id="49157" name="Picture 4" descr="imagesCA9JQ0YY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272" y="3445165"/>
            <a:ext cx="4575883" cy="286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-228600"/>
            <a:ext cx="7772400" cy="1143000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GB" dirty="0" smtClean="0">
                <a:ea typeface="+mj-ea"/>
              </a:rPr>
              <a:t>How to insert an image map?</a:t>
            </a:r>
            <a:endParaRPr lang="en-US" dirty="0" smtClean="0">
              <a:solidFill>
                <a:schemeClr val="tx2">
                  <a:satMod val="130000"/>
                </a:schemeClr>
              </a:solidFill>
              <a:ea typeface="+mj-ea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6200"/>
            <a:ext cx="7772400" cy="37338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endParaRPr lang="en-US" sz="3200">
              <a:latin typeface="Gill Sans MT" charset="0"/>
            </a:endParaRPr>
          </a:p>
          <a:p>
            <a:pPr eaLnBrk="1" hangingPunct="1">
              <a:lnSpc>
                <a:spcPct val="90000"/>
              </a:lnSpc>
            </a:pPr>
            <a:endParaRPr lang="en-US" sz="3200">
              <a:latin typeface="Gill Sans MT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3200">
                <a:latin typeface="Gill Sans MT" charset="0"/>
              </a:rPr>
              <a:t>map element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Gill Sans MT" charset="0"/>
              </a:rPr>
              <a:t>Defines the map</a:t>
            </a:r>
          </a:p>
          <a:p>
            <a:pPr eaLnBrk="1" hangingPunct="1">
              <a:lnSpc>
                <a:spcPct val="90000"/>
              </a:lnSpc>
            </a:pPr>
            <a:r>
              <a:rPr lang="en-US" sz="3200">
                <a:latin typeface="Gill Sans MT" charset="0"/>
              </a:rPr>
              <a:t>area element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Gill Sans MT" charset="0"/>
              </a:rPr>
              <a:t>Defines a specific area on a map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Gill Sans MT" charset="0"/>
              </a:rPr>
              <a:t>Can be set to a rectangle, circle, or polygon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>
                <a:latin typeface="Gill Sans MT" charset="0"/>
              </a:rPr>
              <a:t>href Attibute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>
                <a:latin typeface="Gill Sans MT" charset="0"/>
              </a:rPr>
              <a:t>shape Attribute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>
                <a:latin typeface="Gill Sans MT" charset="0"/>
              </a:rPr>
              <a:t>coords Attribute</a:t>
            </a:r>
          </a:p>
          <a:p>
            <a:pPr lvl="2" eaLnBrk="1" hangingPunct="1">
              <a:lnSpc>
                <a:spcPct val="90000"/>
              </a:lnSpc>
            </a:pPr>
            <a:endParaRPr lang="en-US" sz="2000">
              <a:latin typeface="Gill Sans MT" charset="0"/>
            </a:endParaRPr>
          </a:p>
        </p:txBody>
      </p:sp>
      <p:sp>
        <p:nvSpPr>
          <p:cNvPr id="50180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19F622B-25F7-A943-9999-9DD1287B898D}" type="slidenum">
              <a:rPr lang="en-US" sz="1100">
                <a:solidFill>
                  <a:srgbClr val="4D4D4D"/>
                </a:solidFill>
              </a:rPr>
              <a:pPr/>
              <a:t>4</a:t>
            </a:fld>
            <a:endParaRPr lang="en-US" sz="1100">
              <a:solidFill>
                <a:srgbClr val="4D4D4D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2588" y="4549775"/>
            <a:ext cx="8380412" cy="2308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17375E"/>
                </a:solidFill>
              </a:rPr>
              <a:t>&lt;map name="boat" id="boat"&gt;</a:t>
            </a:r>
          </a:p>
          <a:p>
            <a:r>
              <a:rPr lang="en-US">
                <a:solidFill>
                  <a:srgbClr val="17375E"/>
                </a:solidFill>
              </a:rPr>
              <a:t>  &lt;area href="http://www.doorcountyvacations.com" shape="rect" </a:t>
            </a:r>
            <a:br>
              <a:rPr lang="en-US">
                <a:solidFill>
                  <a:srgbClr val="17375E"/>
                </a:solidFill>
              </a:rPr>
            </a:br>
            <a:r>
              <a:rPr lang="en-US">
                <a:solidFill>
                  <a:srgbClr val="17375E"/>
                </a:solidFill>
              </a:rPr>
              <a:t>        coords="24, 188, 339, 283" alt="Door County Fishing"&gt;</a:t>
            </a:r>
          </a:p>
          <a:p>
            <a:r>
              <a:rPr lang="en-US">
                <a:solidFill>
                  <a:srgbClr val="17375E"/>
                </a:solidFill>
              </a:rPr>
              <a:t>&lt;/map&gt;</a:t>
            </a:r>
          </a:p>
          <a:p>
            <a:r>
              <a:rPr lang="en-US">
                <a:solidFill>
                  <a:srgbClr val="17375E"/>
                </a:solidFill>
              </a:rPr>
              <a:t>&lt;img src="fishingboat.jpg" usemap="#boat" alt="Door County</a:t>
            </a:r>
            <a:r>
              <a:rPr lang="ja-JP" altLang="en-US">
                <a:solidFill>
                  <a:srgbClr val="17375E"/>
                </a:solidFill>
              </a:rPr>
              <a:t>“</a:t>
            </a:r>
            <a:r>
              <a:rPr lang="en-US">
                <a:solidFill>
                  <a:srgbClr val="17375E"/>
                </a:solidFill>
              </a:rPr>
              <a:t/>
            </a:r>
            <a:br>
              <a:rPr lang="en-US">
                <a:solidFill>
                  <a:srgbClr val="17375E"/>
                </a:solidFill>
              </a:rPr>
            </a:br>
            <a:r>
              <a:rPr lang="en-US">
                <a:solidFill>
                  <a:srgbClr val="17375E"/>
                </a:solidFill>
              </a:rPr>
              <a:t>   width="416" height="350"&gt;</a:t>
            </a:r>
          </a:p>
        </p:txBody>
      </p:sp>
      <p:pic>
        <p:nvPicPr>
          <p:cNvPr id="5" name="Picture 4" descr="figure4_2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685800"/>
            <a:ext cx="2590800" cy="217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pPr algn="r">
              <a:defRPr/>
            </a:pPr>
            <a:r>
              <a:rPr lang="en-GB" dirty="0" smtClean="0">
                <a:ea typeface="+mj-ea"/>
              </a:rPr>
              <a:t>&lt;AREA&gt; </a:t>
            </a:r>
            <a:r>
              <a:rPr lang="en-GB" dirty="0" err="1" smtClean="0">
                <a:ea typeface="+mj-ea"/>
              </a:rPr>
              <a:t>coords</a:t>
            </a:r>
            <a:r>
              <a:rPr lang="en-GB" dirty="0" smtClean="0">
                <a:ea typeface="+mj-ea"/>
              </a:rPr>
              <a:t> and shape</a:t>
            </a:r>
            <a:endParaRPr lang="en-GB" dirty="0">
              <a:ea typeface="+mj-ea"/>
            </a:endParaRP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610600" cy="4648200"/>
          </a:xfrm>
        </p:spPr>
        <p:txBody>
          <a:bodyPr/>
          <a:lstStyle/>
          <a:p>
            <a:r>
              <a:rPr lang="en-GB" sz="2400">
                <a:latin typeface="Gill Sans MT" charset="0"/>
              </a:rPr>
              <a:t>Each pixel on an image has its own coordinates. For example the co-ordinates of the pixel which is 50th from the left edge and 70</a:t>
            </a:r>
            <a:r>
              <a:rPr lang="en-GB" sz="2400" baseline="30000">
                <a:latin typeface="Gill Sans MT" charset="0"/>
              </a:rPr>
              <a:t>th</a:t>
            </a:r>
            <a:r>
              <a:rPr lang="en-GB" sz="2400">
                <a:latin typeface="Gill Sans MT" charset="0"/>
              </a:rPr>
              <a:t> from the top are “50,70”. This is how image maps read coordinates.</a:t>
            </a:r>
          </a:p>
          <a:p>
            <a:endParaRPr lang="en-GB" sz="2400">
              <a:latin typeface="Gill Sans MT" charset="0"/>
            </a:endParaRPr>
          </a:p>
          <a:p>
            <a:r>
              <a:rPr lang="en-GB" sz="2400">
                <a:latin typeface="Gill Sans MT" charset="0"/>
              </a:rPr>
              <a:t>The different shapes however require for a different set of coordinates.</a:t>
            </a:r>
          </a:p>
          <a:p>
            <a:pPr>
              <a:buFont typeface="Wingdings 3" charset="0"/>
              <a:buNone/>
            </a:pPr>
            <a:r>
              <a:rPr lang="en-GB" sz="2400">
                <a:latin typeface="Gill Sans MT" charset="0"/>
              </a:rPr>
              <a:t>– Rectangle/default top left and bottom right e.g. “10,10,80,70”</a:t>
            </a:r>
          </a:p>
          <a:p>
            <a:pPr>
              <a:buFont typeface="Wingdings 3" charset="0"/>
              <a:buNone/>
            </a:pPr>
            <a:r>
              <a:rPr lang="en-GB" sz="2400">
                <a:latin typeface="Gill Sans MT" charset="0"/>
              </a:rPr>
              <a:t>– Polygon each corner e.g. “30,20,40,20,80,50,70,100”</a:t>
            </a:r>
          </a:p>
          <a:p>
            <a:pPr>
              <a:buFont typeface="Wingdings 3" charset="0"/>
              <a:buNone/>
            </a:pPr>
            <a:r>
              <a:rPr lang="en-GB" sz="2400">
                <a:latin typeface="Gill Sans MT" charset="0"/>
              </a:rPr>
              <a:t>– Circle center point and radius e.g. “60,60,30”</a:t>
            </a: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264C795-4270-3B41-AC45-BC6B85F017D5}" type="slidenum">
              <a:rPr lang="en-US" sz="1100">
                <a:solidFill>
                  <a:srgbClr val="4D4D4D"/>
                </a:solidFill>
              </a:rPr>
              <a:pPr/>
              <a:t>5</a:t>
            </a:fld>
            <a:endParaRPr lang="en-US" sz="1100">
              <a:solidFill>
                <a:srgbClr val="4D4D4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304800"/>
            <a:ext cx="7772400" cy="1143000"/>
          </a:xfrm>
        </p:spPr>
        <p:txBody>
          <a:bodyPr/>
          <a:lstStyle/>
          <a:p>
            <a:pPr algn="r">
              <a:defRPr/>
            </a:pPr>
            <a:r>
              <a:rPr lang="en-GB" dirty="0" smtClean="0">
                <a:ea typeface="+mj-ea"/>
              </a:rPr>
              <a:t>&lt;AREA&gt; </a:t>
            </a:r>
            <a:r>
              <a:rPr lang="en-GB" dirty="0" err="1" smtClean="0">
                <a:ea typeface="+mj-ea"/>
              </a:rPr>
              <a:t>coords</a:t>
            </a:r>
            <a:r>
              <a:rPr lang="en-GB" dirty="0" smtClean="0">
                <a:ea typeface="+mj-ea"/>
              </a:rPr>
              <a:t> and shape</a:t>
            </a:r>
            <a:endParaRPr lang="en-GB" dirty="0">
              <a:ea typeface="+mj-ea"/>
            </a:endParaRP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1600200"/>
          </a:xfrm>
        </p:spPr>
        <p:txBody>
          <a:bodyPr/>
          <a:lstStyle/>
          <a:p>
            <a:r>
              <a:rPr lang="en-GB" sz="2400">
                <a:latin typeface="Gill Sans MT" charset="0"/>
              </a:rPr>
              <a:t>Rectangle/default top left and bottom right e.g. “10,10,80,70”</a:t>
            </a:r>
          </a:p>
          <a:p>
            <a:r>
              <a:rPr lang="en-GB" sz="2400">
                <a:latin typeface="Gill Sans MT" charset="0"/>
              </a:rPr>
              <a:t>Polygon each corner e.g. “30,20,40,20,80,50,70,100”</a:t>
            </a:r>
          </a:p>
          <a:p>
            <a:r>
              <a:rPr lang="en-GB" sz="2400">
                <a:latin typeface="Gill Sans MT" charset="0"/>
              </a:rPr>
              <a:t>Circle center point and radius e.g. “60,60,30”</a:t>
            </a:r>
          </a:p>
          <a:p>
            <a:endParaRPr lang="en-GB" sz="2400">
              <a:latin typeface="Gill Sans MT" charset="0"/>
            </a:endParaRPr>
          </a:p>
          <a:p>
            <a:endParaRPr lang="en-GB" sz="2400">
              <a:latin typeface="Gill Sans MT" charset="0"/>
            </a:endParaRPr>
          </a:p>
          <a:p>
            <a:endParaRPr lang="en-GB" sz="2400">
              <a:latin typeface="Gill Sans MT" charset="0"/>
            </a:endParaRPr>
          </a:p>
          <a:p>
            <a:endParaRPr lang="en-GB" sz="2400">
              <a:latin typeface="Gill Sans MT" charset="0"/>
            </a:endParaRPr>
          </a:p>
          <a:p>
            <a:endParaRPr lang="en-GB">
              <a:latin typeface="Gill Sans MT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492C5BC2-4BF4-5042-BD7E-DD9F8391AF09}" type="slidenum">
              <a:rPr lang="en-US" sz="1100">
                <a:solidFill>
                  <a:srgbClr val="4D4D4D"/>
                </a:solidFill>
              </a:rPr>
              <a:pPr/>
              <a:t>6</a:t>
            </a:fld>
            <a:endParaRPr lang="en-US" sz="1100">
              <a:solidFill>
                <a:srgbClr val="4D4D4D"/>
              </a:solidFill>
            </a:endParaRPr>
          </a:p>
        </p:txBody>
      </p:sp>
      <p:pic>
        <p:nvPicPr>
          <p:cNvPr id="5222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0"/>
            <a:ext cx="23622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124200"/>
            <a:ext cx="22860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048000"/>
            <a:ext cx="21336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7772400" cy="685800"/>
          </a:xfrm>
        </p:spPr>
        <p:txBody>
          <a:bodyPr>
            <a:normAutofit fontScale="90000"/>
          </a:bodyPr>
          <a:lstStyle/>
          <a:p>
            <a:pPr algn="r">
              <a:defRPr/>
            </a:pPr>
            <a:r>
              <a:rPr lang="en-GB" dirty="0" smtClean="0">
                <a:ea typeface="+mj-ea"/>
              </a:rPr>
              <a:t>Assigning a map to your image</a:t>
            </a:r>
            <a:endParaRPr lang="en-GB" dirty="0">
              <a:ea typeface="+mj-ea"/>
            </a:endParaRP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8305800" cy="5365750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Gill Sans MT" charset="0"/>
              </a:rPr>
              <a:t>Overlapping</a:t>
            </a:r>
          </a:p>
          <a:p>
            <a:pPr>
              <a:buFont typeface="Wingdings 3" charset="0"/>
              <a:buNone/>
            </a:pPr>
            <a:r>
              <a:rPr lang="en-GB" sz="2400" dirty="0">
                <a:latin typeface="Gill Sans MT" charset="0"/>
              </a:rPr>
              <a:t>If two area with different URL references overlap then</a:t>
            </a:r>
          </a:p>
          <a:p>
            <a:pPr>
              <a:buFont typeface="Wingdings 3" charset="0"/>
              <a:buNone/>
            </a:pPr>
            <a:r>
              <a:rPr lang="en-GB" sz="2400" dirty="0">
                <a:latin typeface="Gill Sans MT" charset="0"/>
              </a:rPr>
              <a:t>the one which is listed first is the one which the</a:t>
            </a:r>
          </a:p>
          <a:p>
            <a:pPr>
              <a:buFont typeface="Wingdings 3" charset="0"/>
              <a:buNone/>
            </a:pPr>
            <a:r>
              <a:rPr lang="en-GB" sz="2400" dirty="0">
                <a:latin typeface="Gill Sans MT" charset="0"/>
              </a:rPr>
              <a:t>overlapped area refers to.</a:t>
            </a:r>
          </a:p>
          <a:p>
            <a:r>
              <a:rPr lang="en-GB" sz="2400" dirty="0">
                <a:latin typeface="Gill Sans MT" charset="0"/>
              </a:rPr>
              <a:t>Assigning a map to your image</a:t>
            </a:r>
          </a:p>
          <a:p>
            <a:pPr>
              <a:buFont typeface="Wingdings 3" charset="0"/>
              <a:buNone/>
            </a:pPr>
            <a:r>
              <a:rPr lang="en-GB" sz="2400" dirty="0">
                <a:latin typeface="Gill Sans MT" charset="0"/>
              </a:rPr>
              <a:t>To assign a map to an image simply use the attribute</a:t>
            </a:r>
          </a:p>
          <a:p>
            <a:pPr>
              <a:buFont typeface="Wingdings 3" charset="0"/>
              <a:buNone/>
            </a:pPr>
            <a:r>
              <a:rPr lang="en-GB" sz="2400" dirty="0">
                <a:latin typeface="Gill Sans MT" charset="0"/>
              </a:rPr>
              <a:t>“</a:t>
            </a:r>
            <a:r>
              <a:rPr lang="en-GB" sz="2400" dirty="0" err="1">
                <a:latin typeface="Gill Sans MT" charset="0"/>
              </a:rPr>
              <a:t>usemap</a:t>
            </a:r>
            <a:r>
              <a:rPr lang="en-GB" sz="2400" dirty="0">
                <a:latin typeface="Gill Sans MT" charset="0"/>
              </a:rPr>
              <a:t>=” in the image tag. Instead of using quotation</a:t>
            </a:r>
          </a:p>
          <a:p>
            <a:pPr>
              <a:buFont typeface="Wingdings 3" charset="0"/>
              <a:buNone/>
            </a:pPr>
            <a:r>
              <a:rPr lang="en-GB" sz="2400" dirty="0">
                <a:latin typeface="Gill Sans MT" charset="0"/>
              </a:rPr>
              <a:t>marks you use the # sign at the start.</a:t>
            </a:r>
          </a:p>
          <a:p>
            <a:pPr>
              <a:buFont typeface="Wingdings 3" charset="0"/>
              <a:buNone/>
            </a:pPr>
            <a:r>
              <a:rPr lang="en-US" dirty="0">
                <a:latin typeface="Gill Sans MT" charset="0"/>
              </a:rPr>
              <a:t>&lt;</a:t>
            </a:r>
            <a:r>
              <a:rPr lang="en-US" dirty="0" err="1">
                <a:latin typeface="Gill Sans MT" charset="0"/>
              </a:rPr>
              <a:t>img</a:t>
            </a:r>
            <a:r>
              <a:rPr lang="en-US" dirty="0">
                <a:latin typeface="Gill Sans MT" charset="0"/>
              </a:rPr>
              <a:t> </a:t>
            </a:r>
            <a:r>
              <a:rPr lang="en-US" dirty="0" err="1">
                <a:latin typeface="Gill Sans MT" charset="0"/>
              </a:rPr>
              <a:t>src</a:t>
            </a:r>
            <a:r>
              <a:rPr lang="en-US" dirty="0">
                <a:latin typeface="Gill Sans MT" charset="0"/>
              </a:rPr>
              <a:t>="</a:t>
            </a:r>
            <a:r>
              <a:rPr lang="en-US" dirty="0" err="1">
                <a:latin typeface="Gill Sans MT" charset="0"/>
              </a:rPr>
              <a:t>fishingboat.jpg</a:t>
            </a:r>
            <a:r>
              <a:rPr lang="en-US" dirty="0">
                <a:latin typeface="Gill Sans MT" charset="0"/>
              </a:rPr>
              <a:t>" </a:t>
            </a:r>
            <a:r>
              <a:rPr lang="en-US" dirty="0" err="1">
                <a:latin typeface="Gill Sans MT" charset="0"/>
              </a:rPr>
              <a:t>usemap</a:t>
            </a:r>
            <a:r>
              <a:rPr lang="en-US" dirty="0">
                <a:latin typeface="Gill Sans MT" charset="0"/>
              </a:rPr>
              <a:t>="#boat" alt="Door County</a:t>
            </a:r>
            <a:r>
              <a:rPr lang="ja-JP" altLang="en-US" dirty="0">
                <a:latin typeface="Gill Sans MT" charset="0"/>
              </a:rPr>
              <a:t>“</a:t>
            </a:r>
            <a:r>
              <a:rPr lang="en-US" dirty="0">
                <a:latin typeface="Gill Sans MT" charset="0"/>
              </a:rPr>
              <a:t/>
            </a:r>
            <a:br>
              <a:rPr lang="en-US" dirty="0">
                <a:latin typeface="Gill Sans MT" charset="0"/>
              </a:rPr>
            </a:br>
            <a:r>
              <a:rPr lang="en-US" dirty="0">
                <a:latin typeface="Gill Sans MT" charset="0"/>
              </a:rPr>
              <a:t>   width="416" height="350"&gt;</a:t>
            </a: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3125C8C-8CEA-974E-A6D6-660806A7BD50}" type="slidenum">
              <a:rPr lang="en-US" sz="1100">
                <a:solidFill>
                  <a:srgbClr val="4D4D4D"/>
                </a:solidFill>
              </a:rPr>
              <a:pPr/>
              <a:t>7</a:t>
            </a:fld>
            <a:endParaRPr lang="en-US" sz="1100">
              <a:solidFill>
                <a:srgbClr val="4D4D4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Maps In Dreamweaver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>
                <a:hlinkClick r:id="rId2"/>
              </a:rPr>
              <a:t>http://www.youtube.com/watch?v=seWbi5UE4o4</a:t>
            </a:r>
            <a:r>
              <a:rPr lang="pl-PL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21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6000" b="1" dirty="0" err="1" smtClean="0">
                <a:solidFill>
                  <a:schemeClr val="accent1">
                    <a:lumMod val="75000"/>
                  </a:schemeClr>
                </a:solidFill>
                <a:ea typeface="+mj-ea"/>
              </a:rPr>
              <a:t>iframes</a:t>
            </a:r>
            <a:endParaRPr lang="en-US" sz="6000" b="1" dirty="0" smtClean="0">
              <a:solidFill>
                <a:schemeClr val="accent1">
                  <a:lumMod val="75000"/>
                </a:schemeClr>
              </a:solidFill>
              <a:ea typeface="+mj-ea"/>
            </a:endParaRPr>
          </a:p>
        </p:txBody>
      </p:sp>
      <p:pic>
        <p:nvPicPr>
          <p:cNvPr id="9219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21" t="45605" r="37195" b="8864"/>
          <a:stretch>
            <a:fillRect/>
          </a:stretch>
        </p:blipFill>
        <p:spPr>
          <a:xfrm>
            <a:off x="1114425" y="1981200"/>
            <a:ext cx="6915150" cy="3810000"/>
          </a:xfrm>
          <a:ln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DE61EB7-DE7B-5541-B155-9FA10FD5E36A}" type="slidenum">
              <a:rPr lang="en-US" sz="900">
                <a:solidFill>
                  <a:srgbClr val="898989"/>
                </a:solidFill>
              </a:rPr>
              <a:pPr/>
              <a:t>9</a:t>
            </a:fld>
            <a:endParaRPr lang="en-US" sz="900">
              <a:solidFill>
                <a:srgbClr val="898989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495800" y="4114800"/>
            <a:ext cx="38862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</TotalTime>
  <Words>969</Words>
  <Application>Microsoft Office PowerPoint</Application>
  <PresentationFormat>On-screen Show (4:3)</PresentationFormat>
  <Paragraphs>164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MS PGothic</vt:lpstr>
      <vt:lpstr>Arial</vt:lpstr>
      <vt:lpstr>Calibri</vt:lpstr>
      <vt:lpstr>Calibri Light</vt:lpstr>
      <vt:lpstr>Courier New</vt:lpstr>
      <vt:lpstr>Gill Sans MT</vt:lpstr>
      <vt:lpstr>Times New Roman</vt:lpstr>
      <vt:lpstr>Verdana</vt:lpstr>
      <vt:lpstr>Wingdings</vt:lpstr>
      <vt:lpstr>Wingdings 2</vt:lpstr>
      <vt:lpstr>Wingdings 3</vt:lpstr>
      <vt:lpstr>Office Theme</vt:lpstr>
      <vt:lpstr>Lecture 10</vt:lpstr>
      <vt:lpstr>You will learn</vt:lpstr>
      <vt:lpstr>What is an Image Map?</vt:lpstr>
      <vt:lpstr>How to insert an image map?</vt:lpstr>
      <vt:lpstr>&lt;AREA&gt; coords and shape</vt:lpstr>
      <vt:lpstr>&lt;AREA&gt; coords and shape</vt:lpstr>
      <vt:lpstr>Assigning a map to your image</vt:lpstr>
      <vt:lpstr>Image Maps In Dreamweaver</vt:lpstr>
      <vt:lpstr>iframes</vt:lpstr>
      <vt:lpstr> iframes - Inline Frames</vt:lpstr>
      <vt:lpstr> iframes - Inline Frames</vt:lpstr>
      <vt:lpstr>&lt;iframe&gt; Attributes</vt:lpstr>
      <vt:lpstr>Embedding a YouTube Video</vt:lpstr>
      <vt:lpstr>Audio &amp; Video</vt:lpstr>
      <vt:lpstr>Common  Audio File Types</vt:lpstr>
      <vt:lpstr>Common Video File Types</vt:lpstr>
      <vt:lpstr>Configure Audio &amp; Video </vt:lpstr>
      <vt:lpstr>Audio &amp; Video Tutorial </vt:lpstr>
      <vt:lpstr>HTML5 Audio &amp; Source Elements</vt:lpstr>
      <vt:lpstr>Audio element attributes</vt:lpstr>
      <vt:lpstr>HTML5 Video &amp; Source Elements</vt:lpstr>
      <vt:lpstr>Video element attributes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Maps</dc:title>
  <dc:creator>Amal  S</dc:creator>
  <cp:lastModifiedBy>Ms. Amal s. Al-Eidi</cp:lastModifiedBy>
  <cp:revision>26</cp:revision>
  <dcterms:created xsi:type="dcterms:W3CDTF">2014-12-07T08:51:10Z</dcterms:created>
  <dcterms:modified xsi:type="dcterms:W3CDTF">2015-04-06T13:14:49Z</dcterms:modified>
</cp:coreProperties>
</file>