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youtube.com/watch?v=0gBnRll5XgA" TargetMode="External"/><Relationship Id="rId3" Type="http://schemas.openxmlformats.org/officeDocument/2006/relationships/hyperlink" Target="https://www.youtube.com/watch?v=fA1NW-T1QXc" TargetMode="External"/><Relationship Id="rId4"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listapart.com/article/responsive-web-design/" TargetMode="Externa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youtube.com/watch?v=iSY38POjLYc" TargetMode="Externa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youtube.com/watch?v=0gBnRll5XgA" TargetMode="External"/><Relationship Id="rId3"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youtube.com/watch?v=poYubm4WeL4" TargetMode="Externa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lgn="l">
              <a:defRPr b="1">
                <a:latin typeface="Helvetica"/>
                <a:ea typeface="Helvetica"/>
                <a:cs typeface="Helvetica"/>
                <a:sym typeface="Helvetica"/>
              </a:defRPr>
            </a:lvl1pPr>
          </a:lstStyle>
          <a:p>
            <a:pPr/>
            <a:r>
              <a:t>Responsive Web Design</a:t>
            </a:r>
          </a:p>
        </p:txBody>
      </p:sp>
      <p:sp>
        <p:nvSpPr>
          <p:cNvPr id="120" name="Shape 120"/>
          <p:cNvSpPr/>
          <p:nvPr>
            <p:ph type="subTitle" sz="quarter" idx="1"/>
          </p:nvPr>
        </p:nvSpPr>
        <p:spPr>
          <a:xfrm>
            <a:off x="1270000" y="5232400"/>
            <a:ext cx="10464800" cy="1130300"/>
          </a:xfrm>
          <a:prstGeom prst="rect">
            <a:avLst/>
          </a:prstGeom>
        </p:spPr>
        <p:txBody>
          <a:bodyPr/>
          <a:lstStyle>
            <a:lvl1pPr algn="l"/>
          </a:lstStyle>
          <a:p>
            <a:pPr/>
            <a:r>
              <a:t>Compiled by: Athoug Alsoughayer</a:t>
            </a:r>
          </a:p>
        </p:txBody>
      </p:sp>
      <p:sp>
        <p:nvSpPr>
          <p:cNvPr id="121" name="Shape 121"/>
          <p:cNvSpPr/>
          <p:nvPr/>
        </p:nvSpPr>
        <p:spPr>
          <a:xfrm>
            <a:off x="1384299" y="5048250"/>
            <a:ext cx="8130734" cy="0"/>
          </a:xfrm>
          <a:prstGeom prst="line">
            <a:avLst/>
          </a:prstGeom>
          <a:ln w="50800">
            <a:solidFill>
              <a:srgbClr val="000000"/>
            </a:solidFill>
            <a:miter lim="400000"/>
          </a:ln>
        </p:spPr>
        <p:txBody>
          <a:bodyPr lIns="50800" tIns="50800" rIns="50800" bIns="50800" anchor="ctr"/>
          <a:lstStyle/>
          <a:p>
            <a:pPr>
              <a:defRPr sz="24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952500" y="-152400"/>
            <a:ext cx="11099800" cy="2159000"/>
          </a:xfrm>
          <a:prstGeom prst="rect">
            <a:avLst/>
          </a:prstGeom>
        </p:spPr>
        <p:txBody>
          <a:bodyPr/>
          <a:lstStyle>
            <a:lvl1pPr algn="l"/>
          </a:lstStyle>
          <a:p>
            <a:pPr/>
            <a:r>
              <a:t>Media Queries</a:t>
            </a:r>
          </a:p>
        </p:txBody>
      </p:sp>
      <p:sp>
        <p:nvSpPr>
          <p:cNvPr id="157" name="Shape 157"/>
          <p:cNvSpPr/>
          <p:nvPr>
            <p:ph type="body" sz="half" idx="1"/>
          </p:nvPr>
        </p:nvSpPr>
        <p:spPr>
          <a:xfrm>
            <a:off x="952500" y="1790700"/>
            <a:ext cx="11099800" cy="2840782"/>
          </a:xfrm>
          <a:prstGeom prst="rect">
            <a:avLst/>
          </a:prstGeom>
        </p:spPr>
        <p:txBody>
          <a:bodyPr/>
          <a:lstStyle>
            <a:lvl1pPr marL="0" indent="0" defTabSz="519937">
              <a:spcBef>
                <a:spcPts val="3700"/>
              </a:spcBef>
              <a:buSzTx/>
              <a:buNone/>
              <a:defRPr sz="2136"/>
            </a:lvl1pPr>
          </a:lstStyle>
          <a:p>
            <a:pPr/>
            <a:r>
              <a:t>Media queries are a CSS technology that have been available in browsers for several years now, and they’re a core component of responsive design. Media queries allow CSS to only be applied when specific conditions are met. For example, you could write a media query that will only applies CSS if the browser reaches a specific width. That means that when a design is too large or too small, a media query can be used to detect the site width and serve CSS that appropriately rearranges the site’s content. </a:t>
            </a:r>
          </a:p>
        </p:txBody>
      </p:sp>
      <p:sp>
        <p:nvSpPr>
          <p:cNvPr id="158" name="Shape 158"/>
          <p:cNvSpPr/>
          <p:nvPr/>
        </p:nvSpPr>
        <p:spPr>
          <a:xfrm>
            <a:off x="838200" y="4533899"/>
            <a:ext cx="11099801"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Using the previous two column layout as an example, let’s say that we want to move the sidebar up to the top on mobile screen sizes.The media query to do that might look like this:</a:t>
            </a:r>
          </a:p>
        </p:txBody>
      </p:sp>
      <p:pic>
        <p:nvPicPr>
          <p:cNvPr id="159" name="Screen Shot 2016-02-12 at 3.23.57 PM.png"/>
          <p:cNvPicPr>
            <a:picLocks noChangeAspect="1"/>
          </p:cNvPicPr>
          <p:nvPr/>
        </p:nvPicPr>
        <p:blipFill>
          <a:blip r:embed="rId2">
            <a:extLst/>
          </a:blip>
          <a:stretch>
            <a:fillRect/>
          </a:stretch>
        </p:blipFill>
        <p:spPr>
          <a:xfrm>
            <a:off x="1544568" y="6745932"/>
            <a:ext cx="9687064" cy="671093"/>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nvSpPr>
        <p:spPr>
          <a:xfrm>
            <a:off x="1885392" y="1657350"/>
            <a:ext cx="9234016" cy="557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Using a series of media queries like this, we can work our way up towards larger resolutions. The set of pixel widths I recommend targeting are as follows:</a:t>
            </a:r>
          </a:p>
          <a:p>
            <a:pPr/>
          </a:p>
          <a:p>
            <a:pPr>
              <a:defRPr b="1">
                <a:solidFill>
                  <a:srgbClr val="53585F"/>
                </a:solidFill>
                <a:latin typeface="Helvetica"/>
                <a:ea typeface="Helvetica"/>
                <a:cs typeface="Helvetica"/>
                <a:sym typeface="Helvetica"/>
              </a:defRPr>
            </a:pPr>
            <a:r>
              <a:t>320px (Mobile)</a:t>
            </a:r>
          </a:p>
          <a:p>
            <a:pPr>
              <a:defRPr b="1">
                <a:solidFill>
                  <a:srgbClr val="53585F"/>
                </a:solidFill>
                <a:latin typeface="Helvetica"/>
                <a:ea typeface="Helvetica"/>
                <a:cs typeface="Helvetica"/>
                <a:sym typeface="Helvetica"/>
              </a:defRPr>
            </a:pPr>
            <a:r>
              <a:t>480px (Tablet)</a:t>
            </a:r>
          </a:p>
          <a:p>
            <a:pPr>
              <a:defRPr b="1">
                <a:solidFill>
                  <a:srgbClr val="53585F"/>
                </a:solidFill>
                <a:latin typeface="Helvetica"/>
                <a:ea typeface="Helvetica"/>
                <a:cs typeface="Helvetica"/>
                <a:sym typeface="Helvetica"/>
              </a:defRPr>
            </a:pPr>
            <a:r>
              <a:t>600px (Tablet)</a:t>
            </a:r>
          </a:p>
          <a:p>
            <a:pPr>
              <a:defRPr b="1">
                <a:solidFill>
                  <a:srgbClr val="53585F"/>
                </a:solidFill>
                <a:latin typeface="Helvetica"/>
                <a:ea typeface="Helvetica"/>
                <a:cs typeface="Helvetica"/>
                <a:sym typeface="Helvetica"/>
              </a:defRPr>
            </a:pPr>
            <a:r>
              <a:t>768px (Tablet)</a:t>
            </a:r>
          </a:p>
          <a:p>
            <a:pPr>
              <a:defRPr b="1">
                <a:solidFill>
                  <a:srgbClr val="53585F"/>
                </a:solidFill>
                <a:latin typeface="Helvetica"/>
                <a:ea typeface="Helvetica"/>
                <a:cs typeface="Helvetica"/>
                <a:sym typeface="Helvetica"/>
              </a:defRPr>
            </a:pPr>
            <a:r>
              <a:t>900px (Desktop)</a:t>
            </a:r>
          </a:p>
          <a:p>
            <a:pPr>
              <a:defRPr b="1">
                <a:solidFill>
                  <a:srgbClr val="53585F"/>
                </a:solidFill>
                <a:latin typeface="Helvetica"/>
                <a:ea typeface="Helvetica"/>
                <a:cs typeface="Helvetica"/>
                <a:sym typeface="Helvetica"/>
              </a:defRPr>
            </a:pPr>
            <a:r>
              <a:t>1200px (Desktop)</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lvl1pPr algn="l"/>
          </a:lstStyle>
          <a:p>
            <a:pPr/>
            <a:r>
              <a:t>Media Queries</a:t>
            </a:r>
          </a:p>
        </p:txBody>
      </p:sp>
      <p:sp>
        <p:nvSpPr>
          <p:cNvPr id="164" name="Shape 164">
            <a:hlinkClick r:id="rId2" invalidUrl="" action="" tgtFrame="" tooltip="" history="1" highlightClick="0" endSnd="0"/>
          </p:cNvPr>
          <p:cNvSpPr/>
          <p:nvPr/>
        </p:nvSpPr>
        <p:spPr>
          <a:xfrm>
            <a:off x="3179212" y="8623299"/>
            <a:ext cx="693877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u="sng">
                <a:solidFill>
                  <a:schemeClr val="accent1">
                    <a:satOff val="-3355"/>
                    <a:lumOff val="26614"/>
                  </a:schemeClr>
                </a:solidFill>
                <a:hlinkClick r:id="rId3" invalidUrl="" action="" tgtFrame="" tooltip="" history="1" highlightClick="0" endSnd="0"/>
              </a:defRPr>
            </a:lvl1pPr>
          </a:lstStyle>
          <a:p>
            <a:pPr>
              <a:defRPr u="none"/>
            </a:pPr>
            <a:r>
              <a:rPr u="sng">
                <a:hlinkClick r:id="rId3" invalidUrl="" action="" tgtFrame="" tooltip="" history="1" highlightClick="0" endSnd="0"/>
              </a:rPr>
              <a:t>https://www.youtube.com/watch?v=fA1NW-T1QXc</a:t>
            </a:r>
          </a:p>
        </p:txBody>
      </p:sp>
      <p:pic>
        <p:nvPicPr>
          <p:cNvPr id="165" name="Screen Shot 2016-02-12 at 3.40.48 PM.png">
            <a:hlinkClick r:id="rId3" invalidUrl="" action="" tgtFrame="" tooltip="" history="1" highlightClick="0" endSnd="0"/>
          </p:cNvPr>
          <p:cNvPicPr>
            <a:picLocks noChangeAspect="1"/>
          </p:cNvPicPr>
          <p:nvPr/>
        </p:nvPicPr>
        <p:blipFill>
          <a:blip r:embed="rId4">
            <a:extLst/>
          </a:blip>
          <a:stretch>
            <a:fillRect/>
          </a:stretch>
        </p:blipFill>
        <p:spPr>
          <a:xfrm>
            <a:off x="1978224" y="3198162"/>
            <a:ext cx="9048352" cy="5109876"/>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xfrm>
            <a:off x="952500" y="241300"/>
            <a:ext cx="11099800" cy="2159000"/>
          </a:xfrm>
          <a:prstGeom prst="rect">
            <a:avLst/>
          </a:prstGeom>
        </p:spPr>
        <p:txBody>
          <a:bodyPr/>
          <a:lstStyle>
            <a:lvl1pPr algn="l" defTabSz="490727">
              <a:defRPr sz="6719"/>
            </a:lvl1pPr>
          </a:lstStyle>
          <a:p>
            <a:pPr/>
            <a:r>
              <a:t>Responsive Web Design as We Know It</a:t>
            </a:r>
          </a:p>
        </p:txBody>
      </p:sp>
      <p:sp>
        <p:nvSpPr>
          <p:cNvPr id="168" name="Shape 168"/>
          <p:cNvSpPr/>
          <p:nvPr>
            <p:ph type="body" sz="quarter" idx="1"/>
          </p:nvPr>
        </p:nvSpPr>
        <p:spPr>
          <a:xfrm>
            <a:off x="2931864" y="2716733"/>
            <a:ext cx="7141072" cy="2923531"/>
          </a:xfrm>
          <a:prstGeom prst="rect">
            <a:avLst/>
          </a:prstGeom>
        </p:spPr>
        <p:txBody>
          <a:bodyPr/>
          <a:lstStyle/>
          <a:p>
            <a:pPr marL="0" indent="0" defTabSz="356362">
              <a:spcBef>
                <a:spcPts val="2500"/>
              </a:spcBef>
              <a:buSzTx/>
              <a:buNone/>
              <a:defRPr sz="1464"/>
            </a:pPr>
            <a:r>
              <a:t>Here are some of the most widely accepted aspects of current RWD as we know it.</a:t>
            </a:r>
          </a:p>
          <a:p>
            <a:pPr marL="0" indent="0" defTabSz="356362">
              <a:spcBef>
                <a:spcPts val="2500"/>
              </a:spcBef>
              <a:buSzTx/>
              <a:buNone/>
              <a:defRPr b="1" sz="1464">
                <a:solidFill>
                  <a:srgbClr val="53585F"/>
                </a:solidFill>
                <a:latin typeface="Helvetica"/>
                <a:ea typeface="Helvetica"/>
                <a:cs typeface="Helvetica"/>
                <a:sym typeface="Helvetica"/>
              </a:defRPr>
            </a:pPr>
            <a:r>
              <a:t>Supporting Multiple Display Types</a:t>
            </a:r>
          </a:p>
          <a:p>
            <a:pPr marL="0" indent="0" defTabSz="356362">
              <a:spcBef>
                <a:spcPts val="2500"/>
              </a:spcBef>
              <a:buSzTx/>
              <a:buNone/>
              <a:defRPr sz="1464"/>
            </a:pPr>
            <a:r>
              <a:t>We all know we need to cater for a list of possible display resolutions as long as your arm, multiple pixel densities and various viewport sizes.</a:t>
            </a:r>
          </a:p>
          <a:p>
            <a:pPr marL="0" indent="0" defTabSz="356362">
              <a:spcBef>
                <a:spcPts val="2500"/>
              </a:spcBef>
              <a:buSzTx/>
              <a:buNone/>
              <a:defRPr b="1" sz="1464">
                <a:solidFill>
                  <a:srgbClr val="53585F"/>
                </a:solidFill>
                <a:latin typeface="Helvetica"/>
                <a:ea typeface="Helvetica"/>
                <a:cs typeface="Helvetica"/>
                <a:sym typeface="Helvetica"/>
              </a:defRPr>
            </a:pPr>
            <a:r>
              <a:t>Supporting Multiple Input Mechanisms</a:t>
            </a:r>
          </a:p>
          <a:p>
            <a:pPr marL="0" indent="0" defTabSz="356362">
              <a:spcBef>
                <a:spcPts val="2500"/>
              </a:spcBef>
              <a:buSzTx/>
              <a:buNone/>
              <a:defRPr sz="1464"/>
            </a:pPr>
            <a:r>
              <a:t>We have to cater for multiple input methods, e.g. saying goodbye to mouse hover dependence and making UI elements touch friendly.</a:t>
            </a:r>
          </a:p>
        </p:txBody>
      </p:sp>
      <p:pic>
        <p:nvPicPr>
          <p:cNvPr id="169" name="Screen Shot 2016-02-12 at 3.44.01 PM.png"/>
          <p:cNvPicPr>
            <a:picLocks noChangeAspect="1"/>
          </p:cNvPicPr>
          <p:nvPr/>
        </p:nvPicPr>
        <p:blipFill>
          <a:blip r:embed="rId2">
            <a:extLst/>
          </a:blip>
          <a:stretch>
            <a:fillRect/>
          </a:stretch>
        </p:blipFill>
        <p:spPr>
          <a:xfrm>
            <a:off x="2730500" y="5753100"/>
            <a:ext cx="7543800" cy="370840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nvSpPr>
        <p:spPr>
          <a:xfrm>
            <a:off x="2894003" y="488950"/>
            <a:ext cx="8131194" cy="415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2400">
                <a:solidFill>
                  <a:srgbClr val="53585F"/>
                </a:solidFill>
                <a:latin typeface="Helvetica"/>
                <a:ea typeface="Helvetica"/>
                <a:cs typeface="Helvetica"/>
                <a:sym typeface="Helvetica"/>
              </a:defRPr>
            </a:pPr>
            <a:r>
              <a:t>Using Media Queries and Breakpoints</a:t>
            </a:r>
          </a:p>
          <a:p>
            <a:pPr algn="l">
              <a:defRPr sz="2400"/>
            </a:pPr>
            <a:r>
              <a:t>We need to utilize Media Queries to deploy adjustments to our layouts as and when they’re needed.</a:t>
            </a:r>
          </a:p>
          <a:p>
            <a:pPr algn="l">
              <a:defRPr sz="2400"/>
            </a:pPr>
          </a:p>
          <a:p>
            <a:pPr algn="l">
              <a:defRPr sz="2400"/>
            </a:pPr>
            <a:r>
              <a:t>We know breakpoints should be placed not at predetermined widths, but rather at the point at which the design “breaks” and warrants adjustment.</a:t>
            </a:r>
          </a:p>
          <a:p>
            <a:pPr algn="l">
              <a:defRPr sz="2400"/>
            </a:pPr>
          </a:p>
          <a:p>
            <a:pPr algn="l">
              <a:defRPr b="1" sz="2400">
                <a:solidFill>
                  <a:srgbClr val="53585F"/>
                </a:solidFill>
                <a:latin typeface="Helvetica"/>
                <a:ea typeface="Helvetica"/>
                <a:cs typeface="Helvetica"/>
                <a:sym typeface="Helvetica"/>
              </a:defRPr>
            </a:pPr>
            <a:r>
              <a:t>Display Media Flexibly</a:t>
            </a:r>
          </a:p>
          <a:p>
            <a:pPr algn="l">
              <a:defRPr sz="2400"/>
            </a:pPr>
            <a:r>
              <a:t>Our images need to be fluidly sized so they’re neither too big nor too small at various display sizes.</a:t>
            </a:r>
          </a:p>
        </p:txBody>
      </p:sp>
      <p:pic>
        <p:nvPicPr>
          <p:cNvPr id="172" name="Screen Shot 2016-02-12 at 3.46.12 PM.png"/>
          <p:cNvPicPr>
            <a:picLocks noChangeAspect="1"/>
          </p:cNvPicPr>
          <p:nvPr/>
        </p:nvPicPr>
        <p:blipFill>
          <a:blip r:embed="rId2">
            <a:extLst/>
          </a:blip>
          <a:stretch>
            <a:fillRect/>
          </a:stretch>
        </p:blipFill>
        <p:spPr>
          <a:xfrm>
            <a:off x="2893367" y="4799756"/>
            <a:ext cx="7620001" cy="3886201"/>
          </a:xfrm>
          <a:prstGeom prst="rect">
            <a:avLst/>
          </a:prstGeom>
          <a:ln w="12700">
            <a:miter lim="400000"/>
          </a:ln>
        </p:spPr>
      </p:pic>
      <p:sp>
        <p:nvSpPr>
          <p:cNvPr id="173" name="Shape 173"/>
          <p:cNvSpPr/>
          <p:nvPr/>
        </p:nvSpPr>
        <p:spPr>
          <a:xfrm>
            <a:off x="2893367" y="8666063"/>
            <a:ext cx="7620001"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a:r>
              <a:t>Other media, such as video and audio players, also need to behave in the same fluid way.</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a:off x="2763007" y="2946399"/>
            <a:ext cx="7478786" cy="231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2400">
                <a:solidFill>
                  <a:srgbClr val="53585F"/>
                </a:solidFill>
                <a:latin typeface="Helvetica"/>
                <a:ea typeface="Helvetica"/>
                <a:cs typeface="Helvetica"/>
                <a:sym typeface="Helvetica"/>
              </a:defRPr>
            </a:pPr>
            <a:r>
              <a:t>Use the Viewport Meta Tag</a:t>
            </a:r>
          </a:p>
          <a:p>
            <a:pPr algn="l">
              <a:defRPr sz="2400"/>
            </a:pPr>
            <a:r>
              <a:t>We have to include a viewport meta tag (and, looking forward, the CSS equivalent) so our layouts behave how we expect them to:</a:t>
            </a:r>
          </a:p>
          <a:p>
            <a:pPr algn="l">
              <a:defRPr sz="2400"/>
            </a:pPr>
          </a:p>
        </p:txBody>
      </p:sp>
      <p:pic>
        <p:nvPicPr>
          <p:cNvPr id="176" name="Screen Shot 2016-02-12 at 3.48.11 PM.png"/>
          <p:cNvPicPr>
            <a:picLocks noChangeAspect="1"/>
          </p:cNvPicPr>
          <p:nvPr/>
        </p:nvPicPr>
        <p:blipFill>
          <a:blip r:embed="rId2">
            <a:extLst/>
          </a:blip>
          <a:stretch>
            <a:fillRect/>
          </a:stretch>
        </p:blipFill>
        <p:spPr>
          <a:xfrm>
            <a:off x="2774850" y="5173315"/>
            <a:ext cx="7721601" cy="558801"/>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lvl1pPr algn="l"/>
          </a:lstStyle>
          <a:p>
            <a:pPr/>
            <a:r>
              <a:t>In Conclusion</a:t>
            </a:r>
          </a:p>
        </p:txBody>
      </p:sp>
      <p:sp>
        <p:nvSpPr>
          <p:cNvPr id="179" name="Shape 179"/>
          <p:cNvSpPr/>
          <p:nvPr>
            <p:ph type="body" idx="1"/>
          </p:nvPr>
        </p:nvSpPr>
        <p:spPr>
          <a:xfrm>
            <a:off x="939800" y="901700"/>
            <a:ext cx="8672513" cy="6286500"/>
          </a:xfrm>
          <a:prstGeom prst="rect">
            <a:avLst/>
          </a:prstGeom>
        </p:spPr>
        <p:txBody>
          <a:bodyPr/>
          <a:lstStyle>
            <a:lvl1pPr marL="0" indent="0">
              <a:buSzTx/>
              <a:buNone/>
              <a:defRPr sz="2400"/>
            </a:lvl1pPr>
          </a:lstStyle>
          <a:p>
            <a:pPr/>
            <a:r>
              <a:t>Because technology is always changing by the minute, it is extremely important for us to remain focused on the underlying goals of responsive web design, and not get too attached to any one way of doing things. In this way we ensure we’re always open to discovering new ways to create better experiences for the people who use our sites.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lvl1pPr algn="l" defTabSz="490727">
              <a:defRPr sz="6719"/>
            </a:lvl1pPr>
          </a:lstStyle>
          <a:p>
            <a:pPr/>
            <a:r>
              <a:t>What is Responsive Web Design?</a:t>
            </a:r>
          </a:p>
        </p:txBody>
      </p:sp>
      <p:sp>
        <p:nvSpPr>
          <p:cNvPr id="124" name="Shape 124"/>
          <p:cNvSpPr/>
          <p:nvPr>
            <p:ph type="body" sz="half" idx="1"/>
          </p:nvPr>
        </p:nvSpPr>
        <p:spPr>
          <a:xfrm>
            <a:off x="952500" y="2819400"/>
            <a:ext cx="11099800" cy="2548980"/>
          </a:xfrm>
          <a:prstGeom prst="rect">
            <a:avLst/>
          </a:prstGeom>
        </p:spPr>
        <p:txBody>
          <a:bodyPr/>
          <a:lstStyle/>
          <a:p>
            <a:pPr marL="0" indent="0">
              <a:buSzTx/>
              <a:buNone/>
              <a:defRPr sz="2400"/>
            </a:pPr>
            <a:r>
              <a:t>Responsive web design is a technique for building websites that work on mobile devices, tablets, and desktop screens. Not long ago, websites were typically designed specifically for laptop and desktop screen resolutions. This worked fine until the advent of web capable smart phones and tablets. Web designers approached the new challenge with a myriad of solutions. One of the solutions is the basic principles of responsive web design that Ethan wrote in </a:t>
            </a:r>
            <a:r>
              <a:rPr u="sng">
                <a:solidFill>
                  <a:schemeClr val="accent1">
                    <a:satOff val="-3355"/>
                    <a:lumOff val="26614"/>
                  </a:schemeClr>
                </a:solidFill>
                <a:hlinkClick r:id="rId2" invalidUrl="" action="" tgtFrame="" tooltip="" history="1" highlightClick="0" endSnd="0"/>
              </a:rPr>
              <a:t>his article</a:t>
            </a:r>
          </a:p>
        </p:txBody>
      </p:sp>
      <p:pic>
        <p:nvPicPr>
          <p:cNvPr id="125" name="Screen Shot 2016-02-12 at 2.59.26 PM.png"/>
          <p:cNvPicPr>
            <a:picLocks noChangeAspect="1"/>
          </p:cNvPicPr>
          <p:nvPr/>
        </p:nvPicPr>
        <p:blipFill>
          <a:blip r:embed="rId3">
            <a:extLst/>
          </a:blip>
          <a:stretch>
            <a:fillRect/>
          </a:stretch>
        </p:blipFill>
        <p:spPr>
          <a:xfrm>
            <a:off x="2476500" y="5766048"/>
            <a:ext cx="8051800" cy="3708401"/>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algn="l" defTabSz="490727">
              <a:defRPr sz="6719"/>
            </a:lvl1pPr>
          </a:lstStyle>
          <a:p>
            <a:pPr/>
            <a:r>
              <a:t>Why Use Responsive Web Design?</a:t>
            </a:r>
          </a:p>
        </p:txBody>
      </p:sp>
      <p:pic>
        <p:nvPicPr>
          <p:cNvPr id="128" name="Screen Shot 2016-02-12 at 3.28.23 PM.png">
            <a:hlinkClick r:id="rId2" invalidUrl="" action="" tgtFrame="" tooltip="" history="1" highlightClick="0" endSnd="0"/>
          </p:cNvPr>
          <p:cNvPicPr>
            <a:picLocks noChangeAspect="1"/>
          </p:cNvPicPr>
          <p:nvPr/>
        </p:nvPicPr>
        <p:blipFill>
          <a:blip r:embed="rId3">
            <a:extLst/>
          </a:blip>
          <a:stretch>
            <a:fillRect/>
          </a:stretch>
        </p:blipFill>
        <p:spPr>
          <a:xfrm>
            <a:off x="1238398" y="2838450"/>
            <a:ext cx="10820401" cy="5549900"/>
          </a:xfrm>
          <a:prstGeom prst="rect">
            <a:avLst/>
          </a:prstGeom>
          <a:ln w="12700">
            <a:miter lim="400000"/>
          </a:ln>
        </p:spPr>
      </p:pic>
      <p:sp>
        <p:nvSpPr>
          <p:cNvPr id="129" name="Shape 129"/>
          <p:cNvSpPr/>
          <p:nvPr/>
        </p:nvSpPr>
        <p:spPr>
          <a:xfrm>
            <a:off x="3289397" y="8623300"/>
            <a:ext cx="671840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u="sng">
                <a:solidFill>
                  <a:schemeClr val="accent1">
                    <a:satOff val="-3355"/>
                    <a:lumOff val="26614"/>
                  </a:schemeClr>
                </a:solidFill>
                <a:hlinkClick r:id="rId2" invalidUrl="" action="" tgtFrame="" tooltip="" history="1" highlightClick="0" endSnd="0"/>
              </a:defRPr>
            </a:lvl1pPr>
          </a:lstStyle>
          <a:p>
            <a:pPr>
              <a:defRPr u="none"/>
            </a:pPr>
            <a:r>
              <a:rPr u="sng">
                <a:hlinkClick r:id="rId2" invalidUrl="" action="" tgtFrame="" tooltip="" history="1" highlightClick="0" endSnd="0"/>
              </a:rPr>
              <a:t>https://www.youtube.com/watch?v=iSY38POjLYc</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nvSpPr>
        <p:spPr>
          <a:xfrm>
            <a:off x="941140" y="1543050"/>
            <a:ext cx="11122521"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There’s a myriad of web capable devices already available, and there are new form factors every day, so it’s impossible to target each individual screen. Instead, it’s better to let the website respond to its environment and adapt fluidly.</a:t>
            </a:r>
          </a:p>
          <a:p>
            <a:pPr algn="l">
              <a:defRPr sz="2400"/>
            </a:pPr>
            <a:r>
              <a:t>This involves three main principles that come together to form the whole that is responsive design. They are:</a:t>
            </a:r>
          </a:p>
        </p:txBody>
      </p:sp>
      <p:sp>
        <p:nvSpPr>
          <p:cNvPr id="132" name="Shape 132"/>
          <p:cNvSpPr/>
          <p:nvPr/>
        </p:nvSpPr>
        <p:spPr>
          <a:xfrm>
            <a:off x="4724069" y="4889500"/>
            <a:ext cx="3556662"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lnSpc>
                <a:spcPct val="150000"/>
              </a:lnSpc>
              <a:buSzPct val="75000"/>
              <a:buChar char="•"/>
            </a:pPr>
            <a:r>
              <a:t>Fluid Grids</a:t>
            </a:r>
          </a:p>
          <a:p>
            <a:pPr marL="444500" indent="-444500" algn="l">
              <a:lnSpc>
                <a:spcPct val="150000"/>
              </a:lnSpc>
              <a:buSzPct val="75000"/>
              <a:buChar char="•"/>
            </a:pPr>
            <a:r>
              <a:t>Fluid Images</a:t>
            </a:r>
          </a:p>
          <a:p>
            <a:pPr marL="444500" indent="-444500" algn="l">
              <a:lnSpc>
                <a:spcPct val="150000"/>
              </a:lnSpc>
              <a:buSzPct val="75000"/>
              <a:buChar char="•"/>
            </a:pPr>
            <a:r>
              <a:t>Media Queries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952500" y="-152400"/>
            <a:ext cx="11099800" cy="2159000"/>
          </a:xfrm>
          <a:prstGeom prst="rect">
            <a:avLst/>
          </a:prstGeom>
        </p:spPr>
        <p:txBody>
          <a:bodyPr/>
          <a:lstStyle>
            <a:lvl1pPr algn="l"/>
          </a:lstStyle>
          <a:p>
            <a:pPr/>
            <a:r>
              <a:t>Fluid Grids</a:t>
            </a:r>
          </a:p>
        </p:txBody>
      </p:sp>
      <p:sp>
        <p:nvSpPr>
          <p:cNvPr id="135" name="Shape 135"/>
          <p:cNvSpPr/>
          <p:nvPr>
            <p:ph type="body" sz="half" idx="1"/>
          </p:nvPr>
        </p:nvSpPr>
        <p:spPr>
          <a:xfrm>
            <a:off x="952500" y="1790700"/>
            <a:ext cx="11099800" cy="2840782"/>
          </a:xfrm>
          <a:prstGeom prst="rect">
            <a:avLst/>
          </a:prstGeom>
        </p:spPr>
        <p:txBody>
          <a:bodyPr/>
          <a:lstStyle>
            <a:lvl1pPr marL="0" indent="0">
              <a:buSzTx/>
              <a:buNone/>
              <a:defRPr sz="2400"/>
            </a:lvl1pPr>
          </a:lstStyle>
          <a:p>
            <a:pPr/>
            <a:r>
              <a:t>Websites have been defined in terms of pixels. This is an idea that was carried over from the print industry, where a magazine or a newspaper was always going to be the same fixed size. For better or worse, this is not how websites are displayed. Rather, a website might appear in a large format like on a television, or on a very small screen like a smartphone (or even a smartwatch). For this reason, responsive websites are built with relative units like percentages, rather than fixed units like pixels.</a:t>
            </a:r>
          </a:p>
        </p:txBody>
      </p:sp>
      <p:sp>
        <p:nvSpPr>
          <p:cNvPr id="136" name="Shape 136"/>
          <p:cNvSpPr/>
          <p:nvPr/>
        </p:nvSpPr>
        <p:spPr>
          <a:xfrm>
            <a:off x="2893362" y="5245099"/>
            <a:ext cx="7218075"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a:r>
              <a:t> There’s a simple math formula that can help you transition to using percentages. It looks like this:</a:t>
            </a:r>
          </a:p>
        </p:txBody>
      </p:sp>
      <p:sp>
        <p:nvSpPr>
          <p:cNvPr id="137" name="Shape 137"/>
          <p:cNvSpPr/>
          <p:nvPr/>
        </p:nvSpPr>
        <p:spPr>
          <a:xfrm>
            <a:off x="3923617" y="6696918"/>
            <a:ext cx="51575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53585F"/>
                </a:solidFill>
                <a:latin typeface="Helvetica"/>
                <a:ea typeface="Helvetica"/>
                <a:cs typeface="Helvetica"/>
                <a:sym typeface="Helvetica"/>
              </a:defRPr>
            </a:lvl1pPr>
          </a:lstStyle>
          <a:p>
            <a:pPr/>
            <a:r>
              <a:t>target / context = result</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nvSpPr>
        <p:spPr>
          <a:xfrm>
            <a:off x="568273" y="444499"/>
            <a:ext cx="11868254"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lvl1pPr>
          </a:lstStyle>
          <a:p>
            <a:pPr/>
            <a:r>
              <a:t>let’s say that you have a two column layout inside of your 960px wide site. The left column is a sidebar that’s 300px wide and the right column is the main content area at 640px wide. You also want 20px of margin between the two columns. Here’s an image illustrating what that might look like:</a:t>
            </a:r>
          </a:p>
        </p:txBody>
      </p:sp>
      <p:pic>
        <p:nvPicPr>
          <p:cNvPr id="140" name="Screen Shot 2016-02-12 at 3.14.43 PM.png"/>
          <p:cNvPicPr>
            <a:picLocks noChangeAspect="1"/>
          </p:cNvPicPr>
          <p:nvPr/>
        </p:nvPicPr>
        <p:blipFill>
          <a:blip r:embed="rId2">
            <a:extLst/>
          </a:blip>
          <a:stretch>
            <a:fillRect/>
          </a:stretch>
        </p:blipFill>
        <p:spPr>
          <a:xfrm>
            <a:off x="2470150" y="2185392"/>
            <a:ext cx="8064500" cy="4419601"/>
          </a:xfrm>
          <a:prstGeom prst="rect">
            <a:avLst/>
          </a:prstGeom>
          <a:ln w="12700">
            <a:miter lim="400000"/>
          </a:ln>
        </p:spPr>
      </p:pic>
      <p:sp>
        <p:nvSpPr>
          <p:cNvPr id="141" name="Shape 141"/>
          <p:cNvSpPr/>
          <p:nvPr/>
        </p:nvSpPr>
        <p:spPr>
          <a:xfrm>
            <a:off x="1095095" y="6915143"/>
            <a:ext cx="10814610" cy="19431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Using the same formula, each part of the site would have the following values:</a:t>
            </a:r>
          </a:p>
          <a:p>
            <a:pPr>
              <a:defRPr sz="2400"/>
            </a:pPr>
          </a:p>
          <a:p>
            <a:pPr>
              <a:defRPr sz="2400"/>
            </a:pPr>
            <a:r>
              <a:rPr b="1">
                <a:solidFill>
                  <a:srgbClr val="53585F"/>
                </a:solidFill>
                <a:latin typeface="Helvetica"/>
                <a:ea typeface="Helvetica"/>
                <a:cs typeface="Helvetica"/>
                <a:sym typeface="Helvetica"/>
              </a:rPr>
              <a:t>Sidebar</a:t>
            </a:r>
            <a:r>
              <a:t>: 300px / 960px = 31.25%</a:t>
            </a:r>
          </a:p>
          <a:p>
            <a:pPr>
              <a:defRPr sz="2400"/>
            </a:pPr>
            <a:r>
              <a:rPr b="1">
                <a:solidFill>
                  <a:srgbClr val="53585F"/>
                </a:solidFill>
                <a:latin typeface="Helvetica"/>
                <a:ea typeface="Helvetica"/>
                <a:cs typeface="Helvetica"/>
                <a:sym typeface="Helvetica"/>
              </a:rPr>
              <a:t>Main Content</a:t>
            </a:r>
            <a:r>
              <a:t>: 640px / 960px = 66.66667%</a:t>
            </a:r>
          </a:p>
          <a:p>
            <a:pPr>
              <a:defRPr sz="2400"/>
            </a:pPr>
            <a:r>
              <a:rPr b="1">
                <a:solidFill>
                  <a:srgbClr val="53585F"/>
                </a:solidFill>
                <a:latin typeface="Helvetica"/>
                <a:ea typeface="Helvetica"/>
                <a:cs typeface="Helvetica"/>
                <a:sym typeface="Helvetica"/>
              </a:rPr>
              <a:t>Margin</a:t>
            </a:r>
            <a:r>
              <a:t>: 20px / 960px = 2.08334%</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lgn="l"/>
          </a:lstStyle>
          <a:p>
            <a:pPr/>
            <a:r>
              <a:t>Fluid Layouts</a:t>
            </a:r>
          </a:p>
        </p:txBody>
      </p:sp>
      <p:sp>
        <p:nvSpPr>
          <p:cNvPr id="144" name="Shape 144">
            <a:hlinkClick r:id="rId2" invalidUrl="" action="" tgtFrame="" tooltip="" history="1" highlightClick="0" endSnd="0"/>
          </p:cNvPr>
          <p:cNvSpPr/>
          <p:nvPr/>
        </p:nvSpPr>
        <p:spPr>
          <a:xfrm>
            <a:off x="3263947" y="8623299"/>
            <a:ext cx="676930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u="sng">
                <a:solidFill>
                  <a:schemeClr val="accent1">
                    <a:satOff val="-3355"/>
                    <a:lumOff val="26614"/>
                  </a:schemeClr>
                </a:solidFill>
                <a:hlinkClick r:id="rId2" invalidUrl="" action="" tgtFrame="" tooltip="" history="1" highlightClick="0" endSnd="0"/>
              </a:defRPr>
            </a:lvl1pPr>
          </a:lstStyle>
          <a:p>
            <a:pPr>
              <a:defRPr u="none"/>
            </a:pPr>
            <a:r>
              <a:rPr u="sng">
                <a:hlinkClick r:id="rId2" invalidUrl="" action="" tgtFrame="" tooltip="" history="1" highlightClick="0" endSnd="0"/>
              </a:rPr>
              <a:t>https://www.youtube.com/watch?v=0gBnRll5XgA</a:t>
            </a:r>
          </a:p>
        </p:txBody>
      </p:sp>
      <p:pic>
        <p:nvPicPr>
          <p:cNvPr id="145" name="Screen Shot 2016-02-12 at 3.36.05 PM.png">
            <a:hlinkClick r:id="rId2" invalidUrl="" action="" tgtFrame="" tooltip="" history="1" highlightClick="0" endSnd="0"/>
          </p:cNvPr>
          <p:cNvPicPr>
            <a:picLocks noChangeAspect="1"/>
          </p:cNvPicPr>
          <p:nvPr/>
        </p:nvPicPr>
        <p:blipFill>
          <a:blip r:embed="rId3">
            <a:extLst/>
          </a:blip>
          <a:stretch>
            <a:fillRect/>
          </a:stretch>
        </p:blipFill>
        <p:spPr>
          <a:xfrm>
            <a:off x="1136650" y="2441773"/>
            <a:ext cx="10731500" cy="5575301"/>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xfrm>
            <a:off x="952500" y="-152400"/>
            <a:ext cx="11099800" cy="2159000"/>
          </a:xfrm>
          <a:prstGeom prst="rect">
            <a:avLst/>
          </a:prstGeom>
        </p:spPr>
        <p:txBody>
          <a:bodyPr/>
          <a:lstStyle>
            <a:lvl1pPr algn="l"/>
          </a:lstStyle>
          <a:p>
            <a:pPr/>
            <a:r>
              <a:t>Fluid Images</a:t>
            </a:r>
          </a:p>
        </p:txBody>
      </p:sp>
      <p:sp>
        <p:nvSpPr>
          <p:cNvPr id="148" name="Shape 148"/>
          <p:cNvSpPr/>
          <p:nvPr>
            <p:ph type="body" sz="half" idx="1"/>
          </p:nvPr>
        </p:nvSpPr>
        <p:spPr>
          <a:xfrm>
            <a:off x="952500" y="1790700"/>
            <a:ext cx="11099800" cy="2840782"/>
          </a:xfrm>
          <a:prstGeom prst="rect">
            <a:avLst/>
          </a:prstGeom>
        </p:spPr>
        <p:txBody>
          <a:bodyPr/>
          <a:lstStyle/>
          <a:p>
            <a:pPr marL="0" indent="0" defTabSz="549148">
              <a:spcBef>
                <a:spcPts val="3900"/>
              </a:spcBef>
              <a:buSzTx/>
              <a:buNone/>
              <a:defRPr sz="2256"/>
            </a:pPr>
            <a:r>
              <a:t>There have been many advances in responsive images, but the core idea is that images should be able to shrink within the confines of a fluid grid. This can be done very simply with a single line of CSS code:</a:t>
            </a:r>
          </a:p>
          <a:p>
            <a:pPr marL="0" indent="0" defTabSz="549148">
              <a:spcBef>
                <a:spcPts val="3900"/>
              </a:spcBef>
              <a:buSzTx/>
              <a:buNone/>
              <a:defRPr sz="2256"/>
            </a:pPr>
          </a:p>
        </p:txBody>
      </p:sp>
      <p:sp>
        <p:nvSpPr>
          <p:cNvPr id="149" name="Shape 149"/>
          <p:cNvSpPr/>
          <p:nvPr/>
        </p:nvSpPr>
        <p:spPr>
          <a:xfrm>
            <a:off x="952500" y="4870450"/>
            <a:ext cx="11099801" cy="341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This will tell the browser that any images should only ever be as large as their pixel value, which will ensure that the image is never stretched or pixelated. However, if they’re nested inside a parent container that’s smaller than their pixel value, then the image should shrink. So for example, if an image with a width of 800px is placed inside a container that’s only 600px wide, the image will also shrink to be 600px wide. The height will be calculated automatically and will maintain the original aspect ratio.</a:t>
            </a:r>
          </a:p>
          <a:p>
            <a:pPr algn="l">
              <a:defRPr sz="2400"/>
            </a:pPr>
          </a:p>
        </p:txBody>
      </p:sp>
      <p:pic>
        <p:nvPicPr>
          <p:cNvPr id="150" name="Screen Shot 2016-02-12 at 3.18.35 PM.png"/>
          <p:cNvPicPr>
            <a:picLocks noChangeAspect="1"/>
          </p:cNvPicPr>
          <p:nvPr/>
        </p:nvPicPr>
        <p:blipFill>
          <a:blip r:embed="rId2">
            <a:extLst/>
          </a:blip>
          <a:stretch>
            <a:fillRect/>
          </a:stretch>
        </p:blipFill>
        <p:spPr>
          <a:xfrm>
            <a:off x="1685944" y="3833614"/>
            <a:ext cx="9632912" cy="654806"/>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lvl1pPr algn="l"/>
          </a:lstStyle>
          <a:p>
            <a:pPr/>
            <a:r>
              <a:t>Fluid Images</a:t>
            </a:r>
          </a:p>
        </p:txBody>
      </p:sp>
      <p:sp>
        <p:nvSpPr>
          <p:cNvPr id="153" name="Shape 153">
            <a:hlinkClick r:id="rId2" invalidUrl="" action="" tgtFrame="" tooltip="" history="1" highlightClick="0" endSnd="0"/>
          </p:cNvPr>
          <p:cNvSpPr/>
          <p:nvPr/>
        </p:nvSpPr>
        <p:spPr>
          <a:xfrm>
            <a:off x="3128311" y="8623299"/>
            <a:ext cx="704057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u="sng">
                <a:solidFill>
                  <a:schemeClr val="accent1">
                    <a:satOff val="-3355"/>
                    <a:lumOff val="26614"/>
                  </a:schemeClr>
                </a:solidFill>
                <a:hlinkClick r:id="rId2" invalidUrl="" action="" tgtFrame="" tooltip="" history="1" highlightClick="0" endSnd="0"/>
              </a:defRPr>
            </a:lvl1pPr>
          </a:lstStyle>
          <a:p>
            <a:pPr>
              <a:defRPr u="none"/>
            </a:pPr>
            <a:r>
              <a:rPr u="sng">
                <a:hlinkClick r:id="rId2" invalidUrl="" action="" tgtFrame="" tooltip="" history="1" highlightClick="0" endSnd="0"/>
              </a:rPr>
              <a:t>https://www.youtube.com/watch?v=poYubm4WeL4</a:t>
            </a:r>
          </a:p>
        </p:txBody>
      </p:sp>
      <p:pic>
        <p:nvPicPr>
          <p:cNvPr id="154" name="Screen Shot 2016-02-12 at 3.38.32 PM.png">
            <a:hlinkClick r:id="rId2" invalidUrl="" action="" tgtFrame="" tooltip="" history="1" highlightClick="0" endSnd="0"/>
          </p:cNvPr>
          <p:cNvPicPr>
            <a:picLocks noChangeAspect="1"/>
          </p:cNvPicPr>
          <p:nvPr/>
        </p:nvPicPr>
        <p:blipFill>
          <a:blip r:embed="rId3">
            <a:extLst/>
          </a:blip>
          <a:stretch>
            <a:fillRect/>
          </a:stretch>
        </p:blipFill>
        <p:spPr>
          <a:xfrm>
            <a:off x="1143000" y="2513210"/>
            <a:ext cx="10718800" cy="5486401"/>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