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3" name="Shape 8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I1WgJz_lmA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E78JJa3IOok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10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-1" y="192087"/>
            <a:ext cx="9034465" cy="95091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1488B"/>
                </a:solidFill>
              </a:defRPr>
            </a:lvl1pPr>
          </a:lstStyle>
          <a:p>
            <a:pPr/>
            <a:r>
              <a:t>Common Video File Types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1210234" y="1559858"/>
            <a:ext cx="7631953" cy="4191001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</a:t>
            </a:r>
            <a:r>
              <a:rPr sz="2772"/>
              <a:t>mov	Quicktime</a:t>
            </a:r>
            <a:endParaRPr sz="2772"/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.avi    	Microsoft Audio Video Interleaved</a:t>
            </a:r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.wmv	Windows Media File</a:t>
            </a:r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.flv 		Flash Video File</a:t>
            </a:r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.mpg	MPEG (Motion Picture Experts Group)</a:t>
            </a:r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.m4v  .mp4 (MPEG-4)</a:t>
            </a:r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.ogv       Ogg Theora (open-source)</a:t>
            </a:r>
          </a:p>
          <a:p>
            <a:pPr marL="339470" indent="-339470" defTabSz="452627">
              <a:spcBef>
                <a:spcPts val="600"/>
              </a:spcBef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.webm	VP8 codec (open video format, free)</a:t>
            </a:r>
          </a:p>
        </p:txBody>
      </p:sp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8887460" y="6569454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447800" y="152400"/>
            <a:ext cx="7070725" cy="9906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1488B"/>
                </a:solidFill>
              </a:defRPr>
            </a:lvl1pPr>
          </a:lstStyle>
          <a:p>
            <a:pPr/>
            <a:r>
              <a:t>Configure Audio &amp; Video </a:t>
            </a:r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674687" y="1600200"/>
            <a:ext cx="7620001" cy="838200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lnSpc>
                <a:spcPct val="90000"/>
              </a:lnSpc>
              <a:spcBef>
                <a:spcPts val="300"/>
              </a:spcBef>
              <a:defRPr sz="1575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Most basic method to provide audio or video files:</a:t>
            </a:r>
          </a:p>
          <a:p>
            <a:pPr lvl="1" marL="468058" indent="-180022" defTabSz="288036">
              <a:lnSpc>
                <a:spcPct val="90000"/>
              </a:lnSpc>
              <a:spcBef>
                <a:spcPts val="300"/>
              </a:spcBef>
              <a:defRPr sz="1575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Hyperlink</a:t>
            </a:r>
          </a:p>
          <a:p>
            <a:pPr lvl="1" marL="180022" indent="108013" defTabSz="288036">
              <a:lnSpc>
                <a:spcPct val="90000"/>
              </a:lnSpc>
              <a:spcBef>
                <a:spcPts val="300"/>
              </a:spcBef>
              <a:buSzTx/>
              <a:buNone/>
              <a:defRPr b="1" sz="157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&lt;a href=</a:t>
            </a:r>
            <a:r>
              <a:t>“</a:t>
            </a:r>
            <a:r>
              <a:t>wdfpodcast.mp3" title=</a:t>
            </a:r>
            <a:r>
              <a:t>“</a:t>
            </a:r>
            <a:r>
              <a:t>Web Design Podcast</a:t>
            </a:r>
            <a:r>
              <a:t>”</a:t>
            </a:r>
            <a:r>
              <a:t>&gt;Web Design Podcast&lt;/a&gt;</a:t>
            </a:r>
          </a:p>
        </p:txBody>
      </p:sp>
      <p:sp>
        <p:nvSpPr>
          <p:cNvPr id="170" name="Shape 170"/>
          <p:cNvSpPr/>
          <p:nvPr>
            <p:ph type="sldNum" sz="quarter" idx="4294967295"/>
          </p:nvPr>
        </p:nvSpPr>
        <p:spPr>
          <a:xfrm>
            <a:off x="8893115" y="6569454"/>
            <a:ext cx="250886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412" y="3808412"/>
            <a:ext cx="4395788" cy="2747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 &amp; Video Tutorial 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https://www.youtube.com/watch?v=4I1WgJz_lmA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28600" y="3429000"/>
            <a:ext cx="8382000" cy="2971800"/>
          </a:xfrm>
          <a:prstGeom prst="rect">
            <a:avLst/>
          </a:prstGeom>
          <a:solidFill>
            <a:srgbClr val="C4BD97">
              <a:alpha val="3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7" name="Shape 177"/>
          <p:cNvSpPr/>
          <p:nvPr>
            <p:ph type="title"/>
          </p:nvPr>
        </p:nvSpPr>
        <p:spPr>
          <a:xfrm>
            <a:off x="457200" y="268288"/>
            <a:ext cx="8686800" cy="1398588"/>
          </a:xfrm>
          <a:prstGeom prst="rect">
            <a:avLst/>
          </a:prstGeom>
        </p:spPr>
        <p:txBody>
          <a:bodyPr/>
          <a:lstStyle/>
          <a:p>
            <a:pPr/>
            <a:r>
              <a:t>HTML5 Audio &amp; Source Elements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xfrm>
            <a:off x="457200" y="3505200"/>
            <a:ext cx="8229600" cy="2667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&lt;audio controls="controls"&gt;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&lt;source src="soundloop.mp3" type="audio/mpeg"&gt;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&lt;source src="soundloop.ogg" type="audio/ogg"&gt;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&lt;a href="soundloop.mp3"&gt;Download the Audio File&lt;/a&gt; (MP3)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&lt;/audio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&gt;</a:t>
            </a:r>
          </a:p>
        </p:txBody>
      </p:sp>
      <p:sp>
        <p:nvSpPr>
          <p:cNvPr id="179" name="Shape 179"/>
          <p:cNvSpPr/>
          <p:nvPr>
            <p:ph type="sldNum" sz="quarter" idx="4294967295"/>
          </p:nvPr>
        </p:nvSpPr>
        <p:spPr>
          <a:xfrm>
            <a:off x="8887460" y="6569454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0" name="image9.png" descr="Figure11.9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600200"/>
            <a:ext cx="4191000" cy="1404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 element attributes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src: the file name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type: the type of the audio file such as audio/mpeg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700"/>
            </a:pPr>
            <a:r>
              <a:t>• controls: Select if you want to display audio controls such as Play, Pause, and Mute in the HTML page.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700"/>
            </a:pPr>
            <a:r>
              <a:t>• autoplay: Select if you want the audio to start playing as soon as it loads on the web page.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loop: indicates weather the audio should be played over &amp; over.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title: a brief text description.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28600" y="3429000"/>
            <a:ext cx="8382000" cy="2971800"/>
          </a:xfrm>
          <a:prstGeom prst="rect">
            <a:avLst/>
          </a:prstGeom>
          <a:solidFill>
            <a:srgbClr val="C4BD97">
              <a:alpha val="3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457200" y="268288"/>
            <a:ext cx="8686800" cy="1398588"/>
          </a:xfrm>
          <a:prstGeom prst="rect">
            <a:avLst/>
          </a:prstGeom>
        </p:spPr>
        <p:txBody>
          <a:bodyPr/>
          <a:lstStyle/>
          <a:p>
            <a:pPr/>
            <a:r>
              <a:t>HTML5 Video &amp; Source Elements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xfrm>
            <a:off x="457200" y="3505200"/>
            <a:ext cx="8229600" cy="2667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&lt;video controls="controls" poster="sparky.jpg"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width="160" height="150"&gt;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&lt;source src="sparky.m4v" type="video/mp4"&gt;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&lt;source src="sparky.ogv" type="video/ogg"&gt;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&lt;a href="sparky.mov"&gt;Sparky the Dog&lt;/a&gt; (.mov)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&lt;/video&gt;</a:t>
            </a:r>
          </a:p>
        </p:txBody>
      </p:sp>
      <p:sp>
        <p:nvSpPr>
          <p:cNvPr id="188" name="Shape 188"/>
          <p:cNvSpPr/>
          <p:nvPr>
            <p:ph type="sldNum" sz="quarter" idx="4294967295"/>
          </p:nvPr>
        </p:nvSpPr>
        <p:spPr>
          <a:xfrm>
            <a:off x="8887460" y="6569454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9" name="image10.png" descr="Figure11.1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295400"/>
            <a:ext cx="2590800" cy="198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Video element attributes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src: the file name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type: the type of the video file such as video/mp4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• controls: Select if you want to display audio controls such as Play, Pause, and Mute in the HTML page.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• autoplay: Select if you want the audio to start playing as soon as it loads on the web page.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loop: indicates weather the audio should be played over &amp; over.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title: a brief text description.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height: video height in pixels.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width: video width in pixels.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poster: the image to be displayed if the browser cannot play the video.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will learn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Iframe</a:t>
            </a:r>
          </a:p>
          <a:p>
            <a:pPr/>
            <a:r>
              <a:t>Audio &amp; video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000">
                <a:solidFill>
                  <a:srgbClr val="376092"/>
                </a:solidFill>
              </a:defRPr>
            </a:lvl1pPr>
          </a:lstStyle>
          <a:p>
            <a:pPr/>
            <a:r>
              <a:t>iframes</a:t>
            </a:r>
          </a:p>
        </p:txBody>
      </p:sp>
      <p:pic>
        <p:nvPicPr>
          <p:cNvPr id="128" name="image6.png"/>
          <p:cNvPicPr>
            <a:picLocks noChangeAspect="1"/>
          </p:cNvPicPr>
          <p:nvPr/>
        </p:nvPicPr>
        <p:blipFill>
          <a:blip r:embed="rId2">
            <a:extLst/>
          </a:blip>
          <a:srcRect l="16321" t="45605" r="37195" b="8864"/>
          <a:stretch>
            <a:fillRect/>
          </a:stretch>
        </p:blipFill>
        <p:spPr>
          <a:xfrm>
            <a:off x="1114424" y="1981199"/>
            <a:ext cx="6915152" cy="3810002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8525510" y="6432120"/>
            <a:ext cx="161290" cy="2135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Shape 130"/>
          <p:cNvSpPr/>
          <p:nvPr/>
        </p:nvSpPr>
        <p:spPr>
          <a:xfrm flipH="1" flipV="1">
            <a:off x="4495799" y="4114799"/>
            <a:ext cx="3886201" cy="1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438150" y="4343400"/>
            <a:ext cx="8077200" cy="2057400"/>
            <a:chOff x="0" y="0"/>
            <a:chExt cx="8077200" cy="20574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8077200" cy="2057400"/>
            </a:xfrm>
            <a:prstGeom prst="rect">
              <a:avLst/>
            </a:prstGeom>
            <a:solidFill>
              <a:srgbClr val="DCE6F2">
                <a:alpha val="5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0"/>
              <a:ext cx="8077200" cy="1107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&lt;iframe </a:t>
              </a:r>
              <a:r>
                <a:rPr>
                  <a:solidFill>
                    <a:srgbClr val="000000"/>
                  </a:solidFill>
                </a:rPr>
                <a:t>src=</a:t>
              </a:r>
              <a:r>
                <a:rPr>
                  <a:solidFill>
                    <a:srgbClr val="000000"/>
                  </a:solidFill>
                </a:rPr>
                <a:t>“</a:t>
              </a:r>
              <a:r>
                <a:rPr>
                  <a:solidFill>
                    <a:srgbClr val="000000"/>
                  </a:solidFill>
                </a:rPr>
                <a:t>aboutus.html</a:t>
              </a:r>
              <a:r>
                <a:rPr>
                  <a:solidFill>
                    <a:srgbClr val="000000"/>
                  </a:solidFill>
                </a:rPr>
                <a:t>“</a:t>
              </a:r>
              <a:r>
                <a:rPr>
                  <a:solidFill>
                    <a:srgbClr val="000000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&lt;p&gt; your browser does not support iframes &lt;/p&gt;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&lt;/iframe&gt;</a:t>
              </a:r>
            </a:p>
          </p:txBody>
        </p:sp>
      </p:grpSp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1488B"/>
                </a:solidFill>
              </a:defRPr>
            </a:lvl1pPr>
          </a:lstStyle>
          <a:p>
            <a:pPr/>
            <a:r>
              <a:t> iframes - Inline Frames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xfrm>
            <a:off x="495300" y="1371600"/>
            <a:ext cx="7848600" cy="2819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spcBef>
                <a:spcPts val="500"/>
              </a:spcBef>
              <a:defRPr sz="2400"/>
            </a:pPr>
            <a:r>
              <a:t>Also called a floating frame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2400"/>
            </a:pPr>
            <a:r>
              <a:t>Embeds one web page within another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2400"/>
            </a:pPr>
            <a:r>
              <a:t>You can embed pages from your own website or another website such as YouTube.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2400"/>
            </a:pPr>
            <a:r>
              <a:t>Configure with the iframe element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2400"/>
            </a:pPr>
            <a:r>
              <a:t>Add a text in case the browser does not support iframes, the text should be between the opening and the closing iframe tag</a:t>
            </a:r>
            <a:br/>
          </a:p>
        </p:txBody>
      </p:sp>
      <p:sp>
        <p:nvSpPr>
          <p:cNvPr id="137" name="Shape 137"/>
          <p:cNvSpPr/>
          <p:nvPr>
            <p:ph type="sldNum" sz="quarter" idx="4294967295"/>
          </p:nvPr>
        </p:nvSpPr>
        <p:spPr>
          <a:xfrm>
            <a:off x="8512810" y="6419959"/>
            <a:ext cx="173990" cy="2379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1"/>
          <p:cNvGrpSpPr/>
          <p:nvPr/>
        </p:nvGrpSpPr>
        <p:grpSpPr>
          <a:xfrm>
            <a:off x="438150" y="4187825"/>
            <a:ext cx="8077200" cy="2057400"/>
            <a:chOff x="0" y="0"/>
            <a:chExt cx="8077200" cy="2057400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8077200" cy="2057400"/>
            </a:xfrm>
            <a:prstGeom prst="rect">
              <a:avLst/>
            </a:prstGeom>
            <a:solidFill>
              <a:srgbClr val="DCE6F2">
                <a:alpha val="5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0"/>
              <a:ext cx="8077200" cy="1361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&lt;iframe src="demo_iframe.htm" </a:t>
              </a:r>
              <a:r>
                <a:rPr>
                  <a:solidFill>
                    <a:srgbClr val="FF0000"/>
                  </a:solidFill>
                </a:rPr>
                <a:t>name="iframe_a</a:t>
              </a:r>
              <a:r>
                <a:t>"&gt;&lt;/iframe&gt;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&lt;p&gt;&lt;a href="http://www.w3schools.com" </a:t>
              </a:r>
              <a:r>
                <a:rPr>
                  <a:solidFill>
                    <a:srgbClr val="FF0000"/>
                  </a:solidFill>
                </a:rPr>
                <a:t>target="iframe_a</a:t>
              </a:r>
              <a:r>
                <a:t>"&gt;Tutorial&lt;/a&gt;&lt;/p&gt;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&lt;p&gt;your browser does not support iframes.&lt;/p&gt;</a:t>
              </a:r>
            </a:p>
          </p:txBody>
        </p:sp>
      </p:grp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1488B"/>
                </a:solidFill>
              </a:defRPr>
            </a:lvl1pPr>
          </a:lstStyle>
          <a:p>
            <a:pPr/>
            <a:r>
              <a:t> iframes - Inline Frames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8512810" y="6419959"/>
            <a:ext cx="173990" cy="2379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/>
        </p:nvSpPr>
        <p:spPr>
          <a:xfrm>
            <a:off x="438150" y="1538287"/>
            <a:ext cx="8077200" cy="12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can use iframe as a target frame for a link where the link will open in the iframe. The The target attribute of a link must refer to the name attribute of the iframe: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838200" y="-228600"/>
            <a:ext cx="7772400" cy="9906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&lt;iframe&gt; Attributes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381000" y="914400"/>
            <a:ext cx="8610600" cy="5807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92D050"/>
                </a:solidFill>
              </a:defRPr>
            </a:pPr>
            <a:r>
              <a:t>Src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The address of the document embedded in the iframe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92D050"/>
                </a:solidFill>
              </a:defRPr>
            </a:pPr>
            <a:r>
              <a:t>width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Specifies the width of an iframe (in pixels)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92D050"/>
                </a:solidFill>
              </a:defRPr>
            </a:pPr>
            <a:r>
              <a:t>height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Specifies the height of an iframe (in pixels)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92D050"/>
                </a:solidFill>
              </a:defRPr>
            </a:pPr>
            <a:r>
              <a:t>The seamless Attribute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R</a:t>
            </a:r>
            <a:r>
              <a:t>emove the iframe border to display the iframe page like it is a part of the containing document.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Example: &lt; iframe </a:t>
            </a:r>
            <a:r>
              <a:rPr>
                <a:solidFill>
                  <a:srgbClr val="FF0000"/>
                </a:solidFill>
              </a:rPr>
              <a:t>seamless</a:t>
            </a:r>
            <a:r>
              <a:t>&gt;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https://www.youtube.com/watch?v=E78JJa3IOok</a:t>
            </a:r>
            <a:r>
              <a:t> 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8512810" y="6419959"/>
            <a:ext cx="173990" cy="2379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52400" y="2741023"/>
            <a:ext cx="4413881" cy="3583578"/>
          </a:xfrm>
          <a:prstGeom prst="rect">
            <a:avLst/>
          </a:prstGeom>
          <a:solidFill>
            <a:srgbClr val="C4BD97">
              <a:alpha val="3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228600" y="-1"/>
            <a:ext cx="8915400" cy="113553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Embedding a YouTube Video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xfrm>
            <a:off x="304799" y="2709861"/>
            <a:ext cx="4491320" cy="39195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&lt;iframe </a:t>
            </a:r>
            <a:r>
              <a:rPr>
                <a:solidFill>
                  <a:srgbClr val="000000"/>
                </a:solidFill>
              </a:rPr>
              <a:t>src="//www.youtube.com/embed/ZH1XOsv8Oyo" width="560" height="315” allowfullscreen&gt;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&lt;/iframe&gt;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8963660" y="6569454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4" name="image7.png" descr="youtub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7825" y="2709861"/>
            <a:ext cx="3381375" cy="3614739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343647" y="1284941"/>
            <a:ext cx="8622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YouTube generates the code you need to embed the video. To do this you need to: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View the video page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click on share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embed </a:t>
            </a:r>
          </a:p>
          <a:p>
            <a:pPr/>
            <a:r>
              <a:t>Then copy the code to your page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 &amp; Video</a:t>
            </a:r>
          </a:p>
        </p:txBody>
      </p:sp>
      <p:sp>
        <p:nvSpPr>
          <p:cNvPr id="158" name="Shape 15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-1" y="192087"/>
            <a:ext cx="9034465" cy="87471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1488B"/>
                </a:solidFill>
              </a:defRPr>
            </a:lvl1pPr>
          </a:lstStyle>
          <a:p>
            <a:pPr/>
            <a:r>
              <a:t>Common  Audio File Types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1066800" y="1371600"/>
            <a:ext cx="7239000" cy="4191000"/>
          </a:xfrm>
          <a:prstGeom prst="rect">
            <a:avLst/>
          </a:prstGeom>
        </p:spPr>
        <p:txBody>
          <a:bodyPr/>
          <a:lstStyle/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.wav    	Wave File</a:t>
            </a:r>
          </a:p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.aiff    	Audio Interchange File Format</a:t>
            </a:r>
          </a:p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.mid    	Musical Instrument Digital Interface (MIDI)</a:t>
            </a:r>
          </a:p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.au    	Sun UNIX sound file</a:t>
            </a:r>
          </a:p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.mp3    	MPEG-1 Audio Layer-3</a:t>
            </a:r>
          </a:p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.ogg		Ogg Vorbis  (open-source)</a:t>
            </a:r>
          </a:p>
          <a:p>
            <a:pPr marL="365125" indent="-282575">
              <a:spcBef>
                <a:spcPts val="500"/>
              </a:spcBef>
              <a:buFont typeface="Wingdings 2"/>
              <a:buChar char="●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m4a 	MPEG 4 Audio. </a:t>
            </a:r>
            <a:br/>
            <a:r>
              <a:t>		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8963660" y="6569454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