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7" r:id="rId5"/>
    <p:sldId id="257" r:id="rId6"/>
    <p:sldId id="259" r:id="rId7"/>
    <p:sldId id="260" r:id="rId8"/>
    <p:sldId id="261" r:id="rId9"/>
    <p:sldId id="265" r:id="rId10"/>
    <p:sldId id="269" r:id="rId11"/>
    <p:sldId id="271" r:id="rId12"/>
    <p:sldId id="262" r:id="rId13"/>
    <p:sldId id="263" r:id="rId14"/>
    <p:sldId id="272" r:id="rId15"/>
    <p:sldId id="270" r:id="rId16"/>
    <p:sldId id="26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4660"/>
  </p:normalViewPr>
  <p:slideViewPr>
    <p:cSldViewPr snapToGrid="0">
      <p:cViewPr varScale="1">
        <p:scale>
          <a:sx n="76" d="100"/>
          <a:sy n="76" d="100"/>
        </p:scale>
        <p:origin x="-108" y="-82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13556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127390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57490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190604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AB47B-695E-4F49-A566-2699161D2356}" type="datetimeFigureOut">
              <a:rPr lang="en-US" smtClean="0"/>
              <a:pPr/>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30489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AB47B-695E-4F49-A566-2699161D2356}"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120785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AB47B-695E-4F49-A566-2699161D2356}" type="datetimeFigureOut">
              <a:rPr lang="en-US" smtClean="0"/>
              <a:pPr/>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298844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AB47B-695E-4F49-A566-2699161D2356}" type="datetimeFigureOut">
              <a:rPr lang="en-US" smtClean="0"/>
              <a:pPr/>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195968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AB47B-695E-4F49-A566-2699161D2356}" type="datetimeFigureOut">
              <a:rPr lang="en-US" smtClean="0"/>
              <a:pPr/>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234112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AB47B-695E-4F49-A566-2699161D2356}"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61149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AB47B-695E-4F49-A566-2699161D2356}" type="datetimeFigureOut">
              <a:rPr lang="en-US" smtClean="0"/>
              <a:pPr/>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72522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AB47B-695E-4F49-A566-2699161D2356}" type="datetimeFigureOut">
              <a:rPr lang="en-US" smtClean="0"/>
              <a:pPr/>
              <a:t>3/9/2016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9697-083A-4265-BA20-72BE852EA1A1}" type="slidenum">
              <a:rPr lang="en-US" smtClean="0"/>
              <a:pPr/>
              <a:t>‹#›</a:t>
            </a:fld>
            <a:endParaRPr lang="en-US"/>
          </a:p>
        </p:txBody>
      </p:sp>
    </p:spTree>
    <p:extLst>
      <p:ext uri="{BB962C8B-B14F-4D97-AF65-F5344CB8AC3E}">
        <p14:creationId xmlns:p14="http://schemas.microsoft.com/office/powerpoint/2010/main" xmlns="" val="396781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thenextweb.com/google/2015/09/01/hello-goog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design/spec/material-design/introduc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follow-your-intuiti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ribbble.com/shots/1435404-Property-List/attachments/21130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hyperlink" Target="http://www.dangersoffrackin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lovedays.org/" TargetMode="External"/><Relationship Id="rId2" Type="http://schemas.openxmlformats.org/officeDocument/2006/relationships/hyperlink" Target="http://www.neotokio.it/" TargetMode="External"/><Relationship Id="rId1" Type="http://schemas.openxmlformats.org/officeDocument/2006/relationships/slideLayout" Target="../slideLayouts/slideLayout2.xml"/><Relationship Id="rId4" Type="http://schemas.openxmlformats.org/officeDocument/2006/relationships/hyperlink" Target="http://www.petenottage.co.u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awwwards.com/awards/gallery/2015/09/6-web-design-trends-awwwards-image14.gi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teractions.webflow.com/" TargetMode="External"/><Relationship Id="rId2" Type="http://schemas.openxmlformats.org/officeDocument/2006/relationships/hyperlink" Target="http://www.buildinamsterdam.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trends</a:t>
            </a:r>
            <a:endParaRPr lang="en-US" dirty="0"/>
          </a:p>
        </p:txBody>
      </p:sp>
      <p:sp>
        <p:nvSpPr>
          <p:cNvPr id="3" name="Subtitle 2"/>
          <p:cNvSpPr>
            <a:spLocks noGrp="1"/>
          </p:cNvSpPr>
          <p:nvPr>
            <p:ph type="subTitle" idx="1"/>
          </p:nvPr>
        </p:nvSpPr>
        <p:spPr/>
        <p:txBody>
          <a:bodyPr/>
          <a:lstStyle/>
          <a:p>
            <a:r>
              <a:rPr lang="en-US" dirty="0" smtClean="0"/>
              <a:t>2015-2016</a:t>
            </a:r>
            <a:endParaRPr lang="en-US" dirty="0"/>
          </a:p>
        </p:txBody>
      </p:sp>
    </p:spTree>
    <p:extLst>
      <p:ext uri="{BB962C8B-B14F-4D97-AF65-F5344CB8AC3E}">
        <p14:creationId xmlns:p14="http://schemas.microsoft.com/office/powerpoint/2010/main" xmlns="" val="1796222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Design</a:t>
            </a:r>
            <a:endParaRPr lang="en-US" dirty="0"/>
          </a:p>
        </p:txBody>
      </p:sp>
      <p:sp>
        <p:nvSpPr>
          <p:cNvPr id="3" name="Content Placeholder 2"/>
          <p:cNvSpPr>
            <a:spLocks noGrp="1"/>
          </p:cNvSpPr>
          <p:nvPr>
            <p:ph idx="1"/>
          </p:nvPr>
        </p:nvSpPr>
        <p:spPr/>
        <p:txBody>
          <a:bodyPr>
            <a:normAutofit/>
          </a:bodyPr>
          <a:lstStyle/>
          <a:p>
            <a:r>
              <a:rPr lang="en-US" dirty="0"/>
              <a:t>F</a:t>
            </a:r>
            <a:r>
              <a:rPr lang="en-US" dirty="0" smtClean="0"/>
              <a:t>lat </a:t>
            </a:r>
            <a:r>
              <a:rPr lang="en-US" dirty="0"/>
              <a:t>design to continue to be a dominate design aesthetic throughout 2016</a:t>
            </a:r>
            <a:r>
              <a:rPr lang="en-US" dirty="0" smtClean="0"/>
              <a:t>.</a:t>
            </a:r>
            <a:endParaRPr lang="en-US" dirty="0"/>
          </a:p>
          <a:p>
            <a:r>
              <a:rPr lang="en-US" dirty="0"/>
              <a:t>Take for example Google’s logo. The company changed its logo to make it more flat (losing the bevels) and changed the font. It found that a cleaner sans-serif font for its logo helped cut the size of the logo file used on sites by more than half. Google also found that it was easier to read on smaller devices.</a:t>
            </a:r>
          </a:p>
          <a:p>
            <a:endParaRPr lang="en-US" dirty="0">
              <a:hlinkClick r:id="rId2"/>
            </a:endParaRPr>
          </a:p>
        </p:txBody>
      </p:sp>
      <p:pic>
        <p:nvPicPr>
          <p:cNvPr id="4" name="Picture 3"/>
          <p:cNvPicPr>
            <a:picLocks noChangeAspect="1"/>
          </p:cNvPicPr>
          <p:nvPr/>
        </p:nvPicPr>
        <p:blipFill rotWithShape="1">
          <a:blip r:embed="rId3" cstate="print"/>
          <a:srcRect t="28233" b="29458"/>
          <a:stretch/>
        </p:blipFill>
        <p:spPr>
          <a:xfrm>
            <a:off x="1835874" y="5025289"/>
            <a:ext cx="7564354" cy="1214905"/>
          </a:xfrm>
          <a:prstGeom prst="rect">
            <a:avLst/>
          </a:prstGeom>
        </p:spPr>
      </p:pic>
    </p:spTree>
    <p:extLst>
      <p:ext uri="{BB962C8B-B14F-4D97-AF65-F5344CB8AC3E}">
        <p14:creationId xmlns:p14="http://schemas.microsoft.com/office/powerpoint/2010/main" xmlns="" val="1885171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Design</a:t>
            </a:r>
            <a:endParaRPr lang="en-US" dirty="0"/>
          </a:p>
        </p:txBody>
      </p:sp>
      <p:sp>
        <p:nvSpPr>
          <p:cNvPr id="3" name="Content Placeholder 2"/>
          <p:cNvSpPr>
            <a:spLocks noGrp="1"/>
          </p:cNvSpPr>
          <p:nvPr>
            <p:ph idx="1"/>
          </p:nvPr>
        </p:nvSpPr>
        <p:spPr/>
        <p:txBody>
          <a:bodyPr/>
          <a:lstStyle/>
          <a:p>
            <a:r>
              <a:rPr lang="en-US" dirty="0" smtClean="0"/>
              <a:t>It is </a:t>
            </a:r>
            <a:r>
              <a:rPr lang="en-US" dirty="0"/>
              <a:t>design stripped down to the basics. It removes any stylistic choices that give it the illusion of three-dimensionality, like drop shadows, gradients, and textures. It’s focused purely on the interplay of icons, typography, and color</a:t>
            </a:r>
          </a:p>
        </p:txBody>
      </p:sp>
    </p:spTree>
    <p:extLst>
      <p:ext uri="{BB962C8B-B14F-4D97-AF65-F5344CB8AC3E}">
        <p14:creationId xmlns:p14="http://schemas.microsoft.com/office/powerpoint/2010/main" xmlns="" val="13689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 Design</a:t>
            </a:r>
            <a:endParaRPr lang="en-US" b="1" dirty="0"/>
          </a:p>
        </p:txBody>
      </p:sp>
      <p:sp>
        <p:nvSpPr>
          <p:cNvPr id="3" name="Content Placeholder 2"/>
          <p:cNvSpPr>
            <a:spLocks noGrp="1"/>
          </p:cNvSpPr>
          <p:nvPr>
            <p:ph idx="1"/>
          </p:nvPr>
        </p:nvSpPr>
        <p:spPr/>
        <p:txBody>
          <a:bodyPr/>
          <a:lstStyle/>
          <a:p>
            <a:r>
              <a:rPr lang="en-US" dirty="0" smtClean="0"/>
              <a:t>Material Design makes use of depth and shadow, which allows for more depth than pure flat design.</a:t>
            </a:r>
          </a:p>
          <a:p>
            <a:endParaRPr lang="en-US" dirty="0"/>
          </a:p>
          <a:p>
            <a:r>
              <a:rPr lang="en-US" dirty="0">
                <a:hlinkClick r:id="rId2"/>
              </a:rPr>
              <a:t>https://</a:t>
            </a:r>
            <a:r>
              <a:rPr lang="en-US" dirty="0" smtClean="0">
                <a:hlinkClick r:id="rId2"/>
              </a:rPr>
              <a:t>www.google.com/design/spec/material-design/introduction.html</a:t>
            </a:r>
            <a:r>
              <a:rPr lang="en-US" dirty="0" smtClean="0"/>
              <a:t> </a:t>
            </a:r>
          </a:p>
          <a:p>
            <a:endParaRPr lang="en-US" dirty="0"/>
          </a:p>
        </p:txBody>
      </p:sp>
    </p:spTree>
    <p:extLst>
      <p:ext uri="{BB962C8B-B14F-4D97-AF65-F5344CB8AC3E}">
        <p14:creationId xmlns:p14="http://schemas.microsoft.com/office/powerpoint/2010/main" xmlns="" val="260717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 Design</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900409"/>
            <a:ext cx="10515600" cy="4201770"/>
          </a:xfrm>
        </p:spPr>
      </p:pic>
    </p:spTree>
    <p:extLst>
      <p:ext uri="{BB962C8B-B14F-4D97-AF65-F5344CB8AC3E}">
        <p14:creationId xmlns:p14="http://schemas.microsoft.com/office/powerpoint/2010/main" xmlns="" val="315012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design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195108" y="1825625"/>
            <a:ext cx="5801784" cy="4351338"/>
          </a:xfrm>
        </p:spPr>
      </p:pic>
    </p:spTree>
    <p:extLst>
      <p:ext uri="{BB962C8B-B14F-4D97-AF65-F5344CB8AC3E}">
        <p14:creationId xmlns:p14="http://schemas.microsoft.com/office/powerpoint/2010/main" xmlns="" val="2896718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Flat Design vs. Material Design: How Are They Different</a:t>
            </a:r>
            <a:r>
              <a:rPr lang="en-US" dirty="0" smtClean="0"/>
              <a:t>?</a:t>
            </a:r>
            <a:endParaRPr lang="en-US" dirty="0"/>
          </a:p>
        </p:txBody>
      </p:sp>
      <p:sp>
        <p:nvSpPr>
          <p:cNvPr id="3" name="Content Placeholder 2"/>
          <p:cNvSpPr>
            <a:spLocks noGrp="1"/>
          </p:cNvSpPr>
          <p:nvPr>
            <p:ph idx="1"/>
          </p:nvPr>
        </p:nvSpPr>
        <p:spPr/>
        <p:txBody>
          <a:bodyPr/>
          <a:lstStyle/>
          <a:p>
            <a:r>
              <a:rPr lang="en-US" dirty="0"/>
              <a:t>Material design really isn’t that big a departure from flat design: both use the same clean and minimal aesthetic. You can basically think of material interfaces as flat interfaces cut apart. And while material design’s animations have been widely praised, when you boil it down, they just serve to make things more user-friendly. In fact, there’s nothing that says that you can’t combine the aesthetics of the two, using material to give some extra pop to a flat site that remains otherwise unchanged.</a:t>
            </a:r>
          </a:p>
        </p:txBody>
      </p:sp>
    </p:spTree>
    <p:extLst>
      <p:ext uri="{BB962C8B-B14F-4D97-AF65-F5344CB8AC3E}">
        <p14:creationId xmlns:p14="http://schemas.microsoft.com/office/powerpoint/2010/main" xmlns="" val="71509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Design</a:t>
            </a:r>
            <a:endParaRPr lang="en-US" dirty="0"/>
          </a:p>
        </p:txBody>
      </p:sp>
      <p:sp>
        <p:nvSpPr>
          <p:cNvPr id="3" name="Content Placeholder 2"/>
          <p:cNvSpPr>
            <a:spLocks noGrp="1"/>
          </p:cNvSpPr>
          <p:nvPr>
            <p:ph idx="1"/>
          </p:nvPr>
        </p:nvSpPr>
        <p:spPr/>
        <p:txBody>
          <a:bodyPr/>
          <a:lstStyle/>
          <a:p>
            <a:r>
              <a:rPr lang="en-US" dirty="0" smtClean="0"/>
              <a:t>Responsive web design has become incredibly popular in recent years thanks to the rise of mobile internet usage.</a:t>
            </a:r>
          </a:p>
          <a:p>
            <a:endParaRPr lang="en-US" dirty="0"/>
          </a:p>
          <a:p>
            <a:r>
              <a:rPr lang="en-US" dirty="0" smtClean="0"/>
              <a:t>More details about responsive design in the “responsive design” slides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06595" y="4001294"/>
            <a:ext cx="5385405" cy="2460918"/>
          </a:xfrm>
          <a:prstGeom prst="rect">
            <a:avLst/>
          </a:prstGeom>
        </p:spPr>
      </p:pic>
    </p:spTree>
    <p:extLst>
      <p:ext uri="{BB962C8B-B14F-4D97-AF65-F5344CB8AC3E}">
        <p14:creationId xmlns:p14="http://schemas.microsoft.com/office/powerpoint/2010/main" xmlns="" val="1891971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typography</a:t>
            </a:r>
            <a:endParaRPr lang="en-US" dirty="0"/>
          </a:p>
        </p:txBody>
      </p:sp>
      <p:sp>
        <p:nvSpPr>
          <p:cNvPr id="3" name="Content Placeholder 2"/>
          <p:cNvSpPr>
            <a:spLocks noGrp="1"/>
          </p:cNvSpPr>
          <p:nvPr>
            <p:ph idx="1"/>
          </p:nvPr>
        </p:nvSpPr>
        <p:spPr/>
        <p:txBody>
          <a:bodyPr/>
          <a:lstStyle/>
          <a:p>
            <a:r>
              <a:rPr lang="en-US" dirty="0" smtClean="0"/>
              <a:t>Simple typefaces help to ensure that text remains legible and readable in flat design.</a:t>
            </a:r>
          </a:p>
          <a:p>
            <a:r>
              <a:rPr lang="en-US" dirty="0" smtClean="0"/>
              <a:t>Big, bold typefaces will continue to rule because they work well with other trendy elements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81601" y="3529195"/>
            <a:ext cx="5233439" cy="3125604"/>
          </a:xfrm>
          <a:prstGeom prst="rect">
            <a:avLst/>
          </a:prstGeom>
        </p:spPr>
      </p:pic>
    </p:spTree>
    <p:extLst>
      <p:ext uri="{BB962C8B-B14F-4D97-AF65-F5344CB8AC3E}">
        <p14:creationId xmlns:p14="http://schemas.microsoft.com/office/powerpoint/2010/main" xmlns="" val="2012883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Hero </a:t>
            </a:r>
            <a:r>
              <a:rPr lang="en-US" b="1" dirty="0" smtClean="0"/>
              <a:t>image</a:t>
            </a:r>
            <a:r>
              <a:rPr lang="en-US" dirty="0" smtClean="0"/>
              <a:t>s</a:t>
            </a:r>
            <a:endParaRPr lang="en-US" dirty="0"/>
          </a:p>
        </p:txBody>
      </p:sp>
      <p:sp>
        <p:nvSpPr>
          <p:cNvPr id="3" name="Content Placeholder 2"/>
          <p:cNvSpPr>
            <a:spLocks noGrp="1"/>
          </p:cNvSpPr>
          <p:nvPr>
            <p:ph idx="1"/>
          </p:nvPr>
        </p:nvSpPr>
        <p:spPr/>
        <p:txBody>
          <a:bodyPr/>
          <a:lstStyle/>
          <a:p>
            <a:r>
              <a:rPr lang="en-US" dirty="0"/>
              <a:t>A </a:t>
            </a:r>
            <a:r>
              <a:rPr lang="en-US" b="1" dirty="0"/>
              <a:t>hero image</a:t>
            </a:r>
            <a:r>
              <a:rPr lang="en-US" dirty="0"/>
              <a:t> is a large banner </a:t>
            </a:r>
            <a:r>
              <a:rPr lang="en-US" b="1" dirty="0"/>
              <a:t>image</a:t>
            </a:r>
            <a:r>
              <a:rPr lang="en-US" dirty="0"/>
              <a:t>, prominently placed on a </a:t>
            </a:r>
            <a:r>
              <a:rPr lang="en-US" b="1" dirty="0"/>
              <a:t>web</a:t>
            </a:r>
            <a:r>
              <a:rPr lang="en-US" dirty="0"/>
              <a:t> page, generally in the front and center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28840" y="2724573"/>
            <a:ext cx="5985240" cy="3587327"/>
          </a:xfrm>
          <a:prstGeom prst="rect">
            <a:avLst/>
          </a:prstGeom>
          <a:ln>
            <a:solidFill>
              <a:schemeClr val="accent1"/>
            </a:solidFill>
          </a:ln>
        </p:spPr>
      </p:pic>
    </p:spTree>
    <p:extLst>
      <p:ext uri="{BB962C8B-B14F-4D97-AF65-F5344CB8AC3E}">
        <p14:creationId xmlns:p14="http://schemas.microsoft.com/office/powerpoint/2010/main" xmlns="" val="93725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Hero Video Headers (Think Movie-Style Sites)</a:t>
            </a:r>
            <a:endParaRPr lang="en-US" dirty="0"/>
          </a:p>
        </p:txBody>
      </p:sp>
      <p:sp>
        <p:nvSpPr>
          <p:cNvPr id="3" name="Content Placeholder 2"/>
          <p:cNvSpPr>
            <a:spLocks noGrp="1"/>
          </p:cNvSpPr>
          <p:nvPr>
            <p:ph idx="1"/>
          </p:nvPr>
        </p:nvSpPr>
        <p:spPr/>
        <p:txBody>
          <a:bodyPr/>
          <a:lstStyle/>
          <a:p>
            <a:r>
              <a:rPr lang="en-US" dirty="0" smtClean="0"/>
              <a:t>Websites design is going to the movies. Higher speed Internet connections and better video plugin integration is making it easier for more websites to include an immersive movie-style experience. Video clips are growing from small snippets to almost full-length preview clips. The images are sharp, crisp and in high definition.</a:t>
            </a:r>
            <a:endParaRPr lang="en-US" dirty="0" smtClean="0">
              <a:hlinkClick r:id="rId2"/>
            </a:endParaRPr>
          </a:p>
          <a:p>
            <a:pPr marL="0" indent="0">
              <a:buNone/>
            </a:pPr>
            <a:endParaRPr lang="en-US" dirty="0" smtClean="0">
              <a:hlinkClick r:id="rId2"/>
            </a:endParaRPr>
          </a:p>
          <a:p>
            <a:r>
              <a:rPr lang="en-US" dirty="0" smtClean="0">
                <a:hlinkClick r:id="rId2"/>
              </a:rPr>
              <a:t>http://follow-your-intuition.com/</a:t>
            </a:r>
            <a:r>
              <a:rPr lang="en-US" dirty="0" smtClean="0"/>
              <a:t> </a:t>
            </a:r>
            <a:endParaRPr lang="en-US" dirty="0"/>
          </a:p>
        </p:txBody>
      </p:sp>
    </p:spTree>
    <p:extLst>
      <p:ext uri="{BB962C8B-B14F-4D97-AF65-F5344CB8AC3E}">
        <p14:creationId xmlns:p14="http://schemas.microsoft.com/office/powerpoint/2010/main" xmlns="" val="39924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Card-Style interfaces</a:t>
            </a:r>
            <a:endParaRPr lang="en-US" b="1" dirty="0"/>
          </a:p>
        </p:txBody>
      </p:sp>
      <p:sp>
        <p:nvSpPr>
          <p:cNvPr id="3" name="Content Placeholder 2"/>
          <p:cNvSpPr>
            <a:spLocks noGrp="1"/>
          </p:cNvSpPr>
          <p:nvPr>
            <p:ph idx="1"/>
          </p:nvPr>
        </p:nvSpPr>
        <p:spPr>
          <a:xfrm>
            <a:off x="850726" y="1537526"/>
            <a:ext cx="10515600" cy="4351338"/>
          </a:xfrm>
        </p:spPr>
        <p:txBody>
          <a:bodyPr/>
          <a:lstStyle/>
          <a:p>
            <a:r>
              <a:rPr lang="en-US" dirty="0" smtClean="0"/>
              <a:t>keep information organized in a user-friendly container and are engaging for users</a:t>
            </a:r>
            <a:r>
              <a:rPr lang="en-US" dirty="0" smtClean="0"/>
              <a:t>.</a:t>
            </a:r>
          </a:p>
          <a:p>
            <a:r>
              <a:rPr lang="en-US" dirty="0" smtClean="0">
                <a:hlinkClick r:id="rId2"/>
              </a:rPr>
              <a:t>https://dribbble.com/shots/1435404-Property-List/attachments/211304</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2790" y="3637585"/>
            <a:ext cx="5363210" cy="2943806"/>
          </a:xfrm>
          <a:prstGeom prst="rect">
            <a:avLst/>
          </a:prstGeom>
          <a:ln>
            <a:solidFill>
              <a:schemeClr val="accent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61430" y="3637585"/>
            <a:ext cx="5281930" cy="2943806"/>
          </a:xfrm>
          <a:prstGeom prst="rect">
            <a:avLst/>
          </a:prstGeom>
          <a:ln>
            <a:solidFill>
              <a:schemeClr val="accent1"/>
            </a:solidFill>
          </a:ln>
        </p:spPr>
      </p:pic>
    </p:spTree>
    <p:extLst>
      <p:ext uri="{BB962C8B-B14F-4D97-AF65-F5344CB8AC3E}">
        <p14:creationId xmlns:p14="http://schemas.microsoft.com/office/powerpoint/2010/main" xmlns="" val="360472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Long scroll</a:t>
            </a:r>
            <a:endParaRPr lang="en-US" dirty="0"/>
          </a:p>
        </p:txBody>
      </p:sp>
      <p:sp>
        <p:nvSpPr>
          <p:cNvPr id="3" name="Content Placeholder 2"/>
          <p:cNvSpPr>
            <a:spLocks noGrp="1"/>
          </p:cNvSpPr>
          <p:nvPr>
            <p:ph idx="1"/>
          </p:nvPr>
        </p:nvSpPr>
        <p:spPr/>
        <p:txBody>
          <a:bodyPr/>
          <a:lstStyle/>
          <a:p>
            <a:r>
              <a:rPr lang="en-US" dirty="0" smtClean="0"/>
              <a:t>Placing all your important elements above the fold.</a:t>
            </a:r>
          </a:p>
          <a:p>
            <a:pPr marL="0" indent="0">
              <a:buNone/>
            </a:pPr>
            <a:r>
              <a:rPr lang="en-US" sz="2400" i="1" dirty="0" smtClean="0"/>
              <a:t>Above the fold: </a:t>
            </a:r>
            <a:r>
              <a:rPr lang="en-US" sz="2400" i="1" dirty="0"/>
              <a:t>Originally used to refer to the upper half of a newspaper page, the term came to </a:t>
            </a:r>
            <a:r>
              <a:rPr lang="en-US" sz="2400" b="1" i="1" dirty="0"/>
              <a:t>mean</a:t>
            </a:r>
            <a:r>
              <a:rPr lang="en-US" sz="2400" i="1" dirty="0"/>
              <a:t> "the part of the page visible without </a:t>
            </a:r>
            <a:r>
              <a:rPr lang="en-US" sz="2400" i="1" dirty="0" smtClean="0"/>
              <a:t>scrolling.</a:t>
            </a:r>
          </a:p>
          <a:p>
            <a:pPr marL="0" indent="0">
              <a:buNone/>
            </a:pPr>
            <a:endParaRPr lang="en-US" sz="2400" i="1" dirty="0" smtClean="0"/>
          </a:p>
          <a:p>
            <a:pPr marL="0" indent="0">
              <a:buNone/>
            </a:pPr>
            <a:r>
              <a:rPr lang="en-US" sz="2400" i="1" dirty="0" smtClean="0">
                <a:hlinkClick r:id="rId2"/>
              </a:rPr>
              <a:t>http://www.dangersoffracking.com/</a:t>
            </a:r>
            <a:endParaRPr lang="en-US" sz="2400" i="1" dirty="0"/>
          </a:p>
        </p:txBody>
      </p:sp>
    </p:spTree>
    <p:extLst>
      <p:ext uri="{BB962C8B-B14F-4D97-AF65-F5344CB8AC3E}">
        <p14:creationId xmlns:p14="http://schemas.microsoft.com/office/powerpoint/2010/main" xmlns="" val="3192780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Large scale animations.</a:t>
            </a:r>
            <a:r>
              <a:rPr lang="en-US" dirty="0" smtClean="0"/>
              <a:t> These are used as a primary interaction tool have more impact on users and include effects like parallax scrolling and pop-up notifications</a:t>
            </a:r>
            <a:r>
              <a:rPr lang="en-US" dirty="0" smtClean="0"/>
              <a:t>.</a:t>
            </a:r>
          </a:p>
          <a:p>
            <a:r>
              <a:rPr lang="en-US" dirty="0" smtClean="0">
                <a:hlinkClick r:id="rId2"/>
              </a:rPr>
              <a:t>http://www.neotokio.it/</a:t>
            </a:r>
            <a:endParaRPr lang="en-US" dirty="0" smtClean="0"/>
          </a:p>
          <a:p>
            <a:r>
              <a:rPr lang="en-US" dirty="0" smtClean="0">
                <a:hlinkClick r:id="rId3"/>
              </a:rPr>
              <a:t>http://www.lovedays.org/</a:t>
            </a:r>
            <a:endParaRPr lang="en-US" dirty="0" smtClean="0"/>
          </a:p>
          <a:p>
            <a:r>
              <a:rPr lang="en-US" b="1" dirty="0" smtClean="0"/>
              <a:t>Small scale animations.</a:t>
            </a:r>
            <a:r>
              <a:rPr lang="en-US" dirty="0" smtClean="0"/>
              <a:t> These include spinners, hover tools and loading bars, and don’t require any user input.</a:t>
            </a:r>
          </a:p>
          <a:p>
            <a:r>
              <a:rPr lang="en-US" dirty="0" smtClean="0">
                <a:hlinkClick r:id="rId4"/>
              </a:rPr>
              <a:t>http://www.petenottage.co.uk/</a:t>
            </a:r>
            <a:endParaRPr lang="en-US" dirty="0"/>
          </a:p>
        </p:txBody>
      </p:sp>
    </p:spTree>
    <p:extLst>
      <p:ext uri="{BB962C8B-B14F-4D97-AF65-F5344CB8AC3E}">
        <p14:creationId xmlns:p14="http://schemas.microsoft.com/office/powerpoint/2010/main" xmlns="" val="21776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Loading animations: </a:t>
            </a:r>
            <a:r>
              <a:rPr lang="en-US" dirty="0" smtClean="0"/>
              <a:t>Keep them simple and avoid adding sound. They should however match your site’s personality and color palette.</a:t>
            </a:r>
            <a:endParaRPr lang="en-US" dirty="0"/>
          </a:p>
        </p:txBody>
      </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73175" y="2679065"/>
            <a:ext cx="10297719" cy="3852069"/>
          </a:xfrm>
          <a:prstGeom prst="rect">
            <a:avLst/>
          </a:prstGeom>
        </p:spPr>
      </p:pic>
    </p:spTree>
    <p:extLst>
      <p:ext uri="{BB962C8B-B14F-4D97-AF65-F5344CB8AC3E}">
        <p14:creationId xmlns:p14="http://schemas.microsoft.com/office/powerpoint/2010/main" xmlns="" val="2221117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Hover animations: </a:t>
            </a:r>
            <a:r>
              <a:rPr lang="en-US" dirty="0" smtClean="0"/>
              <a:t>Hover effects give a more intuitive feel to a site as users mouse over content for instant visual feedback.</a:t>
            </a:r>
            <a:endParaRPr lang="en-US" dirty="0"/>
          </a:p>
        </p:txBody>
      </p:sp>
    </p:spTree>
    <p:extLst>
      <p:ext uri="{BB962C8B-B14F-4D97-AF65-F5344CB8AC3E}">
        <p14:creationId xmlns:p14="http://schemas.microsoft.com/office/powerpoint/2010/main" xmlns="" val="184832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Design</a:t>
            </a:r>
            <a:endParaRPr lang="en-US" dirty="0"/>
          </a:p>
        </p:txBody>
      </p:sp>
      <p:sp>
        <p:nvSpPr>
          <p:cNvPr id="3" name="Content Placeholder 2"/>
          <p:cNvSpPr>
            <a:spLocks noGrp="1"/>
          </p:cNvSpPr>
          <p:nvPr>
            <p:ph idx="1"/>
          </p:nvPr>
        </p:nvSpPr>
        <p:spPr/>
        <p:txBody>
          <a:bodyPr/>
          <a:lstStyle/>
          <a:p>
            <a:r>
              <a:rPr lang="en-US" dirty="0" smtClean="0"/>
              <a:t>Flat design has been around for a while and is compatible with other trends such as minimalism, </a:t>
            </a:r>
            <a:r>
              <a:rPr lang="en-US" i="1" u="sng" dirty="0" smtClean="0"/>
              <a:t>responsive web design and Material Design</a:t>
            </a:r>
            <a:r>
              <a:rPr lang="en-US" i="1" u="sng" dirty="0" smtClean="0"/>
              <a:t>.</a:t>
            </a:r>
          </a:p>
          <a:p>
            <a:r>
              <a:rPr lang="en-US" i="1" u="sng" dirty="0" smtClean="0">
                <a:hlinkClick r:id="rId2"/>
              </a:rPr>
              <a:t>http://www.buildinamsterdam.com</a:t>
            </a:r>
            <a:r>
              <a:rPr lang="en-US" i="1" u="sng" dirty="0" smtClean="0">
                <a:hlinkClick r:id="rId2"/>
              </a:rPr>
              <a:t>/</a:t>
            </a:r>
            <a:endParaRPr lang="en-US" i="1" u="sng" dirty="0" smtClean="0"/>
          </a:p>
          <a:p>
            <a:r>
              <a:rPr lang="en-US" i="1" u="sng" dirty="0" smtClean="0">
                <a:hlinkClick r:id="rId3"/>
              </a:rPr>
              <a:t>http://interactions.webflow.com/</a:t>
            </a:r>
            <a:endParaRPr lang="en-US" i="1" u="sng" dirty="0"/>
          </a:p>
        </p:txBody>
      </p:sp>
    </p:spTree>
    <p:extLst>
      <p:ext uri="{BB962C8B-B14F-4D97-AF65-F5344CB8AC3E}">
        <p14:creationId xmlns:p14="http://schemas.microsoft.com/office/powerpoint/2010/main" xmlns="" val="2686086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567</Words>
  <Application>Microsoft Office PowerPoint</Application>
  <PresentationFormat>Custom</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Website trends</vt:lpstr>
      <vt:lpstr>Hero images</vt:lpstr>
      <vt:lpstr>Hero Video Headers (Think Movie-Style Sites)</vt:lpstr>
      <vt:lpstr>Card-Style interfaces</vt:lpstr>
      <vt:lpstr>Long scroll</vt:lpstr>
      <vt:lpstr>Rich Animations</vt:lpstr>
      <vt:lpstr>Rich Animations</vt:lpstr>
      <vt:lpstr>Rich Animations</vt:lpstr>
      <vt:lpstr>Flat Design</vt:lpstr>
      <vt:lpstr>Flat Design</vt:lpstr>
      <vt:lpstr>Flat Design</vt:lpstr>
      <vt:lpstr>Material Design</vt:lpstr>
      <vt:lpstr>Material Design</vt:lpstr>
      <vt:lpstr>Material design</vt:lpstr>
      <vt:lpstr>Flat Design vs. Material Design: How Are They Different?</vt:lpstr>
      <vt:lpstr>Responsive Design</vt:lpstr>
      <vt:lpstr>Simple typography</vt:lpstr>
    </vt:vector>
  </TitlesOfParts>
  <Company>Prince Sultan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trends</dc:title>
  <dc:creator>Ms. Amal s. Al-Eidi</dc:creator>
  <cp:lastModifiedBy>asoughayer</cp:lastModifiedBy>
  <cp:revision>13</cp:revision>
  <dcterms:created xsi:type="dcterms:W3CDTF">2016-02-10T10:28:13Z</dcterms:created>
  <dcterms:modified xsi:type="dcterms:W3CDTF">2016-03-09T05:54:31Z</dcterms:modified>
</cp:coreProperties>
</file>