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6" r:id="rId9"/>
    <p:sldId id="272" r:id="rId10"/>
    <p:sldId id="267" r:id="rId11"/>
    <p:sldId id="274" r:id="rId12"/>
    <p:sldId id="273" r:id="rId13"/>
    <p:sldId id="279" r:id="rId14"/>
    <p:sldId id="276" r:id="rId15"/>
    <p:sldId id="268" r:id="rId16"/>
    <p:sldId id="275" r:id="rId17"/>
    <p:sldId id="277" r:id="rId18"/>
    <p:sldId id="278" r:id="rId19"/>
    <p:sldId id="26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2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E2FE-D566-4306-92F0-516D15F33C92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body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h1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id="demo"</a:t>
            </a:r>
            <a:r>
              <a:rPr lang="en-US" sz="2400" dirty="0">
                <a:latin typeface="Courier"/>
                <a:cs typeface="Courier"/>
              </a:rPr>
              <a:t>&gt;This text will be changed after clicking the </a:t>
            </a:r>
            <a:r>
              <a:rPr lang="en-US" sz="2400" dirty="0" smtClean="0">
                <a:latin typeface="Courier"/>
                <a:cs typeface="Courier"/>
              </a:rPr>
              <a:t>button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/h1&gt;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&lt;input type="button" value= "Change Text"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onclick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document.getElementById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('demo').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innerHTML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= 'Hello JavaScript!'"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&lt;/body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18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4" name="Content Placeholder 3" descr="Screen Shot 2015-11-21 at 2.43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b="5664"/>
          <a:stretch>
            <a:fillRect/>
          </a:stretch>
        </p:blipFill>
        <p:spPr>
          <a:xfrm>
            <a:off x="5984572" y="4289376"/>
            <a:ext cx="6207428" cy="2568624"/>
          </a:xfrm>
        </p:spPr>
      </p:pic>
      <p:pic>
        <p:nvPicPr>
          <p:cNvPr id="5" name="Picture 4" descr="Screen Shot 2015-11-21 at 2.43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4" y="1537617"/>
            <a:ext cx="5288134" cy="3340425"/>
          </a:xfrm>
          <a:prstGeom prst="rect">
            <a:avLst/>
          </a:prstGeom>
        </p:spPr>
      </p:pic>
      <p:sp>
        <p:nvSpPr>
          <p:cNvPr id="8" name="Bent-Up Arrow 7"/>
          <p:cNvSpPr/>
          <p:nvPr/>
        </p:nvSpPr>
        <p:spPr>
          <a:xfrm flipV="1">
            <a:off x="6153030" y="2909642"/>
            <a:ext cx="1985246" cy="1245227"/>
          </a:xfrm>
          <a:prstGeom prst="bent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Up Arrow Callout 8"/>
          <p:cNvSpPr/>
          <p:nvPr/>
        </p:nvSpPr>
        <p:spPr>
          <a:xfrm>
            <a:off x="1541341" y="3785000"/>
            <a:ext cx="1307056" cy="1800032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Value in a prompt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050"/>
            <a:ext cx="10515600" cy="4683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&lt;head&gt;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function </a:t>
            </a:r>
            <a:r>
              <a:rPr lang="en-US" sz="1600" dirty="0" err="1">
                <a:latin typeface="Courier"/>
                <a:cs typeface="Courier"/>
              </a:rPr>
              <a:t>testName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person = prompt("Please enter your name",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"Student"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if (person != null)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document.getElementById</a:t>
            </a:r>
            <a:r>
              <a:rPr lang="en-US" sz="1600" dirty="0">
                <a:latin typeface="Courier"/>
                <a:cs typeface="Courier"/>
              </a:rPr>
              <a:t>("demo").</a:t>
            </a:r>
            <a:r>
              <a:rPr lang="en-US" sz="1600" dirty="0" err="1">
                <a:latin typeface="Courier"/>
                <a:cs typeface="Courier"/>
              </a:rPr>
              <a:t>innerHTML</a:t>
            </a:r>
            <a:r>
              <a:rPr lang="en-US" sz="1600" dirty="0">
                <a:latin typeface="Courier"/>
                <a:cs typeface="Courier"/>
              </a:rPr>
              <a:t> = "Hello " + person + "! How are you today?";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 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&lt;/script&gt;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&lt;/head&gt;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&lt;p&gt;Click the button to demonstrate the prompt box.&lt;/p&gt;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&lt;input type="button" value="click me!" </a:t>
            </a:r>
            <a:r>
              <a:rPr lang="en-US" sz="1600" dirty="0" err="1">
                <a:latin typeface="Courier"/>
                <a:cs typeface="Courier"/>
              </a:rPr>
              <a:t>onclick</a:t>
            </a:r>
            <a:r>
              <a:rPr lang="en-US" sz="1600" dirty="0">
                <a:latin typeface="Courier"/>
                <a:cs typeface="Courier"/>
              </a:rPr>
              <a:t>= "</a:t>
            </a:r>
            <a:r>
              <a:rPr lang="en-US" sz="1600" dirty="0" err="1">
                <a:latin typeface="Courier"/>
                <a:cs typeface="Courier"/>
              </a:rPr>
              <a:t>testName</a:t>
            </a:r>
            <a:r>
              <a:rPr lang="en-US" sz="1600" dirty="0">
                <a:latin typeface="Courier"/>
                <a:cs typeface="Courier"/>
              </a:rPr>
              <a:t>()"&gt;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&lt;p id="demo"&gt;&lt;/p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074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 Example at W3schools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</a:t>
            </a:r>
            <a:r>
              <a:rPr lang="en-US" dirty="0" err="1">
                <a:hlinkClick r:id="rId2"/>
              </a:rPr>
              <a:t>js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tryit.asp?filename</a:t>
            </a:r>
            <a:r>
              <a:rPr lang="en-US">
                <a:hlinkClick r:id="rId2"/>
              </a:rPr>
              <a:t>=</a:t>
            </a:r>
            <a:r>
              <a:rPr lang="en-US" smtClean="0">
                <a:hlinkClick r:id="rId2"/>
              </a:rPr>
              <a:t>tryjs_intro_lightbulb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 HTML Styles (CSS)</a:t>
            </a:r>
            <a:endParaRPr lang="en-US" dirty="0"/>
          </a:p>
        </p:txBody>
      </p:sp>
      <p:pic>
        <p:nvPicPr>
          <p:cNvPr id="4" name="Picture 3" descr="Screen Shot 2015-11-21 at 6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80" y="2028183"/>
            <a:ext cx="5008028" cy="1335474"/>
          </a:xfrm>
          <a:prstGeom prst="rect">
            <a:avLst/>
          </a:prstGeom>
        </p:spPr>
      </p:pic>
      <p:pic>
        <p:nvPicPr>
          <p:cNvPr id="5" name="Picture 4" descr="Screen Shot 2015-11-21 at 6.0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72" y="4693334"/>
            <a:ext cx="5043170" cy="17220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35874" y="3392212"/>
            <a:ext cx="0" cy="111524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 </a:t>
            </a:r>
            <a:r>
              <a:rPr lang="fr-FR" dirty="0" err="1" smtClean="0"/>
              <a:t>Answer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function </a:t>
            </a:r>
            <a:r>
              <a:rPr lang="en-US" dirty="0" err="1">
                <a:latin typeface="Courier"/>
                <a:cs typeface="Courier"/>
              </a:rPr>
              <a:t>ChangeColor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x =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document.getElementById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("demo");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x.style.color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= "red";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&lt;p id="demo"&gt;Click the button to change this text color&lt;/p&gt;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&lt;input type="button" value="click me!" </a:t>
            </a:r>
            <a:r>
              <a:rPr lang="en-US" dirty="0" err="1">
                <a:latin typeface="Courier"/>
                <a:cs typeface="Courier"/>
              </a:rPr>
              <a:t>onclick</a:t>
            </a:r>
            <a:r>
              <a:rPr lang="en-US" dirty="0">
                <a:latin typeface="Courier"/>
                <a:cs typeface="Courier"/>
              </a:rPr>
              <a:t>= "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ChangeColor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721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change the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x.style.fontSize</a:t>
            </a:r>
            <a:r>
              <a:rPr lang="fr-FR" dirty="0"/>
              <a:t> = "25px";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Form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3366FF"/>
                </a:solidFill>
              </a:rPr>
              <a:t>The </a:t>
            </a:r>
            <a:r>
              <a:rPr lang="en-US" sz="3600" dirty="0" err="1">
                <a:solidFill>
                  <a:srgbClr val="3366FF"/>
                </a:solidFill>
              </a:rPr>
              <a:t>isNaN</a:t>
            </a:r>
            <a:r>
              <a:rPr lang="en-US" sz="3600" dirty="0">
                <a:solidFill>
                  <a:srgbClr val="3366FF"/>
                </a:solidFill>
              </a:rPr>
              <a:t>() function </a:t>
            </a:r>
            <a:endParaRPr lang="en-US" sz="3600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determines </a:t>
            </a:r>
            <a:r>
              <a:rPr lang="en-US" dirty="0"/>
              <a:t>whether a value is an illegal number (</a:t>
            </a:r>
            <a:r>
              <a:rPr lang="en-US" dirty="0">
                <a:solidFill>
                  <a:srgbClr val="3366FF"/>
                </a:solidFill>
              </a:rPr>
              <a:t>N</a:t>
            </a:r>
            <a:r>
              <a:rPr lang="en-US" dirty="0"/>
              <a:t>ot-</a:t>
            </a:r>
            <a:r>
              <a:rPr lang="en-US" dirty="0">
                <a:solidFill>
                  <a:srgbClr val="3366FF"/>
                </a:solidFill>
              </a:rPr>
              <a:t>a</a:t>
            </a:r>
            <a:r>
              <a:rPr lang="en-US" dirty="0"/>
              <a:t>-</a:t>
            </a:r>
            <a:r>
              <a:rPr lang="en-US" dirty="0">
                <a:solidFill>
                  <a:srgbClr val="3366FF"/>
                </a:solidFill>
              </a:rPr>
              <a:t>N</a:t>
            </a:r>
            <a:r>
              <a:rPr lang="en-US" dirty="0"/>
              <a:t>umber).</a:t>
            </a:r>
          </a:p>
          <a:p>
            <a:r>
              <a:rPr lang="en-US" dirty="0"/>
              <a:t>This function returns true if the value is </a:t>
            </a:r>
            <a:r>
              <a:rPr lang="en-US" dirty="0" err="1"/>
              <a:t>NaN</a:t>
            </a:r>
            <a:r>
              <a:rPr lang="en-US" dirty="0"/>
              <a:t>, and false if not.</a:t>
            </a:r>
          </a:p>
        </p:txBody>
      </p:sp>
    </p:spTree>
    <p:extLst>
      <p:ext uri="{BB962C8B-B14F-4D97-AF65-F5344CB8AC3E}">
        <p14:creationId xmlns:p14="http://schemas.microsoft.com/office/powerpoint/2010/main" val="23514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Shot 2015-11-21 at 6.16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4" b="-784"/>
          <a:stretch>
            <a:fillRect/>
          </a:stretch>
        </p:blipFill>
        <p:spPr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255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&lt;p&gt;Please input a number between 1 and 10:&lt;/p&gt;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&lt;input id="numb" type="number"&gt;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&lt;input type="button" value="click to validate" </a:t>
            </a:r>
            <a:r>
              <a:rPr lang="en-US" sz="1800" dirty="0" err="1">
                <a:latin typeface="Courier"/>
                <a:cs typeface="Courier"/>
              </a:rPr>
              <a:t>onclick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err="1">
                <a:latin typeface="Courier"/>
                <a:cs typeface="Courier"/>
              </a:rPr>
              <a:t>myFunction</a:t>
            </a:r>
            <a:r>
              <a:rPr lang="en-US" sz="1800" dirty="0">
                <a:latin typeface="Courier"/>
                <a:cs typeface="Courier"/>
              </a:rPr>
              <a:t>()"&gt;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&lt;p id="demo"&gt;&lt;/p&gt;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&lt;script&gt;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function </a:t>
            </a:r>
            <a:r>
              <a:rPr lang="en-US" sz="1400" dirty="0" err="1">
                <a:latin typeface="Courier"/>
                <a:cs typeface="Courier"/>
              </a:rPr>
              <a:t>myFunction</a:t>
            </a:r>
            <a:r>
              <a:rPr lang="en-US" sz="14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x, text;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 Get the value of the input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with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id="numb"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x =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document.getElementById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("numb").value;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if (</a:t>
            </a:r>
            <a:r>
              <a:rPr lang="en-US" sz="1400" b="1" dirty="0" err="1">
                <a:solidFill>
                  <a:srgbClr val="3366FF"/>
                </a:solidFill>
                <a:latin typeface="Courier"/>
                <a:cs typeface="Courier"/>
              </a:rPr>
              <a:t>isNaN</a:t>
            </a:r>
            <a:r>
              <a:rPr lang="en-US" sz="1400" b="1" dirty="0">
                <a:solidFill>
                  <a:srgbClr val="3366FF"/>
                </a:solidFill>
                <a:latin typeface="Courier"/>
                <a:cs typeface="Courier"/>
              </a:rPr>
              <a:t>(x) </a:t>
            </a:r>
            <a:r>
              <a:rPr lang="en-US" sz="1400" dirty="0">
                <a:latin typeface="Courier"/>
                <a:cs typeface="Courier"/>
              </a:rPr>
              <a:t>|| x &lt; 1 || x &gt; 10)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text = "Input not valid";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} else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text = "Input OK";</a:t>
            </a: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document.getElementById</a:t>
            </a:r>
            <a:r>
              <a:rPr lang="en-US" sz="1400" dirty="0">
                <a:latin typeface="Courier"/>
                <a:cs typeface="Courier"/>
              </a:rPr>
              <a:t>("demo").</a:t>
            </a:r>
            <a:r>
              <a:rPr lang="en-US" sz="1400" dirty="0" err="1">
                <a:latin typeface="Courier"/>
                <a:cs typeface="Courier"/>
              </a:rPr>
              <a:t>innerHTML</a:t>
            </a:r>
            <a:r>
              <a:rPr lang="en-US" sz="1400" dirty="0">
                <a:latin typeface="Courier"/>
                <a:cs typeface="Courier"/>
              </a:rPr>
              <a:t> = text;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&lt;/script&gt;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235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commonly used event handler</a:t>
            </a:r>
          </a:p>
          <a:p>
            <a:r>
              <a:rPr lang="en-US" dirty="0" smtClean="0"/>
              <a:t>It is a simple </a:t>
            </a:r>
            <a:r>
              <a:rPr lang="en-US" i="1" dirty="0" smtClean="0"/>
              <a:t>image swap </a:t>
            </a:r>
            <a:r>
              <a:rPr lang="en-US" dirty="0" smtClean="0"/>
              <a:t>technique</a:t>
            </a:r>
          </a:p>
          <a:p>
            <a:r>
              <a:rPr lang="en-US" dirty="0" smtClean="0"/>
              <a:t>When the mouse pointer goes over the element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&lt;</a:t>
            </a:r>
            <a:r>
              <a:rPr lang="en-US" dirty="0" err="1">
                <a:latin typeface="Courier"/>
                <a:cs typeface="Courier"/>
              </a:rPr>
              <a:t>img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src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map.gif</a:t>
            </a:r>
            <a:r>
              <a:rPr lang="en-US" dirty="0">
                <a:latin typeface="Courier"/>
                <a:cs typeface="Courier"/>
              </a:rPr>
              <a:t>" alt</a:t>
            </a:r>
            <a:r>
              <a:rPr lang="en-US" dirty="0" smtClean="0">
                <a:latin typeface="Courier"/>
                <a:cs typeface="Courier"/>
              </a:rPr>
              <a:t>=“swapping a pic”     </a:t>
            </a:r>
            <a:r>
              <a:rPr lang="en-US" i="1" dirty="0" err="1">
                <a:solidFill>
                  <a:srgbClr val="FF0000"/>
                </a:solidFill>
                <a:latin typeface="Courier"/>
                <a:cs typeface="Courier"/>
              </a:rPr>
              <a:t>onmouseover</a:t>
            </a:r>
            <a:r>
              <a:rPr lang="en-US" i="1" dirty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en-US" i="1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i="1" dirty="0" err="1">
                <a:solidFill>
                  <a:srgbClr val="FF0000"/>
                </a:solidFill>
                <a:latin typeface="Courier"/>
                <a:cs typeface="Courier"/>
              </a:rPr>
              <a:t>this.src</a:t>
            </a:r>
            <a:r>
              <a:rPr lang="en-US" i="1" dirty="0" smtClean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en-US" i="1" dirty="0" smtClean="0">
                <a:solidFill>
                  <a:srgbClr val="3366FF"/>
                </a:solidFill>
                <a:latin typeface="Courier"/>
                <a:cs typeface="Courier"/>
              </a:rPr>
              <a:t>’</a:t>
            </a:r>
            <a:r>
              <a:rPr lang="en-US" i="1" dirty="0" smtClean="0">
                <a:solidFill>
                  <a:srgbClr val="FF0000"/>
                </a:solidFill>
                <a:latin typeface="Courier"/>
                <a:cs typeface="Courier"/>
              </a:rPr>
              <a:t>pic2.gif</a:t>
            </a:r>
            <a:r>
              <a:rPr lang="en-US" i="1" dirty="0" smtClean="0">
                <a:solidFill>
                  <a:srgbClr val="3366FF"/>
                </a:solidFill>
                <a:latin typeface="Courier"/>
                <a:cs typeface="Courier"/>
              </a:rPr>
              <a:t>'</a:t>
            </a:r>
            <a:r>
              <a:rPr lang="en-US" i="1" dirty="0" smtClean="0">
                <a:latin typeface="Courier"/>
                <a:cs typeface="Courier"/>
              </a:rPr>
              <a:t>;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”</a:t>
            </a:r>
            <a:r>
              <a:rPr lang="en-US" i="1" dirty="0" smtClean="0">
                <a:latin typeface="Courier"/>
                <a:cs typeface="Courier"/>
              </a:rPr>
              <a:t>&gt;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The only thing is that the picture stays on pic2 and never goes back to pic1 unless we add a 2</a:t>
            </a:r>
            <a:r>
              <a:rPr lang="en-US" baseline="30000" dirty="0" smtClean="0"/>
              <a:t>nd</a:t>
            </a:r>
            <a:r>
              <a:rPr lang="en-US" dirty="0" smtClean="0"/>
              <a:t> event handler (next slide)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code changes the content of its own element </a:t>
            </a:r>
            <a:r>
              <a:rPr lang="en-US" dirty="0" smtClean="0"/>
              <a:t>using “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b="1" dirty="0" smtClean="0"/>
              <a:t>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62116" y="2239361"/>
            <a:ext cx="3467136" cy="147813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mouse pointer moves out of an element.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&lt;</a:t>
            </a:r>
            <a:r>
              <a:rPr lang="en-US" dirty="0" err="1">
                <a:latin typeface="Courier"/>
                <a:cs typeface="Courier"/>
              </a:rPr>
              <a:t>img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src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map.gif</a:t>
            </a:r>
            <a:r>
              <a:rPr lang="en-US" dirty="0">
                <a:latin typeface="Courier"/>
                <a:cs typeface="Courier"/>
              </a:rPr>
              <a:t>" alt=“swapping a pic”     </a:t>
            </a:r>
            <a:r>
              <a:rPr lang="en-US" i="1" dirty="0" err="1">
                <a:latin typeface="Courier"/>
                <a:cs typeface="Courier"/>
              </a:rPr>
              <a:t>onmouseover</a:t>
            </a:r>
            <a:r>
              <a:rPr lang="en-US" i="1" dirty="0">
                <a:latin typeface="Courier"/>
                <a:cs typeface="Courier"/>
              </a:rPr>
              <a:t>="</a:t>
            </a:r>
            <a:r>
              <a:rPr lang="en-US" i="1" dirty="0" err="1">
                <a:latin typeface="Courier"/>
                <a:cs typeface="Courier"/>
              </a:rPr>
              <a:t>this.src</a:t>
            </a:r>
            <a:r>
              <a:rPr lang="en-US" i="1" dirty="0">
                <a:latin typeface="Courier"/>
                <a:cs typeface="Courier"/>
              </a:rPr>
              <a:t>=’pic2.gif';</a:t>
            </a:r>
            <a:r>
              <a:rPr lang="en-US" i="1" dirty="0">
                <a:solidFill>
                  <a:srgbClr val="008000"/>
                </a:solidFill>
                <a:latin typeface="Courier"/>
                <a:cs typeface="Courier"/>
              </a:rPr>
              <a:t>”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0000"/>
                </a:solidFill>
                <a:latin typeface="Courier"/>
                <a:cs typeface="Courier"/>
              </a:rPr>
              <a:t>onmouseout</a:t>
            </a:r>
            <a:r>
              <a:rPr lang="en-US" i="1" dirty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en-US" i="1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i="1" dirty="0" err="1">
                <a:solidFill>
                  <a:srgbClr val="FF0000"/>
                </a:solidFill>
                <a:latin typeface="Courier"/>
                <a:cs typeface="Courier"/>
              </a:rPr>
              <a:t>this.src</a:t>
            </a:r>
            <a:r>
              <a:rPr lang="en-US" i="1" dirty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en-US" i="1" dirty="0">
                <a:solidFill>
                  <a:srgbClr val="3366FF"/>
                </a:solidFill>
                <a:latin typeface="Courier"/>
                <a:cs typeface="Courier"/>
              </a:rPr>
              <a:t>’</a:t>
            </a:r>
            <a:r>
              <a:rPr lang="en-US" i="1" dirty="0" err="1">
                <a:solidFill>
                  <a:srgbClr val="FF0000"/>
                </a:solidFill>
                <a:latin typeface="Courier"/>
                <a:cs typeface="Courier"/>
              </a:rPr>
              <a:t>map.gif</a:t>
            </a:r>
            <a:r>
              <a:rPr lang="en-US" i="1" dirty="0">
                <a:solidFill>
                  <a:srgbClr val="3366FF"/>
                </a:solidFill>
                <a:latin typeface="Courier"/>
                <a:cs typeface="Courier"/>
              </a:rPr>
              <a:t>'</a:t>
            </a:r>
            <a:r>
              <a:rPr lang="en-US" i="1" dirty="0">
                <a:latin typeface="Courier"/>
                <a:cs typeface="Courier"/>
              </a:rPr>
              <a:t>;</a:t>
            </a:r>
            <a:r>
              <a:rPr lang="en-US" i="1" dirty="0">
                <a:solidFill>
                  <a:srgbClr val="008000"/>
                </a:solidFill>
                <a:latin typeface="Courier"/>
                <a:cs typeface="Courier"/>
              </a:rPr>
              <a:t>”</a:t>
            </a:r>
            <a:r>
              <a:rPr lang="en-US" i="1" dirty="0">
                <a:latin typeface="Courier"/>
                <a:cs typeface="Courier"/>
              </a:rPr>
              <a:t>&gt;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onmouseout</a:t>
            </a:r>
            <a:r>
              <a:rPr lang="en-US" dirty="0" smtClean="0">
                <a:solidFill>
                  <a:srgbClr val="000000"/>
                </a:solidFill>
              </a:rPr>
              <a:t> &amp; </a:t>
            </a:r>
            <a:r>
              <a:rPr lang="en-US" dirty="0" err="1" smtClean="0">
                <a:solidFill>
                  <a:srgbClr val="000000"/>
                </a:solidFill>
              </a:rPr>
              <a:t>onmouseover</a:t>
            </a:r>
            <a:r>
              <a:rPr lang="en-US" dirty="0" smtClean="0">
                <a:solidFill>
                  <a:srgbClr val="000000"/>
                </a:solidFill>
              </a:rPr>
              <a:t> are often used together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have these images including the </a:t>
            </a:r>
            <a:r>
              <a:rPr lang="en-US" dirty="0" err="1" smtClean="0"/>
              <a:t>img</a:t>
            </a:r>
            <a:r>
              <a:rPr lang="en-US" dirty="0" smtClean="0"/>
              <a:t> swapping as </a:t>
            </a:r>
            <a:r>
              <a:rPr lang="en-US" b="1" dirty="0" smtClean="0">
                <a:solidFill>
                  <a:srgbClr val="3366FF"/>
                </a:solidFill>
              </a:rPr>
              <a:t>links</a:t>
            </a:r>
            <a:r>
              <a:rPr lang="en-US" dirty="0" smtClean="0"/>
              <a:t>?</a:t>
            </a:r>
          </a:p>
          <a:p>
            <a:r>
              <a:rPr lang="en-US" dirty="0" smtClean="0"/>
              <a:t>You will only add the a </a:t>
            </a:r>
            <a:r>
              <a:rPr lang="en-US" dirty="0" err="1" smtClean="0"/>
              <a:t>href</a:t>
            </a:r>
            <a:r>
              <a:rPr lang="en-US" dirty="0" smtClean="0"/>
              <a:t> (check older slides)</a:t>
            </a:r>
          </a:p>
          <a:p>
            <a:r>
              <a:rPr lang="en-US" dirty="0" smtClean="0"/>
              <a:t>E.g.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&lt;a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=“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about.html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”&gt;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img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="</a:t>
            </a:r>
            <a:r>
              <a:rPr lang="en-US" dirty="0" err="1" smtClean="0">
                <a:latin typeface="Courier"/>
                <a:cs typeface="Courier"/>
              </a:rPr>
              <a:t>map.gif</a:t>
            </a:r>
            <a:r>
              <a:rPr lang="en-US" dirty="0" smtClean="0">
                <a:latin typeface="Courier"/>
                <a:cs typeface="Courier"/>
              </a:rPr>
              <a:t>" alt=“swapping a pic”     </a:t>
            </a:r>
            <a:r>
              <a:rPr lang="en-US" i="1" dirty="0" err="1" smtClean="0">
                <a:latin typeface="Courier"/>
                <a:cs typeface="Courier"/>
              </a:rPr>
              <a:t>onmouseover</a:t>
            </a:r>
            <a:r>
              <a:rPr lang="en-US" i="1" dirty="0" smtClean="0">
                <a:latin typeface="Courier"/>
                <a:cs typeface="Courier"/>
              </a:rPr>
              <a:t>="</a:t>
            </a:r>
            <a:r>
              <a:rPr lang="en-US" i="1" dirty="0" err="1" smtClean="0">
                <a:latin typeface="Courier"/>
                <a:cs typeface="Courier"/>
              </a:rPr>
              <a:t>this.src</a:t>
            </a:r>
            <a:r>
              <a:rPr lang="en-US" i="1" dirty="0" smtClean="0">
                <a:latin typeface="Courier"/>
                <a:cs typeface="Courier"/>
              </a:rPr>
              <a:t>=’pic2.gif';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”</a:t>
            </a:r>
          </a:p>
          <a:p>
            <a:pPr marL="0" indent="0">
              <a:buNone/>
            </a:pPr>
            <a:r>
              <a:rPr lang="en-US" i="1" dirty="0" err="1" smtClean="0">
                <a:latin typeface="Courier"/>
                <a:cs typeface="Courier"/>
              </a:rPr>
              <a:t>onmouseout</a:t>
            </a:r>
            <a:r>
              <a:rPr lang="en-US" i="1" dirty="0" smtClean="0">
                <a:latin typeface="Courier"/>
                <a:cs typeface="Courier"/>
              </a:rPr>
              <a:t>="</a:t>
            </a:r>
            <a:r>
              <a:rPr lang="en-US" i="1" dirty="0" err="1" smtClean="0">
                <a:latin typeface="Courier"/>
                <a:cs typeface="Courier"/>
              </a:rPr>
              <a:t>this.src</a:t>
            </a:r>
            <a:r>
              <a:rPr lang="en-US" i="1" dirty="0" smtClean="0">
                <a:latin typeface="Courier"/>
                <a:cs typeface="Courier"/>
              </a:rPr>
              <a:t>=’</a:t>
            </a:r>
            <a:r>
              <a:rPr lang="en-US" i="1" dirty="0" err="1" smtClean="0">
                <a:latin typeface="Courier"/>
                <a:cs typeface="Courier"/>
              </a:rPr>
              <a:t>map.gif</a:t>
            </a:r>
            <a:r>
              <a:rPr lang="en-US" i="1" dirty="0" smtClean="0">
                <a:latin typeface="Courier"/>
                <a:cs typeface="Courier"/>
              </a:rPr>
              <a:t>';”&gt;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&lt;/a&gt;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folder “practice”</a:t>
            </a:r>
          </a:p>
          <a:p>
            <a:r>
              <a:rPr lang="en-US" dirty="0" smtClean="0"/>
              <a:t>Add img1 below the navigation, you image should work as a </a:t>
            </a:r>
            <a:r>
              <a:rPr lang="en-US" dirty="0" smtClean="0">
                <a:solidFill>
                  <a:srgbClr val="3366FF"/>
                </a:solidFill>
              </a:rPr>
              <a:t>link</a:t>
            </a:r>
            <a:r>
              <a:rPr lang="en-US" dirty="0" smtClean="0"/>
              <a:t> to </a:t>
            </a:r>
            <a:r>
              <a:rPr lang="en-US" dirty="0" err="1" smtClean="0"/>
              <a:t>google</a:t>
            </a:r>
            <a:r>
              <a:rPr lang="en-US" dirty="0" smtClean="0"/>
              <a:t> website.</a:t>
            </a:r>
          </a:p>
          <a:p>
            <a:r>
              <a:rPr lang="en-US" dirty="0" smtClean="0"/>
              <a:t>center your image, apply image swapping technique in </a:t>
            </a:r>
            <a:r>
              <a:rPr lang="en-US" dirty="0" err="1" smtClean="0"/>
              <a:t>javascript</a:t>
            </a:r>
            <a:r>
              <a:rPr lang="en-US" dirty="0" smtClean="0"/>
              <a:t> (</a:t>
            </a:r>
            <a:r>
              <a:rPr lang="en-US" dirty="0" err="1" smtClean="0"/>
              <a:t>onmuseover</a:t>
            </a:r>
            <a:r>
              <a:rPr lang="en-US" dirty="0" smtClean="0"/>
              <a:t> &amp; </a:t>
            </a:r>
            <a:r>
              <a:rPr lang="en-US" dirty="0" err="1" smtClean="0"/>
              <a:t>onmouseout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will swap img1 with img2 when the mouse goes over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Change HTML Content</a:t>
            </a:r>
          </a:p>
          <a:p>
            <a:r>
              <a:rPr lang="en-US" sz="4000" dirty="0" smtClean="0"/>
              <a:t>Change CSS</a:t>
            </a:r>
          </a:p>
          <a:p>
            <a:r>
              <a:rPr lang="en-US" sz="4000" dirty="0" smtClean="0"/>
              <a:t>Validate form Input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85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HTML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One of many HTML methods is </a:t>
            </a:r>
            <a:r>
              <a:rPr lang="en-US" sz="3600" b="1" dirty="0" err="1"/>
              <a:t>getElementById</a:t>
            </a:r>
            <a:r>
              <a:rPr lang="en-US" sz="3600" b="1" dirty="0"/>
              <a:t>()</a:t>
            </a:r>
            <a:r>
              <a:rPr lang="en-US" sz="3600" dirty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This </a:t>
            </a:r>
            <a:r>
              <a:rPr lang="en-US" sz="3600" dirty="0"/>
              <a:t>example uses the method to "find" an HTML element (with id="demo"), and changes the element content (</a:t>
            </a:r>
            <a:r>
              <a:rPr lang="en-US" sz="3600" b="1" dirty="0" err="1"/>
              <a:t>innerHTML</a:t>
            </a:r>
            <a:r>
              <a:rPr lang="en-US" sz="3600" dirty="0"/>
              <a:t>) to "Hello </a:t>
            </a:r>
            <a:r>
              <a:rPr lang="en-US" sz="3600" dirty="0" smtClean="0"/>
              <a:t>JavaScript”</a:t>
            </a:r>
          </a:p>
          <a:p>
            <a:endParaRPr lang="en-US" sz="3600" dirty="0" smtClean="0"/>
          </a:p>
          <a:p>
            <a:r>
              <a:rPr lang="en-US" sz="3600" dirty="0" smtClean="0"/>
              <a:t>Syntax: </a:t>
            </a:r>
            <a:r>
              <a:rPr lang="fr-FR" sz="3600" dirty="0" err="1"/>
              <a:t>document.getElementById</a:t>
            </a:r>
            <a:r>
              <a:rPr lang="fr-FR" sz="3600" dirty="0"/>
              <a:t>("</a:t>
            </a:r>
            <a:r>
              <a:rPr lang="fr-FR" sz="3600" i="1" dirty="0"/>
              <a:t>id</a:t>
            </a:r>
            <a:r>
              <a:rPr lang="fr-FR" sz="3600" dirty="0"/>
              <a:t>")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71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Shot 2015-11-21 at 2.29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730" b="-69730"/>
          <a:stretch>
            <a:fillRect/>
          </a:stretch>
        </p:blipFill>
        <p:spPr>
          <a:xfrm>
            <a:off x="860478" y="755977"/>
            <a:ext cx="10515600" cy="4351338"/>
          </a:xfrm>
        </p:spPr>
      </p:pic>
      <p:pic>
        <p:nvPicPr>
          <p:cNvPr id="5" name="Picture 4" descr="Screen Shot 2015-11-21 at 2.29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62" y="4424253"/>
            <a:ext cx="4254500" cy="1803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703339" y="3231227"/>
            <a:ext cx="0" cy="11587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746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Office Theme</vt:lpstr>
      <vt:lpstr>JavaScript5</vt:lpstr>
      <vt:lpstr>onmouseover</vt:lpstr>
      <vt:lpstr>onmouseout</vt:lpstr>
      <vt:lpstr>Tip</vt:lpstr>
      <vt:lpstr>What would you do?</vt:lpstr>
      <vt:lpstr>Practice</vt:lpstr>
      <vt:lpstr>What more can JavaScript do?</vt:lpstr>
      <vt:lpstr>Change HTML Content</vt:lpstr>
      <vt:lpstr>Example</vt:lpstr>
      <vt:lpstr>Example Answer</vt:lpstr>
      <vt:lpstr>Practice</vt:lpstr>
      <vt:lpstr>Practice Answer</vt:lpstr>
      <vt:lpstr>A fun Example at W3schools</vt:lpstr>
      <vt:lpstr>Change HTML Styles (CSS)</vt:lpstr>
      <vt:lpstr>Practice Answer</vt:lpstr>
      <vt:lpstr>To change the font size</vt:lpstr>
      <vt:lpstr>Validate Form Input</vt:lpstr>
      <vt:lpstr>Example</vt:lpstr>
      <vt:lpstr>The Code</vt:lpstr>
      <vt:lpstr>Thank you</vt:lpstr>
    </vt:vector>
  </TitlesOfParts>
  <Company>Prince Sultan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JavaScript5</dc:title>
  <dc:creator>Ms. Amal s. Al-Eidi</dc:creator>
  <cp:lastModifiedBy>Ms. Amal s. Al-Eidi</cp:lastModifiedBy>
  <cp:revision>18</cp:revision>
  <dcterms:created xsi:type="dcterms:W3CDTF">2015-11-16T05:51:09Z</dcterms:created>
  <dcterms:modified xsi:type="dcterms:W3CDTF">2015-11-23T06:41:58Z</dcterms:modified>
</cp:coreProperties>
</file>