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1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C387-A4E7-934E-826D-D85B5751355B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26F2-392D-4D41-A75D-44D5597C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l4cz4Hjp-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Dates – working with Arrays – loops – conditions </a:t>
            </a:r>
            <a:r>
              <a:rPr lang="en-US" smtClean="0"/>
              <a:t>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3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For Loop Example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31488" r="26936" b="48828"/>
          <a:stretch>
            <a:fillRect/>
          </a:stretch>
        </p:blipFill>
        <p:spPr bwMode="auto">
          <a:xfrm>
            <a:off x="1908175" y="2349500"/>
            <a:ext cx="6408738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4" t="42317" r="37256" b="37022"/>
          <a:stretch>
            <a:fillRect/>
          </a:stretch>
        </p:blipFill>
        <p:spPr bwMode="auto">
          <a:xfrm>
            <a:off x="5364163" y="4581525"/>
            <a:ext cx="338455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8" t="35439" r="53516" b="59657"/>
          <a:stretch>
            <a:fillRect/>
          </a:stretch>
        </p:blipFill>
        <p:spPr bwMode="auto">
          <a:xfrm>
            <a:off x="179388" y="1268413"/>
            <a:ext cx="230346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39750" y="1916113"/>
            <a:ext cx="1368425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492500" y="4292600"/>
            <a:ext cx="2016125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The While Loop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alibri" charset="0"/>
                <a:ea typeface="MS PGothic" charset="0"/>
              </a:rPr>
              <a:t>	while (loopCondition){</a:t>
            </a:r>
          </a:p>
          <a:p>
            <a:pPr>
              <a:buFontTx/>
              <a:buNone/>
            </a:pPr>
            <a:r>
              <a:rPr lang="en-US">
                <a:latin typeface="Calibri" charset="0"/>
                <a:ea typeface="MS PGothic" charset="0"/>
              </a:rPr>
              <a:t>		statements</a:t>
            </a:r>
          </a:p>
          <a:p>
            <a:pPr>
              <a:buFontTx/>
              <a:buNone/>
            </a:pPr>
            <a:r>
              <a:rPr lang="en-US">
                <a:latin typeface="Calibri" charset="0"/>
                <a:ea typeface="MS PGothic" charset="0"/>
              </a:rPr>
              <a:t>	}</a:t>
            </a:r>
          </a:p>
          <a:p>
            <a:pPr>
              <a:buFontTx/>
              <a:buNone/>
            </a:pPr>
            <a:endParaRPr lang="en-US">
              <a:latin typeface="Calibri" charset="0"/>
              <a:ea typeface="MS PGothic" charset="0"/>
            </a:endParaRPr>
          </a:p>
          <a:p>
            <a:pPr>
              <a:buFontTx/>
              <a:buNone/>
            </a:pPr>
            <a:r>
              <a:rPr lang="en-US">
                <a:latin typeface="Calibri" charset="0"/>
                <a:ea typeface="MS PGothic" charset="0"/>
              </a:rPr>
              <a:t>	with this form of loop you can execute one or more JavaScript statements while a particular condition loopCondition is set.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>
                <a:latin typeface="Calibri" charset="0"/>
                <a:ea typeface="MS PGothic" charset="0"/>
              </a:rPr>
              <a:t>The While Loop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903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&lt;title&gt;While loop&lt;/title&gt;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&lt;script language=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JavaScript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function passwordcheck(){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	var password=prompt(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Please enter you password: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,</a:t>
            </a:r>
            <a:r>
              <a:rPr lang="ja-JP" altLang="en-US" sz="1800">
                <a:latin typeface="Arial" charset="0"/>
                <a:ea typeface="MS PGothic" charset="0"/>
              </a:rPr>
              <a:t>””</a:t>
            </a:r>
            <a:r>
              <a:rPr lang="en-US" altLang="ja-JP" sz="1800">
                <a:latin typeface="Calibri" charset="0"/>
                <a:ea typeface="MS PGothic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	</a:t>
            </a:r>
            <a:r>
              <a:rPr lang="en-US" sz="1800">
                <a:solidFill>
                  <a:srgbClr val="FF0000"/>
                </a:solidFill>
                <a:latin typeface="Calibri" charset="0"/>
                <a:ea typeface="MS PGothic" charset="0"/>
              </a:rPr>
              <a:t>while(password !=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solidFill>
                  <a:srgbClr val="FF0000"/>
                </a:solidFill>
                <a:latin typeface="Calibri" charset="0"/>
                <a:ea typeface="MS PGothic" charset="0"/>
              </a:rPr>
              <a:t>007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solidFill>
                  <a:srgbClr val="FF0000"/>
                </a:solidFill>
                <a:latin typeface="Calibri" charset="0"/>
                <a:ea typeface="MS PGothic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		alert(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invalid password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		password=prompt(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Please enter your password: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,</a:t>
            </a:r>
            <a:r>
              <a:rPr lang="ja-JP" altLang="en-US" sz="1800">
                <a:latin typeface="Arial" charset="0"/>
                <a:ea typeface="MS PGothic" charset="0"/>
              </a:rPr>
              <a:t>””</a:t>
            </a:r>
            <a:r>
              <a:rPr lang="en-US" altLang="ja-JP" sz="1800">
                <a:latin typeface="Calibri" charset="0"/>
                <a:ea typeface="MS PGothic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	alert(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password correct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	&lt;input type=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button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 value=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password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 onClick=</a:t>
            </a:r>
            <a:r>
              <a:rPr lang="ja-JP" altLang="en-US" sz="1800">
                <a:latin typeface="Arial" charset="0"/>
                <a:ea typeface="MS PGothic" charset="0"/>
              </a:rPr>
              <a:t>“</a:t>
            </a:r>
            <a:r>
              <a:rPr lang="en-US" altLang="ja-JP" sz="1800">
                <a:latin typeface="Calibri" charset="0"/>
                <a:ea typeface="MS PGothic" charset="0"/>
              </a:rPr>
              <a:t>passwordcheck()</a:t>
            </a:r>
            <a:r>
              <a:rPr lang="ja-JP" altLang="en-US" sz="1800">
                <a:latin typeface="Arial" charset="0"/>
                <a:ea typeface="MS PGothic" charset="0"/>
              </a:rPr>
              <a:t>”</a:t>
            </a:r>
            <a:r>
              <a:rPr lang="en-US" altLang="ja-JP" sz="1800">
                <a:latin typeface="Calibri" charset="0"/>
                <a:ea typeface="MS PGothic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	&lt;/form&gt;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alibri" charset="0"/>
                <a:ea typeface="MS PGothic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Array Properties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Arrays have built-in array properties and methods</a:t>
            </a:r>
          </a:p>
          <a:p>
            <a:endParaRPr lang="en-US">
              <a:latin typeface="Calibri" charset="0"/>
              <a:ea typeface="MS PGothic" charset="0"/>
            </a:endParaRPr>
          </a:p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217A5855-C509-3D40-9D8E-D4F88A75029D}" type="slidenum">
              <a:rPr lang="en-US" sz="1200">
                <a:solidFill>
                  <a:srgbClr val="898989"/>
                </a:solidFill>
              </a:rPr>
              <a:pPr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Arrays properties: length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The </a:t>
            </a:r>
            <a:r>
              <a:rPr lang="en-US" b="1">
                <a:latin typeface="Calibri" charset="0"/>
                <a:ea typeface="MS PGothic" charset="0"/>
              </a:rPr>
              <a:t>length</a:t>
            </a:r>
            <a:r>
              <a:rPr lang="en-US">
                <a:latin typeface="Calibri" charset="0"/>
                <a:ea typeface="MS PGothic" charset="0"/>
              </a:rPr>
              <a:t> property of an array returns the length of an array (the number of array elements).</a:t>
            </a:r>
          </a:p>
          <a:p>
            <a:endParaRPr lang="en-US">
              <a:latin typeface="Calibri" charset="0"/>
              <a:ea typeface="MS PGothic" charset="0"/>
            </a:endParaRPr>
          </a:p>
          <a:p>
            <a:r>
              <a:rPr lang="nl-NL">
                <a:solidFill>
                  <a:srgbClr val="8B1B1D"/>
                </a:solidFill>
                <a:latin typeface="Consolas" charset="0"/>
                <a:ea typeface="MS PGothic" charset="0"/>
              </a:rPr>
              <a:t>var</a:t>
            </a:r>
            <a:r>
              <a:rPr lang="nl-NL">
                <a:solidFill>
                  <a:srgbClr val="000000"/>
                </a:solidFill>
                <a:latin typeface="Consolas" charset="0"/>
                <a:ea typeface="MS PGothic" charset="0"/>
              </a:rPr>
              <a:t> fruits = [</a:t>
            </a:r>
            <a:r>
              <a:rPr lang="nl-NL">
                <a:solidFill>
                  <a:srgbClr val="0400C7"/>
                </a:solidFill>
                <a:latin typeface="Consolas" charset="0"/>
                <a:ea typeface="MS PGothic" charset="0"/>
              </a:rPr>
              <a:t>"Banana"</a:t>
            </a:r>
            <a:r>
              <a:rPr lang="nl-NL">
                <a:solidFill>
                  <a:srgbClr val="000000"/>
                </a:solidFill>
                <a:latin typeface="Consolas" charset="0"/>
                <a:ea typeface="MS PGothic" charset="0"/>
              </a:rPr>
              <a:t>, </a:t>
            </a:r>
            <a:r>
              <a:rPr lang="nl-NL">
                <a:solidFill>
                  <a:srgbClr val="0400C7"/>
                </a:solidFill>
                <a:latin typeface="Consolas" charset="0"/>
                <a:ea typeface="MS PGothic" charset="0"/>
              </a:rPr>
              <a:t>"Orange"</a:t>
            </a:r>
            <a:r>
              <a:rPr lang="nl-NL">
                <a:solidFill>
                  <a:srgbClr val="000000"/>
                </a:solidFill>
                <a:latin typeface="Consolas" charset="0"/>
                <a:ea typeface="MS PGothic" charset="0"/>
              </a:rPr>
              <a:t>, </a:t>
            </a:r>
            <a:r>
              <a:rPr lang="nl-NL">
                <a:solidFill>
                  <a:srgbClr val="0400C7"/>
                </a:solidFill>
                <a:latin typeface="Consolas" charset="0"/>
                <a:ea typeface="MS PGothic" charset="0"/>
              </a:rPr>
              <a:t>"Apple"</a:t>
            </a:r>
            <a:r>
              <a:rPr lang="nl-NL">
                <a:solidFill>
                  <a:srgbClr val="000000"/>
                </a:solidFill>
                <a:latin typeface="Consolas" charset="0"/>
                <a:ea typeface="MS PGothic" charset="0"/>
              </a:rPr>
              <a:t>, </a:t>
            </a:r>
            <a:r>
              <a:rPr lang="nl-NL">
                <a:solidFill>
                  <a:srgbClr val="0400C7"/>
                </a:solidFill>
                <a:latin typeface="Consolas" charset="0"/>
                <a:ea typeface="MS PGothic" charset="0"/>
              </a:rPr>
              <a:t>"Mango"</a:t>
            </a:r>
            <a:r>
              <a:rPr lang="nl-NL">
                <a:solidFill>
                  <a:srgbClr val="000000"/>
                </a:solidFill>
                <a:latin typeface="Consolas" charset="0"/>
                <a:ea typeface="MS PGothic" charset="0"/>
              </a:rPr>
              <a:t>];</a:t>
            </a:r>
          </a:p>
          <a:p>
            <a:r>
              <a:rPr lang="en-US">
                <a:solidFill>
                  <a:srgbClr val="000000"/>
                </a:solidFill>
                <a:latin typeface="Consolas" charset="0"/>
                <a:ea typeface="MS PGothic" charset="0"/>
              </a:rPr>
              <a:t>fruits.length;                       </a:t>
            </a:r>
            <a:r>
              <a:rPr lang="en-US">
                <a:solidFill>
                  <a:srgbClr val="217000"/>
                </a:solidFill>
                <a:latin typeface="Consolas" charset="0"/>
                <a:ea typeface="MS PGothic" charset="0"/>
              </a:rPr>
              <a:t>// the length of fruits is 4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D9D6FEAB-C144-2242-BAFC-14F99FFA6EB1}" type="slidenum">
              <a:rPr lang="en-US" sz="1200">
                <a:solidFill>
                  <a:srgbClr val="898989"/>
                </a:solidFill>
              </a:rPr>
              <a:pPr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6248400" y="6319838"/>
            <a:ext cx="215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W3schools.com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Extracting parts of the date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MS PGothic" charset="0"/>
              </a:rPr>
              <a:t>The next example uses arrays, shows you how to display the </a:t>
            </a:r>
            <a:r>
              <a:rPr lang="en-US" dirty="0" smtClean="0">
                <a:latin typeface="Calibri" charset="0"/>
                <a:ea typeface="MS PGothic" charset="0"/>
              </a:rPr>
              <a:t>day </a:t>
            </a:r>
            <a:r>
              <a:rPr lang="en-US" dirty="0">
                <a:latin typeface="Calibri" charset="0"/>
                <a:ea typeface="MS PGothic" charset="0"/>
              </a:rPr>
              <a:t>(e.g. Sunday) instead of the index 0</a:t>
            </a:r>
            <a:r>
              <a:rPr lang="en-US" dirty="0" smtClean="0">
                <a:latin typeface="Calibri" charset="0"/>
                <a:ea typeface="MS PGothic" charset="0"/>
              </a:rPr>
              <a:t>.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39FEB9E6-4221-0A47-8AE0-495B638EC537}" type="slidenum">
              <a:rPr lang="en-US" sz="1200">
                <a:solidFill>
                  <a:srgbClr val="898989"/>
                </a:solidFill>
              </a:rPr>
              <a:pPr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Extracting parts of the date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getDate</a:t>
            </a:r>
            <a:r>
              <a:rPr lang="en-US" dirty="0">
                <a:latin typeface="Calibri" charset="0"/>
                <a:ea typeface="MS PGothic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getDay</a:t>
            </a:r>
            <a:r>
              <a:rPr lang="en-US" dirty="0">
                <a:latin typeface="Calibri" charset="0"/>
                <a:ea typeface="MS PGothic" charset="0"/>
              </a:rPr>
              <a:t>()  </a:t>
            </a:r>
            <a:r>
              <a:rPr lang="en-US" sz="2000" dirty="0">
                <a:latin typeface="Calibri" charset="0"/>
                <a:ea typeface="MS PGothic" charset="0"/>
              </a:rPr>
              <a:t>(0=Sunday, 1=Monday, 2=Tuesday … 6=Saturday)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getHours</a:t>
            </a:r>
            <a:r>
              <a:rPr lang="en-US" dirty="0">
                <a:latin typeface="Calibri" charset="0"/>
                <a:ea typeface="MS PGothic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getMinutes</a:t>
            </a:r>
            <a:r>
              <a:rPr lang="en-US" dirty="0">
                <a:latin typeface="Calibri" charset="0"/>
                <a:ea typeface="MS PGothic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getMonth</a:t>
            </a:r>
            <a:r>
              <a:rPr lang="en-US" dirty="0">
                <a:latin typeface="Calibri" charset="0"/>
                <a:ea typeface="MS PGothic" charset="0"/>
              </a:rPr>
              <a:t>()  </a:t>
            </a:r>
            <a:r>
              <a:rPr lang="en-US" sz="2000" dirty="0">
                <a:latin typeface="Calibri" charset="0"/>
                <a:ea typeface="MS PGothic" charset="0"/>
              </a:rPr>
              <a:t>(0=January, 1=February, … 11=December)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getSeconds</a:t>
            </a:r>
            <a:r>
              <a:rPr lang="en-US" dirty="0">
                <a:latin typeface="Calibri" charset="0"/>
                <a:ea typeface="MS PGothic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getTime</a:t>
            </a:r>
            <a:r>
              <a:rPr lang="en-US" dirty="0">
                <a:latin typeface="Calibri" charset="0"/>
                <a:ea typeface="MS PGothic" charset="0"/>
              </a:rPr>
              <a:t>()  </a:t>
            </a:r>
            <a:r>
              <a:rPr lang="en-US" sz="2000" dirty="0">
                <a:latin typeface="Calibri" charset="0"/>
                <a:ea typeface="MS PGothic" charset="0"/>
              </a:rPr>
              <a:t>(milliseconds since January first 1970)</a:t>
            </a:r>
            <a:endParaRPr lang="en-US" dirty="0">
              <a:latin typeface="Calibri" charset="0"/>
              <a:ea typeface="MS P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latin typeface="Calibri" charset="0"/>
                <a:ea typeface="MS PGothic" charset="0"/>
              </a:rPr>
              <a:t>getYear</a:t>
            </a:r>
            <a:r>
              <a:rPr lang="en-US" dirty="0">
                <a:latin typeface="Calibri" charset="0"/>
                <a:ea typeface="MS PGothic" charset="0"/>
              </a:rPr>
              <a:t>()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435600" y="5811838"/>
            <a:ext cx="3024188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Today = new Date();</a:t>
            </a:r>
          </a:p>
          <a:p>
            <a:pPr>
              <a:spcBef>
                <a:spcPct val="50000"/>
              </a:spcBef>
            </a:pPr>
            <a:r>
              <a:rPr lang="en-US" sz="2200"/>
              <a:t>Day = Today.getDay()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Date Example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865813"/>
          </a:xfrm>
        </p:spPr>
        <p:txBody>
          <a:bodyPr/>
          <a:lstStyle/>
          <a:p>
            <a:pPr>
              <a:buFontTx/>
              <a:buNone/>
            </a:pPr>
            <a:endParaRPr lang="en-US" sz="2000" dirty="0">
              <a:latin typeface="Courier" charset="0"/>
              <a:ea typeface="MS PGothic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&lt;script language=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JavaScript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&gt;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	</a:t>
            </a:r>
            <a:r>
              <a:rPr lang="en-US" sz="2000" dirty="0" err="1">
                <a:latin typeface="Courier" charset="0"/>
                <a:ea typeface="MS PGothic" charset="0"/>
              </a:rPr>
              <a:t>var</a:t>
            </a:r>
            <a:r>
              <a:rPr lang="en-US" sz="2000" dirty="0">
                <a:latin typeface="Courier" charset="0"/>
                <a:ea typeface="MS PGothic" charset="0"/>
              </a:rPr>
              <a:t> </a:t>
            </a:r>
            <a:r>
              <a:rPr lang="en-US" sz="2000" dirty="0" err="1">
                <a:latin typeface="Courier" charset="0"/>
                <a:ea typeface="MS PGothic" charset="0"/>
              </a:rPr>
              <a:t>dayName</a:t>
            </a:r>
            <a:r>
              <a:rPr lang="en-US" sz="2000" dirty="0">
                <a:latin typeface="Courier" charset="0"/>
                <a:ea typeface="MS PGothic" charset="0"/>
              </a:rPr>
              <a:t> = [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Sunday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Monday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Tuesday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Wednesday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Thursday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Friday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Saturday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];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	</a:t>
            </a:r>
            <a:r>
              <a:rPr lang="en-US" sz="2000" dirty="0" err="1">
                <a:latin typeface="Courier" charset="0"/>
                <a:ea typeface="MS PGothic" charset="0"/>
              </a:rPr>
              <a:t>var</a:t>
            </a:r>
            <a:r>
              <a:rPr lang="en-US" sz="2000" dirty="0">
                <a:latin typeface="Courier" charset="0"/>
                <a:ea typeface="MS PGothic" charset="0"/>
              </a:rPr>
              <a:t> </a:t>
            </a:r>
            <a:r>
              <a:rPr lang="en-US" sz="2000" dirty="0" err="1">
                <a:latin typeface="Courier" charset="0"/>
                <a:ea typeface="MS PGothic" charset="0"/>
              </a:rPr>
              <a:t>monName</a:t>
            </a:r>
            <a:r>
              <a:rPr lang="en-US" sz="2000" dirty="0">
                <a:latin typeface="Courier" charset="0"/>
                <a:ea typeface="MS PGothic" charset="0"/>
              </a:rPr>
              <a:t> = [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January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February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 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March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April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May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June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July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August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September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October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November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,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December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];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ea typeface="MS PGothic" charset="0"/>
              </a:rPr>
              <a:t>now = new Date();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	</a:t>
            </a:r>
            <a:r>
              <a:rPr lang="en-US" sz="2000" dirty="0" err="1">
                <a:latin typeface="Courier" charset="0"/>
                <a:ea typeface="MS PGothic" charset="0"/>
              </a:rPr>
              <a:t>document.write</a:t>
            </a:r>
            <a:r>
              <a:rPr lang="en-US" sz="2000" dirty="0">
                <a:latin typeface="Courier" charset="0"/>
                <a:ea typeface="MS PGothic" charset="0"/>
              </a:rPr>
              <a:t>(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 Today is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 + </a:t>
            </a:r>
            <a:r>
              <a:rPr lang="en-US" altLang="ja-JP" sz="2000" dirty="0" err="1">
                <a:latin typeface="Courier" charset="0"/>
                <a:ea typeface="MS PGothic" charset="0"/>
              </a:rPr>
              <a:t>dayName</a:t>
            </a:r>
            <a:r>
              <a:rPr lang="en-US" altLang="ja-JP" sz="2000" dirty="0">
                <a:latin typeface="Courier" charset="0"/>
                <a:ea typeface="MS PGothic" charset="0"/>
              </a:rPr>
              <a:t>[</a:t>
            </a:r>
            <a:r>
              <a:rPr lang="en-US" altLang="ja-JP" sz="2000" dirty="0" err="1">
                <a:latin typeface="Courier" charset="0"/>
                <a:ea typeface="MS PGothic" charset="0"/>
              </a:rPr>
              <a:t>now.getDay</a:t>
            </a:r>
            <a:r>
              <a:rPr lang="en-US" altLang="ja-JP" sz="2000" dirty="0">
                <a:latin typeface="Courier" charset="0"/>
                <a:ea typeface="MS PGothic" charset="0"/>
              </a:rPr>
              <a:t>()] +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,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+</a:t>
            </a:r>
          </a:p>
          <a:p>
            <a:pPr>
              <a:buFontTx/>
              <a:buNone/>
            </a:pPr>
            <a:r>
              <a:rPr lang="en-US" sz="2000" dirty="0">
                <a:latin typeface="Courier" charset="0"/>
                <a:ea typeface="MS PGothic" charset="0"/>
              </a:rPr>
              <a:t>	</a:t>
            </a:r>
            <a:r>
              <a:rPr lang="en-US" sz="2000" dirty="0" err="1">
                <a:latin typeface="Courier" charset="0"/>
                <a:ea typeface="MS PGothic" charset="0"/>
              </a:rPr>
              <a:t>monName</a:t>
            </a:r>
            <a:r>
              <a:rPr lang="en-US" sz="2000" dirty="0">
                <a:latin typeface="Courier" charset="0"/>
                <a:ea typeface="MS PGothic" charset="0"/>
              </a:rPr>
              <a:t>[</a:t>
            </a:r>
            <a:r>
              <a:rPr lang="en-US" sz="2000" dirty="0" err="1">
                <a:latin typeface="Courier" charset="0"/>
                <a:ea typeface="MS PGothic" charset="0"/>
              </a:rPr>
              <a:t>now.getMonth</a:t>
            </a:r>
            <a:r>
              <a:rPr lang="en-US" sz="2000" dirty="0">
                <a:latin typeface="Courier" charset="0"/>
                <a:ea typeface="MS PGothic" charset="0"/>
              </a:rPr>
              <a:t>()] + </a:t>
            </a:r>
            <a:r>
              <a:rPr lang="ja-JP" altLang="en-US" sz="2000" dirty="0">
                <a:latin typeface="Courier" charset="0"/>
                <a:ea typeface="MS PGothic" charset="0"/>
              </a:rPr>
              <a:t>“</a:t>
            </a:r>
            <a:r>
              <a:rPr lang="en-US" altLang="ja-JP" sz="2000" dirty="0">
                <a:latin typeface="Courier" charset="0"/>
                <a:ea typeface="MS PGothic" charset="0"/>
              </a:rPr>
              <a:t>,</a:t>
            </a:r>
            <a:r>
              <a:rPr lang="ja-JP" altLang="en-US" sz="2000" dirty="0">
                <a:latin typeface="Courier" charset="0"/>
                <a:ea typeface="MS PGothic" charset="0"/>
              </a:rPr>
              <a:t>”</a:t>
            </a:r>
            <a:r>
              <a:rPr lang="en-US" altLang="ja-JP" sz="2000" dirty="0">
                <a:latin typeface="Courier" charset="0"/>
                <a:ea typeface="MS PGothic" charset="0"/>
              </a:rPr>
              <a:t> + </a:t>
            </a:r>
            <a:r>
              <a:rPr lang="en-US" altLang="ja-JP" sz="2000" dirty="0" err="1">
                <a:latin typeface="Courier" charset="0"/>
                <a:ea typeface="MS PGothic" charset="0"/>
              </a:rPr>
              <a:t>now.getDate</a:t>
            </a:r>
            <a:r>
              <a:rPr lang="en-US" altLang="ja-JP" sz="2000" dirty="0">
                <a:latin typeface="Courier" charset="0"/>
                <a:ea typeface="MS PGothic" charset="0"/>
              </a:rPr>
              <a:t>()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alibri" charset="0"/>
              <a:ea typeface="MS PGothic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dirty="0">
                <a:latin typeface="Calibri" charset="0"/>
                <a:ea typeface="MS PGothic" charset="0"/>
              </a:rPr>
              <a:t>Today is Friday, April,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  <a:ea typeface="MS PGothic" charset="0"/>
              </a:rPr>
              <a:t>JavaScript Best Practices</a:t>
            </a: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hlinkClick r:id="rId2"/>
              </a:rPr>
              <a:t>http://www.youtube.com/watch?v=il4cz4Hjp-s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r>
              <a:rPr lang="en-US" dirty="0" smtClean="0"/>
              <a:t>Having </a:t>
            </a:r>
            <a:r>
              <a:rPr lang="en-US" dirty="0" err="1" smtClean="0"/>
              <a:t>javaScript</a:t>
            </a:r>
            <a:r>
              <a:rPr lang="en-US" dirty="0" smtClean="0"/>
              <a:t> in a separate file ends with .</a:t>
            </a:r>
            <a:r>
              <a:rPr lang="en-US" dirty="0" err="1" smtClean="0"/>
              <a:t>js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Have your script tag at the end of your body section just before the closing &lt;/body&gt; tag. Why? This helps to load the page faster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00A904F7-C7F3-8A40-A7BF-D7BAC7E54882}" type="slidenum">
              <a:rPr lang="en-US" sz="1200">
                <a:solidFill>
                  <a:srgbClr val="898989"/>
                </a:solidFill>
              </a:rPr>
              <a:pPr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INSERTING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Working with dates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JavaScript doesn</a:t>
            </a:r>
            <a:r>
              <a:rPr lang="ja-JP" altLang="en-US">
                <a:latin typeface="Calibri" charset="0"/>
                <a:ea typeface="MS PGothic" charset="0"/>
              </a:rPr>
              <a:t>’</a:t>
            </a:r>
            <a:r>
              <a:rPr lang="en-US" altLang="ja-JP">
                <a:latin typeface="Calibri" charset="0"/>
                <a:ea typeface="MS PGothic" charset="0"/>
              </a:rPr>
              <a:t>t provide a date data type but it allows you to create a date object, which is an object that contains date information.</a:t>
            </a:r>
          </a:p>
          <a:p>
            <a:pPr algn="ctr">
              <a:buFontTx/>
              <a:buNone/>
            </a:pPr>
            <a:endParaRPr lang="en-US">
              <a:latin typeface="Calibri" charset="0"/>
              <a:ea typeface="MS PGothic" charset="0"/>
            </a:endParaRPr>
          </a:p>
          <a:p>
            <a:pPr algn="ctr">
              <a:buFontTx/>
              <a:buNone/>
            </a:pPr>
            <a:r>
              <a:rPr lang="en-US">
                <a:latin typeface="Calibri" charset="0"/>
                <a:ea typeface="MS PGothic" charset="0"/>
              </a:rPr>
              <a:t>Var Today = new Date();</a:t>
            </a:r>
          </a:p>
          <a:p>
            <a:pPr algn="ctr">
              <a:buFontTx/>
              <a:buNone/>
            </a:pPr>
            <a:endParaRPr lang="en-US">
              <a:latin typeface="Calibri" charset="0"/>
              <a:ea typeface="MS PGothic" charset="0"/>
            </a:endParaRPr>
          </a:p>
          <a:p>
            <a:pPr algn="ctr">
              <a:buFontTx/>
              <a:buNone/>
            </a:pPr>
            <a:r>
              <a:rPr lang="en-US">
                <a:latin typeface="Calibri" charset="0"/>
                <a:ea typeface="MS PGothic" charset="0"/>
              </a:rPr>
              <a:t>Wed Jul 21 11:14:01 GMT-0400 (EDT) 2005</a:t>
            </a:r>
          </a:p>
          <a:p>
            <a:pPr algn="ctr">
              <a:buFontTx/>
              <a:buNone/>
            </a:pPr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Date example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	&lt;title&gt;Date and time&lt;/title&gt;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	&lt;script type="text/</a:t>
            </a:r>
            <a:r>
              <a:rPr lang="en-US" sz="2400" dirty="0" err="1">
                <a:latin typeface="Courier" charset="0"/>
                <a:ea typeface="MS PGothic" charset="0"/>
              </a:rPr>
              <a:t>javascript</a:t>
            </a:r>
            <a:r>
              <a:rPr lang="en-US" sz="2400" dirty="0">
                <a:latin typeface="Courier" charset="0"/>
                <a:ea typeface="MS PGothic" charset="0"/>
              </a:rPr>
              <a:t>"</a:t>
            </a:r>
            <a:r>
              <a:rPr lang="en-US" altLang="ja-JP" sz="2400" dirty="0">
                <a:latin typeface="Courier" charset="0"/>
                <a:ea typeface="MS PGothic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		</a:t>
            </a:r>
            <a:r>
              <a:rPr lang="en-US" sz="2400" dirty="0" err="1">
                <a:latin typeface="Courier" charset="0"/>
                <a:ea typeface="MS PGothic" charset="0"/>
              </a:rPr>
              <a:t>var</a:t>
            </a:r>
            <a:r>
              <a:rPr lang="en-US" sz="2400" dirty="0">
                <a:latin typeface="Courier" charset="0"/>
                <a:ea typeface="MS PGothic" charset="0"/>
              </a:rPr>
              <a:t> today;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		today = new Date();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		</a:t>
            </a:r>
            <a:r>
              <a:rPr lang="en-US" sz="2400" dirty="0" err="1" smtClean="0">
                <a:latin typeface="Courier" charset="0"/>
                <a:ea typeface="MS PGothic" charset="0"/>
              </a:rPr>
              <a:t>document.write</a:t>
            </a:r>
            <a:r>
              <a:rPr lang="en-US" sz="2400" dirty="0" smtClean="0">
                <a:latin typeface="Courier" charset="0"/>
                <a:ea typeface="MS PGothic" charset="0"/>
              </a:rPr>
              <a:t>(</a:t>
            </a:r>
            <a:r>
              <a:rPr lang="en-US" altLang="ja-JP" sz="2400" dirty="0" smtClean="0">
                <a:latin typeface="Courier" charset="0"/>
                <a:ea typeface="MS PGothic" charset="0"/>
              </a:rPr>
              <a:t>today);</a:t>
            </a:r>
            <a:endParaRPr lang="en-US" altLang="ja-JP" sz="2400" dirty="0">
              <a:latin typeface="Courier" charset="0"/>
              <a:ea typeface="MS P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	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" charset="0"/>
                <a:ea typeface="MS PGothic" charset="0"/>
              </a:rPr>
              <a:t>&lt;/html&gt;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779838" y="5805488"/>
            <a:ext cx="5040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Wed Jul 21 11:14:01 GMT-0400 (EDT)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What is an Array?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An array is a special variable, which stores more than one value at a time.</a:t>
            </a: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41275AA1-EAB1-6C42-871C-88313D309AD7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Array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da-DK" dirty="0"/>
              <a:t>var </a:t>
            </a:r>
            <a:r>
              <a:rPr lang="da-DK" i="1" dirty="0" err="1" smtClean="0"/>
              <a:t>array</a:t>
            </a:r>
            <a:r>
              <a:rPr lang="da-DK" i="1" dirty="0" err="1"/>
              <a:t>N</a:t>
            </a:r>
            <a:r>
              <a:rPr lang="da-DK" i="1" dirty="0" err="1" smtClean="0"/>
              <a:t>ame</a:t>
            </a:r>
            <a:r>
              <a:rPr lang="da-DK" dirty="0" smtClean="0"/>
              <a:t> </a:t>
            </a:r>
            <a:r>
              <a:rPr lang="da-DK" dirty="0"/>
              <a:t>= [</a:t>
            </a:r>
            <a:r>
              <a:rPr lang="da-DK" i="1" dirty="0"/>
              <a:t>item1</a:t>
            </a:r>
            <a:r>
              <a:rPr lang="da-DK" dirty="0"/>
              <a:t>, </a:t>
            </a:r>
            <a:r>
              <a:rPr lang="da-DK" i="1" dirty="0"/>
              <a:t>item2</a:t>
            </a:r>
            <a:r>
              <a:rPr lang="da-DK" dirty="0"/>
              <a:t>, ...]; </a:t>
            </a:r>
            <a:endParaRPr lang="da-DK" dirty="0" smtClean="0"/>
          </a:p>
          <a:p>
            <a:pPr marL="0" indent="0">
              <a:buFont typeface="Arial" charset="0"/>
              <a:buNone/>
              <a:defRPr/>
            </a:pPr>
            <a:endParaRPr lang="da-DK" dirty="0"/>
          </a:p>
          <a:p>
            <a:pPr>
              <a:defRPr/>
            </a:pPr>
            <a:r>
              <a:rPr lang="da-DK" dirty="0" err="1" smtClean="0"/>
              <a:t>e.g</a:t>
            </a:r>
            <a:r>
              <a:rPr lang="da-DK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v</a:t>
            </a:r>
            <a:r>
              <a:rPr lang="da-DK" dirty="0" smtClean="0"/>
              <a:t>ar </a:t>
            </a:r>
            <a:r>
              <a:rPr lang="da-DK" dirty="0" err="1" smtClean="0"/>
              <a:t>chocolate</a:t>
            </a:r>
            <a:r>
              <a:rPr lang="da-DK" dirty="0" smtClean="0"/>
              <a:t> = [”</a:t>
            </a:r>
            <a:r>
              <a:rPr lang="da-DK" dirty="0" err="1" smtClean="0"/>
              <a:t>kitkat</a:t>
            </a:r>
            <a:r>
              <a:rPr lang="da-DK" dirty="0" smtClean="0"/>
              <a:t>”, ”</a:t>
            </a:r>
            <a:r>
              <a:rPr lang="da-DK" dirty="0" err="1" smtClean="0"/>
              <a:t>bounty</a:t>
            </a:r>
            <a:r>
              <a:rPr lang="da-DK" dirty="0" smtClean="0"/>
              <a:t>”, ”</a:t>
            </a:r>
            <a:r>
              <a:rPr lang="da-DK" dirty="0" err="1" smtClean="0"/>
              <a:t>mars</a:t>
            </a:r>
            <a:r>
              <a:rPr lang="da-DK" dirty="0" smtClean="0"/>
              <a:t>”]</a:t>
            </a:r>
          </a:p>
          <a:p>
            <a:pPr marL="0" indent="0">
              <a:buFont typeface="Arial" charset="0"/>
              <a:buNone/>
              <a:defRPr/>
            </a:pPr>
            <a:endParaRPr lang="da-DK" dirty="0"/>
          </a:p>
          <a:p>
            <a:pPr>
              <a:defRPr/>
            </a:pPr>
            <a:r>
              <a:rPr lang="en-US" b="1" dirty="0"/>
              <a:t>	</a:t>
            </a:r>
            <a:r>
              <a:rPr lang="en-US" dirty="0"/>
              <a:t>[0] is the first element in an array. [1] is the second. Array indexes start with 0	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BBB86BEA-DC37-8D40-8CA2-9175322CC712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Or: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  <a:ea typeface="MS PGothic" charset="0"/>
              </a:rPr>
              <a:t>var</a:t>
            </a:r>
            <a:r>
              <a:rPr lang="en-US" dirty="0">
                <a:latin typeface="Calibri" charset="0"/>
                <a:ea typeface="MS PGothic" charset="0"/>
              </a:rPr>
              <a:t> </a:t>
            </a:r>
            <a:r>
              <a:rPr lang="en-US" i="1" dirty="0" err="1">
                <a:latin typeface="Calibri" charset="0"/>
                <a:ea typeface="MS PGothic" charset="0"/>
              </a:rPr>
              <a:t>arrayname</a:t>
            </a:r>
            <a:r>
              <a:rPr lang="en-US" dirty="0">
                <a:latin typeface="Calibri" charset="0"/>
                <a:ea typeface="MS PGothic" charset="0"/>
              </a:rPr>
              <a:t> = new Array(size)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MS PGothic" charset="0"/>
              </a:rPr>
              <a:t>If you don</a:t>
            </a:r>
            <a:r>
              <a:rPr lang="ja-JP" altLang="en-US" dirty="0">
                <a:latin typeface="Arial" charset="0"/>
                <a:ea typeface="MS PGothic" charset="0"/>
              </a:rPr>
              <a:t>’</a:t>
            </a:r>
            <a:r>
              <a:rPr lang="en-US" altLang="ja-JP" dirty="0">
                <a:latin typeface="Calibri" charset="0"/>
                <a:ea typeface="MS PGothic" charset="0"/>
              </a:rPr>
              <a:t>t specify a size, JavaScript will dynamically increase the size of the array as you add more elements.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alibri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MS PGothic" charset="0"/>
              </a:rPr>
              <a:t>To populate the array with values, use the command: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  <a:ea typeface="MS PGothic" charset="0"/>
              </a:rPr>
              <a:t>variable[i]=value;</a:t>
            </a:r>
          </a:p>
          <a:p>
            <a:endParaRPr lang="en-US" dirty="0">
              <a:latin typeface="Calibri" charset="0"/>
              <a:ea typeface="MS PGothic" charset="0"/>
            </a:endParaRP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C0A2619A-5968-834A-A331-E0EEA7C95A07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MS PGothic" charset="0"/>
              </a:rPr>
              <a:t>Looping and iteration statements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Calibri" charset="0"/>
                <a:ea typeface="MS PGothic" charset="0"/>
              </a:rPr>
              <a:t>JavaScript has a number of statements for achieving iteration, that is, repeating a series of statements (or looping).</a:t>
            </a:r>
          </a:p>
          <a:p>
            <a:pPr>
              <a:lnSpc>
                <a:spcPct val="80000"/>
              </a:lnSpc>
            </a:pPr>
            <a:endParaRPr lang="en-US" sz="2400"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alibri" charset="0"/>
                <a:ea typeface="MS PGothic" charset="0"/>
              </a:rPr>
              <a:t>The </a:t>
            </a:r>
            <a:r>
              <a:rPr lang="en-US" sz="2400" i="1">
                <a:latin typeface="Calibri" charset="0"/>
                <a:ea typeface="MS PGothic" charset="0"/>
              </a:rPr>
              <a:t>for</a:t>
            </a:r>
            <a:r>
              <a:rPr lang="en-US" sz="2400">
                <a:latin typeface="Calibri" charset="0"/>
                <a:ea typeface="MS PGothic" charset="0"/>
              </a:rPr>
              <a:t> loop:</a:t>
            </a:r>
          </a:p>
          <a:p>
            <a:pPr>
              <a:lnSpc>
                <a:spcPct val="80000"/>
              </a:lnSpc>
            </a:pPr>
            <a:endParaRPr lang="en-US" sz="2400"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alibri" charset="0"/>
                <a:ea typeface="MS PGothic" charset="0"/>
              </a:rPr>
              <a:t>for(InitialExpression; Condition; UpdateExpression) </a:t>
            </a:r>
            <a:r>
              <a:rPr lang="en-US" sz="2400" b="1">
                <a:latin typeface="Calibri" charset="0"/>
                <a:ea typeface="MS PGothic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latin typeface="Calibri" charset="0"/>
                <a:ea typeface="MS PGothic" charset="0"/>
              </a:rPr>
              <a:t>	Statement (s)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latin typeface="Calibri" charset="0"/>
                <a:ea typeface="MS PGothic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alibri" charset="0"/>
                <a:ea typeface="MS PGothic" charset="0"/>
              </a:rPr>
              <a:t>	The for statement allows statement iteration to be implemented in JavaScript.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For Loop Example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&lt;title&gt;For loop&lt;/title&gt;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&lt;script language=</a:t>
            </a:r>
            <a:r>
              <a:rPr lang="ja-JP" altLang="en-US" sz="1600">
                <a:latin typeface="Arial" charset="0"/>
                <a:ea typeface="MS PGothic" charset="0"/>
              </a:rPr>
              <a:t>“</a:t>
            </a:r>
            <a:r>
              <a:rPr lang="en-US" altLang="ja-JP" sz="1600">
                <a:latin typeface="Calibri" charset="0"/>
                <a:ea typeface="MS PGothic" charset="0"/>
              </a:rPr>
              <a:t>JavaScript</a:t>
            </a:r>
            <a:r>
              <a:rPr lang="ja-JP" altLang="en-US" sz="1600">
                <a:latin typeface="Arial" charset="0"/>
                <a:ea typeface="MS PGothic" charset="0"/>
              </a:rPr>
              <a:t>”</a:t>
            </a:r>
            <a:r>
              <a:rPr lang="en-US" altLang="ja-JP" sz="1600">
                <a:latin typeface="Calibri" charset="0"/>
                <a:ea typeface="MS PGothic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	function testloop(){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	</a:t>
            </a:r>
            <a:r>
              <a:rPr lang="en-US" sz="1600">
                <a:solidFill>
                  <a:srgbClr val="FF0000"/>
                </a:solidFill>
                <a:latin typeface="Calibri" charset="0"/>
                <a:ea typeface="MS PGothic" charset="0"/>
              </a:rPr>
              <a:t>	for (var counter=1; counter&lt;10; counter=counter+1)</a:t>
            </a:r>
            <a:r>
              <a:rPr lang="en-US" sz="1600">
                <a:latin typeface="Calibri" charset="0"/>
                <a:ea typeface="MS PGothic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		document.write(</a:t>
            </a:r>
            <a:r>
              <a:rPr lang="ja-JP" altLang="en-US" sz="1600">
                <a:latin typeface="Arial" charset="0"/>
                <a:ea typeface="MS PGothic" charset="0"/>
              </a:rPr>
              <a:t>“</a:t>
            </a:r>
            <a:r>
              <a:rPr lang="en-US" altLang="ja-JP" sz="1600">
                <a:latin typeface="Calibri" charset="0"/>
                <a:ea typeface="MS PGothic" charset="0"/>
              </a:rPr>
              <a:t>&lt;h1&gt;</a:t>
            </a:r>
            <a:r>
              <a:rPr lang="ja-JP" altLang="en-US" sz="1600">
                <a:latin typeface="Arial" charset="0"/>
                <a:ea typeface="MS PGothic" charset="0"/>
              </a:rPr>
              <a:t>”</a:t>
            </a:r>
            <a:r>
              <a:rPr lang="en-US" altLang="ja-JP" sz="1600">
                <a:latin typeface="Calibri" charset="0"/>
                <a:ea typeface="MS PGothic" charset="0"/>
              </a:rPr>
              <a:t>+ counter + </a:t>
            </a:r>
            <a:r>
              <a:rPr lang="ja-JP" altLang="en-US" sz="1600">
                <a:latin typeface="Arial" charset="0"/>
                <a:ea typeface="MS PGothic" charset="0"/>
              </a:rPr>
              <a:t>“</a:t>
            </a:r>
            <a:r>
              <a:rPr lang="en-US" altLang="ja-JP" sz="1600">
                <a:latin typeface="Calibri" charset="0"/>
                <a:ea typeface="MS PGothic" charset="0"/>
              </a:rPr>
              <a:t>&lt;/h1&gt;</a:t>
            </a:r>
            <a:r>
              <a:rPr lang="ja-JP" altLang="en-US" sz="1600">
                <a:latin typeface="Arial" charset="0"/>
                <a:ea typeface="MS PGothic" charset="0"/>
              </a:rPr>
              <a:t>”</a:t>
            </a:r>
            <a:r>
              <a:rPr lang="en-US" altLang="ja-JP" sz="1600">
                <a:latin typeface="Calibri" charset="0"/>
                <a:ea typeface="MS PGothic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&lt;form&gt;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	&lt;input type=</a:t>
            </a:r>
            <a:r>
              <a:rPr lang="ja-JP" altLang="en-US" sz="1600">
                <a:latin typeface="Arial" charset="0"/>
                <a:ea typeface="MS PGothic" charset="0"/>
              </a:rPr>
              <a:t>“</a:t>
            </a:r>
            <a:r>
              <a:rPr lang="en-US" altLang="ja-JP" sz="1600">
                <a:latin typeface="Calibri" charset="0"/>
                <a:ea typeface="MS PGothic" charset="0"/>
              </a:rPr>
              <a:t>button</a:t>
            </a:r>
            <a:r>
              <a:rPr lang="ja-JP" altLang="en-US" sz="1600">
                <a:latin typeface="Arial" charset="0"/>
                <a:ea typeface="MS PGothic" charset="0"/>
              </a:rPr>
              <a:t>”</a:t>
            </a:r>
            <a:r>
              <a:rPr lang="en-US" altLang="ja-JP" sz="1600">
                <a:latin typeface="Calibri" charset="0"/>
                <a:ea typeface="MS PGothic" charset="0"/>
              </a:rPr>
              <a:t> value=</a:t>
            </a:r>
            <a:r>
              <a:rPr lang="ja-JP" altLang="en-US" sz="1600">
                <a:latin typeface="Arial" charset="0"/>
                <a:ea typeface="MS PGothic" charset="0"/>
              </a:rPr>
              <a:t>“</a:t>
            </a:r>
            <a:r>
              <a:rPr lang="en-US" altLang="ja-JP" sz="1600">
                <a:latin typeface="Calibri" charset="0"/>
                <a:ea typeface="MS PGothic" charset="0"/>
              </a:rPr>
              <a:t>test the loop</a:t>
            </a:r>
            <a:r>
              <a:rPr lang="ja-JP" altLang="en-US" sz="1600">
                <a:latin typeface="Arial" charset="0"/>
                <a:ea typeface="MS PGothic" charset="0"/>
              </a:rPr>
              <a:t>”</a:t>
            </a:r>
            <a:r>
              <a:rPr lang="en-US" altLang="ja-JP" sz="1600">
                <a:latin typeface="Calibri" charset="0"/>
                <a:ea typeface="MS PGothic" charset="0"/>
              </a:rPr>
              <a:t> onClick=</a:t>
            </a:r>
            <a:r>
              <a:rPr lang="ja-JP" altLang="en-US" sz="1600">
                <a:latin typeface="Arial" charset="0"/>
                <a:ea typeface="MS PGothic" charset="0"/>
              </a:rPr>
              <a:t>“</a:t>
            </a:r>
            <a:r>
              <a:rPr lang="en-US" altLang="ja-JP" sz="1600">
                <a:latin typeface="Calibri" charset="0"/>
                <a:ea typeface="MS PGothic" charset="0"/>
              </a:rPr>
              <a:t>testloop()</a:t>
            </a:r>
            <a:r>
              <a:rPr lang="ja-JP" altLang="en-US" sz="1600">
                <a:latin typeface="Arial" charset="0"/>
                <a:ea typeface="MS PGothic" charset="0"/>
              </a:rPr>
              <a:t>”</a:t>
            </a:r>
            <a:r>
              <a:rPr lang="en-US" altLang="ja-JP" sz="1600">
                <a:latin typeface="Calibri" charset="0"/>
                <a:ea typeface="MS PGothic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	&lt;/form&gt;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alibri" charset="0"/>
                <a:ea typeface="MS PGothic" charset="0"/>
              </a:rPr>
              <a:t>&lt;/html&gt;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885113" y="1341438"/>
            <a:ext cx="71913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3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4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5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6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7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8</a:t>
            </a:r>
          </a:p>
          <a:p>
            <a:pPr algn="ctr">
              <a:spcBef>
                <a:spcPct val="50000"/>
              </a:spcBef>
              <a:defRPr/>
            </a:pPr>
            <a:r>
              <a:rPr lang="en-US"/>
              <a:t>9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885113" y="1341438"/>
            <a:ext cx="719137" cy="48958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For Loop Example</a:t>
            </a:r>
          </a:p>
        </p:txBody>
      </p:sp>
      <p:sp>
        <p:nvSpPr>
          <p:cNvPr id="460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Lets see a particular example of a </a:t>
            </a:r>
            <a:r>
              <a:rPr lang="ja-JP" altLang="en-US" sz="2200">
                <a:latin typeface="Arial" charset="0"/>
                <a:ea typeface="MS PGothic" charset="0"/>
              </a:rPr>
              <a:t>“</a:t>
            </a:r>
            <a:r>
              <a:rPr lang="en-US" altLang="ja-JP" sz="2200">
                <a:latin typeface="Calibri" charset="0"/>
                <a:ea typeface="MS PGothic" charset="0"/>
              </a:rPr>
              <a:t>for</a:t>
            </a:r>
            <a:r>
              <a:rPr lang="ja-JP" altLang="en-US" sz="2200">
                <a:latin typeface="Arial" charset="0"/>
                <a:ea typeface="MS PGothic" charset="0"/>
              </a:rPr>
              <a:t>”</a:t>
            </a:r>
            <a:r>
              <a:rPr lang="en-US" altLang="ja-JP" sz="2200">
                <a:latin typeface="Calibri" charset="0"/>
                <a:ea typeface="MS PGothic" charset="0"/>
              </a:rPr>
              <a:t> loop than, where it is used to calculate the sum of 1+2+3+… all the way up to the specified number: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&lt;script&gt;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function calculation(){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var total=1;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var EndVal=prompt(</a:t>
            </a:r>
            <a:r>
              <a:rPr lang="ja-JP" altLang="en-US" sz="2200">
                <a:latin typeface="Arial" charset="0"/>
                <a:ea typeface="MS PGothic" charset="0"/>
              </a:rPr>
              <a:t>“</a:t>
            </a:r>
            <a:r>
              <a:rPr lang="en-US" altLang="ja-JP" sz="2200">
                <a:latin typeface="Calibri" charset="0"/>
                <a:ea typeface="MS PGothic" charset="0"/>
              </a:rPr>
              <a:t>Please input a positive interger:</a:t>
            </a:r>
            <a:r>
              <a:rPr lang="ja-JP" altLang="en-US" sz="2200">
                <a:latin typeface="Arial" charset="0"/>
                <a:ea typeface="MS PGothic" charset="0"/>
              </a:rPr>
              <a:t>”</a:t>
            </a:r>
            <a:r>
              <a:rPr lang="en-US" altLang="ja-JP" sz="2200">
                <a:latin typeface="Calibri" charset="0"/>
                <a:ea typeface="MS PGothic" charset="0"/>
              </a:rPr>
              <a:t>,</a:t>
            </a:r>
            <a:r>
              <a:rPr lang="ja-JP" altLang="en-US" sz="2200">
                <a:latin typeface="Arial" charset="0"/>
                <a:ea typeface="MS PGothic" charset="0"/>
              </a:rPr>
              <a:t>””</a:t>
            </a:r>
            <a:r>
              <a:rPr lang="en-US" altLang="ja-JP" sz="2200">
                <a:latin typeface="Calibri" charset="0"/>
                <a:ea typeface="MS PGothic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for (x=2; x&lt;=EndVal; x++){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	total=total+x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alert(</a:t>
            </a:r>
            <a:r>
              <a:rPr lang="ja-JP" altLang="en-US" sz="2200">
                <a:latin typeface="Arial" charset="0"/>
                <a:ea typeface="MS PGothic" charset="0"/>
              </a:rPr>
              <a:t>“</a:t>
            </a:r>
            <a:r>
              <a:rPr lang="en-US" altLang="ja-JP" sz="2200">
                <a:latin typeface="Calibri" charset="0"/>
                <a:ea typeface="MS PGothic" charset="0"/>
              </a:rPr>
              <a:t>1+2+…+</a:t>
            </a:r>
            <a:r>
              <a:rPr lang="ja-JP" altLang="en-US" sz="2200">
                <a:latin typeface="Arial" charset="0"/>
                <a:ea typeface="MS PGothic" charset="0"/>
              </a:rPr>
              <a:t>”</a:t>
            </a:r>
            <a:r>
              <a:rPr lang="en-US" altLang="ja-JP" sz="2200">
                <a:latin typeface="Calibri" charset="0"/>
                <a:ea typeface="MS PGothic" charset="0"/>
              </a:rPr>
              <a:t> + EndVal + </a:t>
            </a:r>
            <a:r>
              <a:rPr lang="ja-JP" altLang="en-US" sz="2200">
                <a:latin typeface="Arial" charset="0"/>
                <a:ea typeface="MS PGothic" charset="0"/>
              </a:rPr>
              <a:t>“</a:t>
            </a:r>
            <a:r>
              <a:rPr lang="en-US" altLang="ja-JP" sz="2200">
                <a:latin typeface="Calibri" charset="0"/>
                <a:ea typeface="MS PGothic" charset="0"/>
              </a:rPr>
              <a:t>=</a:t>
            </a:r>
            <a:r>
              <a:rPr lang="ja-JP" altLang="en-US" sz="2200">
                <a:latin typeface="Arial" charset="0"/>
                <a:ea typeface="MS PGothic" charset="0"/>
              </a:rPr>
              <a:t>“</a:t>
            </a:r>
            <a:r>
              <a:rPr lang="en-US" altLang="ja-JP" sz="2200">
                <a:latin typeface="Calibri" charset="0"/>
                <a:ea typeface="MS PGothic" charset="0"/>
              </a:rPr>
              <a:t> + total)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alibri" charset="0"/>
                <a:ea typeface="MS PGothic" charset="0"/>
              </a:rPr>
              <a:t>	&lt;/script&gt;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740650" y="2643188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Value by default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8243888" y="33575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464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Consolas</vt:lpstr>
      <vt:lpstr>Courier</vt:lpstr>
      <vt:lpstr>Times New Roman</vt:lpstr>
      <vt:lpstr>Office Theme</vt:lpstr>
      <vt:lpstr>JavaScript 4</vt:lpstr>
      <vt:lpstr>Working with dates</vt:lpstr>
      <vt:lpstr>Date example</vt:lpstr>
      <vt:lpstr>Arrays</vt:lpstr>
      <vt:lpstr>Array Syntax</vt:lpstr>
      <vt:lpstr>Or:</vt:lpstr>
      <vt:lpstr>Looping and iteration statements</vt:lpstr>
      <vt:lpstr>For Loop Example</vt:lpstr>
      <vt:lpstr>For Loop Example</vt:lpstr>
      <vt:lpstr>For Loop Example</vt:lpstr>
      <vt:lpstr>The While Loop</vt:lpstr>
      <vt:lpstr>The While Loop</vt:lpstr>
      <vt:lpstr>Array Properties</vt:lpstr>
      <vt:lpstr>Arrays properties: length</vt:lpstr>
      <vt:lpstr>Extracting parts of the date</vt:lpstr>
      <vt:lpstr>Extracting parts of the date</vt:lpstr>
      <vt:lpstr>Date Example</vt:lpstr>
      <vt:lpstr>JavaScript Best Practices</vt:lpstr>
      <vt:lpstr>Hands-on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 S</dc:creator>
  <cp:lastModifiedBy>Ms. Amal s. Al-Eidi</cp:lastModifiedBy>
  <cp:revision>12</cp:revision>
  <dcterms:created xsi:type="dcterms:W3CDTF">2015-04-07T17:16:38Z</dcterms:created>
  <dcterms:modified xsi:type="dcterms:W3CDTF">2015-11-16T05:51:51Z</dcterms:modified>
</cp:coreProperties>
</file>