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84" r:id="rId6"/>
    <p:sldId id="278" r:id="rId7"/>
    <p:sldId id="262" r:id="rId8"/>
    <p:sldId id="264" r:id="rId9"/>
    <p:sldId id="274" r:id="rId10"/>
    <p:sldId id="275" r:id="rId11"/>
    <p:sldId id="282" r:id="rId12"/>
    <p:sldId id="272" r:id="rId13"/>
    <p:sldId id="270" r:id="rId14"/>
    <p:sldId id="269" r:id="rId15"/>
    <p:sldId id="277" r:id="rId16"/>
    <p:sldId id="285" r:id="rId17"/>
    <p:sldId id="286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D2F-55D5-4656-9776-8682D83BE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A305F-49B2-4272-B657-F5238666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FECB8-1804-471F-99D8-1B9D61E9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7C80-5C26-4DD4-A5C5-CA13151F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C32C-6865-425F-A28E-17C28F6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D0A8-EA43-4B99-84AA-18037BF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42257-EA7E-44CA-A47F-DC97E2A7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EF67-62F3-44A6-933F-5C9CF581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A2F07-890B-4D89-B1E4-48CECFB2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AD8F-29B8-42F4-B20E-6B0E5C7F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2078B-CF8B-4CAB-974D-DAD074DD8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A8284-0D2B-476E-8FAA-A0195347D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CB50-2205-4CAD-8646-CBD25507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8CE2-601D-44B6-A970-AF03E0DA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4B25-06AF-4ABF-B6C3-FE2BD766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AB3A-BB0E-4547-BBB9-770EF0AC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A851-DEF8-423B-98B9-6EB455C6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2F89-1141-471A-B76D-FED3DDC7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72C4-8D45-4794-BD4E-6DEA9A24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9337-B0BA-4B33-ABA5-01812A3C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A0D6-F521-4220-984C-FC67D72B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FCED-2329-4612-B5C6-60BC67C0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DB0F-AD37-4D77-8DAD-5F438A5C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46EE-A83D-4330-89AE-19F40594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6BB2-97FE-48B8-9E49-06DA6C0E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C3A8-A03B-4D1E-A83B-638FE6BC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4767-83E9-488E-A15F-92153CB0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FD61C-187D-476B-BD01-5CF538D3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D2F49-2A3C-4AE3-BE7A-7643FCF4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F73B-A822-4967-B6B5-FD683785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D61D-D7DF-4ABA-AA95-DA5035F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0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629C-3B05-4557-BA01-FBDF5DC1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9535-BCAB-417B-AF98-52866BD7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E8034-49A3-46CD-92AE-B71AF208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D8676-93CB-47BB-BFAD-0CF555D02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09E20-89CC-45EC-9EAA-BC5AA94CA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ACC8D-367D-4204-9C91-B19D003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E9F74-DE82-4717-AFCA-E04CE205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BC4B9-2231-41C5-88F6-C7DA5053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D7E1-DC2F-4621-ADB7-B9E3B239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8BEB-169C-4ECB-8C31-48C2FAD5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D0923-F599-403A-8CF9-1F1B891E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BF078-C4C6-402F-A932-D6403873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C877-8BE6-4D23-894B-19C3750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09A02-0250-4E67-8328-993F747C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EC82B-16EB-40AD-8BDD-10EBFBDF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5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D14B-197A-4BAA-8621-34AB46A5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F109-05E6-42E0-9BA6-F70448D2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BECDD-BE03-4977-B068-92F699E4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DEC70-10A0-475C-AD76-E940E29C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2B07E-3D37-4DEF-BCB8-11A0F8E5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C6D17-496E-4CDB-9F53-2B1429F8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632-1ACA-44BE-962C-524B4D71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0F5FC-0488-44BE-8E5E-DCA68B44C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AB2D-714F-43C9-AD0D-B1B67EAA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A5680-B10E-49C9-82FA-6224BE4C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B83-BD65-479A-903B-AB5B13BC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C3CC8-57D3-4D15-8F0B-ECE2C7BF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088B4-1B75-4302-BDB1-8ABCC7E9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6CF1-532F-4197-9A9D-DAE0AD02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8798-C16B-469A-854A-6DAE98083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E903-B32C-42B1-8561-ECBD6B401AD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5397-F37D-42DA-A883-A1865CB37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D7DD-3FE4-429C-BC4A-41C87060E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A13E-35B2-4B49-99D9-619C8B19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64A-2940-414E-AE79-CA575705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1849666"/>
            <a:ext cx="11507585" cy="16764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MINOR PROJECT 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ALGORITHMIC CRYPTOGRAPHIC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5F162-794D-44BE-A5D3-A15DF1B4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1919" y="4378473"/>
            <a:ext cx="5526505" cy="179918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AMOGH BHATTARAI [PUR078BCT005]</a:t>
            </a: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ARPANA SHARMA GHIMIRE [PUR078BCT016]</a:t>
            </a: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BIBISHA BASNET [PUR078BCT022]</a:t>
            </a: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JENISHA SHRESTHA [PUR078BCT039]</a:t>
            </a: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9EC2E-09AA-4995-B5D6-3E9D28664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1" y="409074"/>
            <a:ext cx="3735186" cy="12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F221-7291-40F6-A74B-7411D74C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166977"/>
            <a:ext cx="10590475" cy="4447106"/>
          </a:xfrm>
        </p:spPr>
        <p:txBody>
          <a:bodyPr>
            <a:no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Functional Requirements: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Reliability</a:t>
            </a: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Friendly</a:t>
            </a:r>
            <a:b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1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764B-A276-41D2-96DA-91AECC73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14" y="598647"/>
            <a:ext cx="8283313" cy="133352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2807F-8393-42A1-8CB7-21D3A9F1440D}"/>
              </a:ext>
            </a:extLst>
          </p:cNvPr>
          <p:cNvSpPr/>
          <p:nvPr/>
        </p:nvSpPr>
        <p:spPr>
          <a:xfrm>
            <a:off x="494927" y="1183340"/>
            <a:ext cx="1163431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Overleaf and Google Slides</a:t>
            </a: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i="0" u="none" strike="noStrike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nder</a:t>
            </a:r>
            <a:endParaRPr lang="en-US" sz="3200" i="0" u="none" strike="noStrike" dirty="0">
              <a:solidFill>
                <a:srgbClr val="0C0C0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1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1A3FCE-1704-4DAD-95BC-70D49B5A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81" y="449013"/>
            <a:ext cx="1141655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kumimoji="0" lang="en-US" altLang="en-US" sz="4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ADC9FE-650E-48B6-A7C9-1FA88A3CA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33675"/>
              </p:ext>
            </p:extLst>
          </p:nvPr>
        </p:nvGraphicFramePr>
        <p:xfrm>
          <a:off x="1359648" y="2386656"/>
          <a:ext cx="1267012" cy="158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4154946249"/>
                    </a:ext>
                  </a:extLst>
                </a:gridCol>
              </a:tblGrid>
              <a:tr h="1587152">
                <a:tc>
                  <a:txBody>
                    <a:bodyPr/>
                    <a:lstStyle/>
                    <a:p>
                      <a:r>
                        <a:rPr lang="en-US" dirty="0"/>
                        <a:t>PDF</a:t>
                      </a:r>
                    </a:p>
                    <a:p>
                      <a:r>
                        <a:rPr lang="en-US" dirty="0"/>
                        <a:t>IMAGES</a:t>
                      </a:r>
                    </a:p>
                    <a:p>
                      <a:r>
                        <a:rPr lang="en-US" dirty="0"/>
                        <a:t>AUDIOS</a:t>
                      </a:r>
                    </a:p>
                    <a:p>
                      <a:r>
                        <a:rPr lang="en-US" dirty="0"/>
                        <a:t>VIDEOS</a:t>
                      </a:r>
                    </a:p>
                    <a:p>
                      <a:r>
                        <a:rPr lang="en-US" dirty="0"/>
                        <a:t>TEXTS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64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5FC4AD-0DD2-4EFD-966B-42BEB6C69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54985"/>
              </p:ext>
            </p:extLst>
          </p:nvPr>
        </p:nvGraphicFramePr>
        <p:xfrm>
          <a:off x="4580965" y="2073688"/>
          <a:ext cx="1515036" cy="2148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036">
                  <a:extLst>
                    <a:ext uri="{9D8B030D-6E8A-4147-A177-3AD203B41FA5}">
                      <a16:colId xmlns:a16="http://schemas.microsoft.com/office/drawing/2014/main" val="4154946249"/>
                    </a:ext>
                  </a:extLst>
                </a:gridCol>
              </a:tblGrid>
              <a:tr h="2148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64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2E2839-1CD4-496D-B5A3-9F918062B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92639"/>
              </p:ext>
            </p:extLst>
          </p:nvPr>
        </p:nvGraphicFramePr>
        <p:xfrm>
          <a:off x="8059271" y="2073688"/>
          <a:ext cx="277308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081">
                  <a:extLst>
                    <a:ext uri="{9D8B030D-6E8A-4147-A177-3AD203B41FA5}">
                      <a16:colId xmlns:a16="http://schemas.microsoft.com/office/drawing/2014/main" val="4154946249"/>
                    </a:ext>
                  </a:extLst>
                </a:gridCol>
              </a:tblGrid>
              <a:tr h="1933537">
                <a:tc>
                  <a:txBody>
                    <a:bodyPr/>
                    <a:lstStyle/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/>
                        <a:t>SPEED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/>
                        <a:t>PROCESSOR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/>
                        <a:t>AVALANCHE EFFECT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/>
                        <a:t>CORRELATION-COEFFICIENT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/>
                        <a:t>TIME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64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D8D207-C81F-4FB0-B630-06E5A9F4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50675"/>
              </p:ext>
            </p:extLst>
          </p:nvPr>
        </p:nvGraphicFramePr>
        <p:xfrm>
          <a:off x="4812015" y="3477037"/>
          <a:ext cx="1104691" cy="5301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91">
                  <a:extLst>
                    <a:ext uri="{9D8B030D-6E8A-4147-A177-3AD203B41FA5}">
                      <a16:colId xmlns:a16="http://schemas.microsoft.com/office/drawing/2014/main" val="4154946249"/>
                    </a:ext>
                  </a:extLst>
                </a:gridCol>
              </a:tblGrid>
              <a:tr h="530187">
                <a:tc>
                  <a:txBody>
                    <a:bodyPr/>
                    <a:lstStyle/>
                    <a:p>
                      <a:r>
                        <a:rPr lang="en-US" sz="1400" dirty="0"/>
                        <a:t>POST QUANTUM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648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6C7EF8-D575-43C4-A24B-C2563CA87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2810"/>
              </p:ext>
            </p:extLst>
          </p:nvPr>
        </p:nvGraphicFramePr>
        <p:xfrm>
          <a:off x="4812016" y="2911140"/>
          <a:ext cx="1167443" cy="420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443">
                  <a:extLst>
                    <a:ext uri="{9D8B030D-6E8A-4147-A177-3AD203B41FA5}">
                      <a16:colId xmlns:a16="http://schemas.microsoft.com/office/drawing/2014/main" val="4154946249"/>
                    </a:ext>
                  </a:extLst>
                </a:gridCol>
              </a:tblGrid>
              <a:tr h="420890">
                <a:tc>
                  <a:txBody>
                    <a:bodyPr/>
                    <a:lstStyle/>
                    <a:p>
                      <a:r>
                        <a:rPr lang="en-US" sz="1400" dirty="0"/>
                        <a:t>CHA-CHA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648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D5A2B2-D374-4BDD-A1C8-E02A243C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57081"/>
              </p:ext>
            </p:extLst>
          </p:nvPr>
        </p:nvGraphicFramePr>
        <p:xfrm>
          <a:off x="4812015" y="2350797"/>
          <a:ext cx="103297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974">
                  <a:extLst>
                    <a:ext uri="{9D8B030D-6E8A-4147-A177-3AD203B41FA5}">
                      <a16:colId xmlns:a16="http://schemas.microsoft.com/office/drawing/2014/main" val="4154946249"/>
                    </a:ext>
                  </a:extLst>
                </a:gridCol>
              </a:tblGrid>
              <a:tr h="275864">
                <a:tc>
                  <a:txBody>
                    <a:bodyPr/>
                    <a:lstStyle/>
                    <a:p>
                      <a:r>
                        <a:rPr lang="en-US" sz="1800" dirty="0"/>
                        <a:t>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6481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07E165-D332-4CD3-8727-A106BE720EB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26660" y="3144372"/>
            <a:ext cx="1954305" cy="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028B5-8CD5-46D9-85F8-E9C509446B2E}"/>
              </a:ext>
            </a:extLst>
          </p:cNvPr>
          <p:cNvCxnSpPr>
            <a:cxnSpLocks/>
          </p:cNvCxnSpPr>
          <p:nvPr/>
        </p:nvCxnSpPr>
        <p:spPr>
          <a:xfrm>
            <a:off x="6104967" y="3112870"/>
            <a:ext cx="1954304" cy="2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5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D12B62F-2BF9-4FA0-AD4A-BF4D3BEC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1" y="405556"/>
            <a:ext cx="9719378" cy="57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kumimoji="0" lang="en-US" altLang="en-US" sz="4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3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lh7-rt.googleusercontent.com/slidesz/AGV_vUeduf8Qfp5_Q_yyQPeKxbktEEd2dOVmRDvNg80bVW8PUNDaJBLCQ1VwY9iQkdhV9LVX0HtupZto6nykxsZjR9QLihjGdCXUgYY7LuKD3YL3DbImJW0x26Q0oH_Mkd6MN-1LgMTZ=s2048?key=H_bWhHcGvfx7IlzzM5mUCOjj">
            <a:extLst>
              <a:ext uri="{FF2B5EF4-FFF2-40B4-BE49-F238E27FC236}">
                <a16:creationId xmlns:a16="http://schemas.microsoft.com/office/drawing/2014/main" id="{012AF13C-5E0D-4C20-A86C-0AB4D0F6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45" y="1484930"/>
            <a:ext cx="5806067" cy="49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5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7675B1-83E9-4FD1-A02C-3705622F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77" y="-2496633"/>
            <a:ext cx="7351058" cy="789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0" b="1" i="0" u="none" strike="noStrike" cap="none" normalizeH="0" baseline="0" dirty="0">
              <a:ln>
                <a:noFill/>
              </a:ln>
              <a:solidFill>
                <a:srgbClr val="0C0C0C"/>
              </a:solidFill>
              <a:effectLst/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700" b="1" dirty="0">
              <a:solidFill>
                <a:srgbClr val="0C0C0C"/>
              </a:solidFill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0" b="1" i="0" u="none" strike="noStrike" cap="none" normalizeH="0" baseline="0" dirty="0">
              <a:ln>
                <a:noFill/>
              </a:ln>
              <a:solidFill>
                <a:srgbClr val="0C0C0C"/>
              </a:solidFill>
              <a:effectLst/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700" b="1" dirty="0">
              <a:solidFill>
                <a:srgbClr val="0C0C0C"/>
              </a:solidFill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0" b="1" i="0" u="none" strike="noStrike" cap="none" normalizeH="0" baseline="0" dirty="0">
              <a:ln>
                <a:noFill/>
              </a:ln>
              <a:solidFill>
                <a:srgbClr val="0C0C0C"/>
              </a:solidFill>
              <a:effectLst/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700" b="1" dirty="0">
              <a:solidFill>
                <a:srgbClr val="0C0C0C"/>
              </a:solidFill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0" b="1" i="0" u="none" strike="noStrike" cap="none" normalizeH="0" baseline="0" dirty="0">
              <a:ln>
                <a:noFill/>
              </a:ln>
              <a:solidFill>
                <a:srgbClr val="0C0C0C"/>
              </a:solidFill>
              <a:effectLst/>
              <a:latin typeface="Maven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kumimoji="0" lang="en-US" altLang="en-US" sz="3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8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lh7-rt.googleusercontent.com/slidesz/AGV_vUdE8cVN_fmpgCyvNcmqLt32nwwhjRODFqtGzLVYQ6_E2R0LpN8dy17i5JK_VTBJpQei-SydP3bNcF-hFs_shIfTF4B3RfvX_vDSL9SCG4n8ky6eUnPxxdCv6FelT6A33jB7vAOY=s2048?key=H_bWhHcGvfx7IlzzM5mUCOjj">
            <a:extLst>
              <a:ext uri="{FF2B5EF4-FFF2-40B4-BE49-F238E27FC236}">
                <a16:creationId xmlns:a16="http://schemas.microsoft.com/office/drawing/2014/main" id="{562FE682-8301-4B87-8EA2-956457FB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82" y="1372328"/>
            <a:ext cx="6506415" cy="52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1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2A6F1DE-9781-4BF5-ADFF-3F41A9CFF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57430"/>
            <a:ext cx="10201835" cy="43513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02C8036-F73E-46BF-9CF3-6832031D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DIAGRAM:</a:t>
            </a:r>
          </a:p>
        </p:txBody>
      </p:sp>
    </p:spTree>
    <p:extLst>
      <p:ext uri="{BB962C8B-B14F-4D97-AF65-F5344CB8AC3E}">
        <p14:creationId xmlns:p14="http://schemas.microsoft.com/office/powerpoint/2010/main" val="119253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299-6B65-F216-8C38-2C0D0F97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32" y="413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3148B-0561-3E6D-FB31-A0F6AF42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6" y="1825625"/>
            <a:ext cx="8193740" cy="4351338"/>
          </a:xfrm>
        </p:spPr>
      </p:pic>
    </p:spTree>
    <p:extLst>
      <p:ext uri="{BB962C8B-B14F-4D97-AF65-F5344CB8AC3E}">
        <p14:creationId xmlns:p14="http://schemas.microsoft.com/office/powerpoint/2010/main" val="315194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B89B-65D0-43A0-95A0-25E7A2E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381028"/>
            <a:ext cx="10515600" cy="843474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E51C8-A6F1-40EE-B97C-4D4572E17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" y="1418931"/>
            <a:ext cx="5345926" cy="491030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8F285-FB4B-46CF-B694-8224C83B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33" y="1418931"/>
            <a:ext cx="5473146" cy="49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867F-799C-4EFD-94C7-B8F924F8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1" y="0"/>
            <a:ext cx="11041048" cy="5279666"/>
          </a:xfrm>
        </p:spPr>
        <p:txBody>
          <a:bodyPr>
            <a:noAutofit/>
          </a:bodyPr>
          <a:lstStyle/>
          <a:p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Z. A. Shaikh, F.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Hajjej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D.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Dinc¸er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Alroobaea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M.Baqasah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new trend in cryptographic information security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forindustry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5.0: A systematic review,” IEEE Access, 2024.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H. Kwon, M. Sim, G. Song, M. Lee, and 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“Evaluating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kpqc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sub-missions: Balanced and clean benchmarking approach,” in International Confer-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Information Security Applications. Springer, 2023, pp. 338–348.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K. K.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Chalkias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Lindstrøm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Riva, A. Roy,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Sonnino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Wang,“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Fastcrypto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Pioneering cryptography via continuous benchmarking,”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-ion of the 15th ACM/SPEC International Conference on Performance Engineering,2024, pp. 227–234.</a:t>
            </a:r>
            <a:br>
              <a:rPr lang="en-US" sz="1800" b="0" dirty="0">
                <a:effectLst/>
              </a:rPr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477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6C61-7471-4BA0-A5C7-AC3A3086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THANK YOU.</a:t>
            </a:r>
          </a:p>
        </p:txBody>
      </p:sp>
    </p:spTree>
    <p:extLst>
      <p:ext uri="{BB962C8B-B14F-4D97-AF65-F5344CB8AC3E}">
        <p14:creationId xmlns:p14="http://schemas.microsoft.com/office/powerpoint/2010/main" val="360235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701EB6-EBA9-46FF-B7E4-A4A650551F6D}"/>
              </a:ext>
            </a:extLst>
          </p:cNvPr>
          <p:cNvSpPr/>
          <p:nvPr/>
        </p:nvSpPr>
        <p:spPr>
          <a:xfrm>
            <a:off x="6683070" y="3208420"/>
            <a:ext cx="430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AE5EA6-3DF0-4770-A550-1449CB4D3D7F}"/>
              </a:ext>
            </a:extLst>
          </p:cNvPr>
          <p:cNvSpPr/>
          <p:nvPr/>
        </p:nvSpPr>
        <p:spPr>
          <a:xfrm>
            <a:off x="383479" y="0"/>
            <a:ext cx="11692215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u="sng" strike="noStrike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b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b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en-US" sz="28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en-US" sz="28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en-US" sz="28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endParaRPr lang="en-US" sz="28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age when data security is critical, cryptographic algorithms play an important role in protecting information. Our project provides a platform for benchmarking these cryptographic algorithms, including standardized metrics for performance, resource utilization, </a:t>
            </a:r>
            <a:r>
              <a:rPr lang="en-US" sz="3200" dirty="0" err="1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media.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4" descr="https://lh7-rt.googleusercontent.com/slidesz/AGV_vUfM0jfY3pJ1_l0HOeTNRS4yRY-gRJq5AsgAAQe8hNxutU6KeLt4H0A0yDhoZtwY5rOoJ0E2zg4CO0TPskCrfUmGTTBr3ydN5e_WvwfJAnLzs_bfe1IP7CwCk_3vHsadUoVMeCcLtg=s2048?key=H_bWhHcGvfx7IlzzM5mUCOjj">
            <a:extLst>
              <a:ext uri="{FF2B5EF4-FFF2-40B4-BE49-F238E27FC236}">
                <a16:creationId xmlns:a16="http://schemas.microsoft.com/office/drawing/2014/main" id="{4F0644D7-E94F-40A0-A737-CDA20501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91" y="915297"/>
            <a:ext cx="3675529" cy="155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ymmetric vs. Asymmetric Encryption - What are differences?">
            <a:extLst>
              <a:ext uri="{FF2B5EF4-FFF2-40B4-BE49-F238E27FC236}">
                <a16:creationId xmlns:a16="http://schemas.microsoft.com/office/drawing/2014/main" id="{8A511464-7A24-4D1A-8FC4-711AB74D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90" y="2131546"/>
            <a:ext cx="3334989" cy="144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Hashing vs Encryption – What's the Difference?">
            <a:extLst>
              <a:ext uri="{FF2B5EF4-FFF2-40B4-BE49-F238E27FC236}">
                <a16:creationId xmlns:a16="http://schemas.microsoft.com/office/drawing/2014/main" id="{5210CB17-9F71-47E0-89C5-841F26EB02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770189"/>
            <a:ext cx="3334989" cy="155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10" descr="Difference Between Hashing and Encryption">
            <a:extLst>
              <a:ext uri="{FF2B5EF4-FFF2-40B4-BE49-F238E27FC236}">
                <a16:creationId xmlns:a16="http://schemas.microsoft.com/office/drawing/2014/main" id="{EC12AA00-56B0-4975-8F0A-94FA6A5E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593" y="1932487"/>
            <a:ext cx="3468101" cy="167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4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5B49E24-F14A-4037-83B6-7F7B61F8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92" y="858640"/>
            <a:ext cx="11098307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1" i="0" u="sng" strike="noStrike" cap="none" normalizeH="0" baseline="0" dirty="0">
                <a:ln>
                  <a:noFill/>
                </a:ln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QUICK OVERVIEW</a:t>
            </a:r>
          </a:p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algorithms used are:</a:t>
            </a:r>
          </a:p>
          <a:p>
            <a:pPr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/>
          </a:p>
          <a:p>
            <a:pPr marL="342900" indent="-342900">
              <a:buFontTx/>
              <a:buAutoNum type="arabicPeriod"/>
            </a:pPr>
            <a:r>
              <a:rPr lang="en-US" altLang="en-US" sz="2400" dirty="0"/>
              <a:t>AES-CBC(128 Bit key)			2. AES-CBC(256 Bit key)</a:t>
            </a:r>
          </a:p>
          <a:p>
            <a:pPr lvl="0" indent="0"/>
            <a:endParaRPr lang="en-US" altLang="en-US" sz="2400" dirty="0"/>
          </a:p>
          <a:p>
            <a:pPr indent="0"/>
            <a:r>
              <a:rPr lang="en-US" altLang="en-US" sz="2400" dirty="0"/>
              <a:t>3. AES-GCM(128 Bit key)			4. AES-GCM(256 Bit key)</a:t>
            </a:r>
          </a:p>
          <a:p>
            <a:pPr marL="342900" lvl="0" indent="-342900">
              <a:buAutoNum type="arabicPeriod"/>
            </a:pPr>
            <a:endParaRPr lang="en-US" altLang="en-US" sz="2400" dirty="0"/>
          </a:p>
          <a:p>
            <a:pPr indent="0"/>
            <a:r>
              <a:rPr lang="en-US" altLang="en-US" sz="2400" dirty="0"/>
              <a:t>5. CHA-CHA 20				6. CHA-CHA 20 POLY and</a:t>
            </a:r>
          </a:p>
          <a:p>
            <a:pPr lvl="0" indent="0"/>
            <a:endParaRPr lang="en-US" altLang="en-US" sz="2400" dirty="0"/>
          </a:p>
          <a:p>
            <a:pPr lvl="0" indent="0"/>
            <a:r>
              <a:rPr lang="en-US" altLang="en-US" sz="2400" dirty="0"/>
              <a:t>7.Crystals-Kyber.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5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02307C-9A31-4FD6-9EBA-A13FC1D5A8C5}"/>
              </a:ext>
            </a:extLst>
          </p:cNvPr>
          <p:cNvSpPr/>
          <p:nvPr/>
        </p:nvSpPr>
        <p:spPr>
          <a:xfrm>
            <a:off x="466165" y="566678"/>
            <a:ext cx="1048870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0" u="sng" strike="noStrike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6000" b="1" u="sng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Choosing the right cryptographic algorithm is challenging due to varying needs like speed, resource usage, and security level.</a:t>
            </a:r>
          </a:p>
          <a:p>
            <a:pPr fontAlgn="base"/>
            <a:endParaRPr lang="en-US" sz="32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standardized way to evaluate cryptographic algorithms across different medias is missing.</a:t>
            </a:r>
          </a:p>
          <a:p>
            <a:pPr fontAlgn="base"/>
            <a:endParaRPr lang="en-US" sz="3200" dirty="0">
              <a:solidFill>
                <a:srgbClr val="0C0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C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Difficulty arises for developers and network engineers to make informed decisions about cryptographic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75643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E1687-DF9D-49BE-A82A-3FE21FC6202F}"/>
              </a:ext>
            </a:extLst>
          </p:cNvPr>
          <p:cNvSpPr/>
          <p:nvPr/>
        </p:nvSpPr>
        <p:spPr>
          <a:xfrm>
            <a:off x="797780" y="771276"/>
            <a:ext cx="987287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platform for benchmarking cryptographic algorithms across diverse media types including text, audio, images, and more, ensuring standardized evaluation and comparison. 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develop a pipeline for all sort of media inputs that can be fed into existing algorithms.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5221-1463-4135-91D2-A0FFAD98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91" y="706341"/>
            <a:ext cx="10515600" cy="66590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59997A-6119-4900-98F1-BB76F000D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2467" y="1579049"/>
            <a:ext cx="1164428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Z. A. Shaikh et al. (2024)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review on cryptographic information security for Industry 5.0, focusing on privacy, real-time access control, and solutions like re-encryption for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Kwon et al. (2023)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performance evaluation of 16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KpqC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algorithms using a unified benchmarking approach for fair comparisons in Post Quantum Cryptography.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Chalkias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 (2024)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benchmarking framework for cryptographic algorithms 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fastcrypto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identifying performance issues and optimization opportunities in encryption and blockchain. </a:t>
            </a:r>
          </a:p>
        </p:txBody>
      </p:sp>
    </p:spTree>
    <p:extLst>
      <p:ext uri="{BB962C8B-B14F-4D97-AF65-F5344CB8AC3E}">
        <p14:creationId xmlns:p14="http://schemas.microsoft.com/office/powerpoint/2010/main" val="30605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9119-0788-47BC-A590-9E65C3E3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09" y="1174376"/>
            <a:ext cx="10515600" cy="5683624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platform for benchmarking cryptographic algorithms across diverse media types including text, audio, images, and more, ensuring standardized evaluation and comparison. 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develop a pipeline for all sort of media inputs that can be fed into existing algorithms. 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F94F-5679-4574-883C-AF8CF90D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60" y="267820"/>
            <a:ext cx="10522697" cy="88862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METHODOLOGY</a:t>
            </a:r>
          </a:p>
        </p:txBody>
      </p:sp>
      <p:pic>
        <p:nvPicPr>
          <p:cNvPr id="4098" name="Picture 2" descr="Agile Methodology Steps For Beginners - A Step-by-Step Guide">
            <a:extLst>
              <a:ext uri="{FF2B5EF4-FFF2-40B4-BE49-F238E27FC236}">
                <a16:creationId xmlns:a16="http://schemas.microsoft.com/office/drawing/2014/main" id="{2C234A90-7C97-49E9-94CE-3B2B44A6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25" y="1775012"/>
            <a:ext cx="9412942" cy="481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19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6826-6A9E-482A-8E2D-FFDA048D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47" y="206735"/>
            <a:ext cx="9296400" cy="5239909"/>
          </a:xfrm>
        </p:spPr>
        <p:txBody>
          <a:bodyPr>
            <a:no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Algorithm Support</a:t>
            </a: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Benchmarking metrics</a:t>
            </a: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Comparison Feature</a:t>
            </a: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Reporting</a:t>
            </a: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738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Maven Pro</vt:lpstr>
      <vt:lpstr>Times New Roman</vt:lpstr>
      <vt:lpstr>Wingdings</vt:lpstr>
      <vt:lpstr>Office Theme</vt:lpstr>
      <vt:lpstr>   A MINOR PROJECT  ON PLATFORM FOR ALGORITHMIC CRYPTOGRAPHIC EVALUATION</vt:lpstr>
      <vt:lpstr>PowerPoint Presentation</vt:lpstr>
      <vt:lpstr>PowerPoint Presentation</vt:lpstr>
      <vt:lpstr>PowerPoint Presentation</vt:lpstr>
      <vt:lpstr>PowerPoint Presentation</vt:lpstr>
      <vt:lpstr>LITERATURE REVIEW</vt:lpstr>
      <vt:lpstr>  OBJECTIVES  1. To develop a platform for benchmarking cryptographic algorithms across diverse media types including text, audio, images, and more, ensuring standardized evaluation and comparison.   2. To develop a pipeline for all sort of media inputs that can be fed into existing algorithms.    </vt:lpstr>
      <vt:lpstr>SOFTWARE DEVELOPMENT METHODOLOGY</vt:lpstr>
      <vt:lpstr>REQUIREMENT ANALYSIS  Functional Requirements:  1. Cryptographic Algorithm Support   2. Benchmarking metrics   3. Comparison Feature   4. Real-Time Reporting     </vt:lpstr>
      <vt:lpstr>REQUIREMENT ANALYSIS  Non Functional Requirements:  1. Performance   2. Reliability   3. User Friendly  </vt:lpstr>
      <vt:lpstr>TECHNOLOGIES USED </vt:lpstr>
      <vt:lpstr>PowerPoint Presentation</vt:lpstr>
      <vt:lpstr>PowerPoint Presentation</vt:lpstr>
      <vt:lpstr>PowerPoint Presentation</vt:lpstr>
      <vt:lpstr>USE-CASE DIAGRAM:</vt:lpstr>
      <vt:lpstr>ACTIVITY DIAGRAM:</vt:lpstr>
      <vt:lpstr>RESULTS:</vt:lpstr>
      <vt:lpstr>       REFERENCES   [1] Z. A. Shaikh, F. Hajjej, Y. D. Uslu, S. Yuksel, H. Dinc¸er, R. Alroobaea, A. M.Baqasah, and U. Chinta, “A new trend in cryptographic information security forindustry 5.0: A systematic review,” IEEE Access, 2024.  [2] H. Kwon, M. Sim, G. Song, M. Lee, and H. Seo, “Evaluating kpqc algorithm sub-missions: Balanced and clean benchmarking approach,” in International Confer-ence on Information Security Applications. Springer, 2023, pp. 338–348.  [3] K. K. Chalkias, J. Lindstrøm, D. Maram, B. Riva, A. Roy, A. Sonnino, and J. Wang,“Fastcrypto: Pioneering cryptography via continuous benchmarking,” in Compan-ion of the 15th ACM/SPEC International Conference on Performance Engineering,2024, pp. 227–234.  </vt:lpstr>
      <vt:lpstr>  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Framework for Benchmarking Cryptographic Algorithms</dc:title>
  <dc:creator>User</dc:creator>
  <cp:lastModifiedBy>User</cp:lastModifiedBy>
  <cp:revision>39</cp:revision>
  <dcterms:created xsi:type="dcterms:W3CDTF">2025-02-26T14:37:06Z</dcterms:created>
  <dcterms:modified xsi:type="dcterms:W3CDTF">2025-03-03T01:01:44Z</dcterms:modified>
</cp:coreProperties>
</file>