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9"/>
  </p:notesMasterIdLst>
  <p:sldIdLst>
    <p:sldId id="258" r:id="rId2"/>
    <p:sldId id="259" r:id="rId3"/>
    <p:sldId id="266" r:id="rId4"/>
    <p:sldId id="262" r:id="rId5"/>
    <p:sldId id="263" r:id="rId6"/>
    <p:sldId id="264" r:id="rId7"/>
    <p:sldId id="265" r:id="rId8"/>
  </p:sldIdLst>
  <p:sldSz cx="12192000" cy="6858000"/>
  <p:notesSz cx="6858000" cy="9144000"/>
  <p:embeddedFontLst>
    <p:embeddedFont>
      <p:font typeface="Franklin Gothic" panose="020B0604020202020204" charset="0"/>
      <p:bold r:id="rId10"/>
    </p:embeddedFont>
    <p:embeddedFont>
      <p:font typeface="Libre Franklin"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493D15-3474-4595-9642-6816F9ABEB4C}" type="doc">
      <dgm:prSet loTypeId="urn:microsoft.com/office/officeart/2005/8/layout/bProcess3" loCatId="process" qsTypeId="urn:microsoft.com/office/officeart/2005/8/quickstyle/simple1" qsCatId="simple" csTypeId="urn:microsoft.com/office/officeart/2005/8/colors/colorful5" csCatId="colorful" phldr="1"/>
      <dgm:spPr/>
      <dgm:t>
        <a:bodyPr/>
        <a:lstStyle/>
        <a:p>
          <a:endParaRPr lang="en-IN"/>
        </a:p>
      </dgm:t>
    </dgm:pt>
    <dgm:pt modelId="{20B77BCB-3974-4402-91DA-5DF16173AE36}">
      <dgm:prSet phldrT="[Text]"/>
      <dgm:spPr/>
      <dgm:t>
        <a:bodyPr/>
        <a:lstStyle/>
        <a:p>
          <a:r>
            <a:rPr lang="en-IN" b="1" dirty="0"/>
            <a:t>DESIGNING UI</a:t>
          </a:r>
        </a:p>
      </dgm:t>
    </dgm:pt>
    <dgm:pt modelId="{1F6666C7-6003-472D-BE98-D2D022A3673B}" type="parTrans" cxnId="{EDBD7C4E-B519-438C-A86B-A50FF3743DB2}">
      <dgm:prSet/>
      <dgm:spPr/>
      <dgm:t>
        <a:bodyPr/>
        <a:lstStyle/>
        <a:p>
          <a:endParaRPr lang="en-IN"/>
        </a:p>
      </dgm:t>
    </dgm:pt>
    <dgm:pt modelId="{353D3525-8653-4DC3-87D4-F04694374517}" type="sibTrans" cxnId="{EDBD7C4E-B519-438C-A86B-A50FF3743DB2}">
      <dgm:prSet/>
      <dgm:spPr/>
      <dgm:t>
        <a:bodyPr/>
        <a:lstStyle/>
        <a:p>
          <a:endParaRPr lang="en-IN"/>
        </a:p>
      </dgm:t>
    </dgm:pt>
    <dgm:pt modelId="{3A9373A8-1D55-462D-8505-6F405773B84A}">
      <dgm:prSet phldrT="[Text]"/>
      <dgm:spPr/>
      <dgm:t>
        <a:bodyPr/>
        <a:lstStyle/>
        <a:p>
          <a:r>
            <a:rPr lang="en-IN" b="1" dirty="0"/>
            <a:t>DEVELOPMENT</a:t>
          </a:r>
        </a:p>
      </dgm:t>
    </dgm:pt>
    <dgm:pt modelId="{62BF56E8-40B4-4D52-A556-BAED13FA4505}" type="parTrans" cxnId="{1FA6C166-F00E-4371-AE67-3935A021CB5A}">
      <dgm:prSet/>
      <dgm:spPr/>
      <dgm:t>
        <a:bodyPr/>
        <a:lstStyle/>
        <a:p>
          <a:endParaRPr lang="en-IN"/>
        </a:p>
      </dgm:t>
    </dgm:pt>
    <dgm:pt modelId="{02AE47AF-5F09-4C80-B4D2-0CB1DFFCC53E}" type="sibTrans" cxnId="{1FA6C166-F00E-4371-AE67-3935A021CB5A}">
      <dgm:prSet/>
      <dgm:spPr/>
      <dgm:t>
        <a:bodyPr/>
        <a:lstStyle/>
        <a:p>
          <a:endParaRPr lang="en-IN"/>
        </a:p>
      </dgm:t>
    </dgm:pt>
    <dgm:pt modelId="{0487F287-D384-4E34-94D6-150CAD9BABB1}">
      <dgm:prSet phldrT="[Text]"/>
      <dgm:spPr/>
      <dgm:t>
        <a:bodyPr/>
        <a:lstStyle/>
        <a:p>
          <a:r>
            <a:rPr lang="en-IN" b="1" dirty="0"/>
            <a:t>DATA INTEGRATION</a:t>
          </a:r>
        </a:p>
      </dgm:t>
    </dgm:pt>
    <dgm:pt modelId="{73496E30-C9C6-493E-9AC0-F24FA07D7E35}" type="parTrans" cxnId="{E054B8D9-8972-4B61-A017-C651A8ADD054}">
      <dgm:prSet/>
      <dgm:spPr/>
      <dgm:t>
        <a:bodyPr/>
        <a:lstStyle/>
        <a:p>
          <a:endParaRPr lang="en-IN"/>
        </a:p>
      </dgm:t>
    </dgm:pt>
    <dgm:pt modelId="{B64F8592-6842-4D09-A864-E13DCAA82821}" type="sibTrans" cxnId="{E054B8D9-8972-4B61-A017-C651A8ADD054}">
      <dgm:prSet/>
      <dgm:spPr/>
      <dgm:t>
        <a:bodyPr/>
        <a:lstStyle/>
        <a:p>
          <a:endParaRPr lang="en-IN"/>
        </a:p>
      </dgm:t>
    </dgm:pt>
    <dgm:pt modelId="{646C6958-B517-4001-B39F-BE43DE652971}">
      <dgm:prSet phldrT="[Text]"/>
      <dgm:spPr/>
      <dgm:t>
        <a:bodyPr/>
        <a:lstStyle/>
        <a:p>
          <a:r>
            <a:rPr lang="en-IN" b="1" dirty="0"/>
            <a:t>SECURITY</a:t>
          </a:r>
        </a:p>
      </dgm:t>
    </dgm:pt>
    <dgm:pt modelId="{FB09B735-40B4-4158-9D5C-45F1D008B8FF}" type="parTrans" cxnId="{212598EE-CD89-48E9-B707-C4838D1248C1}">
      <dgm:prSet/>
      <dgm:spPr/>
      <dgm:t>
        <a:bodyPr/>
        <a:lstStyle/>
        <a:p>
          <a:endParaRPr lang="en-IN"/>
        </a:p>
      </dgm:t>
    </dgm:pt>
    <dgm:pt modelId="{99D9CBB8-897C-4139-B31C-3FE76C1832F6}" type="sibTrans" cxnId="{212598EE-CD89-48E9-B707-C4838D1248C1}">
      <dgm:prSet/>
      <dgm:spPr/>
      <dgm:t>
        <a:bodyPr/>
        <a:lstStyle/>
        <a:p>
          <a:endParaRPr lang="en-IN"/>
        </a:p>
      </dgm:t>
    </dgm:pt>
    <dgm:pt modelId="{E3254201-C787-40C4-914C-B6C8ACDB4ACD}">
      <dgm:prSet phldrT="[Text]"/>
      <dgm:spPr/>
      <dgm:t>
        <a:bodyPr/>
        <a:lstStyle/>
        <a:p>
          <a:r>
            <a:rPr lang="en-IN" b="1" dirty="0"/>
            <a:t>DEPLOYMENT</a:t>
          </a:r>
        </a:p>
      </dgm:t>
    </dgm:pt>
    <dgm:pt modelId="{F8DE5460-8956-4F47-8CC5-9DE8D90F3228}" type="parTrans" cxnId="{310F16E2-B48E-4641-9267-79289B132303}">
      <dgm:prSet/>
      <dgm:spPr/>
      <dgm:t>
        <a:bodyPr/>
        <a:lstStyle/>
        <a:p>
          <a:endParaRPr lang="en-IN"/>
        </a:p>
      </dgm:t>
    </dgm:pt>
    <dgm:pt modelId="{F27EC62C-C12A-4561-9A10-2436D1CAF941}" type="sibTrans" cxnId="{310F16E2-B48E-4641-9267-79289B132303}">
      <dgm:prSet/>
      <dgm:spPr/>
      <dgm:t>
        <a:bodyPr/>
        <a:lstStyle/>
        <a:p>
          <a:endParaRPr lang="en-IN"/>
        </a:p>
      </dgm:t>
    </dgm:pt>
    <dgm:pt modelId="{C7A94163-7A2B-40C8-8049-A11DB00C15E2}" type="pres">
      <dgm:prSet presAssocID="{32493D15-3474-4595-9642-6816F9ABEB4C}" presName="Name0" presStyleCnt="0">
        <dgm:presLayoutVars>
          <dgm:dir/>
          <dgm:resizeHandles val="exact"/>
        </dgm:presLayoutVars>
      </dgm:prSet>
      <dgm:spPr/>
    </dgm:pt>
    <dgm:pt modelId="{1BE8646A-FE6F-4A87-A426-0D2C5F199954}" type="pres">
      <dgm:prSet presAssocID="{20B77BCB-3974-4402-91DA-5DF16173AE36}" presName="node" presStyleLbl="node1" presStyleIdx="0" presStyleCnt="5">
        <dgm:presLayoutVars>
          <dgm:bulletEnabled val="1"/>
        </dgm:presLayoutVars>
      </dgm:prSet>
      <dgm:spPr/>
    </dgm:pt>
    <dgm:pt modelId="{1C012DCE-5D6B-4810-890C-C656A0437023}" type="pres">
      <dgm:prSet presAssocID="{353D3525-8653-4DC3-87D4-F04694374517}" presName="sibTrans" presStyleLbl="sibTrans1D1" presStyleIdx="0" presStyleCnt="4"/>
      <dgm:spPr/>
    </dgm:pt>
    <dgm:pt modelId="{829C07AE-BC93-41B7-9BC6-BD9EC2D933C6}" type="pres">
      <dgm:prSet presAssocID="{353D3525-8653-4DC3-87D4-F04694374517}" presName="connectorText" presStyleLbl="sibTrans1D1" presStyleIdx="0" presStyleCnt="4"/>
      <dgm:spPr/>
    </dgm:pt>
    <dgm:pt modelId="{79361C88-7E9E-4E74-98A7-F456A0590103}" type="pres">
      <dgm:prSet presAssocID="{3A9373A8-1D55-462D-8505-6F405773B84A}" presName="node" presStyleLbl="node1" presStyleIdx="1" presStyleCnt="5">
        <dgm:presLayoutVars>
          <dgm:bulletEnabled val="1"/>
        </dgm:presLayoutVars>
      </dgm:prSet>
      <dgm:spPr/>
    </dgm:pt>
    <dgm:pt modelId="{3CF5A6F3-9CA0-4772-9C88-BCC2C8DA7F10}" type="pres">
      <dgm:prSet presAssocID="{02AE47AF-5F09-4C80-B4D2-0CB1DFFCC53E}" presName="sibTrans" presStyleLbl="sibTrans1D1" presStyleIdx="1" presStyleCnt="4"/>
      <dgm:spPr/>
    </dgm:pt>
    <dgm:pt modelId="{29B1AC8A-8B40-4BAF-B8FD-C7D848B6102A}" type="pres">
      <dgm:prSet presAssocID="{02AE47AF-5F09-4C80-B4D2-0CB1DFFCC53E}" presName="connectorText" presStyleLbl="sibTrans1D1" presStyleIdx="1" presStyleCnt="4"/>
      <dgm:spPr/>
    </dgm:pt>
    <dgm:pt modelId="{6286E11F-96A2-4823-A307-88342294FE8C}" type="pres">
      <dgm:prSet presAssocID="{0487F287-D384-4E34-94D6-150CAD9BABB1}" presName="node" presStyleLbl="node1" presStyleIdx="2" presStyleCnt="5">
        <dgm:presLayoutVars>
          <dgm:bulletEnabled val="1"/>
        </dgm:presLayoutVars>
      </dgm:prSet>
      <dgm:spPr/>
    </dgm:pt>
    <dgm:pt modelId="{993C1019-1824-472D-ACAF-730B03A87EF0}" type="pres">
      <dgm:prSet presAssocID="{B64F8592-6842-4D09-A864-E13DCAA82821}" presName="sibTrans" presStyleLbl="sibTrans1D1" presStyleIdx="2" presStyleCnt="4"/>
      <dgm:spPr/>
    </dgm:pt>
    <dgm:pt modelId="{5DA92B6A-1FED-4D69-9F61-996D89F7D7BD}" type="pres">
      <dgm:prSet presAssocID="{B64F8592-6842-4D09-A864-E13DCAA82821}" presName="connectorText" presStyleLbl="sibTrans1D1" presStyleIdx="2" presStyleCnt="4"/>
      <dgm:spPr/>
    </dgm:pt>
    <dgm:pt modelId="{D0999E9C-A282-45FB-B51A-E78F0992F680}" type="pres">
      <dgm:prSet presAssocID="{646C6958-B517-4001-B39F-BE43DE652971}" presName="node" presStyleLbl="node1" presStyleIdx="3" presStyleCnt="5">
        <dgm:presLayoutVars>
          <dgm:bulletEnabled val="1"/>
        </dgm:presLayoutVars>
      </dgm:prSet>
      <dgm:spPr/>
    </dgm:pt>
    <dgm:pt modelId="{B493B3E4-A009-44F6-BBF2-FD6134F25472}" type="pres">
      <dgm:prSet presAssocID="{99D9CBB8-897C-4139-B31C-3FE76C1832F6}" presName="sibTrans" presStyleLbl="sibTrans1D1" presStyleIdx="3" presStyleCnt="4"/>
      <dgm:spPr/>
    </dgm:pt>
    <dgm:pt modelId="{E2C799F5-03D9-45E1-927A-0F671F601088}" type="pres">
      <dgm:prSet presAssocID="{99D9CBB8-897C-4139-B31C-3FE76C1832F6}" presName="connectorText" presStyleLbl="sibTrans1D1" presStyleIdx="3" presStyleCnt="4"/>
      <dgm:spPr/>
    </dgm:pt>
    <dgm:pt modelId="{FC223A2E-EF25-4F02-8D15-E97826D7462A}" type="pres">
      <dgm:prSet presAssocID="{E3254201-C787-40C4-914C-B6C8ACDB4ACD}" presName="node" presStyleLbl="node1" presStyleIdx="4" presStyleCnt="5">
        <dgm:presLayoutVars>
          <dgm:bulletEnabled val="1"/>
        </dgm:presLayoutVars>
      </dgm:prSet>
      <dgm:spPr/>
    </dgm:pt>
  </dgm:ptLst>
  <dgm:cxnLst>
    <dgm:cxn modelId="{5C962D0C-A7F0-41A1-89B2-AD166E9EBDE1}" type="presOf" srcId="{02AE47AF-5F09-4C80-B4D2-0CB1DFFCC53E}" destId="{3CF5A6F3-9CA0-4772-9C88-BCC2C8DA7F10}" srcOrd="0" destOrd="0" presId="urn:microsoft.com/office/officeart/2005/8/layout/bProcess3"/>
    <dgm:cxn modelId="{CAC62712-C9F3-463E-A1C8-518321188044}" type="presOf" srcId="{B64F8592-6842-4D09-A864-E13DCAA82821}" destId="{993C1019-1824-472D-ACAF-730B03A87EF0}" srcOrd="0" destOrd="0" presId="urn:microsoft.com/office/officeart/2005/8/layout/bProcess3"/>
    <dgm:cxn modelId="{27813923-5FF3-4F44-97BF-B66180AB8533}" type="presOf" srcId="{02AE47AF-5F09-4C80-B4D2-0CB1DFFCC53E}" destId="{29B1AC8A-8B40-4BAF-B8FD-C7D848B6102A}" srcOrd="1" destOrd="0" presId="urn:microsoft.com/office/officeart/2005/8/layout/bProcess3"/>
    <dgm:cxn modelId="{22FE6B26-B91F-487A-A0CE-0AA71F24304A}" type="presOf" srcId="{99D9CBB8-897C-4139-B31C-3FE76C1832F6}" destId="{B493B3E4-A009-44F6-BBF2-FD6134F25472}" srcOrd="0" destOrd="0" presId="urn:microsoft.com/office/officeart/2005/8/layout/bProcess3"/>
    <dgm:cxn modelId="{4F614C2C-F4E5-4A8B-9DA4-B9370CD8A45B}" type="presOf" srcId="{E3254201-C787-40C4-914C-B6C8ACDB4ACD}" destId="{FC223A2E-EF25-4F02-8D15-E97826D7462A}" srcOrd="0" destOrd="0" presId="urn:microsoft.com/office/officeart/2005/8/layout/bProcess3"/>
    <dgm:cxn modelId="{1FA6C166-F00E-4371-AE67-3935A021CB5A}" srcId="{32493D15-3474-4595-9642-6816F9ABEB4C}" destId="{3A9373A8-1D55-462D-8505-6F405773B84A}" srcOrd="1" destOrd="0" parTransId="{62BF56E8-40B4-4D52-A556-BAED13FA4505}" sibTransId="{02AE47AF-5F09-4C80-B4D2-0CB1DFFCC53E}"/>
    <dgm:cxn modelId="{022FC46A-3542-463C-A921-85F6D59014A0}" type="presOf" srcId="{32493D15-3474-4595-9642-6816F9ABEB4C}" destId="{C7A94163-7A2B-40C8-8049-A11DB00C15E2}" srcOrd="0" destOrd="0" presId="urn:microsoft.com/office/officeart/2005/8/layout/bProcess3"/>
    <dgm:cxn modelId="{65B2314E-E7E7-4F09-9911-C2DE399DF474}" type="presOf" srcId="{B64F8592-6842-4D09-A864-E13DCAA82821}" destId="{5DA92B6A-1FED-4D69-9F61-996D89F7D7BD}" srcOrd="1" destOrd="0" presId="urn:microsoft.com/office/officeart/2005/8/layout/bProcess3"/>
    <dgm:cxn modelId="{EDBD7C4E-B519-438C-A86B-A50FF3743DB2}" srcId="{32493D15-3474-4595-9642-6816F9ABEB4C}" destId="{20B77BCB-3974-4402-91DA-5DF16173AE36}" srcOrd="0" destOrd="0" parTransId="{1F6666C7-6003-472D-BE98-D2D022A3673B}" sibTransId="{353D3525-8653-4DC3-87D4-F04694374517}"/>
    <dgm:cxn modelId="{88B07D52-2CBB-44C5-B749-C8524B0625D3}" type="presOf" srcId="{353D3525-8653-4DC3-87D4-F04694374517}" destId="{1C012DCE-5D6B-4810-890C-C656A0437023}" srcOrd="0" destOrd="0" presId="urn:microsoft.com/office/officeart/2005/8/layout/bProcess3"/>
    <dgm:cxn modelId="{9D25DF52-DF75-4FA2-8CDE-BF3AAB1AEFC6}" type="presOf" srcId="{3A9373A8-1D55-462D-8505-6F405773B84A}" destId="{79361C88-7E9E-4E74-98A7-F456A0590103}" srcOrd="0" destOrd="0" presId="urn:microsoft.com/office/officeart/2005/8/layout/bProcess3"/>
    <dgm:cxn modelId="{8F4F5C75-E657-4CFE-A03B-8AD7C467CFBD}" type="presOf" srcId="{20B77BCB-3974-4402-91DA-5DF16173AE36}" destId="{1BE8646A-FE6F-4A87-A426-0D2C5F199954}" srcOrd="0" destOrd="0" presId="urn:microsoft.com/office/officeart/2005/8/layout/bProcess3"/>
    <dgm:cxn modelId="{B0ADC282-D4B1-44AD-960B-480B9FACA282}" type="presOf" srcId="{353D3525-8653-4DC3-87D4-F04694374517}" destId="{829C07AE-BC93-41B7-9BC6-BD9EC2D933C6}" srcOrd="1" destOrd="0" presId="urn:microsoft.com/office/officeart/2005/8/layout/bProcess3"/>
    <dgm:cxn modelId="{F72DA898-A8F5-4B4B-95BD-EF6F6D382413}" type="presOf" srcId="{99D9CBB8-897C-4139-B31C-3FE76C1832F6}" destId="{E2C799F5-03D9-45E1-927A-0F671F601088}" srcOrd="1" destOrd="0" presId="urn:microsoft.com/office/officeart/2005/8/layout/bProcess3"/>
    <dgm:cxn modelId="{892AF0A0-8746-40C3-B2B1-88DD37F7FA74}" type="presOf" srcId="{646C6958-B517-4001-B39F-BE43DE652971}" destId="{D0999E9C-A282-45FB-B51A-E78F0992F680}" srcOrd="0" destOrd="0" presId="urn:microsoft.com/office/officeart/2005/8/layout/bProcess3"/>
    <dgm:cxn modelId="{9195F3A1-801C-4038-ADB4-F72FA3528F53}" type="presOf" srcId="{0487F287-D384-4E34-94D6-150CAD9BABB1}" destId="{6286E11F-96A2-4823-A307-88342294FE8C}" srcOrd="0" destOrd="0" presId="urn:microsoft.com/office/officeart/2005/8/layout/bProcess3"/>
    <dgm:cxn modelId="{E054B8D9-8972-4B61-A017-C651A8ADD054}" srcId="{32493D15-3474-4595-9642-6816F9ABEB4C}" destId="{0487F287-D384-4E34-94D6-150CAD9BABB1}" srcOrd="2" destOrd="0" parTransId="{73496E30-C9C6-493E-9AC0-F24FA07D7E35}" sibTransId="{B64F8592-6842-4D09-A864-E13DCAA82821}"/>
    <dgm:cxn modelId="{310F16E2-B48E-4641-9267-79289B132303}" srcId="{32493D15-3474-4595-9642-6816F9ABEB4C}" destId="{E3254201-C787-40C4-914C-B6C8ACDB4ACD}" srcOrd="4" destOrd="0" parTransId="{F8DE5460-8956-4F47-8CC5-9DE8D90F3228}" sibTransId="{F27EC62C-C12A-4561-9A10-2436D1CAF941}"/>
    <dgm:cxn modelId="{212598EE-CD89-48E9-B707-C4838D1248C1}" srcId="{32493D15-3474-4595-9642-6816F9ABEB4C}" destId="{646C6958-B517-4001-B39F-BE43DE652971}" srcOrd="3" destOrd="0" parTransId="{FB09B735-40B4-4158-9D5C-45F1D008B8FF}" sibTransId="{99D9CBB8-897C-4139-B31C-3FE76C1832F6}"/>
    <dgm:cxn modelId="{7109069C-B00C-4764-B170-8C0A9A191CD7}" type="presParOf" srcId="{C7A94163-7A2B-40C8-8049-A11DB00C15E2}" destId="{1BE8646A-FE6F-4A87-A426-0D2C5F199954}" srcOrd="0" destOrd="0" presId="urn:microsoft.com/office/officeart/2005/8/layout/bProcess3"/>
    <dgm:cxn modelId="{98531631-D57E-4ECB-8AE5-A668F6721E27}" type="presParOf" srcId="{C7A94163-7A2B-40C8-8049-A11DB00C15E2}" destId="{1C012DCE-5D6B-4810-890C-C656A0437023}" srcOrd="1" destOrd="0" presId="urn:microsoft.com/office/officeart/2005/8/layout/bProcess3"/>
    <dgm:cxn modelId="{AAD60F3A-5EB8-49D0-BFDD-23C89DF81F14}" type="presParOf" srcId="{1C012DCE-5D6B-4810-890C-C656A0437023}" destId="{829C07AE-BC93-41B7-9BC6-BD9EC2D933C6}" srcOrd="0" destOrd="0" presId="urn:microsoft.com/office/officeart/2005/8/layout/bProcess3"/>
    <dgm:cxn modelId="{61F7FE36-880F-4F61-B5BC-7EC6ED7A0AF9}" type="presParOf" srcId="{C7A94163-7A2B-40C8-8049-A11DB00C15E2}" destId="{79361C88-7E9E-4E74-98A7-F456A0590103}" srcOrd="2" destOrd="0" presId="urn:microsoft.com/office/officeart/2005/8/layout/bProcess3"/>
    <dgm:cxn modelId="{F27F9873-B420-4251-8C88-84D481ADCDB9}" type="presParOf" srcId="{C7A94163-7A2B-40C8-8049-A11DB00C15E2}" destId="{3CF5A6F3-9CA0-4772-9C88-BCC2C8DA7F10}" srcOrd="3" destOrd="0" presId="urn:microsoft.com/office/officeart/2005/8/layout/bProcess3"/>
    <dgm:cxn modelId="{1355DFA8-3C4B-4894-80E7-1418ABFCF6B8}" type="presParOf" srcId="{3CF5A6F3-9CA0-4772-9C88-BCC2C8DA7F10}" destId="{29B1AC8A-8B40-4BAF-B8FD-C7D848B6102A}" srcOrd="0" destOrd="0" presId="urn:microsoft.com/office/officeart/2005/8/layout/bProcess3"/>
    <dgm:cxn modelId="{734C1CC3-F537-42FC-AB8D-73CB0E329ECA}" type="presParOf" srcId="{C7A94163-7A2B-40C8-8049-A11DB00C15E2}" destId="{6286E11F-96A2-4823-A307-88342294FE8C}" srcOrd="4" destOrd="0" presId="urn:microsoft.com/office/officeart/2005/8/layout/bProcess3"/>
    <dgm:cxn modelId="{1E5D68D6-B32D-4D10-A348-7D674D1DDD1D}" type="presParOf" srcId="{C7A94163-7A2B-40C8-8049-A11DB00C15E2}" destId="{993C1019-1824-472D-ACAF-730B03A87EF0}" srcOrd="5" destOrd="0" presId="urn:microsoft.com/office/officeart/2005/8/layout/bProcess3"/>
    <dgm:cxn modelId="{E937BF19-A054-4347-A453-5A08CEB6823C}" type="presParOf" srcId="{993C1019-1824-472D-ACAF-730B03A87EF0}" destId="{5DA92B6A-1FED-4D69-9F61-996D89F7D7BD}" srcOrd="0" destOrd="0" presId="urn:microsoft.com/office/officeart/2005/8/layout/bProcess3"/>
    <dgm:cxn modelId="{614E41B9-BBA5-4021-B14A-4BA07D2946A2}" type="presParOf" srcId="{C7A94163-7A2B-40C8-8049-A11DB00C15E2}" destId="{D0999E9C-A282-45FB-B51A-E78F0992F680}" srcOrd="6" destOrd="0" presId="urn:microsoft.com/office/officeart/2005/8/layout/bProcess3"/>
    <dgm:cxn modelId="{C33F78CC-8F99-4239-8DBB-5603131D9DFD}" type="presParOf" srcId="{C7A94163-7A2B-40C8-8049-A11DB00C15E2}" destId="{B493B3E4-A009-44F6-BBF2-FD6134F25472}" srcOrd="7" destOrd="0" presId="urn:microsoft.com/office/officeart/2005/8/layout/bProcess3"/>
    <dgm:cxn modelId="{38A9D048-3BA0-4512-A4E0-3018667ACC98}" type="presParOf" srcId="{B493B3E4-A009-44F6-BBF2-FD6134F25472}" destId="{E2C799F5-03D9-45E1-927A-0F671F601088}" srcOrd="0" destOrd="0" presId="urn:microsoft.com/office/officeart/2005/8/layout/bProcess3"/>
    <dgm:cxn modelId="{852BE4FE-AF19-427C-AD05-55F199E5927B}" type="presParOf" srcId="{C7A94163-7A2B-40C8-8049-A11DB00C15E2}" destId="{FC223A2E-EF25-4F02-8D15-E97826D7462A}"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12DCE-5D6B-4810-890C-C656A0437023}">
      <dsp:nvSpPr>
        <dsp:cNvPr id="0" name=""/>
        <dsp:cNvSpPr/>
      </dsp:nvSpPr>
      <dsp:spPr>
        <a:xfrm>
          <a:off x="1316889" y="726294"/>
          <a:ext cx="271894" cy="91440"/>
        </a:xfrm>
        <a:custGeom>
          <a:avLst/>
          <a:gdLst/>
          <a:ahLst/>
          <a:cxnLst/>
          <a:rect l="0" t="0" r="0" b="0"/>
          <a:pathLst>
            <a:path>
              <a:moveTo>
                <a:pt x="0" y="45720"/>
              </a:moveTo>
              <a:lnTo>
                <a:pt x="271894"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45274" y="770502"/>
        <a:ext cx="15124" cy="3024"/>
      </dsp:txXfrm>
    </dsp:sp>
    <dsp:sp modelId="{1BE8646A-FE6F-4A87-A426-0D2C5F199954}">
      <dsp:nvSpPr>
        <dsp:cNvPr id="0" name=""/>
        <dsp:cNvSpPr/>
      </dsp:nvSpPr>
      <dsp:spPr>
        <a:xfrm>
          <a:off x="3493" y="377456"/>
          <a:ext cx="1315195" cy="78911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t>DESIGNING UI</a:t>
          </a:r>
        </a:p>
      </dsp:txBody>
      <dsp:txXfrm>
        <a:off x="3493" y="377456"/>
        <a:ext cx="1315195" cy="789117"/>
      </dsp:txXfrm>
    </dsp:sp>
    <dsp:sp modelId="{3CF5A6F3-9CA0-4772-9C88-BCC2C8DA7F10}">
      <dsp:nvSpPr>
        <dsp:cNvPr id="0" name=""/>
        <dsp:cNvSpPr/>
      </dsp:nvSpPr>
      <dsp:spPr>
        <a:xfrm>
          <a:off x="2934579" y="726294"/>
          <a:ext cx="271894" cy="91440"/>
        </a:xfrm>
        <a:custGeom>
          <a:avLst/>
          <a:gdLst/>
          <a:ahLst/>
          <a:cxnLst/>
          <a:rect l="0" t="0" r="0" b="0"/>
          <a:pathLst>
            <a:path>
              <a:moveTo>
                <a:pt x="0" y="45720"/>
              </a:moveTo>
              <a:lnTo>
                <a:pt x="271894" y="45720"/>
              </a:lnTo>
            </a:path>
          </a:pathLst>
        </a:custGeom>
        <a:noFill/>
        <a:ln w="9525" cap="flat" cmpd="sng" algn="ctr">
          <a:solidFill>
            <a:schemeClr val="accent5">
              <a:hueOff val="668143"/>
              <a:satOff val="7278"/>
              <a:lumOff val="202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62964" y="770502"/>
        <a:ext cx="15124" cy="3024"/>
      </dsp:txXfrm>
    </dsp:sp>
    <dsp:sp modelId="{79361C88-7E9E-4E74-98A7-F456A0590103}">
      <dsp:nvSpPr>
        <dsp:cNvPr id="0" name=""/>
        <dsp:cNvSpPr/>
      </dsp:nvSpPr>
      <dsp:spPr>
        <a:xfrm>
          <a:off x="1621183" y="377456"/>
          <a:ext cx="1315195" cy="789117"/>
        </a:xfrm>
        <a:prstGeom prst="rect">
          <a:avLst/>
        </a:prstGeom>
        <a:solidFill>
          <a:schemeClr val="accent5">
            <a:hueOff val="501107"/>
            <a:satOff val="5458"/>
            <a:lumOff val="15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t>DEVELOPMENT</a:t>
          </a:r>
        </a:p>
      </dsp:txBody>
      <dsp:txXfrm>
        <a:off x="1621183" y="377456"/>
        <a:ext cx="1315195" cy="789117"/>
      </dsp:txXfrm>
    </dsp:sp>
    <dsp:sp modelId="{993C1019-1824-472D-ACAF-730B03A87EF0}">
      <dsp:nvSpPr>
        <dsp:cNvPr id="0" name=""/>
        <dsp:cNvSpPr/>
      </dsp:nvSpPr>
      <dsp:spPr>
        <a:xfrm>
          <a:off x="661091" y="1164773"/>
          <a:ext cx="3235380" cy="271894"/>
        </a:xfrm>
        <a:custGeom>
          <a:avLst/>
          <a:gdLst/>
          <a:ahLst/>
          <a:cxnLst/>
          <a:rect l="0" t="0" r="0" b="0"/>
          <a:pathLst>
            <a:path>
              <a:moveTo>
                <a:pt x="3235380" y="0"/>
              </a:moveTo>
              <a:lnTo>
                <a:pt x="3235380" y="153047"/>
              </a:lnTo>
              <a:lnTo>
                <a:pt x="0" y="153047"/>
              </a:lnTo>
              <a:lnTo>
                <a:pt x="0" y="271894"/>
              </a:lnTo>
            </a:path>
          </a:pathLst>
        </a:custGeom>
        <a:noFill/>
        <a:ln w="9525" cap="flat" cmpd="sng" algn="ctr">
          <a:solidFill>
            <a:schemeClr val="accent5">
              <a:hueOff val="1336285"/>
              <a:satOff val="14555"/>
              <a:lumOff val="405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197544" y="1299208"/>
        <a:ext cx="162474" cy="3024"/>
      </dsp:txXfrm>
    </dsp:sp>
    <dsp:sp modelId="{6286E11F-96A2-4823-A307-88342294FE8C}">
      <dsp:nvSpPr>
        <dsp:cNvPr id="0" name=""/>
        <dsp:cNvSpPr/>
      </dsp:nvSpPr>
      <dsp:spPr>
        <a:xfrm>
          <a:off x="3238873" y="377456"/>
          <a:ext cx="1315195" cy="789117"/>
        </a:xfrm>
        <a:prstGeom prst="rect">
          <a:avLst/>
        </a:prstGeom>
        <a:solidFill>
          <a:schemeClr val="accent5">
            <a:hueOff val="1002214"/>
            <a:satOff val="10917"/>
            <a:lumOff val="3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t>DATA INTEGRATION</a:t>
          </a:r>
        </a:p>
      </dsp:txBody>
      <dsp:txXfrm>
        <a:off x="3238873" y="377456"/>
        <a:ext cx="1315195" cy="789117"/>
      </dsp:txXfrm>
    </dsp:sp>
    <dsp:sp modelId="{B493B3E4-A009-44F6-BBF2-FD6134F25472}">
      <dsp:nvSpPr>
        <dsp:cNvPr id="0" name=""/>
        <dsp:cNvSpPr/>
      </dsp:nvSpPr>
      <dsp:spPr>
        <a:xfrm>
          <a:off x="1316889" y="1817907"/>
          <a:ext cx="271894" cy="91440"/>
        </a:xfrm>
        <a:custGeom>
          <a:avLst/>
          <a:gdLst/>
          <a:ahLst/>
          <a:cxnLst/>
          <a:rect l="0" t="0" r="0" b="0"/>
          <a:pathLst>
            <a:path>
              <a:moveTo>
                <a:pt x="0" y="45720"/>
              </a:moveTo>
              <a:lnTo>
                <a:pt x="271894" y="45720"/>
              </a:lnTo>
            </a:path>
          </a:pathLst>
        </a:custGeom>
        <a:noFill/>
        <a:ln w="9525" cap="flat" cmpd="sng" algn="ctr">
          <a:solidFill>
            <a:schemeClr val="accent5">
              <a:hueOff val="2004428"/>
              <a:satOff val="21833"/>
              <a:lumOff val="60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445274" y="1862114"/>
        <a:ext cx="15124" cy="3024"/>
      </dsp:txXfrm>
    </dsp:sp>
    <dsp:sp modelId="{D0999E9C-A282-45FB-B51A-E78F0992F680}">
      <dsp:nvSpPr>
        <dsp:cNvPr id="0" name=""/>
        <dsp:cNvSpPr/>
      </dsp:nvSpPr>
      <dsp:spPr>
        <a:xfrm>
          <a:off x="3493" y="1469068"/>
          <a:ext cx="1315195" cy="789117"/>
        </a:xfrm>
        <a:prstGeom prst="rect">
          <a:avLst/>
        </a:prstGeom>
        <a:solidFill>
          <a:schemeClr val="accent5">
            <a:hueOff val="1503321"/>
            <a:satOff val="16375"/>
            <a:lumOff val="45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t>SECURITY</a:t>
          </a:r>
        </a:p>
      </dsp:txBody>
      <dsp:txXfrm>
        <a:off x="3493" y="1469068"/>
        <a:ext cx="1315195" cy="789117"/>
      </dsp:txXfrm>
    </dsp:sp>
    <dsp:sp modelId="{FC223A2E-EF25-4F02-8D15-E97826D7462A}">
      <dsp:nvSpPr>
        <dsp:cNvPr id="0" name=""/>
        <dsp:cNvSpPr/>
      </dsp:nvSpPr>
      <dsp:spPr>
        <a:xfrm>
          <a:off x="1621183" y="1469068"/>
          <a:ext cx="1315195" cy="789117"/>
        </a:xfrm>
        <a:prstGeom prst="rect">
          <a:avLst/>
        </a:prstGeom>
        <a:solidFill>
          <a:schemeClr val="accent5">
            <a:hueOff val="2004428"/>
            <a:satOff val="21833"/>
            <a:lumOff val="6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IN" sz="1100" b="1" kern="1200" dirty="0"/>
            <a:t>DEPLOYMENT</a:t>
          </a:r>
        </a:p>
      </dsp:txBody>
      <dsp:txXfrm>
        <a:off x="1621183" y="1469068"/>
        <a:ext cx="1315195" cy="78911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428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42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428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428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428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1</a:t>
            </a:fld>
            <a:endParaRPr/>
          </a:p>
        </p:txBody>
      </p:sp>
      <p:sp>
        <p:nvSpPr>
          <p:cNvPr id="8" name="Google Shape;217;p2">
            <a:extLst>
              <a:ext uri="{FF2B5EF4-FFF2-40B4-BE49-F238E27FC236}">
                <a16:creationId xmlns:a16="http://schemas.microsoft.com/office/drawing/2014/main" id="{5D0AEC5A-2BA5-72A4-1ABF-57E6A807D46C}"/>
              </a:ext>
            </a:extLst>
          </p:cNvPr>
          <p:cNvSpPr txBox="1">
            <a:spLocks/>
          </p:cNvSpPr>
          <p:nvPr/>
        </p:nvSpPr>
        <p:spPr>
          <a:xfrm>
            <a:off x="731547" y="1116202"/>
            <a:ext cx="5532990" cy="610704"/>
          </a:xfrm>
          <a:prstGeom prst="rect">
            <a:avLst/>
          </a:prstGeom>
          <a:noFill/>
          <a:ln>
            <a:noFill/>
          </a:ln>
        </p:spPr>
        <p:txBody>
          <a:bodyPr spcFirstLastPara="1" vert="horz" wrap="square" lIns="0" tIns="0" rIns="0" bIns="0" rtlCol="0" anchor="b" anchorCtr="0">
            <a:normAutofit fontScale="97500"/>
          </a:bodyPr>
          <a:lstStyle>
            <a:lvl1pPr algn="l" defTabSz="914400" rtl="0" eaLnBrk="1" latinLnBrk="0" hangingPunct="1">
              <a:lnSpc>
                <a:spcPct val="90000"/>
              </a:lnSpc>
              <a:spcBef>
                <a:spcPct val="0"/>
              </a:spcBef>
              <a:buNone/>
              <a:defRPr sz="4400" kern="1200" cap="all" baseline="0">
                <a:solidFill>
                  <a:schemeClr val="tx1">
                    <a:lumMod val="50000"/>
                  </a:schemeClr>
                </a:solidFill>
                <a:latin typeface="+mj-lt"/>
                <a:ea typeface="+mj-ea"/>
                <a:cs typeface="+mj-cs"/>
              </a:defRPr>
            </a:lvl1pPr>
          </a:lstStyle>
          <a:p>
            <a:pPr>
              <a:buSzPct val="100000"/>
            </a:pPr>
            <a:r>
              <a:rPr lang="en-US" sz="4000" b="1" dirty="0"/>
              <a:t>Approach</a:t>
            </a:r>
          </a:p>
        </p:txBody>
      </p:sp>
      <p:sp>
        <p:nvSpPr>
          <p:cNvPr id="9" name="TextBox 8">
            <a:extLst>
              <a:ext uri="{FF2B5EF4-FFF2-40B4-BE49-F238E27FC236}">
                <a16:creationId xmlns:a16="http://schemas.microsoft.com/office/drawing/2014/main" id="{960082D4-27CC-08B3-050F-68EBA79AF71D}"/>
              </a:ext>
            </a:extLst>
          </p:cNvPr>
          <p:cNvSpPr txBox="1"/>
          <p:nvPr/>
        </p:nvSpPr>
        <p:spPr>
          <a:xfrm>
            <a:off x="501181" y="2108638"/>
            <a:ext cx="5431841" cy="2640723"/>
          </a:xfrm>
          <a:prstGeom prst="rect">
            <a:avLst/>
          </a:prstGeom>
          <a:noFill/>
        </p:spPr>
        <p:txBody>
          <a:bodyPr wrap="square" rtlCol="0">
            <a:spAutoFit/>
          </a:bodyPr>
          <a:lstStyle/>
          <a:p>
            <a:pPr marL="285664" indent="-285664">
              <a:buFont typeface="Noto Sans Symbols"/>
              <a:buChar char="⮚"/>
            </a:pPr>
            <a:r>
              <a:rPr lang="en-US" sz="1600" dirty="0">
                <a:solidFill>
                  <a:schemeClr val="tx1"/>
                </a:solidFill>
              </a:rPr>
              <a:t>Building an app that allows the users to inform about the disaster activity in real-time to the rescue agencies.</a:t>
            </a:r>
          </a:p>
          <a:p>
            <a:pPr marL="285664" indent="-285664">
              <a:buFont typeface="Noto Sans Symbols"/>
              <a:buChar char="⮚"/>
            </a:pPr>
            <a:r>
              <a:rPr lang="en-US" sz="1600" dirty="0">
                <a:solidFill>
                  <a:schemeClr val="tx1"/>
                </a:solidFill>
              </a:rPr>
              <a:t>Agencies to agencies communication for efficient management of resources </a:t>
            </a:r>
          </a:p>
          <a:p>
            <a:pPr marL="285664" indent="-285664">
              <a:buFont typeface="Noto Sans Symbols"/>
              <a:buChar char="⮚"/>
            </a:pPr>
            <a:r>
              <a:rPr lang="en-US" sz="1600" dirty="0">
                <a:solidFill>
                  <a:schemeClr val="tx1"/>
                </a:solidFill>
              </a:rPr>
              <a:t> The nearest agency is contacted for immediate rescuing.</a:t>
            </a:r>
          </a:p>
          <a:p>
            <a:pPr marL="285664" indent="-285664">
              <a:buFont typeface="Noto Sans Symbols"/>
              <a:buChar char="⮚"/>
            </a:pPr>
            <a:r>
              <a:rPr lang="en-US" sz="1600" dirty="0">
                <a:solidFill>
                  <a:schemeClr val="tx1"/>
                </a:solidFill>
              </a:rPr>
              <a:t>All the Agencies in a certain range are informed to be prepared.</a:t>
            </a:r>
          </a:p>
          <a:p>
            <a:pPr marL="285664" indent="-285664">
              <a:buFont typeface="Noto Sans Symbols"/>
              <a:buChar char="⮚"/>
            </a:pPr>
            <a:r>
              <a:rPr lang="en-US" sz="1600" dirty="0">
                <a:solidFill>
                  <a:schemeClr val="tx1"/>
                </a:solidFill>
              </a:rPr>
              <a:t>Immediate medical backup is provided</a:t>
            </a:r>
            <a:r>
              <a:rPr lang="en-US" sz="1600" dirty="0">
                <a:solidFill>
                  <a:schemeClr val="tx2"/>
                </a:solidFill>
              </a:rPr>
              <a:t>.</a:t>
            </a:r>
          </a:p>
          <a:p>
            <a:pPr>
              <a:lnSpc>
                <a:spcPct val="90000"/>
              </a:lnSpc>
            </a:pPr>
            <a:endParaRPr lang="en-IN" sz="2400" dirty="0"/>
          </a:p>
        </p:txBody>
      </p:sp>
      <p:sp>
        <p:nvSpPr>
          <p:cNvPr id="10" name="TextBox 9">
            <a:extLst>
              <a:ext uri="{FF2B5EF4-FFF2-40B4-BE49-F238E27FC236}">
                <a16:creationId xmlns:a16="http://schemas.microsoft.com/office/drawing/2014/main" id="{3E9DD318-9F94-8F18-C0CE-003A5D0EB69E}"/>
              </a:ext>
            </a:extLst>
          </p:cNvPr>
          <p:cNvSpPr txBox="1"/>
          <p:nvPr/>
        </p:nvSpPr>
        <p:spPr>
          <a:xfrm>
            <a:off x="731547" y="4448755"/>
            <a:ext cx="6634064" cy="424732"/>
          </a:xfrm>
          <a:prstGeom prst="rect">
            <a:avLst/>
          </a:prstGeom>
          <a:noFill/>
        </p:spPr>
        <p:txBody>
          <a:bodyPr wrap="square">
            <a:spAutoFit/>
          </a:bodyPr>
          <a:lstStyle/>
          <a:p>
            <a:pPr>
              <a:lnSpc>
                <a:spcPct val="90000"/>
              </a:lnSpc>
            </a:pPr>
            <a:r>
              <a:rPr lang="en-IN" sz="2400" b="1" dirty="0">
                <a:latin typeface="+mj-lt"/>
              </a:rPr>
              <a:t>Use cases</a:t>
            </a:r>
          </a:p>
        </p:txBody>
      </p:sp>
      <p:sp>
        <p:nvSpPr>
          <p:cNvPr id="11" name="TextBox 10">
            <a:extLst>
              <a:ext uri="{FF2B5EF4-FFF2-40B4-BE49-F238E27FC236}">
                <a16:creationId xmlns:a16="http://schemas.microsoft.com/office/drawing/2014/main" id="{CEA4D383-BBFB-CE7E-4DF0-52C27C8DC798}"/>
              </a:ext>
            </a:extLst>
          </p:cNvPr>
          <p:cNvSpPr txBox="1"/>
          <p:nvPr/>
        </p:nvSpPr>
        <p:spPr>
          <a:xfrm>
            <a:off x="617028" y="4941579"/>
            <a:ext cx="6634064" cy="1600438"/>
          </a:xfrm>
          <a:prstGeom prst="rect">
            <a:avLst/>
          </a:prstGeom>
          <a:noFill/>
        </p:spPr>
        <p:txBody>
          <a:bodyPr wrap="square">
            <a:spAutoFit/>
          </a:bodyPr>
          <a:lstStyle/>
          <a:p>
            <a:pPr marL="285750" indent="-285750">
              <a:buFont typeface="Wingdings" panose="05000000000000000000" pitchFamily="2" charset="2"/>
              <a:buChar char="Ø"/>
            </a:pPr>
            <a:r>
              <a:rPr lang="en-IN" dirty="0"/>
              <a:t>Disaster Response Coordination</a:t>
            </a:r>
          </a:p>
          <a:p>
            <a:pPr marL="285750" indent="-285750">
              <a:buFont typeface="Wingdings" panose="05000000000000000000" pitchFamily="2" charset="2"/>
              <a:buChar char="Ø"/>
            </a:pPr>
            <a:r>
              <a:rPr lang="en-IN" dirty="0"/>
              <a:t>Emergency Evacuation Planning</a:t>
            </a:r>
          </a:p>
          <a:p>
            <a:pPr marL="285750" indent="-285750">
              <a:buFont typeface="Wingdings" panose="05000000000000000000" pitchFamily="2" charset="2"/>
              <a:buChar char="Ø"/>
            </a:pPr>
            <a:r>
              <a:rPr lang="en-IN" dirty="0"/>
              <a:t>Communication and Alerts</a:t>
            </a:r>
          </a:p>
          <a:p>
            <a:pPr marL="285750" indent="-285750">
              <a:buFont typeface="Wingdings" panose="05000000000000000000" pitchFamily="2" charset="2"/>
              <a:buChar char="Ø"/>
            </a:pPr>
            <a:r>
              <a:rPr lang="en-IN" dirty="0"/>
              <a:t>Medical Response </a:t>
            </a:r>
          </a:p>
          <a:p>
            <a:pPr marL="285750" indent="-285750">
              <a:buFont typeface="Wingdings" panose="05000000000000000000" pitchFamily="2" charset="2"/>
              <a:buChar char="Ø"/>
            </a:pPr>
            <a:r>
              <a:rPr lang="en-IN" dirty="0"/>
              <a:t>Volunteer Mobilization</a:t>
            </a:r>
          </a:p>
          <a:p>
            <a:pPr marL="285750" indent="-285750">
              <a:buFont typeface="Wingdings" panose="05000000000000000000" pitchFamily="2" charset="2"/>
              <a:buChar char="Ø"/>
            </a:pPr>
            <a:r>
              <a:rPr lang="en-IN" dirty="0"/>
              <a:t>Inter-Agency Communication</a:t>
            </a:r>
          </a:p>
          <a:p>
            <a:pPr marL="285750" indent="-285750">
              <a:buFont typeface="Wingdings" panose="05000000000000000000" pitchFamily="2" charset="2"/>
              <a:buChar char="Ø"/>
            </a:pPr>
            <a:r>
              <a:rPr lang="en-IN" dirty="0"/>
              <a:t>user-friendly portal</a:t>
            </a:r>
          </a:p>
        </p:txBody>
      </p:sp>
      <p:sp>
        <p:nvSpPr>
          <p:cNvPr id="12" name="TextBox 11">
            <a:extLst>
              <a:ext uri="{FF2B5EF4-FFF2-40B4-BE49-F238E27FC236}">
                <a16:creationId xmlns:a16="http://schemas.microsoft.com/office/drawing/2014/main" id="{CF6EB095-EFE2-A380-4123-E0E451BC6E42}"/>
              </a:ext>
            </a:extLst>
          </p:cNvPr>
          <p:cNvSpPr txBox="1"/>
          <p:nvPr/>
        </p:nvSpPr>
        <p:spPr>
          <a:xfrm>
            <a:off x="6883552" y="1297811"/>
            <a:ext cx="6092890" cy="523220"/>
          </a:xfrm>
          <a:prstGeom prst="rect">
            <a:avLst/>
          </a:prstGeom>
          <a:noFill/>
        </p:spPr>
        <p:txBody>
          <a:bodyPr wrap="square">
            <a:spAutoFit/>
          </a:bodyPr>
          <a:lstStyle/>
          <a:p>
            <a:r>
              <a:rPr lang="en-US" sz="2800" b="1" dirty="0"/>
              <a:t>Technologies used:</a:t>
            </a:r>
          </a:p>
        </p:txBody>
      </p:sp>
      <p:sp>
        <p:nvSpPr>
          <p:cNvPr id="13" name="TextBox 12">
            <a:extLst>
              <a:ext uri="{FF2B5EF4-FFF2-40B4-BE49-F238E27FC236}">
                <a16:creationId xmlns:a16="http://schemas.microsoft.com/office/drawing/2014/main" id="{68646ED2-3F51-55E5-FEE7-845AC7320153}"/>
              </a:ext>
            </a:extLst>
          </p:cNvPr>
          <p:cNvSpPr txBox="1"/>
          <p:nvPr/>
        </p:nvSpPr>
        <p:spPr>
          <a:xfrm>
            <a:off x="7365611" y="2201986"/>
            <a:ext cx="3654251" cy="4837222"/>
          </a:xfrm>
          <a:prstGeom prst="rect">
            <a:avLst/>
          </a:prstGeom>
          <a:noFill/>
        </p:spPr>
        <p:txBody>
          <a:bodyPr wrap="square">
            <a:spAutoFit/>
          </a:bodyPr>
          <a:lstStyle/>
          <a:p>
            <a:pPr>
              <a:buClr>
                <a:schemeClr val="lt2"/>
              </a:buClr>
              <a:buSzPts val="1800"/>
            </a:pPr>
            <a:r>
              <a:rPr lang="en-US" b="1" dirty="0">
                <a:solidFill>
                  <a:schemeClr val="dk1"/>
                </a:solidFill>
                <a:latin typeface="Libre Franklin"/>
                <a:ea typeface="Libre Franklin"/>
                <a:cs typeface="Libre Franklin"/>
                <a:sym typeface="Libre Franklin"/>
              </a:rPr>
              <a:t>Frontend: </a:t>
            </a:r>
            <a:r>
              <a:rPr lang="en-US" dirty="0">
                <a:solidFill>
                  <a:schemeClr val="dk1"/>
                </a:solidFill>
                <a:latin typeface="Libre Franklin"/>
                <a:ea typeface="Libre Franklin"/>
                <a:cs typeface="Libre Franklin"/>
                <a:sym typeface="Libre Franklin"/>
              </a:rPr>
              <a:t>   </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HTML</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CSS </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React  </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Java script</a:t>
            </a:r>
          </a:p>
          <a:p>
            <a:pPr>
              <a:spcBef>
                <a:spcPts val="1000"/>
              </a:spcBef>
              <a:buClr>
                <a:schemeClr val="dk1"/>
              </a:buClr>
              <a:buSzPts val="1600"/>
            </a:pPr>
            <a:r>
              <a:rPr lang="en-US" dirty="0">
                <a:solidFill>
                  <a:schemeClr val="dk1"/>
                </a:solidFill>
                <a:latin typeface="Libre Franklin"/>
                <a:ea typeface="Libre Franklin"/>
                <a:cs typeface="Libre Franklin"/>
                <a:sym typeface="Libre Franklin"/>
              </a:rPr>
              <a:t> </a:t>
            </a:r>
            <a:r>
              <a:rPr lang="en-US" b="1" dirty="0">
                <a:solidFill>
                  <a:schemeClr val="dk1"/>
                </a:solidFill>
                <a:latin typeface="Libre Franklin"/>
                <a:ea typeface="Libre Franklin"/>
                <a:cs typeface="Libre Franklin"/>
                <a:sym typeface="Libre Franklin"/>
              </a:rPr>
              <a:t>Backend:</a:t>
            </a:r>
            <a:r>
              <a:rPr lang="en-US" dirty="0">
                <a:solidFill>
                  <a:schemeClr val="dk1"/>
                </a:solidFill>
                <a:latin typeface="Libre Franklin"/>
                <a:ea typeface="Libre Franklin"/>
                <a:cs typeface="Libre Franklin"/>
                <a:sym typeface="Libre Franklin"/>
              </a:rPr>
              <a:t>   </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Node JS  </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Express JS</a:t>
            </a:r>
          </a:p>
          <a:p>
            <a:pPr>
              <a:spcBef>
                <a:spcPts val="1000"/>
              </a:spcBef>
              <a:buClr>
                <a:schemeClr val="dk1"/>
              </a:buClr>
              <a:buSzPts val="1600"/>
            </a:pPr>
            <a:r>
              <a:rPr lang="en-US" dirty="0">
                <a:solidFill>
                  <a:schemeClr val="dk1"/>
                </a:solidFill>
                <a:latin typeface="Libre Franklin"/>
                <a:ea typeface="Libre Franklin"/>
                <a:cs typeface="Libre Franklin"/>
                <a:sym typeface="Libre Franklin"/>
              </a:rPr>
              <a:t> </a:t>
            </a:r>
            <a:r>
              <a:rPr lang="en-US" b="1" dirty="0">
                <a:solidFill>
                  <a:schemeClr val="dk1"/>
                </a:solidFill>
                <a:latin typeface="Libre Franklin"/>
                <a:ea typeface="Libre Franklin"/>
                <a:cs typeface="Libre Franklin"/>
                <a:sym typeface="Libre Franklin"/>
              </a:rPr>
              <a:t>Database: </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MongoDB Atlas </a:t>
            </a:r>
          </a:p>
          <a:p>
            <a:pPr>
              <a:spcBef>
                <a:spcPts val="1000"/>
              </a:spcBef>
              <a:buClr>
                <a:schemeClr val="dk1"/>
              </a:buClr>
              <a:buSzPts val="1600"/>
            </a:pPr>
            <a:r>
              <a:rPr lang="en-US" b="1" dirty="0">
                <a:solidFill>
                  <a:schemeClr val="dk1"/>
                </a:solidFill>
                <a:latin typeface="Libre Franklin"/>
                <a:ea typeface="Libre Franklin"/>
                <a:cs typeface="Libre Franklin"/>
                <a:sym typeface="Libre Franklin"/>
              </a:rPr>
              <a:t>   API:</a:t>
            </a:r>
            <a:r>
              <a:rPr lang="en-US" dirty="0">
                <a:solidFill>
                  <a:schemeClr val="dk1"/>
                </a:solidFill>
                <a:latin typeface="Libre Franklin"/>
                <a:ea typeface="Libre Franklin"/>
                <a:cs typeface="Libre Franklin"/>
                <a:sym typeface="Libre Franklin"/>
              </a:rPr>
              <a:t>  </a:t>
            </a:r>
          </a:p>
          <a:p>
            <a:pPr marL="285664" indent="-285664">
              <a:spcBef>
                <a:spcPts val="1000"/>
              </a:spcBef>
              <a:buClr>
                <a:schemeClr val="dk1"/>
              </a:buClr>
              <a:buSzPts val="1600"/>
              <a:buFont typeface="Noto Sans Symbols"/>
              <a:buChar char="⮚"/>
            </a:pPr>
            <a:r>
              <a:rPr lang="en-US" dirty="0">
                <a:solidFill>
                  <a:schemeClr val="dk1"/>
                </a:solidFill>
                <a:latin typeface="Libre Franklin"/>
                <a:ea typeface="Libre Franklin"/>
                <a:cs typeface="Libre Franklin"/>
                <a:sym typeface="Libre Franklin"/>
              </a:rPr>
              <a:t>Open Street Map</a:t>
            </a:r>
          </a:p>
          <a:p>
            <a:pPr marL="285664" indent="-285664">
              <a:spcBef>
                <a:spcPts val="1000"/>
              </a:spcBef>
              <a:buClr>
                <a:schemeClr val="dk1"/>
              </a:buClr>
              <a:buSzPts val="1600"/>
              <a:buFont typeface="Noto Sans Symbols"/>
              <a:buChar char="⮚"/>
            </a:pPr>
            <a:r>
              <a:rPr lang="en-US" dirty="0">
                <a:solidFill>
                  <a:schemeClr val="dk1"/>
                </a:solidFill>
                <a:latin typeface="Libre Franklin"/>
                <a:sym typeface="Libre Franklin"/>
              </a:rPr>
              <a:t>News API</a:t>
            </a:r>
            <a:endParaRPr lang="en-US" dirty="0"/>
          </a:p>
          <a:p>
            <a:pPr>
              <a:spcBef>
                <a:spcPts val="1000"/>
              </a:spcBef>
              <a:buClr>
                <a:schemeClr val="dk1"/>
              </a:buClr>
              <a:buSzPts val="1600"/>
            </a:pPr>
            <a:endParaRPr lang="en-US" sz="1800" dirty="0">
              <a:solidFill>
                <a:schemeClr val="dk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8" name="TextBox 7">
            <a:extLst>
              <a:ext uri="{FF2B5EF4-FFF2-40B4-BE49-F238E27FC236}">
                <a16:creationId xmlns:a16="http://schemas.microsoft.com/office/drawing/2014/main" id="{94D79F92-E7C9-222E-F5F2-1669966098C1}"/>
              </a:ext>
            </a:extLst>
          </p:cNvPr>
          <p:cNvSpPr txBox="1"/>
          <p:nvPr/>
        </p:nvSpPr>
        <p:spPr>
          <a:xfrm>
            <a:off x="6240016" y="899388"/>
            <a:ext cx="3790361" cy="535531"/>
          </a:xfrm>
          <a:prstGeom prst="rect">
            <a:avLst/>
          </a:prstGeom>
          <a:noFill/>
        </p:spPr>
        <p:txBody>
          <a:bodyPr wrap="square" rtlCol="0">
            <a:spAutoFit/>
          </a:bodyPr>
          <a:lstStyle/>
          <a:p>
            <a:pPr>
              <a:lnSpc>
                <a:spcPct val="90000"/>
              </a:lnSpc>
            </a:pPr>
            <a:r>
              <a:rPr lang="en-IN" sz="3200" b="1" dirty="0"/>
              <a:t>WORK FLOW</a:t>
            </a:r>
          </a:p>
        </p:txBody>
      </p:sp>
      <p:graphicFrame>
        <p:nvGraphicFramePr>
          <p:cNvPr id="9" name="Diagram 8">
            <a:extLst>
              <a:ext uri="{FF2B5EF4-FFF2-40B4-BE49-F238E27FC236}">
                <a16:creationId xmlns:a16="http://schemas.microsoft.com/office/drawing/2014/main" id="{583FFE2B-AB66-17BF-0570-DEFB6DE79BF8}"/>
              </a:ext>
            </a:extLst>
          </p:cNvPr>
          <p:cNvGraphicFramePr/>
          <p:nvPr>
            <p:extLst>
              <p:ext uri="{D42A27DB-BD31-4B8C-83A1-F6EECF244321}">
                <p14:modId xmlns:p14="http://schemas.microsoft.com/office/powerpoint/2010/main" val="3988544721"/>
              </p:ext>
            </p:extLst>
          </p:nvPr>
        </p:nvGraphicFramePr>
        <p:xfrm>
          <a:off x="6240016" y="1524064"/>
          <a:ext cx="4557563" cy="26356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7E586A8C-E542-4C0D-8156-1267E0A89B0A}"/>
              </a:ext>
            </a:extLst>
          </p:cNvPr>
          <p:cNvSpPr txBox="1"/>
          <p:nvPr/>
        </p:nvSpPr>
        <p:spPr>
          <a:xfrm>
            <a:off x="959161" y="3276975"/>
            <a:ext cx="2952328" cy="480131"/>
          </a:xfrm>
          <a:prstGeom prst="rect">
            <a:avLst/>
          </a:prstGeom>
          <a:noFill/>
        </p:spPr>
        <p:txBody>
          <a:bodyPr wrap="square" rtlCol="0">
            <a:spAutoFit/>
          </a:bodyPr>
          <a:lstStyle/>
          <a:p>
            <a:pPr>
              <a:lnSpc>
                <a:spcPct val="90000"/>
              </a:lnSpc>
            </a:pPr>
            <a:r>
              <a:rPr lang="en-IN" sz="2800" b="1" dirty="0">
                <a:latin typeface="+mj-lt"/>
              </a:rPr>
              <a:t>Dependencies</a:t>
            </a:r>
          </a:p>
        </p:txBody>
      </p:sp>
      <p:sp>
        <p:nvSpPr>
          <p:cNvPr id="11" name="TextBox 10">
            <a:extLst>
              <a:ext uri="{FF2B5EF4-FFF2-40B4-BE49-F238E27FC236}">
                <a16:creationId xmlns:a16="http://schemas.microsoft.com/office/drawing/2014/main" id="{B7360277-261A-3E76-9D1D-0D3E64ADE4E0}"/>
              </a:ext>
            </a:extLst>
          </p:cNvPr>
          <p:cNvSpPr txBox="1"/>
          <p:nvPr/>
        </p:nvSpPr>
        <p:spPr>
          <a:xfrm>
            <a:off x="776476" y="4159706"/>
            <a:ext cx="6524938" cy="1837426"/>
          </a:xfrm>
          <a:prstGeom prst="rect">
            <a:avLst/>
          </a:prstGeom>
          <a:noFill/>
        </p:spPr>
        <p:txBody>
          <a:bodyPr wrap="square">
            <a:spAutoFit/>
          </a:bodyPr>
          <a:lstStyle/>
          <a:p>
            <a:pPr marL="285750" indent="-285750">
              <a:lnSpc>
                <a:spcPct val="90000"/>
              </a:lnSpc>
              <a:buClr>
                <a:schemeClr val="dk1"/>
              </a:buClr>
              <a:buSzPts val="1600"/>
              <a:buFont typeface="Wingdings" panose="05000000000000000000" pitchFamily="2" charset="2"/>
              <a:buChar char="q"/>
            </a:pPr>
            <a:r>
              <a:rPr lang="en-US" sz="1800" dirty="0">
                <a:solidFill>
                  <a:schemeClr val="dk1"/>
                </a:solidFill>
                <a:latin typeface="Libre Franklin"/>
                <a:ea typeface="Libre Franklin"/>
                <a:cs typeface="Libre Franklin"/>
                <a:sym typeface="Libre Franklin"/>
              </a:rPr>
              <a:t>Data Sources and Integration</a:t>
            </a:r>
          </a:p>
          <a:p>
            <a:pPr marL="285750" indent="-285750">
              <a:lnSpc>
                <a:spcPct val="90000"/>
              </a:lnSpc>
              <a:buClr>
                <a:schemeClr val="dk1"/>
              </a:buClr>
              <a:buSzPts val="1600"/>
              <a:buFont typeface="Wingdings" panose="05000000000000000000" pitchFamily="2" charset="2"/>
              <a:buChar char="q"/>
            </a:pPr>
            <a:r>
              <a:rPr lang="en-US" sz="1800" dirty="0">
                <a:solidFill>
                  <a:schemeClr val="dk1"/>
                </a:solidFill>
                <a:latin typeface="Libre Franklin"/>
                <a:ea typeface="Libre Franklin"/>
                <a:cs typeface="Libre Franklin"/>
                <a:sym typeface="Libre Franklin"/>
              </a:rPr>
              <a:t>APIs and External Services</a:t>
            </a:r>
          </a:p>
          <a:p>
            <a:pPr marL="285750" indent="-285750">
              <a:lnSpc>
                <a:spcPct val="90000"/>
              </a:lnSpc>
              <a:buClr>
                <a:schemeClr val="dk1"/>
              </a:buClr>
              <a:buSzPts val="1600"/>
              <a:buFont typeface="Wingdings" panose="05000000000000000000" pitchFamily="2" charset="2"/>
              <a:buChar char="q"/>
            </a:pPr>
            <a:r>
              <a:rPr lang="en-US" sz="1800" dirty="0">
                <a:solidFill>
                  <a:schemeClr val="dk1"/>
                </a:solidFill>
                <a:latin typeface="Libre Franklin"/>
                <a:ea typeface="Libre Franklin"/>
                <a:cs typeface="Libre Franklin"/>
                <a:sym typeface="Libre Franklin"/>
              </a:rPr>
              <a:t>Network and Internet Infrastructure</a:t>
            </a:r>
          </a:p>
          <a:p>
            <a:pPr marL="285750" indent="-285750">
              <a:lnSpc>
                <a:spcPct val="90000"/>
              </a:lnSpc>
              <a:buClr>
                <a:schemeClr val="dk1"/>
              </a:buClr>
              <a:buSzPts val="1600"/>
              <a:buFont typeface="Wingdings" panose="05000000000000000000" pitchFamily="2" charset="2"/>
              <a:buChar char="q"/>
            </a:pPr>
            <a:r>
              <a:rPr lang="en-US" sz="1800" dirty="0">
                <a:solidFill>
                  <a:schemeClr val="dk1"/>
                </a:solidFill>
                <a:latin typeface="Libre Franklin"/>
                <a:ea typeface="Libre Franklin"/>
                <a:cs typeface="Libre Franklin"/>
                <a:sym typeface="Libre Franklin"/>
              </a:rPr>
              <a:t>Geospatial Data and Mapping</a:t>
            </a:r>
          </a:p>
          <a:p>
            <a:pPr marL="285750" indent="-285750">
              <a:lnSpc>
                <a:spcPct val="90000"/>
              </a:lnSpc>
              <a:buClr>
                <a:schemeClr val="dk1"/>
              </a:buClr>
              <a:buSzPts val="1600"/>
              <a:buFont typeface="Wingdings" panose="05000000000000000000" pitchFamily="2" charset="2"/>
              <a:buChar char="q"/>
            </a:pPr>
            <a:r>
              <a:rPr lang="en-US" sz="1800" dirty="0">
                <a:solidFill>
                  <a:schemeClr val="dk1"/>
                </a:solidFill>
                <a:latin typeface="Libre Franklin"/>
                <a:ea typeface="Libre Franklin"/>
                <a:cs typeface="Libre Franklin"/>
                <a:sym typeface="Libre Franklin"/>
              </a:rPr>
              <a:t>Security and Privacy Concerns</a:t>
            </a:r>
          </a:p>
          <a:p>
            <a:pPr marL="285750" indent="-285750">
              <a:lnSpc>
                <a:spcPct val="90000"/>
              </a:lnSpc>
              <a:buClr>
                <a:schemeClr val="dk1"/>
              </a:buClr>
              <a:buSzPts val="1600"/>
              <a:buFont typeface="Wingdings" panose="05000000000000000000" pitchFamily="2" charset="2"/>
              <a:buChar char="q"/>
            </a:pPr>
            <a:r>
              <a:rPr lang="en-US" sz="1800" dirty="0">
                <a:solidFill>
                  <a:schemeClr val="dk1"/>
                </a:solidFill>
                <a:latin typeface="Libre Franklin"/>
                <a:ea typeface="Libre Franklin"/>
                <a:cs typeface="Libre Franklin"/>
                <a:sym typeface="Libre Franklin"/>
              </a:rPr>
              <a:t>Funding and Resources</a:t>
            </a:r>
          </a:p>
          <a:p>
            <a:pPr marL="285750" indent="-285750">
              <a:lnSpc>
                <a:spcPct val="90000"/>
              </a:lnSpc>
              <a:buClr>
                <a:schemeClr val="dk1"/>
              </a:buClr>
              <a:buSzPts val="1600"/>
              <a:buFont typeface="Wingdings" panose="05000000000000000000" pitchFamily="2" charset="2"/>
              <a:buChar char="q"/>
            </a:pPr>
            <a:r>
              <a:rPr lang="en-US" sz="1800" dirty="0">
                <a:solidFill>
                  <a:schemeClr val="dk1"/>
                </a:solidFill>
                <a:latin typeface="Libre Franklin"/>
                <a:ea typeface="Libre Franklin"/>
                <a:cs typeface="Libre Franklin"/>
                <a:sym typeface="Libre Franklin"/>
              </a:rPr>
              <a:t>Emergency Service Coordination</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 name="TextBox 2">
            <a:extLst>
              <a:ext uri="{FF2B5EF4-FFF2-40B4-BE49-F238E27FC236}">
                <a16:creationId xmlns:a16="http://schemas.microsoft.com/office/drawing/2014/main" id="{E70EB0F6-B7B1-63CB-E5C6-046DA905E8CA}"/>
              </a:ext>
            </a:extLst>
          </p:cNvPr>
          <p:cNvSpPr txBox="1"/>
          <p:nvPr/>
        </p:nvSpPr>
        <p:spPr>
          <a:xfrm>
            <a:off x="3677265" y="1205940"/>
            <a:ext cx="6331974" cy="523220"/>
          </a:xfrm>
          <a:prstGeom prst="rect">
            <a:avLst/>
          </a:prstGeom>
          <a:noFill/>
        </p:spPr>
        <p:txBody>
          <a:bodyPr wrap="square" rtlCol="0">
            <a:spAutoFit/>
          </a:bodyPr>
          <a:lstStyle/>
          <a:p>
            <a:r>
              <a:rPr lang="en-IN" sz="2800" dirty="0"/>
              <a:t>Need of the solution</a:t>
            </a:r>
          </a:p>
        </p:txBody>
      </p:sp>
      <p:sp>
        <p:nvSpPr>
          <p:cNvPr id="4" name="TextBox 3">
            <a:extLst>
              <a:ext uri="{FF2B5EF4-FFF2-40B4-BE49-F238E27FC236}">
                <a16:creationId xmlns:a16="http://schemas.microsoft.com/office/drawing/2014/main" id="{B14B81DE-40AE-35EF-E989-2D47D5E617BE}"/>
              </a:ext>
            </a:extLst>
          </p:cNvPr>
          <p:cNvSpPr txBox="1"/>
          <p:nvPr/>
        </p:nvSpPr>
        <p:spPr>
          <a:xfrm>
            <a:off x="511278" y="2731565"/>
            <a:ext cx="8908026" cy="3139321"/>
          </a:xfrm>
          <a:prstGeom prst="rect">
            <a:avLst/>
          </a:prstGeom>
          <a:noFill/>
        </p:spPr>
        <p:txBody>
          <a:bodyPr wrap="square" rtlCol="0">
            <a:spAutoFit/>
          </a:bodyPr>
          <a:lstStyle/>
          <a:p>
            <a:pPr marL="285750" indent="-285750">
              <a:buFont typeface="Wingdings" panose="05000000000000000000" pitchFamily="2" charset="2"/>
              <a:buChar char="q"/>
            </a:pPr>
            <a:r>
              <a:rPr lang="en-IN" sz="1800" dirty="0"/>
              <a:t>Natural disasters kill over 75000 people per year</a:t>
            </a:r>
          </a:p>
          <a:p>
            <a:pPr marL="285750" indent="-285750">
              <a:buFont typeface="Wingdings" panose="05000000000000000000" pitchFamily="2" charset="2"/>
              <a:buChar char="q"/>
            </a:pPr>
            <a:r>
              <a:rPr lang="en-IN" sz="1800" dirty="0"/>
              <a:t>Due to cold waves , lightning , heavy rains ,floods and landslides destroyed more than 2.3 million hectares of  cropland is being demolished</a:t>
            </a:r>
          </a:p>
          <a:p>
            <a:pPr marL="285750" indent="-285750">
              <a:buFont typeface="Wingdings" panose="05000000000000000000" pitchFamily="2" charset="2"/>
              <a:buChar char="q"/>
            </a:pPr>
            <a:r>
              <a:rPr lang="en-IN" sz="1800" dirty="0"/>
              <a:t>India has been ranked no 3 after China and US in recording the highest no of natural Disasters</a:t>
            </a:r>
          </a:p>
          <a:p>
            <a:pPr marL="285750" indent="-285750">
              <a:buFont typeface="Wingdings" panose="05000000000000000000" pitchFamily="2" charset="2"/>
              <a:buChar char="q"/>
            </a:pPr>
            <a:r>
              <a:rPr lang="en-IN" sz="1800" dirty="0"/>
              <a:t>Economically India lost USD 6 billion due to disasters</a:t>
            </a:r>
          </a:p>
          <a:p>
            <a:endParaRPr lang="en-IN" sz="1800" dirty="0"/>
          </a:p>
          <a:p>
            <a:pPr marL="285750" indent="-285750">
              <a:buFont typeface="Wingdings" panose="05000000000000000000" pitchFamily="2" charset="2"/>
              <a:buChar char="q"/>
            </a:pPr>
            <a:r>
              <a:rPr lang="en-IN" sz="1800" dirty="0"/>
              <a:t> Due to this there is a need for disaster management and quickly knowing about the   disasters also for fast recovery and evacuation..</a:t>
            </a:r>
          </a:p>
          <a:p>
            <a:endParaRPr lang="en-IN" sz="1800" dirty="0"/>
          </a:p>
          <a:p>
            <a:endParaRPr lang="en-IN" sz="1800" dirty="0"/>
          </a:p>
        </p:txBody>
      </p:sp>
    </p:spTree>
    <p:extLst>
      <p:ext uri="{BB962C8B-B14F-4D97-AF65-F5344CB8AC3E}">
        <p14:creationId xmlns:p14="http://schemas.microsoft.com/office/powerpoint/2010/main" val="103785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3" name="TextBox 2">
            <a:extLst>
              <a:ext uri="{FF2B5EF4-FFF2-40B4-BE49-F238E27FC236}">
                <a16:creationId xmlns:a16="http://schemas.microsoft.com/office/drawing/2014/main" id="{46F715C1-DF38-3FD1-F22B-CB3D6B062305}"/>
              </a:ext>
            </a:extLst>
          </p:cNvPr>
          <p:cNvSpPr txBox="1"/>
          <p:nvPr/>
        </p:nvSpPr>
        <p:spPr>
          <a:xfrm>
            <a:off x="4296696" y="1038792"/>
            <a:ext cx="4935793" cy="646331"/>
          </a:xfrm>
          <a:prstGeom prst="rect">
            <a:avLst/>
          </a:prstGeom>
          <a:noFill/>
        </p:spPr>
        <p:txBody>
          <a:bodyPr wrap="square" rtlCol="0">
            <a:spAutoFit/>
          </a:bodyPr>
          <a:lstStyle/>
          <a:p>
            <a:r>
              <a:rPr lang="en-US" sz="3600" dirty="0"/>
              <a:t>Working</a:t>
            </a:r>
            <a:endParaRPr lang="en-IN" sz="3600" dirty="0"/>
          </a:p>
        </p:txBody>
      </p:sp>
      <p:pic>
        <p:nvPicPr>
          <p:cNvPr id="7" name="Picture 6">
            <a:extLst>
              <a:ext uri="{FF2B5EF4-FFF2-40B4-BE49-F238E27FC236}">
                <a16:creationId xmlns:a16="http://schemas.microsoft.com/office/drawing/2014/main" id="{82239B5E-0257-90FD-CFB4-E62141F2BFEC}"/>
              </a:ext>
            </a:extLst>
          </p:cNvPr>
          <p:cNvPicPr>
            <a:picLocks noChangeAspect="1"/>
          </p:cNvPicPr>
          <p:nvPr/>
        </p:nvPicPr>
        <p:blipFill>
          <a:blip r:embed="rId3"/>
          <a:stretch>
            <a:fillRect/>
          </a:stretch>
        </p:blipFill>
        <p:spPr>
          <a:xfrm>
            <a:off x="5270090" y="2505349"/>
            <a:ext cx="6754761" cy="4092096"/>
          </a:xfrm>
          <a:prstGeom prst="rect">
            <a:avLst/>
          </a:prstGeom>
        </p:spPr>
      </p:pic>
      <p:sp>
        <p:nvSpPr>
          <p:cNvPr id="8" name="TextBox 7">
            <a:extLst>
              <a:ext uri="{FF2B5EF4-FFF2-40B4-BE49-F238E27FC236}">
                <a16:creationId xmlns:a16="http://schemas.microsoft.com/office/drawing/2014/main" id="{992FD877-3B01-C260-F868-1AC25CC7EFCD}"/>
              </a:ext>
            </a:extLst>
          </p:cNvPr>
          <p:cNvSpPr txBox="1"/>
          <p:nvPr/>
        </p:nvSpPr>
        <p:spPr>
          <a:xfrm>
            <a:off x="570271" y="2733367"/>
            <a:ext cx="3834580" cy="406265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t>User clicks SOS button </a:t>
            </a:r>
          </a:p>
          <a:p>
            <a:pPr marL="285750" indent="-285750">
              <a:buFont typeface="Wingdings" panose="05000000000000000000" pitchFamily="2" charset="2"/>
              <a:buChar char="Ø"/>
            </a:pPr>
            <a:r>
              <a:rPr lang="en-US" sz="1800" dirty="0"/>
              <a:t>Our map navigator collects the GPS location and traces the latitude and longitude </a:t>
            </a:r>
          </a:p>
          <a:p>
            <a:pPr marL="285750" indent="-285750">
              <a:buFont typeface="Wingdings" panose="05000000000000000000" pitchFamily="2" charset="2"/>
              <a:buChar char="Ø"/>
            </a:pPr>
            <a:r>
              <a:rPr lang="en-US" sz="1800" dirty="0"/>
              <a:t>The nearest five registered relief centers gets an alert message</a:t>
            </a:r>
          </a:p>
          <a:p>
            <a:pPr marL="285750" indent="-285750">
              <a:buFont typeface="Wingdings" panose="05000000000000000000" pitchFamily="2" charset="2"/>
              <a:buChar char="Ø"/>
            </a:pPr>
            <a:r>
              <a:rPr lang="en-US" sz="1800" dirty="0"/>
              <a:t>Also the emails are sent to the rescue centers</a:t>
            </a:r>
          </a:p>
          <a:p>
            <a:pPr marL="285750" indent="-285750">
              <a:buFont typeface="Wingdings" panose="05000000000000000000" pitchFamily="2" charset="2"/>
              <a:buChar char="Ø"/>
            </a:pPr>
            <a:r>
              <a:rPr lang="en-US" sz="1800" dirty="0"/>
              <a:t>Inter communication among the relief centers</a:t>
            </a:r>
          </a:p>
          <a:p>
            <a:pPr marL="285750" indent="-285750">
              <a:buFont typeface="Wingdings" panose="05000000000000000000" pitchFamily="2" charset="2"/>
              <a:buChar char="Ø"/>
            </a:pPr>
            <a:r>
              <a:rPr lang="en-US" sz="1800" dirty="0"/>
              <a:t>Immediate essential backup is provided</a:t>
            </a:r>
          </a:p>
          <a:p>
            <a:endParaRPr lang="en-US" dirty="0"/>
          </a:p>
          <a:p>
            <a:endParaRPr lang="en-US" dirty="0"/>
          </a:p>
          <a:p>
            <a:endParaRPr lang="en-IN" dirty="0"/>
          </a:p>
        </p:txBody>
      </p:sp>
    </p:spTree>
    <p:extLst>
      <p:ext uri="{BB962C8B-B14F-4D97-AF65-F5344CB8AC3E}">
        <p14:creationId xmlns:p14="http://schemas.microsoft.com/office/powerpoint/2010/main" val="3647748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extBox 1">
            <a:extLst>
              <a:ext uri="{FF2B5EF4-FFF2-40B4-BE49-F238E27FC236}">
                <a16:creationId xmlns:a16="http://schemas.microsoft.com/office/drawing/2014/main" id="{9A56C8ED-B3B0-CDC3-60DB-37311639B009}"/>
              </a:ext>
            </a:extLst>
          </p:cNvPr>
          <p:cNvSpPr txBox="1"/>
          <p:nvPr/>
        </p:nvSpPr>
        <p:spPr>
          <a:xfrm>
            <a:off x="4139381" y="1160205"/>
            <a:ext cx="5565058" cy="646331"/>
          </a:xfrm>
          <a:prstGeom prst="rect">
            <a:avLst/>
          </a:prstGeom>
          <a:noFill/>
        </p:spPr>
        <p:txBody>
          <a:bodyPr wrap="square" rtlCol="0">
            <a:spAutoFit/>
          </a:bodyPr>
          <a:lstStyle/>
          <a:p>
            <a:r>
              <a:rPr lang="en-US" sz="3600" dirty="0"/>
              <a:t>Features</a:t>
            </a:r>
            <a:endParaRPr lang="en-IN" sz="3600" dirty="0"/>
          </a:p>
        </p:txBody>
      </p:sp>
      <p:sp>
        <p:nvSpPr>
          <p:cNvPr id="5" name="TextBox 4">
            <a:extLst>
              <a:ext uri="{FF2B5EF4-FFF2-40B4-BE49-F238E27FC236}">
                <a16:creationId xmlns:a16="http://schemas.microsoft.com/office/drawing/2014/main" id="{11A23CE0-4895-8FC1-9CA1-808C75FC7E5C}"/>
              </a:ext>
            </a:extLst>
          </p:cNvPr>
          <p:cNvSpPr txBox="1"/>
          <p:nvPr/>
        </p:nvSpPr>
        <p:spPr>
          <a:xfrm>
            <a:off x="934065" y="2369574"/>
            <a:ext cx="8337755" cy="5047536"/>
          </a:xfrm>
          <a:prstGeom prst="rect">
            <a:avLst/>
          </a:prstGeom>
          <a:noFill/>
        </p:spPr>
        <p:txBody>
          <a:bodyPr wrap="square" rtlCol="0">
            <a:spAutoFit/>
          </a:bodyPr>
          <a:lstStyle/>
          <a:p>
            <a:pPr marL="285750" indent="-285750">
              <a:buFont typeface="Wingdings" panose="05000000000000000000" pitchFamily="2" charset="2"/>
              <a:buChar char="ü"/>
            </a:pPr>
            <a:r>
              <a:rPr lang="en-US" b="1" dirty="0"/>
              <a:t>Weather Report:</a:t>
            </a:r>
          </a:p>
          <a:p>
            <a:endParaRPr lang="en-US" dirty="0"/>
          </a:p>
          <a:p>
            <a:r>
              <a:rPr lang="en-US" dirty="0"/>
              <a:t> The Weather Report feature displays upcoming weekend weather for a searched city, offering detailed forecasts to aid planning. Users can easily access weather information for any city, enhancing flexibility and preparedness for various locations.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ü"/>
            </a:pPr>
            <a:r>
              <a:rPr lang="en-US" b="1" dirty="0"/>
              <a:t>Map Navigator:</a:t>
            </a:r>
          </a:p>
          <a:p>
            <a:pPr marL="285750" indent="-285750">
              <a:buFont typeface="Wingdings" panose="05000000000000000000" pitchFamily="2" charset="2"/>
              <a:buChar char="v"/>
            </a:pPr>
            <a:endParaRPr lang="en-US" dirty="0"/>
          </a:p>
          <a:p>
            <a:r>
              <a:rPr lang="en-US" dirty="0"/>
              <a:t> Utilizing the OpenStreetMap API, the Map Navigator incorporates a SOS button to reveal nearby rescue locations during emergencies, providing users with critical information for swift decision-making and response.</a:t>
            </a:r>
          </a:p>
          <a:p>
            <a:pPr marL="285750" indent="-285750">
              <a:buFont typeface="Wingdings" panose="05000000000000000000" pitchFamily="2" charset="2"/>
              <a:buChar char="v"/>
            </a:pPr>
            <a:endParaRPr lang="en-US" b="1" dirty="0"/>
          </a:p>
          <a:p>
            <a:pPr marL="285750" indent="-285750">
              <a:buFont typeface="Wingdings" panose="05000000000000000000" pitchFamily="2" charset="2"/>
              <a:buChar char="ü"/>
            </a:pPr>
            <a:r>
              <a:rPr lang="en-US" b="1" dirty="0"/>
              <a:t>Communication Between Relief &amp; Communication Centers</a:t>
            </a:r>
          </a:p>
          <a:p>
            <a:endParaRPr lang="en-US" dirty="0"/>
          </a:p>
          <a:p>
            <a:r>
              <a:rPr lang="en-US" dirty="0"/>
              <a:t> This feature establishes seamless communication channels between relief centers, enabling efficient coordination, resource allocation, and real-time updates during emergency situations, thereby enhancing overall disaster response capabilities.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9795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extBox 1">
            <a:extLst>
              <a:ext uri="{FF2B5EF4-FFF2-40B4-BE49-F238E27FC236}">
                <a16:creationId xmlns:a16="http://schemas.microsoft.com/office/drawing/2014/main" id="{BDE8F1AF-9F7E-942C-7697-723DBBCE37D9}"/>
              </a:ext>
            </a:extLst>
          </p:cNvPr>
          <p:cNvSpPr txBox="1"/>
          <p:nvPr/>
        </p:nvSpPr>
        <p:spPr>
          <a:xfrm>
            <a:off x="1081550" y="2222089"/>
            <a:ext cx="9743768" cy="3970318"/>
          </a:xfrm>
          <a:prstGeom prst="rect">
            <a:avLst/>
          </a:prstGeom>
          <a:noFill/>
        </p:spPr>
        <p:txBody>
          <a:bodyPr wrap="square" rtlCol="0">
            <a:spAutoFit/>
          </a:bodyPr>
          <a:lstStyle/>
          <a:p>
            <a:pPr marL="285750" indent="-285750">
              <a:buFont typeface="Wingdings" panose="05000000000000000000" pitchFamily="2" charset="2"/>
              <a:buChar char="q"/>
            </a:pPr>
            <a:r>
              <a:rPr lang="en-US" b="1" dirty="0"/>
              <a:t>News:</a:t>
            </a:r>
          </a:p>
          <a:p>
            <a:endParaRPr lang="en-US" b="1" dirty="0"/>
          </a:p>
          <a:p>
            <a:r>
              <a:rPr lang="en-US" dirty="0"/>
              <a:t>The News feature provides real-time updates on disasters, offering users current information on crisis situations. By displaying relevant news in a dedicated tab, users can stay informed about the latest developments, helping them make informed decisions and understand the extent of the impact.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Fund Generation:</a:t>
            </a:r>
          </a:p>
          <a:p>
            <a:endParaRPr lang="en-US" b="1" dirty="0"/>
          </a:p>
          <a:p>
            <a:r>
              <a:rPr lang="en-US" dirty="0"/>
              <a:t> Integrated with the UPI app scanner, the Fund Generation feature allows users to contribute seamlessly to disaster-affected areas. This user-friendly interface facilitates quick and secure donations, promoting a collective effort to support relief and recovery initiatives.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b="1" dirty="0"/>
              <a:t>Do &amp; Don’ts:</a:t>
            </a:r>
          </a:p>
          <a:p>
            <a:endParaRPr lang="en-US" b="1" dirty="0"/>
          </a:p>
          <a:p>
            <a:r>
              <a:rPr lang="en-US" dirty="0"/>
              <a:t>The Do &amp; Don'ts feature educates users about appropriate actions during various disasters, presented in multiple languages for accessibility. By offering clear guidance on what to do and what to avoid, the feature enhances public awareness and preparedness, contributing to safer responses in the face of emergencies. Users gain valuable insights into effective measures for specific disasters, fostering a proactive approach to disaster management.</a:t>
            </a:r>
          </a:p>
        </p:txBody>
      </p:sp>
      <p:sp>
        <p:nvSpPr>
          <p:cNvPr id="5" name="TextBox 4">
            <a:extLst>
              <a:ext uri="{FF2B5EF4-FFF2-40B4-BE49-F238E27FC236}">
                <a16:creationId xmlns:a16="http://schemas.microsoft.com/office/drawing/2014/main" id="{BDBD23B5-E225-F685-174E-E34BD878FE4E}"/>
              </a:ext>
            </a:extLst>
          </p:cNvPr>
          <p:cNvSpPr txBox="1"/>
          <p:nvPr/>
        </p:nvSpPr>
        <p:spPr>
          <a:xfrm>
            <a:off x="4567085" y="1170037"/>
            <a:ext cx="4916129" cy="584775"/>
          </a:xfrm>
          <a:prstGeom prst="rect">
            <a:avLst/>
          </a:prstGeom>
          <a:noFill/>
        </p:spPr>
        <p:txBody>
          <a:bodyPr wrap="square" rtlCol="0">
            <a:spAutoFit/>
          </a:bodyPr>
          <a:lstStyle/>
          <a:p>
            <a:r>
              <a:rPr lang="en-US" sz="3200" dirty="0"/>
              <a:t>Features</a:t>
            </a:r>
            <a:endParaRPr lang="en-IN" sz="3200" dirty="0"/>
          </a:p>
        </p:txBody>
      </p:sp>
    </p:spTree>
    <p:extLst>
      <p:ext uri="{BB962C8B-B14F-4D97-AF65-F5344CB8AC3E}">
        <p14:creationId xmlns:p14="http://schemas.microsoft.com/office/powerpoint/2010/main" val="228530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 name="TextBox 1">
            <a:extLst>
              <a:ext uri="{FF2B5EF4-FFF2-40B4-BE49-F238E27FC236}">
                <a16:creationId xmlns:a16="http://schemas.microsoft.com/office/drawing/2014/main" id="{77737D19-824E-0465-8FC4-3AB1AD53E160}"/>
              </a:ext>
            </a:extLst>
          </p:cNvPr>
          <p:cNvSpPr txBox="1"/>
          <p:nvPr/>
        </p:nvSpPr>
        <p:spPr>
          <a:xfrm>
            <a:off x="4100052" y="1101212"/>
            <a:ext cx="5161935" cy="1323439"/>
          </a:xfrm>
          <a:prstGeom prst="rect">
            <a:avLst/>
          </a:prstGeom>
          <a:noFill/>
        </p:spPr>
        <p:txBody>
          <a:bodyPr wrap="square" rtlCol="0">
            <a:spAutoFit/>
          </a:bodyPr>
          <a:lstStyle/>
          <a:p>
            <a:r>
              <a:rPr lang="en-US" sz="4000" dirty="0"/>
              <a:t>Features</a:t>
            </a:r>
            <a:endParaRPr lang="en-IN" sz="4000" dirty="0"/>
          </a:p>
          <a:p>
            <a:endParaRPr lang="en-IN" sz="4000" dirty="0"/>
          </a:p>
        </p:txBody>
      </p:sp>
      <p:sp>
        <p:nvSpPr>
          <p:cNvPr id="4" name="TextBox 3">
            <a:extLst>
              <a:ext uri="{FF2B5EF4-FFF2-40B4-BE49-F238E27FC236}">
                <a16:creationId xmlns:a16="http://schemas.microsoft.com/office/drawing/2014/main" id="{4EE7A68B-FD79-7F5E-229F-89D4680ABD15}"/>
              </a:ext>
            </a:extLst>
          </p:cNvPr>
          <p:cNvSpPr txBox="1"/>
          <p:nvPr/>
        </p:nvSpPr>
        <p:spPr>
          <a:xfrm>
            <a:off x="757083" y="2155752"/>
            <a:ext cx="9743768" cy="3323987"/>
          </a:xfrm>
          <a:prstGeom prst="rect">
            <a:avLst/>
          </a:prstGeom>
          <a:noFill/>
        </p:spPr>
        <p:txBody>
          <a:bodyPr wrap="square" rtlCol="0">
            <a:spAutoFit/>
          </a:bodyPr>
          <a:lstStyle/>
          <a:p>
            <a:pPr marL="285750" indent="-285750">
              <a:buFont typeface="Wingdings" panose="05000000000000000000" pitchFamily="2" charset="2"/>
              <a:buChar char="q"/>
            </a:pPr>
            <a:r>
              <a:rPr lang="en-US" b="1" dirty="0"/>
              <a:t>Email Notification:</a:t>
            </a:r>
          </a:p>
          <a:p>
            <a:pPr marL="285750" indent="-285750">
              <a:buFont typeface="Wingdings" panose="05000000000000000000" pitchFamily="2" charset="2"/>
              <a:buChar char="q"/>
            </a:pPr>
            <a:endParaRPr lang="en-US" dirty="0"/>
          </a:p>
          <a:p>
            <a:r>
              <a:rPr lang="en-US" dirty="0"/>
              <a:t> Expedite response and streamline coordination in emergencies by promptly dispatching SOS emails to the closest rescue agencies, optimizing communication channels for effective disaster response.</a:t>
            </a:r>
          </a:p>
          <a:p>
            <a:endParaRPr lang="en-US" dirty="0"/>
          </a:p>
          <a:p>
            <a:pPr marL="285750" indent="-285750">
              <a:buFont typeface="Wingdings" panose="05000000000000000000" pitchFamily="2" charset="2"/>
              <a:buChar char="q"/>
            </a:pPr>
            <a:r>
              <a:rPr lang="en-US" b="1" dirty="0"/>
              <a:t>Alert Sound for Emergency:</a:t>
            </a:r>
          </a:p>
          <a:p>
            <a:pPr marL="285750" indent="-285750">
              <a:buFont typeface="Wingdings" panose="05000000000000000000" pitchFamily="2" charset="2"/>
              <a:buChar char="q"/>
            </a:pPr>
            <a:endParaRPr lang="en-US" dirty="0"/>
          </a:p>
          <a:p>
            <a:r>
              <a:rPr lang="en-US" dirty="0"/>
              <a:t> Heighten situational awareness and aid by triggering an immediate alert system featuring a distinctive buzzer sound. This ensures swift notification of neighboring locations when an emergency arises.</a:t>
            </a:r>
          </a:p>
          <a:p>
            <a:endParaRPr lang="en-US" dirty="0"/>
          </a:p>
          <a:p>
            <a:pPr marL="285750" indent="-285750">
              <a:buFont typeface="Wingdings" panose="05000000000000000000" pitchFamily="2" charset="2"/>
              <a:buChar char="q"/>
            </a:pPr>
            <a:r>
              <a:rPr lang="en-US" b="1" dirty="0"/>
              <a:t>User Authentication with OTP:</a:t>
            </a:r>
          </a:p>
          <a:p>
            <a:endParaRPr lang="en-US" dirty="0"/>
          </a:p>
          <a:p>
            <a:r>
              <a:rPr lang="en-US" dirty="0"/>
              <a:t>Fortify the security and integrity of your disaster management system through a stringent user verification process. Access is restricted to authenticated users who undergo a robust one-time-password (OTP) authentication, enhancing the overall reliability of the platform.</a:t>
            </a:r>
          </a:p>
        </p:txBody>
      </p:sp>
    </p:spTree>
    <p:extLst>
      <p:ext uri="{BB962C8B-B14F-4D97-AF65-F5344CB8AC3E}">
        <p14:creationId xmlns:p14="http://schemas.microsoft.com/office/powerpoint/2010/main" val="12493007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678</Words>
  <Application>Microsoft Office PowerPoint</Application>
  <PresentationFormat>Widescreen</PresentationFormat>
  <Paragraphs>98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Noto Sans Symbols</vt:lpstr>
      <vt:lpstr>Franklin Gothic</vt:lpstr>
      <vt:lpstr>Calibri</vt:lpstr>
      <vt:lpstr>Wingdings</vt:lpstr>
      <vt:lpstr>Libre Franklin</vt:lpstr>
      <vt:lpstr>Arial</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Amogh Joshi</cp:lastModifiedBy>
  <cp:revision>9</cp:revision>
  <dcterms:created xsi:type="dcterms:W3CDTF">2022-02-11T07:14:46Z</dcterms:created>
  <dcterms:modified xsi:type="dcterms:W3CDTF">2024-10-22T14:57:09Z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