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73" r:id="rId4"/>
    <p:sldId id="270" r:id="rId5"/>
    <p:sldId id="271" r:id="rId6"/>
    <p:sldId id="272" r:id="rId7"/>
    <p:sldId id="279" r:id="rId8"/>
    <p:sldId id="280" r:id="rId9"/>
    <p:sldId id="275" r:id="rId10"/>
    <p:sldId id="274" r:id="rId11"/>
    <p:sldId id="276" r:id="rId12"/>
    <p:sldId id="281" r:id="rId13"/>
    <p:sldId id="277" r:id="rId14"/>
    <p:sldId id="278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68" r:id="rId24"/>
    <p:sldId id="290" r:id="rId25"/>
    <p:sldId id="291" r:id="rId26"/>
    <p:sldId id="292" r:id="rId27"/>
    <p:sldId id="293" r:id="rId28"/>
    <p:sldId id="294" r:id="rId29"/>
    <p:sldId id="295" r:id="rId30"/>
    <p:sldId id="296" r:id="rId3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5/31/2021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5/31/2021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MERN Training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61B1-D1A5-42FB-A8F9-358C8BC8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Javascript?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0A9BE-7628-4144-818C-B0E42E6C8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create interactive user interface in a web page (menu, pop-up alert, windows,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Manipulating web content dynamically</a:t>
            </a:r>
          </a:p>
          <a:p>
            <a:pPr lvl="1"/>
            <a:r>
              <a:rPr lang="en-US" dirty="0"/>
              <a:t>Change the content and style of element</a:t>
            </a:r>
          </a:p>
          <a:p>
            <a:pPr lvl="1"/>
            <a:r>
              <a:rPr lang="en-US" dirty="0"/>
              <a:t>Replace images on a page without page reload</a:t>
            </a:r>
          </a:p>
          <a:p>
            <a:pPr lvl="1"/>
            <a:r>
              <a:rPr lang="en-US" dirty="0"/>
              <a:t>Hide/Show contents</a:t>
            </a:r>
          </a:p>
          <a:p>
            <a:r>
              <a:rPr lang="en-US" dirty="0"/>
              <a:t>Generate HTML contents on the fly</a:t>
            </a:r>
          </a:p>
          <a:p>
            <a:r>
              <a:rPr lang="en-US" dirty="0"/>
              <a:t>Form validation</a:t>
            </a:r>
          </a:p>
          <a:p>
            <a:r>
              <a:rPr lang="en-US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47571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536E-CA3C-49C5-9B55-C2C1A6F9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A simple script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8BA7EA-8E0B-43B8-8C01-7DE06962B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37" y="1844824"/>
            <a:ext cx="820615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8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18D6-71CC-4BD3-BF1F-2E962180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2076E-9CDB-421E-9D3F-D5C4CF166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8508" y="2590800"/>
            <a:ext cx="5040560" cy="4267200"/>
          </a:xfrm>
        </p:spPr>
        <p:txBody>
          <a:bodyPr/>
          <a:lstStyle/>
          <a:p>
            <a:r>
              <a:rPr lang="en-US" dirty="0"/>
              <a:t>console.log(); - console is global object</a:t>
            </a:r>
          </a:p>
          <a:p>
            <a:r>
              <a:rPr lang="en-US" dirty="0" err="1"/>
              <a:t>console.error</a:t>
            </a:r>
            <a:r>
              <a:rPr lang="en-US" dirty="0"/>
              <a:t>();</a:t>
            </a:r>
          </a:p>
          <a:p>
            <a:r>
              <a:rPr lang="en-US" dirty="0" err="1"/>
              <a:t>console.warn</a:t>
            </a:r>
            <a:r>
              <a:rPr lang="en-US" dirty="0"/>
              <a:t>();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87535-1E71-4743-9AAC-0F810FCF4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8" y="1772817"/>
            <a:ext cx="6273142" cy="455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7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69FC-EC89-42C0-BAB1-421FD34E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Embedding Javascript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14515A-2A8F-4F9F-8D25-630462C403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1745838" y="2161831"/>
            <a:ext cx="5669280" cy="3486607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9575A8F-3798-44F9-BB99-D16F0532A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5958" y="3411748"/>
            <a:ext cx="3949093" cy="27432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script inside an HTML document is interpreted in the order they appear in the document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Scripts in a function is interpreted when the function is called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 where you place the &lt;script&gt; tag matters</a:t>
            </a:r>
          </a:p>
        </p:txBody>
      </p:sp>
    </p:spTree>
    <p:extLst>
      <p:ext uri="{BB962C8B-B14F-4D97-AF65-F5344CB8AC3E}">
        <p14:creationId xmlns:p14="http://schemas.microsoft.com/office/powerpoint/2010/main" val="304724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41A6-8A64-46C3-8C2B-A5571452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Basic Javascript functions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70B533-3467-4C6D-839D-D5A697757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91" y="2204864"/>
            <a:ext cx="5248200" cy="3647499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BAC83-F187-4FF3-AF46-F66A2FE20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4" y="1905000"/>
            <a:ext cx="5464221" cy="454833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alert(“Text to display”);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/>
              <a:t>Display message in a dialog 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/>
              <a:t>The dialog box will block the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var answer = confirm(“Are you sure?”);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/>
              <a:t>Display a message in a dialog box with 2 buttons:”</a:t>
            </a:r>
            <a:r>
              <a:rPr lang="en-US" sz="1900" dirty="0" err="1"/>
              <a:t>OK”and</a:t>
            </a:r>
            <a:r>
              <a:rPr lang="en-US" sz="1900" dirty="0"/>
              <a:t> “Cancel”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 err="1"/>
              <a:t>Reurns</a:t>
            </a:r>
            <a:r>
              <a:rPr lang="en-US" sz="1900" dirty="0"/>
              <a:t> true/false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prompt(“What is your ID number?);</a:t>
            </a:r>
          </a:p>
          <a:p>
            <a:pPr marL="0" indent="0">
              <a:buNone/>
            </a:pPr>
            <a:r>
              <a:rPr lang="en-US" sz="1900" dirty="0"/>
              <a:t>       prompt(“What is your name?”, “No name”);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/>
              <a:t>Display a message and allow user to enter a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/>
              <a:t>Second argument is default value to be displayed in the input text field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/>
              <a:t>Returns OK/Cancel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7442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AB6F-CC80-4C01-8D2D-39D161EF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A9AC2-E9AD-4DE1-B098-EDB8F75E2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788023" cy="4678362"/>
          </a:xfrm>
        </p:spPr>
        <p:txBody>
          <a:bodyPr>
            <a:normAutofit/>
          </a:bodyPr>
          <a:lstStyle/>
          <a:p>
            <a:r>
              <a:rPr lang="en-US" dirty="0"/>
              <a:t>var –   used earlier a lot, not now        </a:t>
            </a:r>
          </a:p>
          <a:p>
            <a:pPr marL="0" indent="0">
              <a:buNone/>
            </a:pPr>
            <a:r>
              <a:rPr lang="en-US" dirty="0"/>
              <a:t>            – globally scoped</a:t>
            </a:r>
          </a:p>
          <a:p>
            <a:pPr marL="0" indent="0">
              <a:buNone/>
            </a:pPr>
            <a:r>
              <a:rPr lang="en-US" dirty="0"/>
              <a:t>            – can cause problems</a:t>
            </a:r>
          </a:p>
          <a:p>
            <a:r>
              <a:rPr lang="en-US" dirty="0"/>
              <a:t>let – Added in ES2015 (ES6)</a:t>
            </a:r>
          </a:p>
          <a:p>
            <a:pPr marL="0" indent="0">
              <a:buNone/>
            </a:pPr>
            <a:r>
              <a:rPr lang="en-US" dirty="0"/>
              <a:t>           – can reassign values</a:t>
            </a:r>
          </a:p>
          <a:p>
            <a:r>
              <a:rPr lang="en-US" dirty="0"/>
              <a:t>const – Added in ES2015 (ES6)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/>
              <a:t> –</a:t>
            </a:r>
            <a:r>
              <a:rPr lang="en-IN" dirty="0"/>
              <a:t> cannot reassign values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US" dirty="0"/>
              <a:t>– use it when u don’t </a:t>
            </a:r>
            <a:r>
              <a:rPr lang="en-US" dirty="0" err="1"/>
              <a:t>wanna</a:t>
            </a:r>
            <a:r>
              <a:rPr lang="en-US" dirty="0"/>
              <a:t>      	    reassign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05CA1F-DD60-45B7-A8D4-71BAD4295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33" y="1770735"/>
            <a:ext cx="2880320" cy="24490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C0B103-8FEE-45F5-9791-5F80AA771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253" y="4170815"/>
            <a:ext cx="2726789" cy="24287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065BDB-D2B0-4BCA-9CED-4CBA43801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780" y="4731442"/>
            <a:ext cx="26765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4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A01C-4892-4AE5-9578-F4AE1D49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30B8-4532-4128-BCBC-B2198117F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String </a:t>
            </a:r>
          </a:p>
          <a:p>
            <a:r>
              <a:rPr lang="en-US" dirty="0"/>
              <a:t>Numbers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undefined</a:t>
            </a:r>
            <a:endParaRPr lang="en-IN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0D0FE45-C11E-43B5-B181-2622682159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74332" y="1700808"/>
            <a:ext cx="6443463" cy="4752527"/>
          </a:xfrm>
          <a:noFill/>
        </p:spPr>
      </p:pic>
    </p:spTree>
    <p:extLst>
      <p:ext uri="{BB962C8B-B14F-4D97-AF65-F5344CB8AC3E}">
        <p14:creationId xmlns:p14="http://schemas.microsoft.com/office/powerpoint/2010/main" val="311556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A46B-7D8E-4DD5-82D9-3704E0B5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String concatenation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41BD1-5C59-4FDB-BDDE-0B57BCFBB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364087" cy="4267200"/>
          </a:xfrm>
        </p:spPr>
        <p:txBody>
          <a:bodyPr>
            <a:normAutofit/>
          </a:bodyPr>
          <a:lstStyle/>
          <a:p>
            <a:r>
              <a:rPr lang="en-US" dirty="0"/>
              <a:t>Old way – Using + sign</a:t>
            </a:r>
          </a:p>
          <a:p>
            <a:r>
              <a:rPr lang="en-US" dirty="0"/>
              <a:t>New way – Using Template String (in ES6)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429683-F7CE-426F-B30F-CFA8CBBEEB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31373" y="3356992"/>
            <a:ext cx="8400937" cy="2016224"/>
          </a:xfrm>
          <a:noFill/>
        </p:spPr>
      </p:pic>
    </p:spTree>
    <p:extLst>
      <p:ext uri="{BB962C8B-B14F-4D97-AF65-F5344CB8AC3E}">
        <p14:creationId xmlns:p14="http://schemas.microsoft.com/office/powerpoint/2010/main" val="336319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E115-2B1B-4FAB-A67E-07C45CC8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4B7F-B141-4FCD-B1D1-570D81B859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String properties and methods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22E19-1878-4F1C-B96D-371B59198A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2E3DAE-8C7A-4FBC-9CAF-B0555BBC3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36" y="2492896"/>
            <a:ext cx="6617193" cy="400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4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C6FE-DEFA-42A2-BFEE-2FE06B7A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Object Literals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EE148-FC55-41B9-B6B3-4FC94175B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Key value pairs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51D761-03D7-420C-985A-654E4C2784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8468" y="1746307"/>
            <a:ext cx="3461012" cy="4823710"/>
          </a:xfrm>
          <a:noFill/>
        </p:spPr>
      </p:pic>
    </p:spTree>
    <p:extLst>
      <p:ext uri="{BB962C8B-B14F-4D97-AF65-F5344CB8AC3E}">
        <p14:creationId xmlns:p14="http://schemas.microsoft.com/office/powerpoint/2010/main" val="7835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  <a:p>
            <a:r>
              <a:rPr lang="en-US" dirty="0"/>
              <a:t>Why learn Javascript?</a:t>
            </a:r>
          </a:p>
          <a:p>
            <a:r>
              <a:rPr lang="en-US" dirty="0"/>
              <a:t>What does it mean?</a:t>
            </a:r>
          </a:p>
          <a:p>
            <a:r>
              <a:rPr lang="en-US" dirty="0"/>
              <a:t>What does Javascript do?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AF8F-A14A-433B-BE37-313EFB3B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LOOPS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5697-1620-4BEC-8E29-373D3B385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For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For…of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5AC1C5-011C-4B36-8C24-17B884A488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0436" y="1905000"/>
            <a:ext cx="3949069" cy="4673456"/>
          </a:xfrm>
          <a:noFill/>
        </p:spPr>
      </p:pic>
    </p:spTree>
    <p:extLst>
      <p:ext uri="{BB962C8B-B14F-4D97-AF65-F5344CB8AC3E}">
        <p14:creationId xmlns:p14="http://schemas.microsoft.com/office/powerpoint/2010/main" val="268624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CCB8-45A4-4160-A84B-C70D1A254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Higher Order Array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D78B-447C-4AD7-A649-4021F04E8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436095" cy="467836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200" b="0" i="0" dirty="0">
                <a:effectLst/>
              </a:rPr>
              <a:t>Higher order functions are functions that operate on other functions, either by receiving them as arguments or by returning them. It is a function that accepts a function as a parameter or returns a function as the output. </a:t>
            </a:r>
            <a:r>
              <a:rPr lang="en-IN" sz="2200" b="0" dirty="0">
                <a:effectLst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IN" sz="2200" b="0" dirty="0" err="1">
                <a:effectLst/>
              </a:rPr>
              <a:t>forEach</a:t>
            </a:r>
            <a:r>
              <a:rPr lang="en-IN" sz="2200" b="0" dirty="0">
                <a:effectLst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IN" sz="2200" b="0" dirty="0">
                <a:effectLst/>
              </a:rPr>
              <a:t>map() </a:t>
            </a:r>
          </a:p>
          <a:p>
            <a:pPr>
              <a:lnSpc>
                <a:spcPct val="150000"/>
              </a:lnSpc>
            </a:pPr>
            <a:r>
              <a:rPr lang="en-IN" sz="2200" b="0" dirty="0">
                <a:effectLst/>
              </a:rPr>
              <a:t>filter()</a:t>
            </a:r>
          </a:p>
          <a:p>
            <a:endParaRPr lang="en-IN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E63C948-963A-423E-BF20-3E23551CAB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02524" y="2060848"/>
            <a:ext cx="4647951" cy="3904279"/>
          </a:xfrm>
          <a:noFill/>
        </p:spPr>
      </p:pic>
    </p:spTree>
    <p:extLst>
      <p:ext uri="{BB962C8B-B14F-4D97-AF65-F5344CB8AC3E}">
        <p14:creationId xmlns:p14="http://schemas.microsoft.com/office/powerpoint/2010/main" val="348452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151D-E814-48C7-8510-C27811FE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438EA-EB14-4DB1-90D3-66656ADA60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If/else</a:t>
            </a:r>
          </a:p>
          <a:p>
            <a:r>
              <a:rPr lang="en-US" dirty="0"/>
              <a:t>Ternary</a:t>
            </a:r>
          </a:p>
          <a:p>
            <a:r>
              <a:rPr lang="en-US" dirty="0"/>
              <a:t>Switch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8312A7-537D-4277-BFDD-36BF5D70D5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6814" y="1598937"/>
            <a:ext cx="4312094" cy="5004080"/>
          </a:xfrm>
        </p:spPr>
      </p:pic>
    </p:spTree>
    <p:extLst>
      <p:ext uri="{BB962C8B-B14F-4D97-AF65-F5344CB8AC3E}">
        <p14:creationId xmlns:p14="http://schemas.microsoft.com/office/powerpoint/2010/main" val="78198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i="1" dirty="0" err="1"/>
              <a:t>functioname</a:t>
            </a:r>
            <a:r>
              <a:rPr lang="en-US" dirty="0"/>
              <a:t> ()  {</a:t>
            </a:r>
          </a:p>
          <a:p>
            <a:pPr marL="0" indent="0">
              <a:buNone/>
            </a:pPr>
            <a:r>
              <a:rPr lang="en-US" dirty="0"/>
              <a:t>       //body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BE3C3-F1FD-489D-833C-037D9F1F2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180" y="2852936"/>
            <a:ext cx="7653015" cy="296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5780-58DA-48B8-92B0-302F62A0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-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1A4C8-B073-44DA-AED4-BE0B04D2FF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Construct objects by-</a:t>
            </a:r>
          </a:p>
          <a:p>
            <a:pPr marL="0" indent="0">
              <a:buNone/>
            </a:pPr>
            <a:r>
              <a:rPr lang="en-US" dirty="0"/>
              <a:t>Constructor function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with prototypes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ES6 classes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prototypes- better way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4358AD-0111-4913-942C-8F2988296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565" y="1907330"/>
            <a:ext cx="5651512" cy="454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7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FC12-FBE5-4138-A6AD-55C1B289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constructors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4896-A3BF-4489-90FA-3CDA233E31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  <a:p>
            <a:r>
              <a:rPr lang="en-US" dirty="0"/>
              <a:t>Number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FD3C18-3B3A-44E6-B6F9-D0A40D0B0E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1261" y="2852935"/>
            <a:ext cx="5630211" cy="2192623"/>
          </a:xfrm>
        </p:spPr>
      </p:pic>
    </p:spTree>
    <p:extLst>
      <p:ext uri="{BB962C8B-B14F-4D97-AF65-F5344CB8AC3E}">
        <p14:creationId xmlns:p14="http://schemas.microsoft.com/office/powerpoint/2010/main" val="158996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FCCC-CA4B-42A5-B0C0-8B831D4F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Constructor class – added in ES6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DCCA-63CC-441C-A331-1CFF9F499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Same meaning</a:t>
            </a:r>
          </a:p>
          <a:p>
            <a:r>
              <a:rPr lang="en-US" dirty="0"/>
              <a:t>Better way of writing</a:t>
            </a:r>
          </a:p>
          <a:p>
            <a:r>
              <a:rPr lang="en-US" dirty="0"/>
              <a:t>Optional</a:t>
            </a:r>
            <a:endParaRPr lang="en-IN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988AC3A-56C3-4802-8666-F206BA37E6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38604" y="1772816"/>
            <a:ext cx="5027808" cy="4962793"/>
          </a:xfrm>
          <a:noFill/>
        </p:spPr>
      </p:pic>
    </p:spTree>
    <p:extLst>
      <p:ext uri="{BB962C8B-B14F-4D97-AF65-F5344CB8AC3E}">
        <p14:creationId xmlns:p14="http://schemas.microsoft.com/office/powerpoint/2010/main" val="213344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EC23-4CB6-4107-87E3-6F0C2A62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the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88A5-619C-4798-89D4-2872C45DED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0" dirty="0">
                <a:effectLst/>
                <a:latin typeface="Consolas" panose="020B0609020204030204" pitchFamily="49" charset="0"/>
              </a:rPr>
              <a:t>ELEMENT SELECTORS</a:t>
            </a:r>
          </a:p>
          <a:p>
            <a:pPr lvl="1"/>
            <a:r>
              <a:rPr lang="en-IN" dirty="0"/>
              <a:t>Single element selectors</a:t>
            </a:r>
          </a:p>
          <a:p>
            <a:pPr lvl="1"/>
            <a:r>
              <a:rPr lang="en-IN" dirty="0"/>
              <a:t>Multiple element selectors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F9231-CFFF-4D7A-BF0E-2FF65FA5E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3" y="3573016"/>
            <a:ext cx="4419598" cy="4267200"/>
          </a:xfrm>
        </p:spPr>
        <p:txBody>
          <a:bodyPr/>
          <a:lstStyle/>
          <a:p>
            <a:r>
              <a:rPr lang="en-US" dirty="0"/>
              <a:t>window object </a:t>
            </a:r>
          </a:p>
          <a:p>
            <a:pPr lvl="1"/>
            <a:r>
              <a:rPr lang="en-US" dirty="0" err="1"/>
              <a:t>window.alert</a:t>
            </a:r>
            <a:r>
              <a:rPr lang="en-US" dirty="0"/>
              <a:t>(“”);</a:t>
            </a:r>
          </a:p>
          <a:p>
            <a:r>
              <a:rPr lang="en-US" dirty="0"/>
              <a:t>document object</a:t>
            </a:r>
          </a:p>
          <a:p>
            <a:pPr lvl="1"/>
            <a:r>
              <a:rPr lang="en-US" dirty="0" err="1"/>
              <a:t>document.getElementById</a:t>
            </a:r>
            <a:r>
              <a:rPr lang="en-US" dirty="0"/>
              <a:t>();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673D3E-239D-484C-B355-CA370264B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48" y="2132856"/>
            <a:ext cx="62960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3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4CB3-5E32-4EE1-B3BB-1EE80DA9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the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11DBF-609C-4019-9F3F-0E6A53064F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querySelector</a:t>
            </a:r>
            <a:endParaRPr lang="en-US" dirty="0"/>
          </a:p>
          <a:p>
            <a:r>
              <a:rPr lang="en-US" dirty="0" err="1"/>
              <a:t>firstElementChild</a:t>
            </a:r>
            <a:endParaRPr lang="en-US" dirty="0"/>
          </a:p>
          <a:p>
            <a:r>
              <a:rPr lang="en-US" dirty="0"/>
              <a:t>children[].</a:t>
            </a:r>
            <a:r>
              <a:rPr lang="en-US" dirty="0" err="1"/>
              <a:t>innerText</a:t>
            </a:r>
            <a:endParaRPr lang="en-US" dirty="0"/>
          </a:p>
          <a:p>
            <a:r>
              <a:rPr lang="en-US" dirty="0" err="1"/>
              <a:t>innerHTML</a:t>
            </a:r>
            <a:endParaRPr lang="en-US" dirty="0"/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9787B5-E4BB-4E55-86FA-3E955AB518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47074" y="1988840"/>
            <a:ext cx="5426899" cy="3888432"/>
          </a:xfrm>
        </p:spPr>
      </p:pic>
    </p:spTree>
    <p:extLst>
      <p:ext uri="{BB962C8B-B14F-4D97-AF65-F5344CB8AC3E}">
        <p14:creationId xmlns:p14="http://schemas.microsoft.com/office/powerpoint/2010/main" val="310595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C48B-BB6E-4EEC-86DC-31797F5C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4D420-9FC3-4373-B5CC-4169ECD4B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3707903" cy="4267200"/>
          </a:xfrm>
        </p:spPr>
        <p:txBody>
          <a:bodyPr/>
          <a:lstStyle/>
          <a:p>
            <a:r>
              <a:rPr lang="en-US" dirty="0"/>
              <a:t>Mouse event</a:t>
            </a:r>
          </a:p>
          <a:p>
            <a:r>
              <a:rPr lang="en-US" dirty="0"/>
              <a:t>Keyboard Event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E166AF-0C4B-4F35-9536-8EF8A14652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46340" y="2132856"/>
            <a:ext cx="6585325" cy="3861394"/>
          </a:xfrm>
        </p:spPr>
      </p:pic>
    </p:spTree>
    <p:extLst>
      <p:ext uri="{BB962C8B-B14F-4D97-AF65-F5344CB8AC3E}">
        <p14:creationId xmlns:p14="http://schemas.microsoft.com/office/powerpoint/2010/main" val="31253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A1DF-019A-4340-A3FF-021FF572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060" y="2636912"/>
            <a:ext cx="6912768" cy="1020762"/>
          </a:xfrm>
        </p:spPr>
        <p:txBody>
          <a:bodyPr>
            <a:noAutofit/>
          </a:bodyPr>
          <a:lstStyle/>
          <a:p>
            <a:r>
              <a:rPr lang="en-US" sz="4400" dirty="0"/>
              <a:t>What is Javascript?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1975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6241A3-9ADB-4680-9134-95E72F68D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40" y="908720"/>
            <a:ext cx="6182225" cy="564390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42303C7-82A6-4620-8CF1-E1E24B0A8823}"/>
              </a:ext>
            </a:extLst>
          </p:cNvPr>
          <p:cNvSpPr txBox="1">
            <a:spLocks/>
          </p:cNvSpPr>
          <p:nvPr/>
        </p:nvSpPr>
        <p:spPr>
          <a:xfrm>
            <a:off x="1269876" y="764704"/>
            <a:ext cx="3816424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DOM Manipulation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32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DDBD-1CFA-413D-8673-A67EC3F0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368ED-7BAC-430F-9092-2F726490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16832"/>
            <a:ext cx="9144000" cy="4267200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/>
              <a:t>Scripting Language</a:t>
            </a:r>
          </a:p>
          <a:p>
            <a:pPr marL="731520" lvl="1" indent="-457200">
              <a:buAutoNum type="arabicPeriod"/>
            </a:pPr>
            <a:endParaRPr lang="en-US" dirty="0"/>
          </a:p>
          <a:p>
            <a:pPr marL="845820" lvl="2" indent="-342900"/>
            <a:r>
              <a:rPr lang="en-US" sz="2000" dirty="0"/>
              <a:t>Implementation of ECMAStandard – only defines syntax/characteristics of the language</a:t>
            </a:r>
          </a:p>
          <a:p>
            <a:pPr marL="845820" lvl="2" indent="-342900"/>
            <a:r>
              <a:rPr lang="en-US" sz="2000" dirty="0"/>
              <a:t>Easy to use and learn</a:t>
            </a:r>
          </a:p>
          <a:p>
            <a:pPr marL="845820" lvl="2" indent="-342900"/>
            <a:r>
              <a:rPr lang="en-US" sz="2000" dirty="0"/>
              <a:t>Runtime, not compiled</a:t>
            </a:r>
          </a:p>
          <a:p>
            <a:pPr marL="845820" lvl="2" indent="-342900"/>
            <a:r>
              <a:rPr lang="en-US" sz="2000" dirty="0"/>
              <a:t>Primarily client side, but also server side</a:t>
            </a:r>
          </a:p>
          <a:p>
            <a:pPr marL="502920" lvl="2" indent="0">
              <a:buNone/>
            </a:pPr>
            <a:endParaRPr lang="en-US" sz="2000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IN" dirty="0"/>
              <a:t>Interacts with HTML and DOM</a:t>
            </a:r>
          </a:p>
          <a:p>
            <a:pPr lvl="2"/>
            <a:r>
              <a:rPr lang="en-IN" sz="2000" dirty="0"/>
              <a:t>Browser control</a:t>
            </a:r>
          </a:p>
          <a:p>
            <a:pPr lvl="2"/>
            <a:r>
              <a:rPr lang="en-IN" sz="2000" dirty="0"/>
              <a:t>Form validation, formatting</a:t>
            </a:r>
          </a:p>
          <a:p>
            <a:pPr lvl="2"/>
            <a:r>
              <a:rPr lang="en-IN" sz="2000" dirty="0"/>
              <a:t>Adds client side application support</a:t>
            </a:r>
          </a:p>
          <a:p>
            <a:pPr marL="731520" lvl="1" indent="-457200">
              <a:buFont typeface="Arial" pitchFamily="34" charset="0"/>
              <a:buAutoNum type="arabicPeriod"/>
            </a:pPr>
            <a:endParaRPr lang="en-IN" sz="12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502920" lvl="2" indent="0">
              <a:buNone/>
            </a:pPr>
            <a:endParaRPr lang="en-US" sz="2000" dirty="0"/>
          </a:p>
          <a:p>
            <a:pPr marL="27432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86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C579-0BEA-4688-BACA-A74CDDAD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Misconceptions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81908-2B4A-47D5-ABBC-801486EFB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!= Java</a:t>
            </a:r>
          </a:p>
          <a:p>
            <a:r>
              <a:rPr lang="en-US" dirty="0"/>
              <a:t>Java is complex: requires declarations, compiling and servers</a:t>
            </a:r>
          </a:p>
          <a:p>
            <a:r>
              <a:rPr lang="en-US" dirty="0"/>
              <a:t>Javascript is unrelated to Java, except that: both use C syntax</a:t>
            </a:r>
          </a:p>
          <a:p>
            <a:r>
              <a:rPr lang="en-US" dirty="0"/>
              <a:t>Javascript uses many Java names and naming conventions</a:t>
            </a:r>
          </a:p>
          <a:p>
            <a:r>
              <a:rPr lang="en-US" dirty="0"/>
              <a:t>Javascript looks like Java, but is easier for less technical users to program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94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5B09-6BEA-4853-A6B2-4DEBEBFF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languages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626BA-7C24-4D79-91D8-A494A2C17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ECMAScript</a:t>
            </a:r>
          </a:p>
          <a:p>
            <a:pPr lvl="1"/>
            <a:r>
              <a:rPr lang="en-US" dirty="0"/>
              <a:t>Standardized version of Javascript</a:t>
            </a:r>
          </a:p>
          <a:p>
            <a:r>
              <a:rPr lang="en-US" dirty="0"/>
              <a:t>Jscript</a:t>
            </a:r>
          </a:p>
          <a:p>
            <a:pPr lvl="1"/>
            <a:r>
              <a:rPr lang="en-US" dirty="0"/>
              <a:t>Microsoft version of Javascript</a:t>
            </a:r>
          </a:p>
          <a:p>
            <a:r>
              <a:rPr lang="en-US" dirty="0"/>
              <a:t>VBScript</a:t>
            </a:r>
          </a:p>
          <a:p>
            <a:pPr lvl="1"/>
            <a:r>
              <a:rPr lang="en-US" dirty="0"/>
              <a:t>Only works with Microsoft products</a:t>
            </a:r>
          </a:p>
          <a:p>
            <a:r>
              <a:rPr lang="en-US" dirty="0"/>
              <a:t>DHTML</a:t>
            </a:r>
          </a:p>
          <a:p>
            <a:pPr lvl="1"/>
            <a:r>
              <a:rPr lang="en-US" dirty="0"/>
              <a:t>Combination of CSS and Javascript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0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4130-5CA3-4E01-954B-2EF9BF9B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124" y="2996952"/>
            <a:ext cx="9143998" cy="1020762"/>
          </a:xfrm>
        </p:spPr>
        <p:txBody>
          <a:bodyPr/>
          <a:lstStyle/>
          <a:p>
            <a:r>
              <a:rPr lang="en-US" dirty="0"/>
              <a:t>Why learn Javascript?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29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6FFD-D141-4EC4-A1F9-1D59DEEB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Javascript?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7FAC-5F6A-4225-BCC1-A901393CF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of the browser</a:t>
            </a:r>
          </a:p>
          <a:p>
            <a:r>
              <a:rPr lang="en-US" dirty="0"/>
              <a:t>Build interactive user interfaces with frameworks like React</a:t>
            </a:r>
          </a:p>
          <a:p>
            <a:r>
              <a:rPr lang="en-US" dirty="0"/>
              <a:t>Used in building very fast server side and full stack applications</a:t>
            </a:r>
          </a:p>
          <a:p>
            <a:r>
              <a:rPr lang="en-US" dirty="0"/>
              <a:t>Used in mobile development (React Native, NativeScript)</a:t>
            </a:r>
          </a:p>
          <a:p>
            <a:r>
              <a:rPr lang="en-US" dirty="0"/>
              <a:t>Used in Desktop Application Development (Electron JS)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01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4130-5CA3-4E01-954B-2EF9BF9B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004" y="2918619"/>
            <a:ext cx="9143998" cy="1020762"/>
          </a:xfrm>
        </p:spPr>
        <p:txBody>
          <a:bodyPr/>
          <a:lstStyle/>
          <a:p>
            <a:r>
              <a:rPr lang="en-US" dirty="0"/>
              <a:t>What can we do with Javascript?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1120</TotalTime>
  <Words>667</Words>
  <Application>Microsoft Office PowerPoint</Application>
  <PresentationFormat>Custom</PresentationFormat>
  <Paragraphs>146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Consolas</vt:lpstr>
      <vt:lpstr>Corbel</vt:lpstr>
      <vt:lpstr>Chalkboard 16x9</vt:lpstr>
      <vt:lpstr>Javascript</vt:lpstr>
      <vt:lpstr>Contents</vt:lpstr>
      <vt:lpstr>What is Javascript?</vt:lpstr>
      <vt:lpstr>What is Javascript?</vt:lpstr>
      <vt:lpstr>Common Misconceptions</vt:lpstr>
      <vt:lpstr>Related languages</vt:lpstr>
      <vt:lpstr>Why learn Javascript? </vt:lpstr>
      <vt:lpstr>Why learn Javascript?</vt:lpstr>
      <vt:lpstr>What can we do with Javascript? </vt:lpstr>
      <vt:lpstr>What can we do with Javascript?</vt:lpstr>
      <vt:lpstr>A simple script</vt:lpstr>
      <vt:lpstr>Example</vt:lpstr>
      <vt:lpstr>Embedding Javascript</vt:lpstr>
      <vt:lpstr>Basic Javascript functions</vt:lpstr>
      <vt:lpstr>Variables</vt:lpstr>
      <vt:lpstr>Data types</vt:lpstr>
      <vt:lpstr>String concatenation</vt:lpstr>
      <vt:lpstr>Examples</vt:lpstr>
      <vt:lpstr>Object Literals</vt:lpstr>
      <vt:lpstr>LOOPS</vt:lpstr>
      <vt:lpstr>Higher Order Array Methods</vt:lpstr>
      <vt:lpstr>Conditionals</vt:lpstr>
      <vt:lpstr>Functions</vt:lpstr>
      <vt:lpstr>OOP - Object</vt:lpstr>
      <vt:lpstr>Built in constructors</vt:lpstr>
      <vt:lpstr>Constructor class – added in ES6</vt:lpstr>
      <vt:lpstr>Manipulating the DOM</vt:lpstr>
      <vt:lpstr>Manipulating the DOM</vt:lpstr>
      <vt:lpstr>Events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Abha Nayyar</dc:creator>
  <cp:lastModifiedBy>Abha Nayyar</cp:lastModifiedBy>
  <cp:revision>77</cp:revision>
  <dcterms:created xsi:type="dcterms:W3CDTF">2021-05-30T19:10:31Z</dcterms:created>
  <dcterms:modified xsi:type="dcterms:W3CDTF">2021-05-31T13:50:50Z</dcterms:modified>
</cp:coreProperties>
</file>