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</p:sldMasterIdLst>
  <p:notesMasterIdLst>
    <p:notesMasterId r:id="rId9"/>
  </p:notesMasterIdLst>
  <p:sldIdLst>
    <p:sldId id="256" r:id="rId2"/>
    <p:sldId id="275" r:id="rId3"/>
    <p:sldId id="276" r:id="rId4"/>
    <p:sldId id="277" r:id="rId5"/>
    <p:sldId id="279" r:id="rId6"/>
    <p:sldId id="280" r:id="rId7"/>
    <p:sldId id="281" r:id="rId8"/>
  </p:sldIdLst>
  <p:sldSz cx="12192000" cy="6858000"/>
  <p:notesSz cx="7053263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99FF"/>
    <a:srgbClr val="6B6B6B"/>
    <a:srgbClr val="99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4660"/>
  </p:normalViewPr>
  <p:slideViewPr>
    <p:cSldViewPr>
      <p:cViewPr varScale="1">
        <p:scale>
          <a:sx n="64" d="100"/>
          <a:sy n="64" d="100"/>
        </p:scale>
        <p:origin x="72" y="1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3225" y="703263"/>
            <a:ext cx="62484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51350"/>
            <a:ext cx="5643563" cy="421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2700"/>
            <a:ext cx="305593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902700"/>
            <a:ext cx="305593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FFE27DE-142D-4443-9119-5D0CF204A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246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9927487-EC64-49D6-9AFB-D5683ABD5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76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3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0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DA4-F4D5-4B43-AEBC-4CDB565D4A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85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4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0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CFF6-A3D4-45F9-990C-0C70C8A0E6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96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038" y="6555581"/>
            <a:ext cx="1295400" cy="28176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6629400"/>
            <a:ext cx="5029200" cy="228600"/>
          </a:xfrm>
        </p:spPr>
        <p:txBody>
          <a:bodyPr/>
          <a:lstStyle>
            <a:lvl1pPr algn="ctr">
              <a:defRPr sz="1600" cap="none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Dept. Of E &amp; CE, DSCE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91261" y="6385460"/>
            <a:ext cx="586562" cy="457200"/>
          </a:xfrm>
          <a:solidFill>
            <a:schemeClr val="bg1"/>
          </a:solidFill>
        </p:spPr>
        <p:txBody>
          <a:bodyPr/>
          <a:lstStyle>
            <a:lvl1pPr>
              <a:defRPr sz="2400" b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1B5AB7C-B9B8-4808-BD85-49D8C899885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584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0" userDrawn="1">
          <p15:clr>
            <a:srgbClr val="FBAE40"/>
          </p15:clr>
        </p15:guide>
        <p15:guide id="2" pos="54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8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3715090-9D78-43CC-9255-D096E7A8FA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27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64" userDrawn="1">
          <p15:clr>
            <a:srgbClr val="F26B43"/>
          </p15:clr>
        </p15:guide>
        <p15:guide id="2" pos="5888" userDrawn="1">
          <p15:clr>
            <a:srgbClr val="F26B43"/>
          </p15:clr>
        </p15:guide>
        <p15:guide id="3" pos="6400" userDrawn="1">
          <p15:clr>
            <a:srgbClr val="F26B43"/>
          </p15:clr>
        </p15:guide>
        <p15:guide id="4" pos="9824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1848" userDrawn="1">
          <p15:clr>
            <a:srgbClr val="F26B43"/>
          </p15:clr>
        </p15:guide>
        <p15:guide id="7" orient="horz" pos="3960" userDrawn="1">
          <p15:clr>
            <a:srgbClr val="F26B43"/>
          </p15:clr>
        </p15:guide>
        <p15:guide id="8" orient="horz" pos="3840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800" userDrawn="1">
          <p15:clr>
            <a:srgbClr val="F26B43"/>
          </p15:clr>
        </p15:guide>
        <p15:guide id="11" orient="horz" pos="360" userDrawn="1">
          <p15:clr>
            <a:srgbClr val="F26B43"/>
          </p15:clr>
        </p15:guide>
        <p15:guide id="12" pos="7368" userDrawn="1">
          <p15:clr>
            <a:srgbClr val="F26B43"/>
          </p15:clr>
        </p15:guide>
        <p15:guide id="13" pos="240" userDrawn="1">
          <p15:clr>
            <a:srgbClr val="F26B43"/>
          </p15:clr>
        </p15:guide>
        <p15:guide id="1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277971" y="2438400"/>
            <a:ext cx="68566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sz="3600" dirty="0">
                <a:effectLst/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Operational Transconductance Amplifier</a:t>
            </a:r>
            <a:endParaRPr lang="en-IN" altLang="en-US" sz="6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D8C805-5F30-4FDA-9D8E-471F62A51669}"/>
              </a:ext>
            </a:extLst>
          </p:cNvPr>
          <p:cNvGrpSpPr/>
          <p:nvPr/>
        </p:nvGrpSpPr>
        <p:grpSpPr>
          <a:xfrm>
            <a:off x="152400" y="144427"/>
            <a:ext cx="11947447" cy="2141573"/>
            <a:chOff x="31909" y="64065"/>
            <a:chExt cx="12128184" cy="21455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5F408B-454C-40B8-8DC4-AFF0D32EC448}"/>
                </a:ext>
              </a:extLst>
            </p:cNvPr>
            <p:cNvGrpSpPr/>
            <p:nvPr/>
          </p:nvGrpSpPr>
          <p:grpSpPr>
            <a:xfrm>
              <a:off x="56459" y="64065"/>
              <a:ext cx="12103634" cy="1125628"/>
              <a:chOff x="56459" y="64065"/>
              <a:chExt cx="12103634" cy="11256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209557" y="111840"/>
                <a:ext cx="7711731" cy="101756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Mini Project-1 (22EC49)</a:t>
                </a:r>
              </a:p>
              <a:p>
                <a:pPr algn="ctr" eaLnBrk="1" hangingPunct="1"/>
                <a:r>
                  <a:rPr lang="en-US" alt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Selection Phase Presentation</a:t>
                </a:r>
              </a:p>
              <a:p>
                <a:pPr algn="ctr" eaLnBrk="1" hangingPunct="1"/>
                <a:r>
                  <a:rPr lang="en-US" alt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February 2025,  4th Semester</a:t>
                </a:r>
                <a:endParaRPr lang="en-US" altLang="en-US" sz="2000" dirty="0">
                  <a:solidFill>
                    <a:srgbClr val="FF0000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E78C14F-72BB-4867-B145-DC419171913F}"/>
                  </a:ext>
                </a:extLst>
              </p:cNvPr>
              <p:cNvGrpSpPr/>
              <p:nvPr/>
            </p:nvGrpSpPr>
            <p:grpSpPr>
              <a:xfrm>
                <a:off x="56459" y="127867"/>
                <a:ext cx="2075745" cy="1017570"/>
                <a:chOff x="132787" y="127867"/>
                <a:chExt cx="2062352" cy="954974"/>
              </a:xfrm>
            </p:grpSpPr>
            <p:pic>
              <p:nvPicPr>
                <p:cNvPr id="9" name="Picture 8"/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453" r="51613" b="6451"/>
                <a:stretch/>
              </p:blipFill>
              <p:spPr bwMode="auto">
                <a:xfrm>
                  <a:off x="132787" y="127867"/>
                  <a:ext cx="1010792" cy="939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602C676-8C25-4B05-A716-23F9A8DAFBF4}"/>
                    </a:ext>
                  </a:extLst>
                </p:cNvPr>
                <p:cNvPicPr/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4347" y="127867"/>
                  <a:ext cx="1010792" cy="95497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D9E2ADE-A818-4F05-8F27-BCB2AC26159A}"/>
                  </a:ext>
                </a:extLst>
              </p:cNvPr>
              <p:cNvGrpSpPr/>
              <p:nvPr/>
            </p:nvGrpSpPr>
            <p:grpSpPr>
              <a:xfrm>
                <a:off x="10010410" y="64065"/>
                <a:ext cx="2149683" cy="1125628"/>
                <a:chOff x="9480852" y="80211"/>
                <a:chExt cx="1949148" cy="946346"/>
              </a:xfrm>
            </p:grpSpPr>
            <p:pic>
              <p:nvPicPr>
                <p:cNvPr id="7" name="Picture 6"/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419" t="6453" b="6451"/>
                <a:stretch/>
              </p:blipFill>
              <p:spPr bwMode="auto">
                <a:xfrm>
                  <a:off x="9480852" y="80211"/>
                  <a:ext cx="990600" cy="946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96533A7C-3D54-4AAB-8436-6F82BA96C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52260" y="86927"/>
                  <a:ext cx="877740" cy="939630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906E1A-F456-49EC-A4F5-FCC807867D1F}"/>
                </a:ext>
              </a:extLst>
            </p:cNvPr>
            <p:cNvSpPr txBox="1"/>
            <p:nvPr/>
          </p:nvSpPr>
          <p:spPr>
            <a:xfrm>
              <a:off x="31909" y="1255550"/>
              <a:ext cx="12083891" cy="9541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2800" b="1" dirty="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Dayananda Sagar College of Engineering, Bangalore, Karnataka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2800" b="1" dirty="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Department of Electronics &amp; Communication Engineering</a:t>
              </a:r>
              <a:endParaRPr lang="en-IN" sz="2800" dirty="0">
                <a:effectLst/>
                <a:latin typeface="Tw Cen MT" panose="020B0602020104020603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9222398-1AFA-431E-B479-A0BA2CB2E7E0}"/>
              </a:ext>
            </a:extLst>
          </p:cNvPr>
          <p:cNvSpPr/>
          <p:nvPr/>
        </p:nvSpPr>
        <p:spPr>
          <a:xfrm>
            <a:off x="152400" y="2477869"/>
            <a:ext cx="256600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Mini Project Batch No : 42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9E6A7A-0962-4D49-998B-BFD825D111E1}"/>
              </a:ext>
            </a:extLst>
          </p:cNvPr>
          <p:cNvSpPr/>
          <p:nvPr/>
        </p:nvSpPr>
        <p:spPr>
          <a:xfrm>
            <a:off x="261168" y="5777558"/>
            <a:ext cx="5426153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Mini Project Co-Ordinator: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Dr. BASAVARAJ S </a:t>
            </a:r>
            <a:r>
              <a:rPr lang="en-US" sz="2400" b="1" dirty="0" err="1">
                <a:solidFill>
                  <a:schemeClr val="tx1"/>
                </a:solidFill>
              </a:rPr>
              <a:t>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EDF605-2C11-4E4C-A069-EA51BF085767}"/>
              </a:ext>
            </a:extLst>
          </p:cNvPr>
          <p:cNvSpPr/>
          <p:nvPr/>
        </p:nvSpPr>
        <p:spPr>
          <a:xfrm>
            <a:off x="6413658" y="5742454"/>
            <a:ext cx="5426154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Mini Project Guide: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Dr. KIRAN A GUPTA</a:t>
            </a:r>
            <a:endParaRPr lang="en-IN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EED53C-788C-F76D-3447-0876F1C45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56338"/>
              </p:ext>
            </p:extLst>
          </p:nvPr>
        </p:nvGraphicFramePr>
        <p:xfrm>
          <a:off x="1039581" y="3830144"/>
          <a:ext cx="10112838" cy="165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45">
                  <a:extLst>
                    <a:ext uri="{9D8B030D-6E8A-4147-A177-3AD203B41FA5}">
                      <a16:colId xmlns:a16="http://schemas.microsoft.com/office/drawing/2014/main" val="618372334"/>
                    </a:ext>
                  </a:extLst>
                </a:gridCol>
                <a:gridCol w="1911087">
                  <a:extLst>
                    <a:ext uri="{9D8B030D-6E8A-4147-A177-3AD203B41FA5}">
                      <a16:colId xmlns:a16="http://schemas.microsoft.com/office/drawing/2014/main" val="754095272"/>
                    </a:ext>
                  </a:extLst>
                </a:gridCol>
                <a:gridCol w="796286">
                  <a:extLst>
                    <a:ext uri="{9D8B030D-6E8A-4147-A177-3AD203B41FA5}">
                      <a16:colId xmlns:a16="http://schemas.microsoft.com/office/drawing/2014/main" val="3489111208"/>
                    </a:ext>
                  </a:extLst>
                </a:gridCol>
                <a:gridCol w="1114801">
                  <a:extLst>
                    <a:ext uri="{9D8B030D-6E8A-4147-A177-3AD203B41FA5}">
                      <a16:colId xmlns:a16="http://schemas.microsoft.com/office/drawing/2014/main" val="316811431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149052917"/>
                    </a:ext>
                  </a:extLst>
                </a:gridCol>
                <a:gridCol w="4142019">
                  <a:extLst>
                    <a:ext uri="{9D8B030D-6E8A-4147-A177-3AD203B41FA5}">
                      <a16:colId xmlns:a16="http://schemas.microsoft.com/office/drawing/2014/main" val="3616854434"/>
                    </a:ext>
                  </a:extLst>
                </a:gridCol>
              </a:tblGrid>
              <a:tr h="4140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1DS23EC025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AMOGH S PUROHITH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44527"/>
                  </a:ext>
                </a:extLst>
              </a:tr>
              <a:tr h="4140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1DS23EC159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PRATHAM S NAYAK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14822"/>
                  </a:ext>
                </a:extLst>
              </a:tr>
              <a:tr h="4140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1DS23EC167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RAGHUNANDAN B R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45418"/>
                  </a:ext>
                </a:extLst>
              </a:tr>
              <a:tr h="4140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1DS22EC007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ABHINEETH THAIRE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0314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EB832-8919-2966-F131-AE520790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E13E93-0340-A606-91AC-466285E6C76F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and Objective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26D108-E29C-D8F1-A32C-CF7260146697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A2CA4D-344B-8F14-60AF-81CD2740554C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3D1CDF-A25C-77BB-4FFE-F6744E0E21CF}"/>
              </a:ext>
            </a:extLst>
          </p:cNvPr>
          <p:cNvSpPr/>
          <p:nvPr/>
        </p:nvSpPr>
        <p:spPr>
          <a:xfrm>
            <a:off x="762000" y="1295400"/>
            <a:ext cx="10668000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Transconductance Amplifier is a voltage-controlled current source that converts input voltage into output current and hence provide current 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OTA is an essential components in </a:t>
            </a:r>
            <a:r>
              <a:rPr lang="en-IN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analog</a:t>
            </a:r>
            <a:r>
              <a:rPr lang="en-IN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mixed-signal circuits, providing a </a:t>
            </a:r>
            <a:r>
              <a:rPr lang="en-IN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tunable</a:t>
            </a:r>
            <a:r>
              <a:rPr lang="en-IN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transconductance for signal processing applications</a:t>
            </a:r>
            <a:endParaRPr lang="en-001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BE205B-DDA4-9F64-3397-8EBD32F42812}"/>
              </a:ext>
            </a:extLst>
          </p:cNvPr>
          <p:cNvSpPr/>
          <p:nvPr/>
        </p:nvSpPr>
        <p:spPr>
          <a:xfrm>
            <a:off x="762000" y="3886200"/>
            <a:ext cx="10668000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analysis of Operational Transconductance Amplifier using Open Source EDA tools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Open Source OTA IP core that can be used for building complex circuits</a:t>
            </a:r>
            <a:endParaRPr lang="en-001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37BFFBF-079E-B32D-34CD-914162AB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E &amp; CE, DSCE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739E70-036E-59C3-8F89-045B69CC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23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EAF98-187F-6B47-AD17-CB9C4A49C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083FB7-84CD-15E7-EC34-B5AD98F24A80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22EFD6-9DBE-5DBA-71CE-2C869F202B97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3479F0-3778-5FF3-129D-5323D9C1B71F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128B2-BE82-D2F4-5796-D6D48A82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28079-E4EF-7A12-4265-D45F47BA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3</a:t>
            </a:fld>
            <a:endParaRPr lang="en-US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17CF47-CE51-7DE7-432D-40E96A13B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37153"/>
              </p:ext>
            </p:extLst>
          </p:nvPr>
        </p:nvGraphicFramePr>
        <p:xfrm>
          <a:off x="152400" y="797564"/>
          <a:ext cx="11887200" cy="5511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10">
                  <a:extLst>
                    <a:ext uri="{9D8B030D-6E8A-4147-A177-3AD203B41FA5}">
                      <a16:colId xmlns:a16="http://schemas.microsoft.com/office/drawing/2014/main" val="4123251967"/>
                    </a:ext>
                  </a:extLst>
                </a:gridCol>
                <a:gridCol w="2929890">
                  <a:extLst>
                    <a:ext uri="{9D8B030D-6E8A-4147-A177-3AD203B41FA5}">
                      <a16:colId xmlns:a16="http://schemas.microsoft.com/office/drawing/2014/main" val="143836830"/>
                    </a:ext>
                  </a:extLst>
                </a:gridCol>
                <a:gridCol w="3074416">
                  <a:extLst>
                    <a:ext uri="{9D8B030D-6E8A-4147-A177-3AD203B41FA5}">
                      <a16:colId xmlns:a16="http://schemas.microsoft.com/office/drawing/2014/main" val="2995290055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3583909523"/>
                    </a:ext>
                  </a:extLst>
                </a:gridCol>
                <a:gridCol w="4220464">
                  <a:extLst>
                    <a:ext uri="{9D8B030D-6E8A-4147-A177-3AD203B41FA5}">
                      <a16:colId xmlns:a16="http://schemas.microsoft.com/office/drawing/2014/main" val="3962639027"/>
                    </a:ext>
                  </a:extLst>
                </a:gridCol>
              </a:tblGrid>
              <a:tr h="419751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 Title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Key-findings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48110"/>
                  </a:ext>
                </a:extLst>
              </a:tr>
              <a:tr h="13455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Power CMOS OTA Design for Biomedical Applications</a:t>
                      </a:r>
                    </a:p>
                    <a:p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V Sai Meena, Somashekhar Malipatil, D Santhosh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Designed a two-stage OTA with voltage scaling from 2.5V to 1.2V, reducing power consumption from 0.512mW to 0.15mW.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4064"/>
                  </a:ext>
                </a:extLst>
              </a:tr>
              <a:tr h="13455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Balanced 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Twinkle Patel,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Kishen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Raikar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Sharan Hiremath, Prof. Sneha Meti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OTA design for modular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circuit of Digital-Audio Sigma-Delta modulator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53088"/>
                  </a:ext>
                </a:extLst>
              </a:tr>
              <a:tr h="92343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OTA using 0.18μm CMOS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Shweta Karnik , Ajay Kumar Kushwaha, Pramod Kumar Jain, D. S. 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Ajnar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Proposed simple OTA topology for low power and low voltage applications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93377"/>
                  </a:ext>
                </a:extLst>
              </a:tr>
              <a:tr h="147750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and Analysis of Two-Stage OTA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O. M. Saravanakumar, N. Kaleeswari, K. Rajendran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two-stage OTA for switched-capacitor circuits, achieving a settling time of 1.6 ns and power consumption of 2.4 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A3CB-2FC8-8E3F-F64F-3B6DA0A2A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06BF2F3A-9B18-D8E7-6E54-303C1EFC1AED}"/>
              </a:ext>
            </a:extLst>
          </p:cNvPr>
          <p:cNvSpPr/>
          <p:nvPr/>
        </p:nvSpPr>
        <p:spPr>
          <a:xfrm>
            <a:off x="3276600" y="972959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sz="2400" b="1" dirty="0">
              <a:solidFill>
                <a:schemeClr val="tx1"/>
              </a:solidFill>
            </a:endParaRP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D45241B5-1A91-81A6-EC4A-08A198EB4A91}"/>
              </a:ext>
            </a:extLst>
          </p:cNvPr>
          <p:cNvSpPr/>
          <p:nvPr/>
        </p:nvSpPr>
        <p:spPr>
          <a:xfrm>
            <a:off x="3276599" y="2139421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7B2F1F18-0658-53C8-C304-444A4428AA46}"/>
              </a:ext>
            </a:extLst>
          </p:cNvPr>
          <p:cNvSpPr/>
          <p:nvPr/>
        </p:nvSpPr>
        <p:spPr>
          <a:xfrm>
            <a:off x="3271518" y="3300801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476FEFD2-6C99-F599-14A5-0B2A4EDBCE0B}"/>
              </a:ext>
            </a:extLst>
          </p:cNvPr>
          <p:cNvSpPr/>
          <p:nvPr/>
        </p:nvSpPr>
        <p:spPr>
          <a:xfrm>
            <a:off x="3271517" y="4475256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F61612-AC6E-C38E-38E4-E81EDB589F3D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B9520C-AC02-77AD-51B4-1E2C923D9CDB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E13C6C-A2D5-C5FB-EDFC-F7DD94CDE8D6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DDCA040E-F5A7-3DED-7223-62950D68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704CC9DE-64EE-6F6A-5AFC-041079FD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043A8014-ADB0-6B0F-76F6-4DCCCED37135}"/>
              </a:ext>
            </a:extLst>
          </p:cNvPr>
          <p:cNvSpPr/>
          <p:nvPr/>
        </p:nvSpPr>
        <p:spPr>
          <a:xfrm>
            <a:off x="3271516" y="5638805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6F53F2-97F3-51E6-127D-DBC676177BC1}"/>
              </a:ext>
            </a:extLst>
          </p:cNvPr>
          <p:cNvGrpSpPr/>
          <p:nvPr/>
        </p:nvGrpSpPr>
        <p:grpSpPr>
          <a:xfrm>
            <a:off x="457200" y="972959"/>
            <a:ext cx="3505200" cy="5580241"/>
            <a:chOff x="457200" y="972959"/>
            <a:chExt cx="3505200" cy="558024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3DB589F-428D-0657-E7EB-4F2C808D4952}"/>
                </a:ext>
              </a:extLst>
            </p:cNvPr>
            <p:cNvGrpSpPr/>
            <p:nvPr/>
          </p:nvGrpSpPr>
          <p:grpSpPr>
            <a:xfrm>
              <a:off x="457200" y="972959"/>
              <a:ext cx="3505200" cy="5580241"/>
              <a:chOff x="914400" y="838205"/>
              <a:chExt cx="3200400" cy="5580241"/>
            </a:xfrm>
            <a:solidFill>
              <a:srgbClr val="6B6B6B"/>
            </a:solidFill>
          </p:grpSpPr>
          <p:sp>
            <p:nvSpPr>
              <p:cNvPr id="54" name="Arrow: Pentagon 53">
                <a:extLst>
                  <a:ext uri="{FF2B5EF4-FFF2-40B4-BE49-F238E27FC236}">
                    <a16:creationId xmlns:a16="http://schemas.microsoft.com/office/drawing/2014/main" id="{D4F5FE72-6A80-4EE2-E353-062B7147957A}"/>
                  </a:ext>
                </a:extLst>
              </p:cNvPr>
              <p:cNvSpPr/>
              <p:nvPr/>
            </p:nvSpPr>
            <p:spPr>
              <a:xfrm>
                <a:off x="914400" y="838205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Specifications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Arrow: Pentagon 54">
                <a:extLst>
                  <a:ext uri="{FF2B5EF4-FFF2-40B4-BE49-F238E27FC236}">
                    <a16:creationId xmlns:a16="http://schemas.microsoft.com/office/drawing/2014/main" id="{F3BDEF9D-F0DA-4241-744B-F5DC2F5B44F1}"/>
                  </a:ext>
                </a:extLst>
              </p:cNvPr>
              <p:cNvSpPr/>
              <p:nvPr/>
            </p:nvSpPr>
            <p:spPr>
              <a:xfrm>
                <a:off x="914400" y="2004667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 and Topology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Arrow: Pentagon 55">
                <a:extLst>
                  <a:ext uri="{FF2B5EF4-FFF2-40B4-BE49-F238E27FC236}">
                    <a16:creationId xmlns:a16="http://schemas.microsoft.com/office/drawing/2014/main" id="{06C04B6E-D7F2-E60E-D6CE-75B1A46A88EB}"/>
                  </a:ext>
                </a:extLst>
              </p:cNvPr>
              <p:cNvSpPr/>
              <p:nvPr/>
            </p:nvSpPr>
            <p:spPr>
              <a:xfrm>
                <a:off x="914400" y="3171129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Schematic and Layout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Arrow: Pentagon 56">
                <a:extLst>
                  <a:ext uri="{FF2B5EF4-FFF2-40B4-BE49-F238E27FC236}">
                    <a16:creationId xmlns:a16="http://schemas.microsoft.com/office/drawing/2014/main" id="{CDB4D2C6-ADFF-3638-4B7D-19FC525D88F2}"/>
                  </a:ext>
                </a:extLst>
              </p:cNvPr>
              <p:cNvSpPr/>
              <p:nvPr/>
            </p:nvSpPr>
            <p:spPr>
              <a:xfrm>
                <a:off x="914400" y="4337591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Simulation and Analysis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Arrow: Pentagon 57">
                <a:extLst>
                  <a:ext uri="{FF2B5EF4-FFF2-40B4-BE49-F238E27FC236}">
                    <a16:creationId xmlns:a16="http://schemas.microsoft.com/office/drawing/2014/main" id="{07808791-08F0-3DBF-4BB2-04408889D75C}"/>
                  </a:ext>
                </a:extLst>
              </p:cNvPr>
              <p:cNvSpPr/>
              <p:nvPr/>
            </p:nvSpPr>
            <p:spPr>
              <a:xfrm>
                <a:off x="914400" y="5504051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Optimization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375E21-431B-9547-FD35-369C2B387308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>
              <a:off x="1981201" y="1887354"/>
              <a:ext cx="0" cy="2520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9344D3-6D58-46A2-A054-778CAE32C94C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981201" y="3053816"/>
              <a:ext cx="0" cy="2520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C49D6C1-B056-D1F4-399D-3C388D8EDA2A}"/>
                </a:ext>
              </a:extLst>
            </p:cNvPr>
            <p:cNvCxnSpPr>
              <a:cxnSpLocks/>
              <a:stCxn id="56" idx="2"/>
              <a:endCxn id="57" idx="0"/>
            </p:cNvCxnSpPr>
            <p:nvPr/>
          </p:nvCxnSpPr>
          <p:spPr>
            <a:xfrm>
              <a:off x="1981201" y="4220278"/>
              <a:ext cx="0" cy="2520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267650F-DB66-63F0-36A2-CC92F15FCE72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>
              <a:off x="1981201" y="5386740"/>
              <a:ext cx="0" cy="25206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78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9BB98-AB5F-1A8E-55B2-82D698A8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BA076F-F07F-CD40-4815-3AC5E325E71D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0F153E-50CD-D8C6-7908-1DB1F3ED2DF1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759384-85F1-D469-ED04-007CAA95AACE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23BE09-C6AA-5F73-98FA-2E40273C3AC1}"/>
              </a:ext>
            </a:extLst>
          </p:cNvPr>
          <p:cNvSpPr/>
          <p:nvPr/>
        </p:nvSpPr>
        <p:spPr>
          <a:xfrm>
            <a:off x="7872095" y="1447800"/>
            <a:ext cx="4167505" cy="464819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V+ and V- :Differential Voltage Inputs.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and I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:Differential Current Outputs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:Voltage Bias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:Current Bias</a:t>
            </a:r>
            <a:endParaRPr lang="en-001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2D58C114-F3CE-5D35-399E-981C1FD5F95A}"/>
              </a:ext>
            </a:extLst>
          </p:cNvPr>
          <p:cNvSpPr/>
          <p:nvPr/>
        </p:nvSpPr>
        <p:spPr>
          <a:xfrm rot="5400000">
            <a:off x="1371600" y="1562100"/>
            <a:ext cx="5143500" cy="4381500"/>
          </a:xfrm>
          <a:prstGeom prst="trapezoid">
            <a:avLst>
              <a:gd name="adj" fmla="val 21886"/>
            </a:avLst>
          </a:prstGeom>
          <a:solidFill>
            <a:srgbClr val="00B0F0">
              <a:alpha val="2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FEE616-8980-042B-DEE4-569263C05440}"/>
              </a:ext>
            </a:extLst>
          </p:cNvPr>
          <p:cNvGrpSpPr/>
          <p:nvPr/>
        </p:nvGrpSpPr>
        <p:grpSpPr>
          <a:xfrm>
            <a:off x="2495550" y="2138363"/>
            <a:ext cx="2895600" cy="3271837"/>
            <a:chOff x="3429000" y="1604963"/>
            <a:chExt cx="2895600" cy="3271837"/>
          </a:xfrm>
          <a:solidFill>
            <a:schemeClr val="bg1"/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A249220-8407-CF58-C68E-EF8A6FA8F6CA}"/>
                </a:ext>
              </a:extLst>
            </p:cNvPr>
            <p:cNvSpPr/>
            <p:nvPr/>
          </p:nvSpPr>
          <p:spPr>
            <a:xfrm>
              <a:off x="3429000" y="1604963"/>
              <a:ext cx="2895600" cy="1047750"/>
            </a:xfrm>
            <a:prstGeom prst="roundRect">
              <a:avLst/>
            </a:prstGeom>
            <a:grp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Differential Input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31EB07-16B6-A4E3-B7E1-61EFA9A64CD3}"/>
                </a:ext>
              </a:extLst>
            </p:cNvPr>
            <p:cNvSpPr/>
            <p:nvPr/>
          </p:nvSpPr>
          <p:spPr>
            <a:xfrm>
              <a:off x="3429000" y="2717007"/>
              <a:ext cx="2895600" cy="1047750"/>
            </a:xfrm>
            <a:prstGeom prst="roundRect">
              <a:avLst/>
            </a:prstGeom>
            <a:grp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Gain Stage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16CF445-B35B-F45E-D221-240AA2CC0E2F}"/>
                </a:ext>
              </a:extLst>
            </p:cNvPr>
            <p:cNvSpPr/>
            <p:nvPr/>
          </p:nvSpPr>
          <p:spPr>
            <a:xfrm>
              <a:off x="3429000" y="3829050"/>
              <a:ext cx="2895600" cy="1047750"/>
            </a:xfrm>
            <a:prstGeom prst="roundRect">
              <a:avLst/>
            </a:prstGeom>
            <a:grp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Mirror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939E73-C3D4-3CF1-CBDD-F23114AAEA22}"/>
              </a:ext>
            </a:extLst>
          </p:cNvPr>
          <p:cNvGrpSpPr/>
          <p:nvPr/>
        </p:nvGrpSpPr>
        <p:grpSpPr>
          <a:xfrm>
            <a:off x="228600" y="1703190"/>
            <a:ext cx="1524000" cy="547687"/>
            <a:chOff x="533400" y="1172766"/>
            <a:chExt cx="1524000" cy="547687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34611B7F-F638-4DFC-E1AF-975C161868B4}"/>
                </a:ext>
              </a:extLst>
            </p:cNvPr>
            <p:cNvSpPr/>
            <p:nvPr/>
          </p:nvSpPr>
          <p:spPr>
            <a:xfrm>
              <a:off x="533400" y="1172766"/>
              <a:ext cx="914400" cy="547687"/>
            </a:xfrm>
            <a:prstGeom prst="homePlate">
              <a:avLst/>
            </a:prstGeom>
            <a:solidFill>
              <a:srgbClr val="92D050">
                <a:alpha val="5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V+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7ECC07-C1A0-8FE4-564A-C0E5968D0C69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1447800" y="1446610"/>
              <a:ext cx="609600" cy="119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86346C-FF06-5A23-2668-0D5D5AC888F5}"/>
              </a:ext>
            </a:extLst>
          </p:cNvPr>
          <p:cNvGrpSpPr/>
          <p:nvPr/>
        </p:nvGrpSpPr>
        <p:grpSpPr>
          <a:xfrm>
            <a:off x="228600" y="2887068"/>
            <a:ext cx="1524000" cy="547687"/>
            <a:chOff x="523240" y="2108439"/>
            <a:chExt cx="1524000" cy="547687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7B73C313-9E2D-1DA9-E10A-3578B579E311}"/>
                </a:ext>
              </a:extLst>
            </p:cNvPr>
            <p:cNvSpPr/>
            <p:nvPr/>
          </p:nvSpPr>
          <p:spPr>
            <a:xfrm>
              <a:off x="523240" y="2108439"/>
              <a:ext cx="914400" cy="547687"/>
            </a:xfrm>
            <a:prstGeom prst="homePlate">
              <a:avLst/>
            </a:prstGeom>
            <a:solidFill>
              <a:srgbClr val="92D050">
                <a:alpha val="5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V-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A813EA-838D-C62A-B656-F5D66C0D4E70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1437640" y="2382283"/>
              <a:ext cx="609600" cy="119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437114-C4AC-5D93-A840-CD8E080013FC}"/>
              </a:ext>
            </a:extLst>
          </p:cNvPr>
          <p:cNvGrpSpPr/>
          <p:nvPr/>
        </p:nvGrpSpPr>
        <p:grpSpPr>
          <a:xfrm>
            <a:off x="228600" y="4070946"/>
            <a:ext cx="1524000" cy="547687"/>
            <a:chOff x="523240" y="3071812"/>
            <a:chExt cx="1524000" cy="547687"/>
          </a:xfrm>
        </p:grpSpPr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B5244670-5CED-961C-C2DD-6852E5DC9ED7}"/>
                </a:ext>
              </a:extLst>
            </p:cNvPr>
            <p:cNvSpPr/>
            <p:nvPr/>
          </p:nvSpPr>
          <p:spPr>
            <a:xfrm>
              <a:off x="523240" y="3071812"/>
              <a:ext cx="914400" cy="547687"/>
            </a:xfrm>
            <a:prstGeom prst="homePlate">
              <a:avLst/>
            </a:prstGeom>
            <a:solidFill>
              <a:srgbClr val="92D050">
                <a:alpha val="5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800" b="1" baseline="-25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0B2C4F-2E72-9144-68B2-4C12D3CAF6D8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1437640" y="3345656"/>
              <a:ext cx="609600" cy="119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C3C8ED-79D9-6141-6626-7D0741C1917E}"/>
              </a:ext>
            </a:extLst>
          </p:cNvPr>
          <p:cNvGrpSpPr/>
          <p:nvPr/>
        </p:nvGrpSpPr>
        <p:grpSpPr>
          <a:xfrm>
            <a:off x="228600" y="5254824"/>
            <a:ext cx="1524000" cy="547687"/>
            <a:chOff x="523240" y="4724400"/>
            <a:chExt cx="1524000" cy="547687"/>
          </a:xfrm>
        </p:grpSpPr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2CD32E11-56A9-58F1-EDB1-2FF54620D152}"/>
                </a:ext>
              </a:extLst>
            </p:cNvPr>
            <p:cNvSpPr/>
            <p:nvPr/>
          </p:nvSpPr>
          <p:spPr>
            <a:xfrm>
              <a:off x="523240" y="4724400"/>
              <a:ext cx="914400" cy="547687"/>
            </a:xfrm>
            <a:prstGeom prst="homePlate">
              <a:avLst/>
            </a:prstGeom>
            <a:solidFill>
              <a:srgbClr val="92D050">
                <a:alpha val="5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2800" b="1" baseline="-25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2570A26-A5C4-562E-7214-C5DED8485FD9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1437640" y="4998244"/>
              <a:ext cx="609600" cy="119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F0C554-0A16-5932-1FC7-91704784EA45}"/>
              </a:ext>
            </a:extLst>
          </p:cNvPr>
          <p:cNvGrpSpPr/>
          <p:nvPr/>
        </p:nvGrpSpPr>
        <p:grpSpPr>
          <a:xfrm>
            <a:off x="6142990" y="2702720"/>
            <a:ext cx="1530350" cy="547687"/>
            <a:chOff x="7613650" y="2353668"/>
            <a:chExt cx="1530350" cy="547687"/>
          </a:xfrm>
          <a:solidFill>
            <a:srgbClr val="FF6600">
              <a:alpha val="40000"/>
            </a:srgbClr>
          </a:solidFill>
        </p:grpSpPr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0A839258-CA9F-79A0-F9AA-07468B6C8C9C}"/>
                </a:ext>
              </a:extLst>
            </p:cNvPr>
            <p:cNvSpPr/>
            <p:nvPr/>
          </p:nvSpPr>
          <p:spPr>
            <a:xfrm>
              <a:off x="8229600" y="2353668"/>
              <a:ext cx="914400" cy="547687"/>
            </a:xfrm>
            <a:prstGeom prst="homePlat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2800" b="1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988E527-297E-CFB9-30C8-DFE3EE01917D}"/>
                </a:ext>
              </a:extLst>
            </p:cNvPr>
            <p:cNvCxnSpPr>
              <a:cxnSpLocks/>
            </p:cNvCxnSpPr>
            <p:nvPr/>
          </p:nvCxnSpPr>
          <p:spPr>
            <a:xfrm>
              <a:off x="7613650" y="2627512"/>
              <a:ext cx="609600" cy="1190"/>
            </a:xfrm>
            <a:prstGeom prst="straightConnector1">
              <a:avLst/>
            </a:prstGeom>
            <a:grpFill/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0E3E52-C550-D00A-0E3F-E53F157FE5B2}"/>
              </a:ext>
            </a:extLst>
          </p:cNvPr>
          <p:cNvGrpSpPr/>
          <p:nvPr/>
        </p:nvGrpSpPr>
        <p:grpSpPr>
          <a:xfrm>
            <a:off x="6142990" y="4288910"/>
            <a:ext cx="1530350" cy="547687"/>
            <a:chOff x="7613650" y="3537546"/>
            <a:chExt cx="1530350" cy="547687"/>
          </a:xfrm>
          <a:solidFill>
            <a:srgbClr val="FF6600">
              <a:alpha val="40000"/>
            </a:srgbClr>
          </a:solidFill>
        </p:grpSpPr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03B4919D-1680-F1E0-E5D3-476280D0A6C9}"/>
                </a:ext>
              </a:extLst>
            </p:cNvPr>
            <p:cNvSpPr/>
            <p:nvPr/>
          </p:nvSpPr>
          <p:spPr>
            <a:xfrm>
              <a:off x="8229600" y="3537546"/>
              <a:ext cx="914400" cy="547687"/>
            </a:xfrm>
            <a:prstGeom prst="homePlat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2800" b="1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9745AA0-6B68-AC97-0C4B-B3A8750A920A}"/>
                </a:ext>
              </a:extLst>
            </p:cNvPr>
            <p:cNvCxnSpPr>
              <a:cxnSpLocks/>
            </p:cNvCxnSpPr>
            <p:nvPr/>
          </p:nvCxnSpPr>
          <p:spPr>
            <a:xfrm>
              <a:off x="7613650" y="3811390"/>
              <a:ext cx="609600" cy="1190"/>
            </a:xfrm>
            <a:prstGeom prst="straightConnector1">
              <a:avLst/>
            </a:prstGeom>
            <a:grpFill/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612042D-820D-5226-61E1-B6FCB0CE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69AB3CE-9A9B-6D0B-BB99-EE7C3161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AD90F8-7EF4-B546-3B85-423DC78D8E12}"/>
              </a:ext>
            </a:extLst>
          </p:cNvPr>
          <p:cNvSpPr/>
          <p:nvPr/>
        </p:nvSpPr>
        <p:spPr>
          <a:xfrm>
            <a:off x="3242310" y="718087"/>
            <a:ext cx="1402080" cy="1047750"/>
          </a:xfrm>
          <a:prstGeom prst="roundRect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OTA</a:t>
            </a:r>
            <a:endParaRPr lang="en-001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DC2D-867B-E074-2631-20471980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EE027C-F1F2-1DA6-1AAC-5850F97FCA76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 and Flow 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4410F-FA52-184C-1DFD-F2DC38A0C7C9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5528B2-6D37-95A7-8DAC-593F7DDED1EB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614B43-F5D6-D55D-9F6D-2CEFC4F9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F1F76-936E-7845-8529-806DC4E7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CFF0A9-7800-474C-86D9-EF85BF859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14487"/>
              </p:ext>
            </p:extLst>
          </p:nvPr>
        </p:nvGraphicFramePr>
        <p:xfrm>
          <a:off x="685800" y="5029200"/>
          <a:ext cx="10820400" cy="15064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8870066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515634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Feb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Specification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Mar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 Design Calculation and Schematic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994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April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 Simulation and Analysis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830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May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 Optimization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405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4E2DA8-00B2-94ED-1010-54F4278817C8}"/>
              </a:ext>
            </a:extLst>
          </p:cNvPr>
          <p:cNvSpPr/>
          <p:nvPr/>
        </p:nvSpPr>
        <p:spPr>
          <a:xfrm>
            <a:off x="762000" y="2514600"/>
            <a:ext cx="106680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design and implement an open source IP core that can be used as a building block for future circuits.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3EF145-3125-6AE8-F1A4-6AB37B5F9931}"/>
              </a:ext>
            </a:extLst>
          </p:cNvPr>
          <p:cNvSpPr/>
          <p:nvPr/>
        </p:nvSpPr>
        <p:spPr>
          <a:xfrm>
            <a:off x="762000" y="4343400"/>
            <a:ext cx="106680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of Mini Project Work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60A484-BA1C-9956-AEB6-257CDA341E48}"/>
              </a:ext>
            </a:extLst>
          </p:cNvPr>
          <p:cNvSpPr/>
          <p:nvPr/>
        </p:nvSpPr>
        <p:spPr>
          <a:xfrm>
            <a:off x="762000" y="838200"/>
            <a:ext cx="106680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XSchem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sky130 PDK,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NGSpice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MAGIC VLSI </a:t>
            </a:r>
          </a:p>
        </p:txBody>
      </p:sp>
    </p:spTree>
    <p:extLst>
      <p:ext uri="{BB962C8B-B14F-4D97-AF65-F5344CB8AC3E}">
        <p14:creationId xmlns:p14="http://schemas.microsoft.com/office/powerpoint/2010/main" val="30416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A35D7-29EA-9E40-6BF0-53D49F14B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C29A1F-29B1-06A7-0E4E-8821FFCD427A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EA2720-B05A-5FBC-B741-E5CBD0DA2DED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AA72F4-384C-96DD-1A72-5D0E0D0F4EA5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50B493-BD80-4ABE-69A3-606A7C54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5C916-307E-5374-776F-9AC3E2D0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28E543-3FBD-6BDE-9FA4-9C81159C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68154"/>
              </p:ext>
            </p:extLst>
          </p:nvPr>
        </p:nvGraphicFramePr>
        <p:xfrm>
          <a:off x="762000" y="1009972"/>
          <a:ext cx="10591800" cy="5086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81">
                <a:tc>
                  <a:txBody>
                    <a:bodyPr/>
                    <a:lstStyle/>
                    <a:p>
                      <a:pPr algn="r"/>
                      <a:endParaRPr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34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 Ramus, 'Demystifying the Operational Transconductance Amplifier,' Texas Instruments, Application Report SBOA117A, May 2009, Revised Apr. 2013.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W. L. F. Wulff, 'CNR OTA for SKY130 Process,' GitHub Repository,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Schippers, '</a:t>
                      </a:r>
                      <a:r>
                        <a:rPr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Xschem</a:t>
                      </a:r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A Schematic Capture Program for VLSI Design,'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034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 Vogt, M. Tavakoli, and N. Klamt, 'Ngspice: The Open Source Spice Circuit Simulator,'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034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R. T. Edwards, 'Open PDKs: Process Development Kit for </a:t>
                      </a:r>
                      <a:r>
                        <a:rPr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Skywater</a:t>
                      </a:r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130nm and Others,'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983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Ousterhout</a:t>
                      </a:r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'Magic VLSI Layout Tool,'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2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4040</TotalTime>
  <Words>643</Words>
  <Application>Microsoft Office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Arial</vt:lpstr>
      <vt:lpstr>Book Antiqua</vt:lpstr>
      <vt:lpstr>Bookman Old Style</vt:lpstr>
      <vt:lpstr>Calibri</vt:lpstr>
      <vt:lpstr>Calibri Light</vt:lpstr>
      <vt:lpstr>Monotype Corsiva</vt:lpstr>
      <vt:lpstr>Times New Roman</vt:lpstr>
      <vt:lpstr>Tw Cen MT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123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Manjunath</dc:creator>
  <cp:lastModifiedBy>Admin</cp:lastModifiedBy>
  <cp:revision>292</cp:revision>
  <cp:lastPrinted>2012-11-14T16:17:55Z</cp:lastPrinted>
  <dcterms:created xsi:type="dcterms:W3CDTF">2010-12-28T02:07:03Z</dcterms:created>
  <dcterms:modified xsi:type="dcterms:W3CDTF">2025-02-19T19:29:43Z</dcterms:modified>
</cp:coreProperties>
</file>