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79" r:id="rId6"/>
    <p:sldId id="286" r:id="rId7"/>
    <p:sldId id="282" r:id="rId8"/>
    <p:sldId id="283" r:id="rId9"/>
    <p:sldId id="284" r:id="rId10"/>
    <p:sldId id="285" r:id="rId11"/>
    <p:sldId id="280" r:id="rId12"/>
    <p:sldId id="281" r:id="rId13"/>
  </p:sldIdLst>
  <p:sldSz cx="12192000" cy="6858000"/>
  <p:notesSz cx="7053263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99FF"/>
    <a:srgbClr val="6B6B6B"/>
    <a:srgbClr val="99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 varScale="1">
        <p:scale>
          <a:sx n="70" d="100"/>
          <a:sy n="70" d="100"/>
        </p:scale>
        <p:origin x="52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3225" y="703263"/>
            <a:ext cx="62484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51350"/>
            <a:ext cx="5643563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700"/>
            <a:ext cx="30559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902700"/>
            <a:ext cx="30559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FFE27DE-142D-4443-9119-5D0CF204A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2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927487-EC64-49D6-9AFB-D5683ABD5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76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3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DA4-F4D5-4B43-AEBC-4CDB565D4A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8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4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CFF6-A3D4-45F9-990C-0C70C8A0E6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96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038" y="6555581"/>
            <a:ext cx="1295400" cy="28176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629400"/>
            <a:ext cx="5029200" cy="228600"/>
          </a:xfrm>
        </p:spPr>
        <p:txBody>
          <a:bodyPr/>
          <a:lstStyle>
            <a:lvl1pPr algn="ctr">
              <a:defRPr sz="1600" cap="none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Dept. Of E &amp; CE,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261" y="6385460"/>
            <a:ext cx="586562" cy="457200"/>
          </a:xfrm>
          <a:solidFill>
            <a:schemeClr val="bg1"/>
          </a:solidFill>
        </p:spPr>
        <p:txBody>
          <a:bodyPr/>
          <a:lstStyle>
            <a:lvl1pPr>
              <a:defRPr sz="2400" b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B5AB7C-B9B8-4808-BD85-49D8C899885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584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0" userDrawn="1">
          <p15:clr>
            <a:srgbClr val="FBAE40"/>
          </p15:clr>
        </p15:guide>
        <p15:guide id="2" pos="54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8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715090-9D78-43CC-9255-D096E7A8FA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2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64" userDrawn="1">
          <p15:clr>
            <a:srgbClr val="F26B43"/>
          </p15:clr>
        </p15:guide>
        <p15:guide id="2" pos="5888" userDrawn="1">
          <p15:clr>
            <a:srgbClr val="F26B43"/>
          </p15:clr>
        </p15:guide>
        <p15:guide id="3" pos="6400" userDrawn="1">
          <p15:clr>
            <a:srgbClr val="F26B43"/>
          </p15:clr>
        </p15:guide>
        <p15:guide id="4" pos="9824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1848" userDrawn="1">
          <p15:clr>
            <a:srgbClr val="F26B43"/>
          </p15:clr>
        </p15:guide>
        <p15:guide id="7" orient="horz" pos="3960" userDrawn="1">
          <p15:clr>
            <a:srgbClr val="F26B43"/>
          </p15:clr>
        </p15:guide>
        <p15:guide id="8" orient="horz" pos="3840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800" userDrawn="1">
          <p15:clr>
            <a:srgbClr val="F26B43"/>
          </p15:clr>
        </p15:guide>
        <p15:guide id="11" orient="horz" pos="360" userDrawn="1">
          <p15:clr>
            <a:srgbClr val="F26B43"/>
          </p15:clr>
        </p15:guide>
        <p15:guide id="12" pos="7368" userDrawn="1">
          <p15:clr>
            <a:srgbClr val="F26B43"/>
          </p15:clr>
        </p15:guide>
        <p15:guide id="13" pos="240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277971" y="2438400"/>
            <a:ext cx="68566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sz="3600" dirty="0">
                <a:effectLst/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Operational Transconductance Amplifier</a:t>
            </a:r>
            <a:endParaRPr lang="en-IN" alt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D8C805-5F30-4FDA-9D8E-471F62A51669}"/>
              </a:ext>
            </a:extLst>
          </p:cNvPr>
          <p:cNvGrpSpPr/>
          <p:nvPr/>
        </p:nvGrpSpPr>
        <p:grpSpPr>
          <a:xfrm>
            <a:off x="152400" y="144427"/>
            <a:ext cx="11947447" cy="2141573"/>
            <a:chOff x="31909" y="64065"/>
            <a:chExt cx="12128184" cy="21455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5F408B-454C-40B8-8DC4-AFF0D32EC448}"/>
                </a:ext>
              </a:extLst>
            </p:cNvPr>
            <p:cNvGrpSpPr/>
            <p:nvPr/>
          </p:nvGrpSpPr>
          <p:grpSpPr>
            <a:xfrm>
              <a:off x="56459" y="64065"/>
              <a:ext cx="12103634" cy="1125628"/>
              <a:chOff x="56459" y="64065"/>
              <a:chExt cx="12103634" cy="11256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209557" y="111840"/>
                <a:ext cx="7711731" cy="101756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Mini Project-1 (22EC49)</a:t>
                </a:r>
              </a:p>
              <a:p>
                <a:pPr algn="ctr" eaLnBrk="1" hangingPunct="1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Selection Phase Presentation</a:t>
                </a:r>
              </a:p>
              <a:p>
                <a:pPr algn="ctr" eaLnBrk="1" hangingPunct="1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February 2025,  4th Semester</a:t>
                </a:r>
                <a:endParaRPr lang="en-US" altLang="en-US" sz="2000" dirty="0">
                  <a:solidFill>
                    <a:srgbClr val="FF0000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78C14F-72BB-4867-B145-DC419171913F}"/>
                  </a:ext>
                </a:extLst>
              </p:cNvPr>
              <p:cNvGrpSpPr/>
              <p:nvPr/>
            </p:nvGrpSpPr>
            <p:grpSpPr>
              <a:xfrm>
                <a:off x="56459" y="127867"/>
                <a:ext cx="2075745" cy="1017570"/>
                <a:chOff x="132787" y="127867"/>
                <a:chExt cx="2062352" cy="954974"/>
              </a:xfrm>
            </p:grpSpPr>
            <p:pic>
              <p:nvPicPr>
                <p:cNvPr id="9" name="Picture 8"/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453" r="51613" b="6451"/>
                <a:stretch/>
              </p:blipFill>
              <p:spPr bwMode="auto">
                <a:xfrm>
                  <a:off x="132787" y="127867"/>
                  <a:ext cx="1010792" cy="939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602C676-8C25-4B05-A716-23F9A8DAFBF4}"/>
                    </a:ext>
                  </a:extLst>
                </p:cNvPr>
                <p:cNvPicPr/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4347" y="127867"/>
                  <a:ext cx="1010792" cy="95497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D9E2ADE-A818-4F05-8F27-BCB2AC26159A}"/>
                  </a:ext>
                </a:extLst>
              </p:cNvPr>
              <p:cNvGrpSpPr/>
              <p:nvPr/>
            </p:nvGrpSpPr>
            <p:grpSpPr>
              <a:xfrm>
                <a:off x="10010410" y="64065"/>
                <a:ext cx="2149683" cy="1125628"/>
                <a:chOff x="9480852" y="80211"/>
                <a:chExt cx="1949148" cy="946346"/>
              </a:xfrm>
            </p:grpSpPr>
            <p:pic>
              <p:nvPicPr>
                <p:cNvPr id="7" name="Picture 6"/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419" t="6453" b="6451"/>
                <a:stretch/>
              </p:blipFill>
              <p:spPr bwMode="auto">
                <a:xfrm>
                  <a:off x="9480852" y="80211"/>
                  <a:ext cx="990600" cy="946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96533A7C-3D54-4AAB-8436-6F82BA96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52260" y="86927"/>
                  <a:ext cx="877740" cy="93963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906E1A-F456-49EC-A4F5-FCC807867D1F}"/>
                </a:ext>
              </a:extLst>
            </p:cNvPr>
            <p:cNvSpPr txBox="1"/>
            <p:nvPr/>
          </p:nvSpPr>
          <p:spPr>
            <a:xfrm>
              <a:off x="31909" y="1255550"/>
              <a:ext cx="12083891" cy="9541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Dayananda Sagar College of Engineering, Bangalore, Karnataka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Department of Electronics &amp; Communication Engineering</a:t>
              </a:r>
              <a:endParaRPr lang="en-IN" sz="2800" dirty="0">
                <a:effectLst/>
                <a:latin typeface="Tw Cen MT" panose="020B0602020104020603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22398-1AFA-431E-B479-A0BA2CB2E7E0}"/>
              </a:ext>
            </a:extLst>
          </p:cNvPr>
          <p:cNvSpPr/>
          <p:nvPr/>
        </p:nvSpPr>
        <p:spPr>
          <a:xfrm>
            <a:off x="152400" y="2477869"/>
            <a:ext cx="256600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Mini Project Batch No : 42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E6A7A-0962-4D49-998B-BFD825D111E1}"/>
              </a:ext>
            </a:extLst>
          </p:cNvPr>
          <p:cNvSpPr/>
          <p:nvPr/>
        </p:nvSpPr>
        <p:spPr>
          <a:xfrm>
            <a:off x="261168" y="5777558"/>
            <a:ext cx="5426153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Mini Project Co-Ordinator: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Dr. BASAVARAJ S 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DF605-2C11-4E4C-A069-EA51BF085767}"/>
              </a:ext>
            </a:extLst>
          </p:cNvPr>
          <p:cNvSpPr/>
          <p:nvPr/>
        </p:nvSpPr>
        <p:spPr>
          <a:xfrm>
            <a:off x="6413658" y="5742454"/>
            <a:ext cx="5426154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Mini Project Guide: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Dr. KIRAN A GUPTA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EED53C-788C-F76D-3447-0876F1C45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78134"/>
              </p:ext>
            </p:extLst>
          </p:nvPr>
        </p:nvGraphicFramePr>
        <p:xfrm>
          <a:off x="1039581" y="3830144"/>
          <a:ext cx="10112838" cy="165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5">
                  <a:extLst>
                    <a:ext uri="{9D8B030D-6E8A-4147-A177-3AD203B41FA5}">
                      <a16:colId xmlns:a16="http://schemas.microsoft.com/office/drawing/2014/main" val="618372334"/>
                    </a:ext>
                  </a:extLst>
                </a:gridCol>
                <a:gridCol w="1911087">
                  <a:extLst>
                    <a:ext uri="{9D8B030D-6E8A-4147-A177-3AD203B41FA5}">
                      <a16:colId xmlns:a16="http://schemas.microsoft.com/office/drawing/2014/main" val="754095272"/>
                    </a:ext>
                  </a:extLst>
                </a:gridCol>
                <a:gridCol w="796286">
                  <a:extLst>
                    <a:ext uri="{9D8B030D-6E8A-4147-A177-3AD203B41FA5}">
                      <a16:colId xmlns:a16="http://schemas.microsoft.com/office/drawing/2014/main" val="3489111208"/>
                    </a:ext>
                  </a:extLst>
                </a:gridCol>
                <a:gridCol w="1114801">
                  <a:extLst>
                    <a:ext uri="{9D8B030D-6E8A-4147-A177-3AD203B41FA5}">
                      <a16:colId xmlns:a16="http://schemas.microsoft.com/office/drawing/2014/main" val="31681143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149052917"/>
                    </a:ext>
                  </a:extLst>
                </a:gridCol>
                <a:gridCol w="4142019">
                  <a:extLst>
                    <a:ext uri="{9D8B030D-6E8A-4147-A177-3AD203B41FA5}">
                      <a16:colId xmlns:a16="http://schemas.microsoft.com/office/drawing/2014/main" val="3616854434"/>
                    </a:ext>
                  </a:extLst>
                </a:gridCol>
              </a:tblGrid>
              <a:tr h="414064"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1DS23EC025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AMOGH S PUROHITH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44527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1DS23EC159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PRATHAM S NAYAK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14822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1DS23EC167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RAGHUNANDAN B R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45418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1DS22EC007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ABHINEETH THAIRE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0314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EEF70-7519-384E-F25E-F93B696A2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8580D1-BBF8-69D3-08ED-0348566E8DB3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4F99F-D105-0674-8DA7-7AF0B5F06112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C24D6-8758-F0A6-162F-37D2B7588105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19A4219A-AA58-8546-8A58-FFE615C7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123E95BB-F9B9-6466-C011-0947D54A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F2934-1A5F-87AE-77AA-4AE5CD2872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01"/>
          <a:stretch/>
        </p:blipFill>
        <p:spPr>
          <a:xfrm>
            <a:off x="79219" y="501499"/>
            <a:ext cx="12033563" cy="58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3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DC2D-867B-E074-2631-20471980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EE027C-F1F2-1DA6-1AAC-5850F97FCA76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 and Flow 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4410F-FA52-184C-1DFD-F2DC38A0C7C9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5528B2-6D37-95A7-8DAC-593F7DDED1EB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614B43-F5D6-D55D-9F6D-2CEFC4F9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F1F76-936E-7845-8529-806DC4E7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CFF0A9-7800-474C-86D9-EF85BF85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14487"/>
              </p:ext>
            </p:extLst>
          </p:nvPr>
        </p:nvGraphicFramePr>
        <p:xfrm>
          <a:off x="685800" y="5029200"/>
          <a:ext cx="10820400" cy="15064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8870066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515634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Feb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Specification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Design Calculation and Schematic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994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April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Simulation and Analysis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830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May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Optimization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405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4E2DA8-00B2-94ED-1010-54F4278817C8}"/>
              </a:ext>
            </a:extLst>
          </p:cNvPr>
          <p:cNvSpPr/>
          <p:nvPr/>
        </p:nvSpPr>
        <p:spPr>
          <a:xfrm>
            <a:off x="762000" y="2514600"/>
            <a:ext cx="106680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design and implement an open source IP core that can be used as a building block for future circuits.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3EF145-3125-6AE8-F1A4-6AB37B5F9931}"/>
              </a:ext>
            </a:extLst>
          </p:cNvPr>
          <p:cNvSpPr/>
          <p:nvPr/>
        </p:nvSpPr>
        <p:spPr>
          <a:xfrm>
            <a:off x="762000" y="4343400"/>
            <a:ext cx="106680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Mini Project Work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60A484-BA1C-9956-AEB6-257CDA341E48}"/>
              </a:ext>
            </a:extLst>
          </p:cNvPr>
          <p:cNvSpPr/>
          <p:nvPr/>
        </p:nvSpPr>
        <p:spPr>
          <a:xfrm>
            <a:off x="762000" y="838200"/>
            <a:ext cx="106680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LT-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Spice,XSchem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sky130 PDK, NGSpice, MAGIC VLSI </a:t>
            </a:r>
          </a:p>
        </p:txBody>
      </p:sp>
    </p:spTree>
    <p:extLst>
      <p:ext uri="{BB962C8B-B14F-4D97-AF65-F5344CB8AC3E}">
        <p14:creationId xmlns:p14="http://schemas.microsoft.com/office/powerpoint/2010/main" val="30416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A35D7-29EA-9E40-6BF0-53D49F14B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C29A1F-29B1-06A7-0E4E-8821FFCD427A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EA2720-B05A-5FBC-B741-E5CBD0DA2DED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AA72F4-384C-96DD-1A72-5D0E0D0F4EA5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50B493-BD80-4ABE-69A3-606A7C54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5C916-307E-5374-776F-9AC3E2D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28E543-3FBD-6BDE-9FA4-9C81159C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68154"/>
              </p:ext>
            </p:extLst>
          </p:nvPr>
        </p:nvGraphicFramePr>
        <p:xfrm>
          <a:off x="762000" y="1009972"/>
          <a:ext cx="10591800" cy="5086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81">
                <a:tc>
                  <a:txBody>
                    <a:bodyPr/>
                    <a:lstStyle/>
                    <a:p>
                      <a:pPr algn="r"/>
                      <a:endParaRPr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 Ramus, 'Demystifying the Operational Transconductance Amplifier,' Texas Instruments, Application Report SBOA117A, May 2009, Revised Apr. 2013.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W. L. F. Wulff, 'CNR OTA for SKY130 Process,' GitHub Repository,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Schippers, '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Xschem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A Schematic Capture Program for VLSI Design,'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Vogt, M. Tavakoli, and N. Klamt, 'Ngspice: The Open Source Spice Circuit Simulator,'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 T. Edwards, 'Open PDKs: Process Development Kit for 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Skywater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130nm and Others,'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Ousterhout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'Magic VLSI Layout Tool,'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2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EB832-8919-2966-F131-AE520790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E13E93-0340-A606-91AC-466285E6C76F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Objective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26D108-E29C-D8F1-A32C-CF7260146697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A2CA4D-344B-8F14-60AF-81CD2740554C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3D1CDF-A25C-77BB-4FFE-F6744E0E21CF}"/>
              </a:ext>
            </a:extLst>
          </p:cNvPr>
          <p:cNvSpPr/>
          <p:nvPr/>
        </p:nvSpPr>
        <p:spPr>
          <a:xfrm>
            <a:off x="762000" y="1295400"/>
            <a:ext cx="106680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Transconductance Amplifier is a voltage-controlled current source that converts input voltage into output current and hence provide current 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OTA is an essential components in analog and mixed-signal circuits, providing a tunable transconductance for signal processing applications.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BE205B-DDA4-9F64-3397-8EBD32F42812}"/>
              </a:ext>
            </a:extLst>
          </p:cNvPr>
          <p:cNvSpPr/>
          <p:nvPr/>
        </p:nvSpPr>
        <p:spPr>
          <a:xfrm>
            <a:off x="762000" y="3886200"/>
            <a:ext cx="106680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analysis of Operational Transconductance Amplifier using Open Source EDA tools.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Open Source OTA IP core that can be used for building complex circuits.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37BFFBF-079E-B32D-34CD-914162AB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E &amp; CE, DSCE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739E70-036E-59C3-8F89-045B69CC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2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EAF98-187F-6B47-AD17-CB9C4A49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083FB7-84CD-15E7-EC34-B5AD98F24A80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22EFD6-9DBE-5DBA-71CE-2C869F202B97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3479F0-3778-5FF3-129D-5323D9C1B71F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128B2-BE82-D2F4-5796-D6D48A8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28079-E4EF-7A12-4265-D45F47BA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3</a:t>
            </a:fld>
            <a:endParaRPr lang="en-US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17CF47-CE51-7DE7-432D-40E96A13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72687"/>
              </p:ext>
            </p:extLst>
          </p:nvPr>
        </p:nvGraphicFramePr>
        <p:xfrm>
          <a:off x="152400" y="841565"/>
          <a:ext cx="11887200" cy="586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10">
                  <a:extLst>
                    <a:ext uri="{9D8B030D-6E8A-4147-A177-3AD203B41FA5}">
                      <a16:colId xmlns:a16="http://schemas.microsoft.com/office/drawing/2014/main" val="4123251967"/>
                    </a:ext>
                  </a:extLst>
                </a:gridCol>
                <a:gridCol w="2929890">
                  <a:extLst>
                    <a:ext uri="{9D8B030D-6E8A-4147-A177-3AD203B41FA5}">
                      <a16:colId xmlns:a16="http://schemas.microsoft.com/office/drawing/2014/main" val="143836830"/>
                    </a:ext>
                  </a:extLst>
                </a:gridCol>
                <a:gridCol w="3074416">
                  <a:extLst>
                    <a:ext uri="{9D8B030D-6E8A-4147-A177-3AD203B41FA5}">
                      <a16:colId xmlns:a16="http://schemas.microsoft.com/office/drawing/2014/main" val="2995290055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3583909523"/>
                    </a:ext>
                  </a:extLst>
                </a:gridCol>
                <a:gridCol w="4220464">
                  <a:extLst>
                    <a:ext uri="{9D8B030D-6E8A-4147-A177-3AD203B41FA5}">
                      <a16:colId xmlns:a16="http://schemas.microsoft.com/office/drawing/2014/main" val="3962639027"/>
                    </a:ext>
                  </a:extLst>
                </a:gridCol>
              </a:tblGrid>
              <a:tr h="41975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Key-findings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48110"/>
                  </a:ext>
                </a:extLst>
              </a:tr>
              <a:tr h="13455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High Performance Operational Transconductance Amplifier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Vasudeva.G and Mandar Jatkar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folded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cascode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OTA design , it achieved unity gained bandwidth of 8.895MHz and power consumption of 1.902mW.This OTA consumes less power and has a very low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settling time.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064"/>
                  </a:ext>
                </a:extLst>
              </a:tr>
              <a:tr h="13455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High Gain and Bandwidth Operational Transconductance Amplifier (OTA)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Shikha Soni, Vandana Niranjan and Ashwani Kumar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OTA having high gain and high bandwidth for high speed analog communication techniques and precision filtering is designed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53088"/>
                  </a:ext>
                </a:extLst>
              </a:tr>
              <a:tr h="92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Power CMOS OTA Design for Biomedical Applications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V Sai Meena, Somashekhar Malipatil, D Santhosh Kumar</a:t>
                      </a: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 a two-stage OTA with voltage scaling from 2.5V to 1.2V, reducing power consumption from 0.512mW to 0.15mW.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93377"/>
                  </a:ext>
                </a:extLst>
              </a:tr>
              <a:tr h="14775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Balanced OTA</a:t>
                      </a: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Twinkle Patel, Kishen Raikar, Sharan Hiremath, Prof. Sneha Meti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OTA design for modular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circuit of Digital-Audio Sigma-Delta modulator.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A3CB-2FC8-8E3F-F64F-3B6DA0A2A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06BF2F3A-9B18-D8E7-6E54-303C1EFC1AED}"/>
              </a:ext>
            </a:extLst>
          </p:cNvPr>
          <p:cNvSpPr/>
          <p:nvPr/>
        </p:nvSpPr>
        <p:spPr>
          <a:xfrm>
            <a:off x="3276600" y="972959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Gain, Gain Bandwidth Product, ICMR, Power dissipation, Slew rate, Output swing, Phase margin, NMOS and PMOS parameters, Supply Voltage 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D45241B5-1A91-81A6-EC4A-08A198EB4A91}"/>
              </a:ext>
            </a:extLst>
          </p:cNvPr>
          <p:cNvSpPr/>
          <p:nvPr/>
        </p:nvSpPr>
        <p:spPr>
          <a:xfrm>
            <a:off x="3276599" y="2139421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calculations and fully differential topology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7B2F1F18-0658-53C8-C304-444A4428AA46}"/>
              </a:ext>
            </a:extLst>
          </p:cNvPr>
          <p:cNvSpPr/>
          <p:nvPr/>
        </p:nvSpPr>
        <p:spPr>
          <a:xfrm>
            <a:off x="3271518" y="3300801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Designing the schematic in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Xschem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integrated with SKY130 PDK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476FEFD2-6C99-F599-14A5-0B2A4EDBCE0B}"/>
              </a:ext>
            </a:extLst>
          </p:cNvPr>
          <p:cNvSpPr/>
          <p:nvPr/>
        </p:nvSpPr>
        <p:spPr>
          <a:xfrm>
            <a:off x="3271517" y="4475256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Simulations (DC, AC, Transient) and analysis to evaluate the performance and functionality of the design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F61612-AC6E-C38E-38E4-E81EDB589F3D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B9520C-AC02-77AD-51B4-1E2C923D9CDB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E13C6C-A2D5-C5FB-EDFC-F7DD94CDE8D6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DDCA040E-F5A7-3DED-7223-62950D68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704CC9DE-64EE-6F6A-5AFC-041079F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043A8014-ADB0-6B0F-76F6-4DCCCED37135}"/>
              </a:ext>
            </a:extLst>
          </p:cNvPr>
          <p:cNvSpPr/>
          <p:nvPr/>
        </p:nvSpPr>
        <p:spPr>
          <a:xfrm>
            <a:off x="3271516" y="5638805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Optimizing the design to enhance performance, efficiency, and reliability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6F53F2-97F3-51E6-127D-DBC676177BC1}"/>
              </a:ext>
            </a:extLst>
          </p:cNvPr>
          <p:cNvGrpSpPr/>
          <p:nvPr/>
        </p:nvGrpSpPr>
        <p:grpSpPr>
          <a:xfrm>
            <a:off x="457200" y="972959"/>
            <a:ext cx="3505200" cy="5580241"/>
            <a:chOff x="457200" y="972959"/>
            <a:chExt cx="3505200" cy="558024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3DB589F-428D-0657-E7EB-4F2C808D4952}"/>
                </a:ext>
              </a:extLst>
            </p:cNvPr>
            <p:cNvGrpSpPr/>
            <p:nvPr/>
          </p:nvGrpSpPr>
          <p:grpSpPr>
            <a:xfrm>
              <a:off x="457200" y="972959"/>
              <a:ext cx="3505200" cy="5580241"/>
              <a:chOff x="914400" y="838205"/>
              <a:chExt cx="3200400" cy="5580241"/>
            </a:xfrm>
            <a:solidFill>
              <a:srgbClr val="6B6B6B"/>
            </a:solidFill>
          </p:grpSpPr>
          <p:sp>
            <p:nvSpPr>
              <p:cNvPr id="54" name="Arrow: Pentagon 53">
                <a:extLst>
                  <a:ext uri="{FF2B5EF4-FFF2-40B4-BE49-F238E27FC236}">
                    <a16:creationId xmlns:a16="http://schemas.microsoft.com/office/drawing/2014/main" id="{D4F5FE72-6A80-4EE2-E353-062B7147957A}"/>
                  </a:ext>
                </a:extLst>
              </p:cNvPr>
              <p:cNvSpPr/>
              <p:nvPr/>
            </p:nvSpPr>
            <p:spPr>
              <a:xfrm>
                <a:off x="914400" y="838205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Specifications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Arrow: Pentagon 54">
                <a:extLst>
                  <a:ext uri="{FF2B5EF4-FFF2-40B4-BE49-F238E27FC236}">
                    <a16:creationId xmlns:a16="http://schemas.microsoft.com/office/drawing/2014/main" id="{F3BDEF9D-F0DA-4241-744B-F5DC2F5B44F1}"/>
                  </a:ext>
                </a:extLst>
              </p:cNvPr>
              <p:cNvSpPr/>
              <p:nvPr/>
            </p:nvSpPr>
            <p:spPr>
              <a:xfrm>
                <a:off x="914400" y="2004667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 and Topology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Arrow: Pentagon 55">
                <a:extLst>
                  <a:ext uri="{FF2B5EF4-FFF2-40B4-BE49-F238E27FC236}">
                    <a16:creationId xmlns:a16="http://schemas.microsoft.com/office/drawing/2014/main" id="{06C04B6E-D7F2-E60E-D6CE-75B1A46A88EB}"/>
                  </a:ext>
                </a:extLst>
              </p:cNvPr>
              <p:cNvSpPr/>
              <p:nvPr/>
            </p:nvSpPr>
            <p:spPr>
              <a:xfrm>
                <a:off x="914400" y="3171129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Schematic and Layout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Arrow: Pentagon 56">
                <a:extLst>
                  <a:ext uri="{FF2B5EF4-FFF2-40B4-BE49-F238E27FC236}">
                    <a16:creationId xmlns:a16="http://schemas.microsoft.com/office/drawing/2014/main" id="{CDB4D2C6-ADFF-3638-4B7D-19FC525D88F2}"/>
                  </a:ext>
                </a:extLst>
              </p:cNvPr>
              <p:cNvSpPr/>
              <p:nvPr/>
            </p:nvSpPr>
            <p:spPr>
              <a:xfrm>
                <a:off x="914400" y="4337591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 and Analysis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Arrow: Pentagon 57">
                <a:extLst>
                  <a:ext uri="{FF2B5EF4-FFF2-40B4-BE49-F238E27FC236}">
                    <a16:creationId xmlns:a16="http://schemas.microsoft.com/office/drawing/2014/main" id="{07808791-08F0-3DBF-4BB2-04408889D75C}"/>
                  </a:ext>
                </a:extLst>
              </p:cNvPr>
              <p:cNvSpPr/>
              <p:nvPr/>
            </p:nvSpPr>
            <p:spPr>
              <a:xfrm>
                <a:off x="914400" y="5504051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Optimization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375E21-431B-9547-FD35-369C2B387308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1981201" y="1887354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9344D3-6D58-46A2-A054-778CAE32C94C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981201" y="3053816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49D6C1-B056-D1F4-399D-3C388D8EDA2A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1981201" y="4220278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267650F-DB66-63F0-36A2-CC92F15FCE72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1981201" y="5386740"/>
              <a:ext cx="0" cy="25206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7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9BB98-AB5F-1A8E-55B2-82D698A8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BA076F-F07F-CD40-4815-3AC5E325E71D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0F153E-50CD-D8C6-7908-1DB1F3ED2DF1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759384-85F1-D469-ED04-007CAA95AACE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612042D-820D-5226-61E1-B6FCB0CE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9AB3CE-9A9B-6D0B-BB99-EE7C3161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576AD8-6897-C947-AD24-4BBBA17A9581}"/>
              </a:ext>
            </a:extLst>
          </p:cNvPr>
          <p:cNvSpPr/>
          <p:nvPr/>
        </p:nvSpPr>
        <p:spPr>
          <a:xfrm>
            <a:off x="1143000" y="1524000"/>
            <a:ext cx="3429000" cy="1142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Type here</a:t>
            </a:r>
            <a:endParaRPr lang="en-001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6DE38-342D-A293-FB7D-786E255D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F966E-8EDB-5807-F7BB-496F536F8B54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7A4247-9FCB-9F90-439B-0B2837802D8B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0BBB81-ED08-D91B-FDEA-7E424B2018AA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672F74-B4A4-8BA9-63AD-72B16690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10B4D3C-EB56-FF61-19D1-E0F634BB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A4D5F5-CA34-C992-71FC-AEFA03945531}"/>
              </a:ext>
            </a:extLst>
          </p:cNvPr>
          <p:cNvSpPr/>
          <p:nvPr/>
        </p:nvSpPr>
        <p:spPr>
          <a:xfrm>
            <a:off x="5394960" y="718087"/>
            <a:ext cx="1402080" cy="1047750"/>
          </a:xfrm>
          <a:prstGeom prst="roundRect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OTA</a:t>
            </a:r>
            <a:endParaRPr lang="en-001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5C0AC0-8635-64EA-AED0-1AA556C3DC90}"/>
              </a:ext>
            </a:extLst>
          </p:cNvPr>
          <p:cNvGrpSpPr/>
          <p:nvPr/>
        </p:nvGrpSpPr>
        <p:grpSpPr>
          <a:xfrm>
            <a:off x="1693469" y="1522917"/>
            <a:ext cx="8805062" cy="4862543"/>
            <a:chOff x="1384666" y="1216273"/>
            <a:chExt cx="8805062" cy="48625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5CE1D1-8BA4-7D72-0CBF-26FE33D4E695}"/>
                </a:ext>
              </a:extLst>
            </p:cNvPr>
            <p:cNvGrpSpPr/>
            <p:nvPr/>
          </p:nvGrpSpPr>
          <p:grpSpPr>
            <a:xfrm>
              <a:off x="1384666" y="1216273"/>
              <a:ext cx="8805062" cy="4862543"/>
              <a:chOff x="2433819" y="1649409"/>
              <a:chExt cx="8805062" cy="486254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99D8122-D87F-FE41-4BF5-B05705B5D126}"/>
                  </a:ext>
                </a:extLst>
              </p:cNvPr>
              <p:cNvGrpSpPr/>
              <p:nvPr/>
            </p:nvGrpSpPr>
            <p:grpSpPr>
              <a:xfrm>
                <a:off x="3931607" y="2049549"/>
                <a:ext cx="5901985" cy="3369724"/>
                <a:chOff x="2112433" y="1722290"/>
                <a:chExt cx="5901985" cy="336972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F5534CCB-128E-95AE-3AEA-22EA28B5C64B}"/>
                    </a:ext>
                  </a:extLst>
                </p:cNvPr>
                <p:cNvGrpSpPr/>
                <p:nvPr/>
              </p:nvGrpSpPr>
              <p:grpSpPr>
                <a:xfrm>
                  <a:off x="2112433" y="1722290"/>
                  <a:ext cx="5901985" cy="3369724"/>
                  <a:chOff x="1866899" y="1705356"/>
                  <a:chExt cx="5901985" cy="3369724"/>
                </a:xfrm>
              </p:grpSpPr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93F0CA82-2075-8408-96B8-F2EDF8AE4E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75076" y="1856232"/>
                    <a:ext cx="2971800" cy="267004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635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a:t>   gm</a:t>
                    </a:r>
                    <a:endParaRPr lang="en-001" sz="3200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0735DA6-B1C0-1371-7CA9-72D3EA8BD2A7}"/>
                      </a:ext>
                    </a:extLst>
                  </p:cNvPr>
                  <p:cNvSpPr/>
                  <p:nvPr/>
                </p:nvSpPr>
                <p:spPr>
                  <a:xfrm>
                    <a:off x="6129868" y="2908935"/>
                    <a:ext cx="520065" cy="520065"/>
                  </a:xfrm>
                  <a:prstGeom prst="ellipse">
                    <a:avLst/>
                  </a:prstGeom>
                  <a:noFill/>
                  <a:ln w="635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001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0DC8B30D-B97B-B562-DC24-F0BADF39E929}"/>
                      </a:ext>
                    </a:extLst>
                  </p:cNvPr>
                  <p:cNvSpPr/>
                  <p:nvPr/>
                </p:nvSpPr>
                <p:spPr>
                  <a:xfrm>
                    <a:off x="6491056" y="2908935"/>
                    <a:ext cx="520065" cy="520065"/>
                  </a:xfrm>
                  <a:prstGeom prst="ellipse">
                    <a:avLst/>
                  </a:prstGeom>
                  <a:noFill/>
                  <a:ln w="635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001"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D348DD6-F3B9-6808-33CB-99764B712F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62500" y="3932080"/>
                    <a:ext cx="0" cy="1143000"/>
                  </a:xfrm>
                  <a:prstGeom prst="line">
                    <a:avLst/>
                  </a:prstGeom>
                  <a:ln w="635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7946B387-8B90-2701-45C5-CE9A74E4E672}"/>
                      </a:ext>
                    </a:extLst>
                  </p:cNvPr>
                  <p:cNvGrpSpPr/>
                  <p:nvPr/>
                </p:nvGrpSpPr>
                <p:grpSpPr>
                  <a:xfrm>
                    <a:off x="1866899" y="2480056"/>
                    <a:ext cx="1566333" cy="1422400"/>
                    <a:chOff x="1612900" y="2379135"/>
                    <a:chExt cx="1566333" cy="1422400"/>
                  </a:xfrm>
                </p:grpSpPr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D3C216E9-48AE-E5E5-7585-837CB432BA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2900" y="2379135"/>
                      <a:ext cx="1566333" cy="0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49DF8B74-66A1-B43A-61F4-E9315B060E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2900" y="3801535"/>
                      <a:ext cx="1566333" cy="0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D5B93F9-CDA7-DDDC-1643-72D8BCD04A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40031" y="3191256"/>
                    <a:ext cx="728853" cy="0"/>
                  </a:xfrm>
                  <a:prstGeom prst="line">
                    <a:avLst/>
                  </a:prstGeom>
                  <a:ln w="63500" cap="rnd">
                    <a:solidFill>
                      <a:schemeClr val="tx1"/>
                    </a:solidFill>
                    <a:tailEnd type="stealt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BCC7FB4-46FA-2381-D5D6-01B74FE35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663" y="2305451"/>
                  <a:ext cx="0" cy="675640"/>
                </a:xfrm>
                <a:prstGeom prst="line">
                  <a:avLst/>
                </a:prstGeom>
                <a:ln w="63500" cap="rnd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C56B37A-DDF9-9F0D-3BE7-6CF1B5F9FCCD}"/>
                  </a:ext>
                </a:extLst>
              </p:cNvPr>
              <p:cNvSpPr/>
              <p:nvPr/>
            </p:nvSpPr>
            <p:spPr>
              <a:xfrm>
                <a:off x="2434901" y="2362236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IN-</a:t>
                </a:r>
                <a:endParaRPr lang="en-US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IN-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6A8BF2C-6F6C-222D-AE33-90EB93B98337}"/>
                  </a:ext>
                </a:extLst>
              </p:cNvPr>
              <p:cNvSpPr/>
              <p:nvPr/>
            </p:nvSpPr>
            <p:spPr>
              <a:xfrm>
                <a:off x="2433819" y="3739987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IN+</a:t>
                </a:r>
                <a:endParaRPr lang="en-US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IN+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7C84202-CCBE-BA79-7A7A-E26076B5B02C}"/>
                  </a:ext>
                </a:extLst>
              </p:cNvPr>
              <p:cNvSpPr/>
              <p:nvPr/>
            </p:nvSpPr>
            <p:spPr>
              <a:xfrm>
                <a:off x="6123039" y="5587927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GND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9A653A3-BA03-E9B2-82D4-8B251C6485D4}"/>
                  </a:ext>
                </a:extLst>
              </p:cNvPr>
              <p:cNvSpPr/>
              <p:nvPr/>
            </p:nvSpPr>
            <p:spPr>
              <a:xfrm>
                <a:off x="9833592" y="3073436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</a:t>
                </a:r>
                <a:endParaRPr lang="en-US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1DA6E79-F22D-A03F-0D3E-4A06B7805C10}"/>
                  </a:ext>
                </a:extLst>
              </p:cNvPr>
              <p:cNvSpPr/>
              <p:nvPr/>
            </p:nvSpPr>
            <p:spPr>
              <a:xfrm>
                <a:off x="7926192" y="1649409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BIAS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CC0C9-08A2-6599-E98D-7736496FEBE4}"/>
                </a:ext>
              </a:extLst>
            </p:cNvPr>
            <p:cNvGrpSpPr/>
            <p:nvPr/>
          </p:nvGrpSpPr>
          <p:grpSpPr>
            <a:xfrm>
              <a:off x="5567874" y="5021613"/>
              <a:ext cx="417312" cy="219974"/>
              <a:chOff x="7321501" y="5148638"/>
              <a:chExt cx="747794" cy="31971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7AAE7B3-025F-B069-CB70-E195E2F75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1501" y="5148638"/>
                <a:ext cx="747794" cy="22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815F60F-6F67-3D07-7DA1-B62C06B55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799" y="5315954"/>
                <a:ext cx="495198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2352B6-AD40-5079-AD9A-3559C4982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513" y="5468354"/>
                <a:ext cx="271771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36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84D7-3015-2CFF-E0BB-AA6DD1A3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7E138E-FA4C-2F39-CDEA-A4CA00B9528F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39324E-F9A5-4405-BBD6-953C1CD396AA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22377-6BB4-9B03-7EF1-928D2ACA4BD3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EFEE33B6-8015-8069-E374-A1AAC602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5E76B0E0-367B-1E56-FD3B-6CFEEED6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C763A-6B02-73AD-A296-F8824BB2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4" y="1314087"/>
            <a:ext cx="11125772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4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A5877-57BC-9BCD-0133-C7CB60459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C3178-9C3A-4637-EAA0-4AC4A49A10D8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08F75B-D478-7EFE-1685-7B9BBCE3EE72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D6271-C43B-DD86-B755-F4187861B221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5688996A-B617-1F1E-87EA-49EEA9D8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1B7928A1-B0BF-9A04-BA81-E3C40703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97C4E-CFD1-EF1F-98D3-2CE99615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8" y="816029"/>
            <a:ext cx="11585224" cy="55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7244A-FDD8-B71A-741D-A6B6BCE1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2E90-A654-AB09-1565-17E8A28045D6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0CB5E9-135D-A502-2925-71294917911D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54974E-F3A1-122B-8CEE-B977F121E885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A3A30276-0CDC-85DA-F09C-A1B560CD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E4EDC4D9-8206-0504-220E-9990E58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FF671-ACBF-4820-31F9-20844CF7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0" y="1143000"/>
            <a:ext cx="11278180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149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4199</TotalTime>
  <Words>735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Arial</vt:lpstr>
      <vt:lpstr>Book Antiqua</vt:lpstr>
      <vt:lpstr>Bookman Old Style</vt:lpstr>
      <vt:lpstr>Calibri</vt:lpstr>
      <vt:lpstr>Calibri Light</vt:lpstr>
      <vt:lpstr>Consolas</vt:lpstr>
      <vt:lpstr>Monotype Corsiva</vt:lpstr>
      <vt:lpstr>Times New Roman</vt:lpstr>
      <vt:lpstr>Tw Cen MT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123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Manjunath</dc:creator>
  <cp:lastModifiedBy>Admin</cp:lastModifiedBy>
  <cp:revision>296</cp:revision>
  <cp:lastPrinted>2012-11-14T16:17:55Z</cp:lastPrinted>
  <dcterms:created xsi:type="dcterms:W3CDTF">2010-12-28T02:07:03Z</dcterms:created>
  <dcterms:modified xsi:type="dcterms:W3CDTF">2025-03-23T17:06:55Z</dcterms:modified>
</cp:coreProperties>
</file>