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5" r:id="rId1"/>
  </p:sldMasterIdLst>
  <p:notesMasterIdLst>
    <p:notesMasterId r:id="rId18"/>
  </p:notesMasterIdLst>
  <p:sldIdLst>
    <p:sldId id="256" r:id="rId2"/>
    <p:sldId id="275" r:id="rId3"/>
    <p:sldId id="276" r:id="rId4"/>
    <p:sldId id="277" r:id="rId5"/>
    <p:sldId id="279" r:id="rId6"/>
    <p:sldId id="286" r:id="rId7"/>
    <p:sldId id="287" r:id="rId8"/>
    <p:sldId id="290" r:id="rId9"/>
    <p:sldId id="292" r:id="rId10"/>
    <p:sldId id="282" r:id="rId11"/>
    <p:sldId id="284" r:id="rId12"/>
    <p:sldId id="283" r:id="rId13"/>
    <p:sldId id="293" r:id="rId14"/>
    <p:sldId id="294" r:id="rId15"/>
    <p:sldId id="280" r:id="rId16"/>
    <p:sldId id="281" r:id="rId17"/>
  </p:sldIdLst>
  <p:sldSz cx="12192000" cy="6858000"/>
  <p:notesSz cx="7053263" cy="93726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3F2C"/>
    <a:srgbClr val="99CCFF"/>
    <a:srgbClr val="6699FF"/>
    <a:srgbClr val="6B6B6B"/>
    <a:srgbClr val="999999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36" autoAdjust="0"/>
    <p:restoredTop sz="94660"/>
  </p:normalViewPr>
  <p:slideViewPr>
    <p:cSldViewPr>
      <p:cViewPr>
        <p:scale>
          <a:sx n="66" d="100"/>
          <a:sy n="66" d="100"/>
        </p:scale>
        <p:origin x="652" y="12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5938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854" tIns="46927" rIns="93854" bIns="46927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5738" y="0"/>
            <a:ext cx="3055937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854" tIns="46927" rIns="93854" bIns="46927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3225" y="703263"/>
            <a:ext cx="6248400" cy="3514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3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4850" y="4451350"/>
            <a:ext cx="5643563" cy="4217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854" tIns="46927" rIns="93854" bIns="469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02700"/>
            <a:ext cx="3055938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854" tIns="46927" rIns="93854" bIns="46927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5738" y="8902700"/>
            <a:ext cx="3055937" cy="46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854" tIns="46927" rIns="93854" bIns="46927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5FFE27DE-142D-4443-9119-5D0CF204A13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42468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00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E27DE-142D-4443-9119-5D0CF204A130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4223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75BCE2-7A72-7425-0F71-FFC36D07F0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BF415C-6686-F62D-3558-F208E5894A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70E5E5-31AC-38D2-3289-E62A947707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00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0AA86B-6DEB-9DFC-E1E2-EF078D61F9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E27DE-142D-4443-9119-5D0CF204A130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8823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018C02-8374-65E7-CFAF-76C294799D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646829-D3AA-CBEF-7102-F9E2FA31FD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A345E5-A330-74C9-BC1E-9FA5AD8798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00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B61192-4F58-FB1C-F60E-90E3C75946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FE27DE-142D-4443-9119-5D0CF204A130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976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pPr>
              <a:defRPr/>
            </a:pPr>
            <a:r>
              <a:rPr lang="en-001"/>
              <a:t>04-02-2025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Dept. of E &amp; CE, DSCE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B9927487-EC64-49D6-9AFB-D5683ABD5B2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6761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001"/>
              <a:t>04-02-2025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E &amp; CE, DSCE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0C0DE-C484-4112-B95C-85EE94FFFCC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736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001"/>
              <a:t>04-02-2025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E &amp; CE, DSCE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0C0DE-C484-4112-B95C-85EE94FFFCC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9008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001"/>
              <a:t>04-02-2025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E &amp; CE, DSCE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0C0DE-C484-4112-B95C-85EE94FFFCC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2032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001"/>
              <a:t>04-02-2025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E &amp; CE, DSCE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D5DA4-F4D5-4B43-AEBC-4CDB565D4A0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9857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001"/>
              <a:t>04-02-2025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E &amp; CE, DSCE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0C0DE-C484-4112-B95C-85EE94FFFCC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5423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001"/>
              <a:t>04-02-2025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E &amp; CE, DSCE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0C0DE-C484-4112-B95C-85EE94FFFCC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909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001"/>
              <a:t>04-02-2025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E &amp; CE, DSCE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DCFF6-A3D4-45F9-990C-0C70C8A0E6D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8967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3038" y="6555581"/>
            <a:ext cx="1295400" cy="281763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en-001"/>
              <a:t>04-02-2025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581400" y="6629400"/>
            <a:ext cx="5029200" cy="228600"/>
          </a:xfrm>
        </p:spPr>
        <p:txBody>
          <a:bodyPr/>
          <a:lstStyle>
            <a:lvl1pPr algn="ctr">
              <a:defRPr sz="1600" cap="none">
                <a:solidFill>
                  <a:schemeClr val="tx1"/>
                </a:solidFill>
                <a:latin typeface="Aptos" panose="020B00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dirty="0"/>
              <a:t>Dept. Of E &amp; CE, DSCE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91261" y="6385460"/>
            <a:ext cx="586562" cy="457200"/>
          </a:xfrm>
          <a:solidFill>
            <a:schemeClr val="bg1"/>
          </a:solidFill>
        </p:spPr>
        <p:txBody>
          <a:bodyPr/>
          <a:lstStyle>
            <a:lvl1pPr>
              <a:defRPr sz="2400" b="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1B5AB7C-B9B8-4808-BD85-49D8C8998859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215846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200" userDrawn="1">
          <p15:clr>
            <a:srgbClr val="FBAE40"/>
          </p15:clr>
        </p15:guide>
        <p15:guide id="2" pos="540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001"/>
              <a:t>04-02-2025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E &amp; CE, DSCE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E760C0DE-C484-4112-B95C-85EE94FFFCC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7980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pPr>
              <a:defRPr/>
            </a:pPr>
            <a:r>
              <a:rPr lang="en-001"/>
              <a:t>04-02-2025</a:t>
            </a:r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pPr>
              <a:defRPr/>
            </a:pPr>
            <a:r>
              <a:rPr lang="en-US"/>
              <a:t>Dept. of E &amp; CE, DSCE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D3715090-9D78-43CC-9255-D096E7A8FA5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5427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>
              <a:defRPr/>
            </a:pPr>
            <a:r>
              <a:rPr lang="en-001"/>
              <a:t>04-02-2025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Dept. of E &amp; CE, DSCE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E760C0DE-C484-4112-B95C-85EE94FFFCC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4276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464" userDrawn="1">
          <p15:clr>
            <a:srgbClr val="F26B43"/>
          </p15:clr>
        </p15:guide>
        <p15:guide id="2" pos="5888" userDrawn="1">
          <p15:clr>
            <a:srgbClr val="F26B43"/>
          </p15:clr>
        </p15:guide>
        <p15:guide id="3" pos="6400" userDrawn="1">
          <p15:clr>
            <a:srgbClr val="F26B43"/>
          </p15:clr>
        </p15:guide>
        <p15:guide id="4" pos="9824" userDrawn="1">
          <p15:clr>
            <a:srgbClr val="F26B43"/>
          </p15:clr>
        </p15:guide>
        <p15:guide id="5" pos="320" userDrawn="1">
          <p15:clr>
            <a:srgbClr val="F26B43"/>
          </p15:clr>
        </p15:guide>
        <p15:guide id="6" pos="1848" userDrawn="1">
          <p15:clr>
            <a:srgbClr val="F26B43"/>
          </p15:clr>
        </p15:guide>
        <p15:guide id="7" orient="horz" pos="3960" userDrawn="1">
          <p15:clr>
            <a:srgbClr val="F26B43"/>
          </p15:clr>
        </p15:guide>
        <p15:guide id="8" orient="horz" pos="3840" userDrawn="1">
          <p15:clr>
            <a:srgbClr val="F26B43"/>
          </p15:clr>
        </p15:guide>
        <p15:guide id="9" pos="4416" userDrawn="1">
          <p15:clr>
            <a:srgbClr val="F26B43"/>
          </p15:clr>
        </p15:guide>
        <p15:guide id="10" pos="4800" userDrawn="1">
          <p15:clr>
            <a:srgbClr val="F26B43"/>
          </p15:clr>
        </p15:guide>
        <p15:guide id="11" orient="horz" pos="360" userDrawn="1">
          <p15:clr>
            <a:srgbClr val="F26B43"/>
          </p15:clr>
        </p15:guide>
        <p15:guide id="12" pos="7368" userDrawn="1">
          <p15:clr>
            <a:srgbClr val="F26B43"/>
          </p15:clr>
        </p15:guide>
        <p15:guide id="13" pos="240" userDrawn="1">
          <p15:clr>
            <a:srgbClr val="F26B43"/>
          </p15:clr>
        </p15:guide>
        <p15:guide id="14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6"/>
          <p:cNvSpPr>
            <a:spLocks noChangeArrowheads="1"/>
          </p:cNvSpPr>
          <p:nvPr/>
        </p:nvSpPr>
        <p:spPr bwMode="auto">
          <a:xfrm>
            <a:off x="3277971" y="2438400"/>
            <a:ext cx="685662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IN" sz="3600" dirty="0">
                <a:effectLst/>
                <a:latin typeface="Monotype Corsiva" panose="03010101010201010101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Design and Analysis of Operational Transconductance Amplifier</a:t>
            </a:r>
            <a:endParaRPr lang="en-IN" altLang="en-US" sz="6000" dirty="0"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D8C805-5F30-4FDA-9D8E-471F62A51669}"/>
              </a:ext>
            </a:extLst>
          </p:cNvPr>
          <p:cNvGrpSpPr/>
          <p:nvPr/>
        </p:nvGrpSpPr>
        <p:grpSpPr>
          <a:xfrm>
            <a:off x="152400" y="144427"/>
            <a:ext cx="11947447" cy="2141573"/>
            <a:chOff x="31909" y="64065"/>
            <a:chExt cx="12128184" cy="214559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55F408B-454C-40B8-8DC4-AFF0D32EC448}"/>
                </a:ext>
              </a:extLst>
            </p:cNvPr>
            <p:cNvGrpSpPr/>
            <p:nvPr/>
          </p:nvGrpSpPr>
          <p:grpSpPr>
            <a:xfrm>
              <a:off x="56459" y="64065"/>
              <a:ext cx="12103634" cy="1125628"/>
              <a:chOff x="56459" y="64065"/>
              <a:chExt cx="12103634" cy="1125628"/>
            </a:xfrm>
          </p:grpSpPr>
          <p:sp>
            <p:nvSpPr>
              <p:cNvPr id="2" name="Rectangle 1"/>
              <p:cNvSpPr/>
              <p:nvPr/>
            </p:nvSpPr>
            <p:spPr>
              <a:xfrm>
                <a:off x="2209557" y="111840"/>
                <a:ext cx="7711731" cy="1017569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en-US" sz="2000" dirty="0">
                    <a:solidFill>
                      <a:srgbClr val="C00000"/>
                    </a:solidFill>
                    <a:latin typeface="Bookman Old Style" panose="02050604050505020204" pitchFamily="18" charset="0"/>
                  </a:rPr>
                  <a:t>Mini Project-1 (22EC49)</a:t>
                </a:r>
              </a:p>
              <a:p>
                <a:pPr algn="ctr" eaLnBrk="1" hangingPunct="1"/>
                <a:r>
                  <a:rPr lang="en-US" altLang="en-US" sz="2000" dirty="0">
                    <a:solidFill>
                      <a:srgbClr val="C00000"/>
                    </a:solidFill>
                    <a:latin typeface="Bookman Old Style" panose="02050604050505020204" pitchFamily="18" charset="0"/>
                  </a:rPr>
                  <a:t>First Phase Presentation</a:t>
                </a:r>
              </a:p>
              <a:p>
                <a:pPr algn="ctr" eaLnBrk="1" hangingPunct="1"/>
                <a:r>
                  <a:rPr lang="en-US" altLang="en-US" sz="2000" dirty="0">
                    <a:solidFill>
                      <a:srgbClr val="C00000"/>
                    </a:solidFill>
                    <a:latin typeface="Bookman Old Style" panose="02050604050505020204" pitchFamily="18" charset="0"/>
                  </a:rPr>
                  <a:t>February 2025,  4th Semester</a:t>
                </a:r>
                <a:endParaRPr lang="en-US" altLang="en-US" sz="2000" dirty="0">
                  <a:solidFill>
                    <a:srgbClr val="FF0000"/>
                  </a:solidFill>
                  <a:latin typeface="Bookman Old Style" panose="02050604050505020204" pitchFamily="18" charset="0"/>
                </a:endParaRPr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DE78C14F-72BB-4867-B145-DC419171913F}"/>
                  </a:ext>
                </a:extLst>
              </p:cNvPr>
              <p:cNvGrpSpPr/>
              <p:nvPr/>
            </p:nvGrpSpPr>
            <p:grpSpPr>
              <a:xfrm>
                <a:off x="56459" y="127867"/>
                <a:ext cx="2075745" cy="1017570"/>
                <a:chOff x="132787" y="127867"/>
                <a:chExt cx="2062352" cy="954974"/>
              </a:xfrm>
            </p:grpSpPr>
            <p:pic>
              <p:nvPicPr>
                <p:cNvPr id="9" name="Picture 8"/>
                <p:cNvPicPr/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6453" r="51613" b="6451"/>
                <a:stretch/>
              </p:blipFill>
              <p:spPr bwMode="auto">
                <a:xfrm>
                  <a:off x="132787" y="127867"/>
                  <a:ext cx="1010792" cy="93993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A602C676-8C25-4B05-A716-23F9A8DAFBF4}"/>
                    </a:ext>
                  </a:extLst>
                </p:cNvPr>
                <p:cNvPicPr/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84347" y="127867"/>
                  <a:ext cx="1010792" cy="954974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</p:pic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D9E2ADE-A818-4F05-8F27-BCB2AC26159A}"/>
                  </a:ext>
                </a:extLst>
              </p:cNvPr>
              <p:cNvGrpSpPr/>
              <p:nvPr/>
            </p:nvGrpSpPr>
            <p:grpSpPr>
              <a:xfrm>
                <a:off x="10010410" y="64065"/>
                <a:ext cx="2149683" cy="1125628"/>
                <a:chOff x="9480852" y="80211"/>
                <a:chExt cx="1949148" cy="946346"/>
              </a:xfrm>
            </p:grpSpPr>
            <p:pic>
              <p:nvPicPr>
                <p:cNvPr id="7" name="Picture 6"/>
                <p:cNvPicPr/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2419" t="6453" b="6451"/>
                <a:stretch/>
              </p:blipFill>
              <p:spPr bwMode="auto">
                <a:xfrm>
                  <a:off x="9480852" y="80211"/>
                  <a:ext cx="990600" cy="946346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53640926-AAD7-44D8-BBD7-CCE9431645EC}">
                    <a14:shadowObscured xmlns:a14="http://schemas.microsoft.com/office/drawing/2010/main"/>
                  </a:ext>
                </a:extLst>
              </p:spPr>
            </p:pic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id="{96533A7C-3D54-4AAB-8436-6F82BA96C8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552260" y="86927"/>
                  <a:ext cx="877740" cy="939630"/>
                </a:xfrm>
                <a:prstGeom prst="rect">
                  <a:avLst/>
                </a:prstGeom>
              </p:spPr>
            </p:pic>
          </p:grp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0906E1A-F456-49EC-A4F5-FCC807867D1F}"/>
                </a:ext>
              </a:extLst>
            </p:cNvPr>
            <p:cNvSpPr txBox="1"/>
            <p:nvPr/>
          </p:nvSpPr>
          <p:spPr>
            <a:xfrm>
              <a:off x="31909" y="1255550"/>
              <a:ext cx="12083891" cy="95410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GB" sz="2800" b="1" dirty="0">
                  <a:solidFill>
                    <a:srgbClr val="000000"/>
                  </a:solidFill>
                  <a:effectLst/>
                  <a:latin typeface="Tw Cen MT" panose="020B0602020104020603" pitchFamily="34" charset="0"/>
                  <a:ea typeface="Times New Roman" panose="02020603050405020304" pitchFamily="18" charset="0"/>
                </a:rPr>
                <a:t>Dayananda Sagar College of Engineering, Bangalore, Karnataka</a:t>
              </a:r>
            </a:p>
            <a:p>
              <a:pPr algn="ctr">
                <a:spcBef>
                  <a:spcPts val="0"/>
                </a:spcBef>
                <a:spcAft>
                  <a:spcPts val="0"/>
                </a:spcAft>
              </a:pPr>
              <a:r>
                <a:rPr lang="en-GB" sz="2800" b="1" dirty="0">
                  <a:solidFill>
                    <a:srgbClr val="000000"/>
                  </a:solidFill>
                  <a:effectLst/>
                  <a:latin typeface="Tw Cen MT" panose="020B0602020104020603" pitchFamily="34" charset="0"/>
                  <a:ea typeface="Times New Roman" panose="02020603050405020304" pitchFamily="18" charset="0"/>
                </a:rPr>
                <a:t>Department of Electronics &amp; Communication Engineering</a:t>
              </a:r>
              <a:endParaRPr lang="en-IN" sz="2800" dirty="0">
                <a:effectLst/>
                <a:latin typeface="Tw Cen MT" panose="020B0602020104020603" pitchFamily="34" charset="0"/>
                <a:ea typeface="Times New Roman" panose="02020603050405020304" pitchFamily="18" charset="0"/>
              </a:endParaRPr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A9222398-1AFA-431E-B479-A0BA2CB2E7E0}"/>
              </a:ext>
            </a:extLst>
          </p:cNvPr>
          <p:cNvSpPr/>
          <p:nvPr/>
        </p:nvSpPr>
        <p:spPr>
          <a:xfrm>
            <a:off x="152400" y="2477869"/>
            <a:ext cx="2566001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</a:rPr>
              <a:t>Mini Project Batch No : 42</a:t>
            </a:r>
            <a:endParaRPr lang="en-IN" sz="28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9E6A7A-0962-4D49-998B-BFD825D111E1}"/>
              </a:ext>
            </a:extLst>
          </p:cNvPr>
          <p:cNvSpPr/>
          <p:nvPr/>
        </p:nvSpPr>
        <p:spPr>
          <a:xfrm>
            <a:off x="261168" y="5777558"/>
            <a:ext cx="5426153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Mini Project Co-Ordinator: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Dr. BASAVARAJ S S</a:t>
            </a:r>
            <a:endParaRPr lang="en-IN" sz="2400" b="1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CEDF605-2C11-4E4C-A069-EA51BF085767}"/>
              </a:ext>
            </a:extLst>
          </p:cNvPr>
          <p:cNvSpPr/>
          <p:nvPr/>
        </p:nvSpPr>
        <p:spPr>
          <a:xfrm>
            <a:off x="6413658" y="5742454"/>
            <a:ext cx="5426154" cy="914400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Mini Project Guide: </a:t>
            </a:r>
          </a:p>
          <a:p>
            <a:pPr algn="ctr"/>
            <a:r>
              <a:rPr lang="en-US" sz="2400" b="1" dirty="0">
                <a:solidFill>
                  <a:schemeClr val="tx1"/>
                </a:solidFill>
              </a:rPr>
              <a:t>Dr. KIRAN A GUPTA</a:t>
            </a:r>
            <a:endParaRPr lang="en-IN" sz="2400" b="1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7EED53C-788C-F76D-3447-0876F1C455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078134"/>
              </p:ext>
            </p:extLst>
          </p:nvPr>
        </p:nvGraphicFramePr>
        <p:xfrm>
          <a:off x="1039581" y="3830144"/>
          <a:ext cx="10112838" cy="1656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545">
                  <a:extLst>
                    <a:ext uri="{9D8B030D-6E8A-4147-A177-3AD203B41FA5}">
                      <a16:colId xmlns:a16="http://schemas.microsoft.com/office/drawing/2014/main" val="618372334"/>
                    </a:ext>
                  </a:extLst>
                </a:gridCol>
                <a:gridCol w="1911087">
                  <a:extLst>
                    <a:ext uri="{9D8B030D-6E8A-4147-A177-3AD203B41FA5}">
                      <a16:colId xmlns:a16="http://schemas.microsoft.com/office/drawing/2014/main" val="754095272"/>
                    </a:ext>
                  </a:extLst>
                </a:gridCol>
                <a:gridCol w="796286">
                  <a:extLst>
                    <a:ext uri="{9D8B030D-6E8A-4147-A177-3AD203B41FA5}">
                      <a16:colId xmlns:a16="http://schemas.microsoft.com/office/drawing/2014/main" val="3489111208"/>
                    </a:ext>
                  </a:extLst>
                </a:gridCol>
                <a:gridCol w="1114801">
                  <a:extLst>
                    <a:ext uri="{9D8B030D-6E8A-4147-A177-3AD203B41FA5}">
                      <a16:colId xmlns:a16="http://schemas.microsoft.com/office/drawing/2014/main" val="316811431"/>
                    </a:ext>
                  </a:extLst>
                </a:gridCol>
                <a:gridCol w="1193100">
                  <a:extLst>
                    <a:ext uri="{9D8B030D-6E8A-4147-A177-3AD203B41FA5}">
                      <a16:colId xmlns:a16="http://schemas.microsoft.com/office/drawing/2014/main" val="4149052917"/>
                    </a:ext>
                  </a:extLst>
                </a:gridCol>
                <a:gridCol w="4142019">
                  <a:extLst>
                    <a:ext uri="{9D8B030D-6E8A-4147-A177-3AD203B41FA5}">
                      <a16:colId xmlns:a16="http://schemas.microsoft.com/office/drawing/2014/main" val="3616854434"/>
                    </a:ext>
                  </a:extLst>
                </a:gridCol>
              </a:tblGrid>
              <a:tr h="414064">
                <a:tc>
                  <a:txBody>
                    <a:bodyPr/>
                    <a:lstStyle/>
                    <a:p>
                      <a:endParaRPr lang="en-001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1DS23EC025</a:t>
                      </a:r>
                      <a:endParaRPr lang="en-001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001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001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001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AMOGH S PUROHITH</a:t>
                      </a:r>
                      <a:endParaRPr lang="en-001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5944527"/>
                  </a:ext>
                </a:extLst>
              </a:tr>
              <a:tr h="414064">
                <a:tc>
                  <a:txBody>
                    <a:bodyPr/>
                    <a:lstStyle/>
                    <a:p>
                      <a:endParaRPr lang="en-001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1DS23EC159</a:t>
                      </a:r>
                      <a:endParaRPr lang="en-001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001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001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001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PRATHAM S NAYAK</a:t>
                      </a:r>
                      <a:endParaRPr lang="en-001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314822"/>
                  </a:ext>
                </a:extLst>
              </a:tr>
              <a:tr h="414064">
                <a:tc>
                  <a:txBody>
                    <a:bodyPr/>
                    <a:lstStyle/>
                    <a:p>
                      <a:endParaRPr lang="en-001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1DS23EC167</a:t>
                      </a:r>
                      <a:endParaRPr lang="en-001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001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en-001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001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RAGHUNANDAN B R</a:t>
                      </a:r>
                      <a:endParaRPr lang="en-001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445418"/>
                  </a:ext>
                </a:extLst>
              </a:tr>
              <a:tr h="414064">
                <a:tc>
                  <a:txBody>
                    <a:bodyPr/>
                    <a:lstStyle/>
                    <a:p>
                      <a:endParaRPr lang="en-001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1DS22EC007</a:t>
                      </a:r>
                      <a:endParaRPr lang="en-001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001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en-001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en-001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ABHINEETH THAIRE</a:t>
                      </a:r>
                      <a:endParaRPr lang="en-001" sz="20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603143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BB84D7-3015-2CFF-E0BB-AA6DD1A36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77E138E-FA4C-2F39-CDEA-A4CA00B9528F}"/>
              </a:ext>
            </a:extLst>
          </p:cNvPr>
          <p:cNvSpPr/>
          <p:nvPr/>
        </p:nvSpPr>
        <p:spPr>
          <a:xfrm>
            <a:off x="0" y="0"/>
            <a:ext cx="12192000" cy="7264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Schematic</a:t>
            </a:r>
            <a:endParaRPr lang="en-001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639324E-F9A5-4405-BBD6-953C1CD396AA}"/>
              </a:ext>
            </a:extLst>
          </p:cNvPr>
          <p:cNvCxnSpPr/>
          <p:nvPr/>
        </p:nvCxnSpPr>
        <p:spPr>
          <a:xfrm>
            <a:off x="0" y="685800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A922377-6BB4-9B03-7EF1-928D2ACA4BD3}"/>
              </a:ext>
            </a:extLst>
          </p:cNvPr>
          <p:cNvCxnSpPr/>
          <p:nvPr/>
        </p:nvCxnSpPr>
        <p:spPr>
          <a:xfrm>
            <a:off x="0" y="762000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0">
            <a:extLst>
              <a:ext uri="{FF2B5EF4-FFF2-40B4-BE49-F238E27FC236}">
                <a16:creationId xmlns:a16="http://schemas.microsoft.com/office/drawing/2014/main" id="{EFEE33B6-8015-8069-E374-A1AAC6024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E &amp; CE, DSCE</a:t>
            </a:r>
          </a:p>
        </p:txBody>
      </p:sp>
      <p:sp>
        <p:nvSpPr>
          <p:cNvPr id="42" name="Slide Number Placeholder 41">
            <a:extLst>
              <a:ext uri="{FF2B5EF4-FFF2-40B4-BE49-F238E27FC236}">
                <a16:creationId xmlns:a16="http://schemas.microsoft.com/office/drawing/2014/main" id="{5E76B0E0-367B-1E56-FD3B-6CFEEED6C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AB7C-B9B8-4808-BD85-49D8C8998859}" type="slidenum">
              <a:rPr lang="en-US" altLang="en-US" smtClean="0"/>
              <a:pPr/>
              <a:t>10</a:t>
            </a:fld>
            <a:endParaRPr lang="en-US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0C763A-6B02-73AD-A296-F8824BB25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114" y="1314087"/>
            <a:ext cx="11125772" cy="503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7410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57244A-FDD8-B71A-741D-A6B6BCE145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C412E90-A654-AB09-1565-17E8A28045D6}"/>
              </a:ext>
            </a:extLst>
          </p:cNvPr>
          <p:cNvSpPr/>
          <p:nvPr/>
        </p:nvSpPr>
        <p:spPr>
          <a:xfrm>
            <a:off x="0" y="0"/>
            <a:ext cx="12192000" cy="7264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Schematic</a:t>
            </a:r>
            <a:endParaRPr lang="en-001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20CB5E9-135D-A502-2925-71294917911D}"/>
              </a:ext>
            </a:extLst>
          </p:cNvPr>
          <p:cNvCxnSpPr/>
          <p:nvPr/>
        </p:nvCxnSpPr>
        <p:spPr>
          <a:xfrm>
            <a:off x="0" y="685800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554974E-F3A1-122B-8CEE-B977F121E885}"/>
              </a:ext>
            </a:extLst>
          </p:cNvPr>
          <p:cNvCxnSpPr/>
          <p:nvPr/>
        </p:nvCxnSpPr>
        <p:spPr>
          <a:xfrm>
            <a:off x="0" y="762000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0">
            <a:extLst>
              <a:ext uri="{FF2B5EF4-FFF2-40B4-BE49-F238E27FC236}">
                <a16:creationId xmlns:a16="http://schemas.microsoft.com/office/drawing/2014/main" id="{A3A30276-0CDC-85DA-F09C-A1B560CD9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E &amp; CE, DSCE</a:t>
            </a:r>
          </a:p>
        </p:txBody>
      </p:sp>
      <p:sp>
        <p:nvSpPr>
          <p:cNvPr id="42" name="Slide Number Placeholder 41">
            <a:extLst>
              <a:ext uri="{FF2B5EF4-FFF2-40B4-BE49-F238E27FC236}">
                <a16:creationId xmlns:a16="http://schemas.microsoft.com/office/drawing/2014/main" id="{E4EDC4D9-8206-0504-220E-9990E58D8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AB7C-B9B8-4808-BD85-49D8C8998859}" type="slidenum">
              <a:rPr lang="en-US" altLang="en-US" smtClean="0"/>
              <a:pPr/>
              <a:t>11</a:t>
            </a:fld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76B0E3-2365-9B30-456C-4DFA95ED8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000759"/>
            <a:ext cx="9815642" cy="5318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381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1A5877-57BC-9BCD-0133-C7CB604591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7AC3178-9C3A-4637-EAA0-4AC4A49A10D8}"/>
              </a:ext>
            </a:extLst>
          </p:cNvPr>
          <p:cNvSpPr/>
          <p:nvPr/>
        </p:nvSpPr>
        <p:spPr>
          <a:xfrm>
            <a:off x="0" y="0"/>
            <a:ext cx="12192000" cy="7264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Simulation</a:t>
            </a:r>
            <a:endParaRPr lang="en-001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308F75B-D478-7EFE-1685-7B9BBCE3EE72}"/>
              </a:ext>
            </a:extLst>
          </p:cNvPr>
          <p:cNvCxnSpPr/>
          <p:nvPr/>
        </p:nvCxnSpPr>
        <p:spPr>
          <a:xfrm>
            <a:off x="0" y="685800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01D6271-C43B-DD86-B755-F4187861B221}"/>
              </a:ext>
            </a:extLst>
          </p:cNvPr>
          <p:cNvCxnSpPr/>
          <p:nvPr/>
        </p:nvCxnSpPr>
        <p:spPr>
          <a:xfrm>
            <a:off x="0" y="762000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0">
            <a:extLst>
              <a:ext uri="{FF2B5EF4-FFF2-40B4-BE49-F238E27FC236}">
                <a16:creationId xmlns:a16="http://schemas.microsoft.com/office/drawing/2014/main" id="{5688996A-B617-1F1E-87EA-49EEA9D89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E &amp; CE, DSCE</a:t>
            </a:r>
          </a:p>
        </p:txBody>
      </p:sp>
      <p:sp>
        <p:nvSpPr>
          <p:cNvPr id="42" name="Slide Number Placeholder 41">
            <a:extLst>
              <a:ext uri="{FF2B5EF4-FFF2-40B4-BE49-F238E27FC236}">
                <a16:creationId xmlns:a16="http://schemas.microsoft.com/office/drawing/2014/main" id="{1B7928A1-B0BF-9A04-BA81-E3C40703F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AB7C-B9B8-4808-BD85-49D8C8998859}" type="slidenum">
              <a:rPr lang="en-US" altLang="en-US" smtClean="0"/>
              <a:pPr/>
              <a:t>12</a:t>
            </a:fld>
            <a:endParaRPr lang="en-US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597C4E-CFD1-EF1F-98D3-2CE996158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88" y="816029"/>
            <a:ext cx="11585224" cy="550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005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6C610C-F53D-FA33-0C20-1EF6A7436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4D50210-1A38-E5C6-AA5C-06A27FECB500}"/>
              </a:ext>
            </a:extLst>
          </p:cNvPr>
          <p:cNvSpPr/>
          <p:nvPr/>
        </p:nvSpPr>
        <p:spPr>
          <a:xfrm>
            <a:off x="0" y="0"/>
            <a:ext cx="12192000" cy="7264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Simulation</a:t>
            </a:r>
            <a:endParaRPr lang="en-001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ACB7743-D778-FC37-8D26-DA4B6B075ED8}"/>
              </a:ext>
            </a:extLst>
          </p:cNvPr>
          <p:cNvCxnSpPr/>
          <p:nvPr/>
        </p:nvCxnSpPr>
        <p:spPr>
          <a:xfrm>
            <a:off x="0" y="685800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3477D17-5D05-BDC6-D5C2-A84568055652}"/>
              </a:ext>
            </a:extLst>
          </p:cNvPr>
          <p:cNvCxnSpPr/>
          <p:nvPr/>
        </p:nvCxnSpPr>
        <p:spPr>
          <a:xfrm>
            <a:off x="0" y="762000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0">
            <a:extLst>
              <a:ext uri="{FF2B5EF4-FFF2-40B4-BE49-F238E27FC236}">
                <a16:creationId xmlns:a16="http://schemas.microsoft.com/office/drawing/2014/main" id="{0FFBCAB9-C04D-5E99-0003-2163A5FB2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E &amp; CE, DSCE</a:t>
            </a:r>
          </a:p>
        </p:txBody>
      </p:sp>
      <p:sp>
        <p:nvSpPr>
          <p:cNvPr id="42" name="Slide Number Placeholder 41">
            <a:extLst>
              <a:ext uri="{FF2B5EF4-FFF2-40B4-BE49-F238E27FC236}">
                <a16:creationId xmlns:a16="http://schemas.microsoft.com/office/drawing/2014/main" id="{684A411D-8EDB-34D2-5012-88FE84BCD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AB7C-B9B8-4808-BD85-49D8C8998859}" type="slidenum">
              <a:rPr lang="en-US" altLang="en-US" smtClean="0"/>
              <a:pPr/>
              <a:t>13</a:t>
            </a:fld>
            <a:endParaRPr lang="en-US" altLang="en-US"/>
          </a:p>
        </p:txBody>
      </p:sp>
      <p:pic>
        <p:nvPicPr>
          <p:cNvPr id="4" name="Picture 3" descr="A graph on a black background&#10;&#10;AI-generated content may be incorrect.">
            <a:extLst>
              <a:ext uri="{FF2B5EF4-FFF2-40B4-BE49-F238E27FC236}">
                <a16:creationId xmlns:a16="http://schemas.microsoft.com/office/drawing/2014/main" id="{3692AB78-DAF8-C164-0DA0-CC37805295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837"/>
            <a:ext cx="12192000" cy="48863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0A35C8-B155-EF2B-373C-65B4468C57B7}"/>
              </a:ext>
            </a:extLst>
          </p:cNvPr>
          <p:cNvSpPr/>
          <p:nvPr/>
        </p:nvSpPr>
        <p:spPr>
          <a:xfrm>
            <a:off x="609600" y="4343400"/>
            <a:ext cx="4572000" cy="2133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1894957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A46E6-C81B-619C-E2EA-B8CDE3C9B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9A35BAB-0E5A-62DC-19FE-87A9CDE195BA}"/>
              </a:ext>
            </a:extLst>
          </p:cNvPr>
          <p:cNvSpPr/>
          <p:nvPr/>
        </p:nvSpPr>
        <p:spPr>
          <a:xfrm>
            <a:off x="0" y="0"/>
            <a:ext cx="12192000" cy="7264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Simulation</a:t>
            </a:r>
            <a:endParaRPr lang="en-001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1DB84DE-7C69-4314-8489-F639DD29FAB8}"/>
              </a:ext>
            </a:extLst>
          </p:cNvPr>
          <p:cNvCxnSpPr/>
          <p:nvPr/>
        </p:nvCxnSpPr>
        <p:spPr>
          <a:xfrm>
            <a:off x="0" y="685800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CF1BC5C-4181-4BEC-FAD4-5A631EE48AEB}"/>
              </a:ext>
            </a:extLst>
          </p:cNvPr>
          <p:cNvCxnSpPr/>
          <p:nvPr/>
        </p:nvCxnSpPr>
        <p:spPr>
          <a:xfrm>
            <a:off x="0" y="762000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0">
            <a:extLst>
              <a:ext uri="{FF2B5EF4-FFF2-40B4-BE49-F238E27FC236}">
                <a16:creationId xmlns:a16="http://schemas.microsoft.com/office/drawing/2014/main" id="{4F4D1B7D-0482-10C0-4951-06AF81E13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E &amp; CE, DSCE</a:t>
            </a:r>
          </a:p>
        </p:txBody>
      </p:sp>
      <p:sp>
        <p:nvSpPr>
          <p:cNvPr id="42" name="Slide Number Placeholder 41">
            <a:extLst>
              <a:ext uri="{FF2B5EF4-FFF2-40B4-BE49-F238E27FC236}">
                <a16:creationId xmlns:a16="http://schemas.microsoft.com/office/drawing/2014/main" id="{0BC2AF56-5C05-7B59-7EFB-078752A1F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AB7C-B9B8-4808-BD85-49D8C8998859}" type="slidenum">
              <a:rPr lang="en-US" altLang="en-US" smtClean="0"/>
              <a:pPr/>
              <a:t>14</a:t>
            </a:fld>
            <a:endParaRPr lang="en-US" altLang="en-US"/>
          </a:p>
        </p:txBody>
      </p:sp>
      <p:pic>
        <p:nvPicPr>
          <p:cNvPr id="3" name="Picture 2" descr="A computer screen with a black background&#10;&#10;AI-generated content may be incorrect.">
            <a:extLst>
              <a:ext uri="{FF2B5EF4-FFF2-40B4-BE49-F238E27FC236}">
                <a16:creationId xmlns:a16="http://schemas.microsoft.com/office/drawing/2014/main" id="{3C710FDE-503D-1783-3A22-3339C00095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25249"/>
            <a:ext cx="12192000" cy="240375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130E599-E93B-F6AE-3A0A-E30F79358CC6}"/>
              </a:ext>
            </a:extLst>
          </p:cNvPr>
          <p:cNvSpPr/>
          <p:nvPr/>
        </p:nvSpPr>
        <p:spPr>
          <a:xfrm>
            <a:off x="1905000" y="4114800"/>
            <a:ext cx="8382000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914853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8DC2D-867B-E074-2631-204719807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DEE027C-F1F2-1DA6-1AAC-5850F97FCA76}"/>
              </a:ext>
            </a:extLst>
          </p:cNvPr>
          <p:cNvSpPr/>
          <p:nvPr/>
        </p:nvSpPr>
        <p:spPr>
          <a:xfrm>
            <a:off x="0" y="0"/>
            <a:ext cx="12192000" cy="7264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Expected Outcome and Flow </a:t>
            </a:r>
            <a:endParaRPr lang="en-001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004410F-FA52-184C-1DFD-F2DC38A0C7C9}"/>
              </a:ext>
            </a:extLst>
          </p:cNvPr>
          <p:cNvCxnSpPr/>
          <p:nvPr/>
        </p:nvCxnSpPr>
        <p:spPr>
          <a:xfrm>
            <a:off x="0" y="685800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75528B2-6D37-95A7-8DAC-593F7DDED1EB}"/>
              </a:ext>
            </a:extLst>
          </p:cNvPr>
          <p:cNvCxnSpPr/>
          <p:nvPr/>
        </p:nvCxnSpPr>
        <p:spPr>
          <a:xfrm>
            <a:off x="0" y="762000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A614B43-F5D6-D55D-9F6D-2CEFC4F9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E &amp; CE, DSCE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4F1F76-936E-7845-8529-806DC4E7F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AB7C-B9B8-4808-BD85-49D8C8998859}" type="slidenum">
              <a:rPr lang="en-US" altLang="en-US" smtClean="0"/>
              <a:pPr/>
              <a:t>15</a:t>
            </a:fld>
            <a:endParaRPr lang="en-US" alt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BCFF0A9-7800-474C-86D9-EF85BF8597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8114487"/>
              </p:ext>
            </p:extLst>
          </p:nvPr>
        </p:nvGraphicFramePr>
        <p:xfrm>
          <a:off x="685800" y="5029200"/>
          <a:ext cx="10820400" cy="1506476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78870066"/>
                    </a:ext>
                  </a:extLst>
                </a:gridCol>
                <a:gridCol w="8763000">
                  <a:extLst>
                    <a:ext uri="{9D8B030D-6E8A-4147-A177-3AD203B41FA5}">
                      <a16:colId xmlns:a16="http://schemas.microsoft.com/office/drawing/2014/main" val="5156348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</a:rPr>
                        <a:t>Feb - 2025</a:t>
                      </a:r>
                      <a:endParaRPr lang="en-IN" sz="2400" dirty="0">
                        <a:solidFill>
                          <a:schemeClr val="tx1"/>
                        </a:solidFill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Specification of OTA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dirty="0"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</a:rPr>
                        <a:t>Mar - 2025</a:t>
                      </a:r>
                      <a:endParaRPr lang="en-IN" sz="2400" dirty="0">
                        <a:solidFill>
                          <a:schemeClr val="tx1"/>
                        </a:solidFill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</a:rPr>
                        <a:t> Design Calculation and Schematic of OTA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899941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</a:rPr>
                        <a:t>April - 2025</a:t>
                      </a:r>
                      <a:endParaRPr lang="en-IN" sz="2400" dirty="0">
                        <a:solidFill>
                          <a:schemeClr val="tx1"/>
                        </a:solidFill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</a:rPr>
                        <a:t> Simulation and Analysis of OTA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018301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400" dirty="0"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</a:rPr>
                        <a:t>May - 2025</a:t>
                      </a:r>
                      <a:endParaRPr lang="en-IN" sz="2400" dirty="0">
                        <a:solidFill>
                          <a:schemeClr val="tx1"/>
                        </a:solidFill>
                        <a:effectLst/>
                        <a:latin typeface="Book Antiqua" panose="0204060205030503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000" dirty="0">
                          <a:solidFill>
                            <a:schemeClr val="tx1"/>
                          </a:solidFill>
                          <a:effectLst/>
                          <a:latin typeface="Book Antiqua" panose="02040602050305030304" pitchFamily="18" charset="0"/>
                        </a:rPr>
                        <a:t> Optimization of OTA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340500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A4E2DA8-00B2-94ED-1010-54F4278817C8}"/>
              </a:ext>
            </a:extLst>
          </p:cNvPr>
          <p:cNvSpPr/>
          <p:nvPr/>
        </p:nvSpPr>
        <p:spPr>
          <a:xfrm>
            <a:off x="762000" y="2514600"/>
            <a:ext cx="10668000" cy="1828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Expected Outcome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design and implement an open source IP core that can be used as a building block for future circuits.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13EF145-3125-6AE8-F1A4-6AB37B5F9931}"/>
              </a:ext>
            </a:extLst>
          </p:cNvPr>
          <p:cNvSpPr/>
          <p:nvPr/>
        </p:nvSpPr>
        <p:spPr>
          <a:xfrm>
            <a:off x="762000" y="4343400"/>
            <a:ext cx="10668000" cy="685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 of Mini Project Work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C60A484-BA1C-9956-AEB6-257CDA341E48}"/>
              </a:ext>
            </a:extLst>
          </p:cNvPr>
          <p:cNvSpPr/>
          <p:nvPr/>
        </p:nvSpPr>
        <p:spPr>
          <a:xfrm>
            <a:off x="762000" y="838200"/>
            <a:ext cx="10668000" cy="1828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tools used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LT-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Spice,XSchem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sky130 PDK, NGSpice, MAGIC VLSI </a:t>
            </a:r>
          </a:p>
        </p:txBody>
      </p:sp>
    </p:spTree>
    <p:extLst>
      <p:ext uri="{BB962C8B-B14F-4D97-AF65-F5344CB8AC3E}">
        <p14:creationId xmlns:p14="http://schemas.microsoft.com/office/powerpoint/2010/main" val="304166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DA35D7-29EA-9E40-6BF0-53D49F14BD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3C29A1F-29B1-06A7-0E4E-8821FFCD427A}"/>
              </a:ext>
            </a:extLst>
          </p:cNvPr>
          <p:cNvSpPr/>
          <p:nvPr/>
        </p:nvSpPr>
        <p:spPr>
          <a:xfrm>
            <a:off x="0" y="0"/>
            <a:ext cx="12192000" cy="7264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en-001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1EA2720-B05A-5FBC-B741-E5CBD0DA2DED}"/>
              </a:ext>
            </a:extLst>
          </p:cNvPr>
          <p:cNvCxnSpPr/>
          <p:nvPr/>
        </p:nvCxnSpPr>
        <p:spPr>
          <a:xfrm>
            <a:off x="0" y="685800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AAA72F4-384C-96DD-1A72-5D0E0D0F4EA5}"/>
              </a:ext>
            </a:extLst>
          </p:cNvPr>
          <p:cNvCxnSpPr/>
          <p:nvPr/>
        </p:nvCxnSpPr>
        <p:spPr>
          <a:xfrm>
            <a:off x="0" y="762000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50B493-BD80-4ABE-69A3-606A7C544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E &amp; CE, DSCE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35C916-307E-5374-776F-9AC3E2D0A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AB7C-B9B8-4808-BD85-49D8C8998859}" type="slidenum">
              <a:rPr lang="en-US" altLang="en-US" smtClean="0"/>
              <a:pPr/>
              <a:t>16</a:t>
            </a:fld>
            <a:endParaRPr lang="en-US" alt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928E543-3FBD-6BDE-9FA4-9C81159C2F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968154"/>
              </p:ext>
            </p:extLst>
          </p:nvPr>
        </p:nvGraphicFramePr>
        <p:xfrm>
          <a:off x="762000" y="1009972"/>
          <a:ext cx="10591800" cy="50860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9981">
                <a:tc>
                  <a:txBody>
                    <a:bodyPr/>
                    <a:lstStyle/>
                    <a:p>
                      <a:pPr algn="r"/>
                      <a:endParaRPr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sz="2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2034">
                <a:tc>
                  <a:txBody>
                    <a:bodyPr/>
                    <a:lstStyle/>
                    <a:p>
                      <a:pPr algn="r"/>
                      <a:r>
                        <a:rPr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r>
                        <a:rPr lang="en-US"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X. Ramus, 'Demystifying the Operational Transconductance Amplifier,' Texas Instruments, Application Report SBOA117A, May 2009, Revised Apr. 2013.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981">
                <a:tc>
                  <a:txBody>
                    <a:bodyPr/>
                    <a:lstStyle/>
                    <a:p>
                      <a:pPr algn="r"/>
                      <a:r>
                        <a:rPr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r>
                        <a:rPr lang="en-US"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W. L. F. Wulff, 'CNR OTA for SKY130 Process,' GitHub Repository, 2024.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9981">
                <a:tc>
                  <a:txBody>
                    <a:bodyPr/>
                    <a:lstStyle/>
                    <a:p>
                      <a:pPr algn="r"/>
                      <a:r>
                        <a:rPr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r>
                        <a:rPr lang="en-US"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S. Schippers, '</a:t>
                      </a:r>
                      <a:r>
                        <a:rPr sz="20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Xschem</a:t>
                      </a:r>
                      <a:r>
                        <a:rPr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: A Schematic Capture Program for VLSI Design,' 2024.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42034">
                <a:tc>
                  <a:txBody>
                    <a:bodyPr/>
                    <a:lstStyle/>
                    <a:p>
                      <a:pPr algn="r"/>
                      <a:r>
                        <a:rPr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r>
                        <a:rPr lang="en-US"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2000" b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H. Vogt, M. Tavakoli, and N. Klamt, 'Ngspice: The Open Source Spice Circuit Simulator,' 2024.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42034">
                <a:tc>
                  <a:txBody>
                    <a:bodyPr/>
                    <a:lstStyle/>
                    <a:p>
                      <a:pPr algn="r"/>
                      <a:r>
                        <a:rPr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r>
                        <a:rPr lang="en-US"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R. T. Edwards, 'Open PDKs: Process Development Kit for </a:t>
                      </a:r>
                      <a:r>
                        <a:rPr sz="20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Skywater</a:t>
                      </a:r>
                      <a:r>
                        <a:rPr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130nm and Others,' 2024.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9983">
                <a:tc>
                  <a:txBody>
                    <a:bodyPr/>
                    <a:lstStyle/>
                    <a:p>
                      <a:pPr algn="r"/>
                      <a:r>
                        <a:rPr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r>
                        <a:rPr lang="en-US"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sz="20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J. </a:t>
                      </a:r>
                      <a:r>
                        <a:rPr sz="2000" b="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Ousterhout</a:t>
                      </a:r>
                      <a:r>
                        <a:rPr sz="20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'Magic VLSI Layout Tool,' 2024.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8201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1EB832-8919-2966-F131-AE5207902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5E13E93-0340-A606-91AC-466285E6C76F}"/>
              </a:ext>
            </a:extLst>
          </p:cNvPr>
          <p:cNvSpPr/>
          <p:nvPr/>
        </p:nvSpPr>
        <p:spPr>
          <a:xfrm>
            <a:off x="0" y="0"/>
            <a:ext cx="12192000" cy="7264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 and Objective</a:t>
            </a:r>
            <a:endParaRPr lang="en-001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E26D108-E29C-D8F1-A32C-CF7260146697}"/>
              </a:ext>
            </a:extLst>
          </p:cNvPr>
          <p:cNvCxnSpPr/>
          <p:nvPr/>
        </p:nvCxnSpPr>
        <p:spPr>
          <a:xfrm>
            <a:off x="0" y="685800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5A2CA4D-344B-8F14-60AF-81CD2740554C}"/>
              </a:ext>
            </a:extLst>
          </p:cNvPr>
          <p:cNvCxnSpPr/>
          <p:nvPr/>
        </p:nvCxnSpPr>
        <p:spPr>
          <a:xfrm>
            <a:off x="0" y="762000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53D1CDF-A25C-77BB-4FFE-F6744E0E21CF}"/>
              </a:ext>
            </a:extLst>
          </p:cNvPr>
          <p:cNvSpPr/>
          <p:nvPr/>
        </p:nvSpPr>
        <p:spPr>
          <a:xfrm>
            <a:off x="762000" y="1295400"/>
            <a:ext cx="10668000" cy="2209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Operational Transconductance Amplifier is a voltage-controlled current source that converts input voltage into output current and hence provide current gain.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OTA is an essential components in analog and mixed-signal circuits, providing a tunable transconductance for signal processing applications.</a:t>
            </a:r>
            <a:endParaRPr lang="en-001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1BE205B-DDA4-9F64-3397-8EBD32F42812}"/>
              </a:ext>
            </a:extLst>
          </p:cNvPr>
          <p:cNvSpPr/>
          <p:nvPr/>
        </p:nvSpPr>
        <p:spPr>
          <a:xfrm>
            <a:off x="762000" y="3886200"/>
            <a:ext cx="10668000" cy="22098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and analysis of Operational Transconductance Amplifier using Open Source EDA tools.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chemeClr val="tx1"/>
                </a:solid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Implement Open Source OTA IP core that can be used for building complex circuits.</a:t>
            </a:r>
            <a:endParaRPr lang="en-001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E37BFFBF-079E-B32D-34CD-914162ABF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Dept. of E &amp; CE, DSCE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0C739E70-036E-59C3-8F89-045B69CC8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AB7C-B9B8-4808-BD85-49D8C8998859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2235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AEAF98-187F-6B47-AD17-CB9C4A49C9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C083FB7-84CD-15E7-EC34-B5AD98F24A80}"/>
              </a:ext>
            </a:extLst>
          </p:cNvPr>
          <p:cNvSpPr/>
          <p:nvPr/>
        </p:nvSpPr>
        <p:spPr>
          <a:xfrm>
            <a:off x="0" y="0"/>
            <a:ext cx="12192000" cy="7264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Literature Survey</a:t>
            </a:r>
            <a:endParaRPr lang="en-001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B22EFD6-9DBE-5DBA-71CE-2C869F202B97}"/>
              </a:ext>
            </a:extLst>
          </p:cNvPr>
          <p:cNvCxnSpPr/>
          <p:nvPr/>
        </p:nvCxnSpPr>
        <p:spPr>
          <a:xfrm>
            <a:off x="0" y="685800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43479F0-3778-5FF3-129D-5323D9C1B71F}"/>
              </a:ext>
            </a:extLst>
          </p:cNvPr>
          <p:cNvCxnSpPr/>
          <p:nvPr/>
        </p:nvCxnSpPr>
        <p:spPr>
          <a:xfrm>
            <a:off x="0" y="762000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D128B2-BE82-D2F4-5796-D6D48A825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E &amp; CE, DSCE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4328079-E4EF-7A12-4265-D45F47BAC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AB7C-B9B8-4808-BD85-49D8C8998859}" type="slidenum">
              <a:rPr lang="en-US" altLang="en-US" smtClean="0"/>
              <a:pPr/>
              <a:t>3</a:t>
            </a:fld>
            <a:endParaRPr lang="en-US" altLang="en-US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B17CF47-CE51-7DE7-432D-40E96A13B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872687"/>
              </p:ext>
            </p:extLst>
          </p:nvPr>
        </p:nvGraphicFramePr>
        <p:xfrm>
          <a:off x="152400" y="841565"/>
          <a:ext cx="11887200" cy="5864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0110">
                  <a:extLst>
                    <a:ext uri="{9D8B030D-6E8A-4147-A177-3AD203B41FA5}">
                      <a16:colId xmlns:a16="http://schemas.microsoft.com/office/drawing/2014/main" val="4123251967"/>
                    </a:ext>
                  </a:extLst>
                </a:gridCol>
                <a:gridCol w="2929890">
                  <a:extLst>
                    <a:ext uri="{9D8B030D-6E8A-4147-A177-3AD203B41FA5}">
                      <a16:colId xmlns:a16="http://schemas.microsoft.com/office/drawing/2014/main" val="143836830"/>
                    </a:ext>
                  </a:extLst>
                </a:gridCol>
                <a:gridCol w="3074416">
                  <a:extLst>
                    <a:ext uri="{9D8B030D-6E8A-4147-A177-3AD203B41FA5}">
                      <a16:colId xmlns:a16="http://schemas.microsoft.com/office/drawing/2014/main" val="2995290055"/>
                    </a:ext>
                  </a:extLst>
                </a:gridCol>
                <a:gridCol w="782320">
                  <a:extLst>
                    <a:ext uri="{9D8B030D-6E8A-4147-A177-3AD203B41FA5}">
                      <a16:colId xmlns:a16="http://schemas.microsoft.com/office/drawing/2014/main" val="3583909523"/>
                    </a:ext>
                  </a:extLst>
                </a:gridCol>
                <a:gridCol w="4220464">
                  <a:extLst>
                    <a:ext uri="{9D8B030D-6E8A-4147-A177-3AD203B41FA5}">
                      <a16:colId xmlns:a16="http://schemas.microsoft.com/office/drawing/2014/main" val="3962639027"/>
                    </a:ext>
                  </a:extLst>
                </a:gridCol>
              </a:tblGrid>
              <a:tr h="419751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Sl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No.</a:t>
                      </a:r>
                      <a:endParaRPr lang="en-001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Paper Title</a:t>
                      </a:r>
                      <a:endParaRPr lang="en-001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Author</a:t>
                      </a:r>
                      <a:endParaRPr lang="en-001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Year</a:t>
                      </a:r>
                      <a:endParaRPr lang="en-001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Key-findings</a:t>
                      </a:r>
                      <a:endParaRPr lang="en-001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648110"/>
                  </a:ext>
                </a:extLst>
              </a:tr>
              <a:tr h="1345503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001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Design of High Performance Operational Transconductance Amplifier</a:t>
                      </a:r>
                      <a:endParaRPr lang="en-001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i-FI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Vasudeva.G and Mandar Jatkar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2023</a:t>
                      </a:r>
                      <a:endParaRPr lang="en-001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Proposed folded </a:t>
                      </a:r>
                      <a:r>
                        <a:rPr 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cascode</a:t>
                      </a: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OTA design , it achieved unity gained bandwidth of 8.895MHz and power consumption of 1.902mW.This OTA consumes less power and has a very low</a:t>
                      </a:r>
                    </a:p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settling time.</a:t>
                      </a:r>
                      <a:endParaRPr lang="en-001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94064"/>
                  </a:ext>
                </a:extLst>
              </a:tr>
              <a:tr h="1345503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001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Design of High Gain and Bandwidth Operational Transconductance Amplifier (OTA)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Shikha Soni, Vandana Niranjan and Ashwani Kumar</a:t>
                      </a:r>
                      <a:endParaRPr lang="en-001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2021</a:t>
                      </a:r>
                      <a:endParaRPr lang="en-001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OTA having high gain and high bandwidth for high speed analog communication techniques and precision filtering is designed</a:t>
                      </a:r>
                      <a:endParaRPr lang="en-001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1053088"/>
                  </a:ext>
                </a:extLst>
              </a:tr>
              <a:tr h="923438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en-001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Low Power CMOS OTA Design for Biomedical Applications</a:t>
                      </a:r>
                    </a:p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i-FI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 V Sai Meena, Somashekhar Malipatil, D Santhosh Kumar</a:t>
                      </a:r>
                    </a:p>
                    <a:p>
                      <a:endParaRPr lang="en-001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2020</a:t>
                      </a:r>
                      <a:endParaRPr lang="en-001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Designed a two-stage OTA with voltage scaling from 2.5V to 1.2V, reducing power consumption from 0.512mW to 0.15mW.</a:t>
                      </a:r>
                      <a:endParaRPr lang="en-001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001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893377"/>
                  </a:ext>
                </a:extLst>
              </a:tr>
              <a:tr h="1477501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lang="en-001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Design of Balanced OTA</a:t>
                      </a:r>
                    </a:p>
                    <a:p>
                      <a:endParaRPr lang="en-001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Twinkle Patel, Kishen Raikar, Sharan Hiremath, Prof. Sneha Meti</a:t>
                      </a:r>
                      <a:endParaRPr lang="en-001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001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2015</a:t>
                      </a:r>
                      <a:endParaRPr lang="en-001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OTA design for modular</a:t>
                      </a:r>
                    </a:p>
                    <a:p>
                      <a:r>
                        <a:rPr 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circuit of Digital-Audio Sigma-Delta modulator.</a:t>
                      </a:r>
                      <a:endParaRPr lang="en-001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001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76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5411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21A3CB-2FC8-8E3F-F64F-3B6DA0A2A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Top Corners Rounded 29">
            <a:extLst>
              <a:ext uri="{FF2B5EF4-FFF2-40B4-BE49-F238E27FC236}">
                <a16:creationId xmlns:a16="http://schemas.microsoft.com/office/drawing/2014/main" id="{06BF2F3A-9B18-D8E7-6E54-303C1EFC1AED}"/>
              </a:ext>
            </a:extLst>
          </p:cNvPr>
          <p:cNvSpPr/>
          <p:nvPr/>
        </p:nvSpPr>
        <p:spPr>
          <a:xfrm>
            <a:off x="3276600" y="972959"/>
            <a:ext cx="8458199" cy="914395"/>
          </a:xfrm>
          <a:prstGeom prst="round2SameRect">
            <a:avLst/>
          </a:prstGeom>
          <a:solidFill>
            <a:srgbClr val="99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Gain, Gain Bandwidth Product, ICMR, Power dissipation, Slew rate, Output swing, Phase margin, NMOS and PMOS parameters, Supply Voltage </a:t>
            </a:r>
            <a:endParaRPr lang="en-00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ectangle: Top Corners Rounded 35">
            <a:extLst>
              <a:ext uri="{FF2B5EF4-FFF2-40B4-BE49-F238E27FC236}">
                <a16:creationId xmlns:a16="http://schemas.microsoft.com/office/drawing/2014/main" id="{D45241B5-1A91-81A6-EC4A-08A198EB4A91}"/>
              </a:ext>
            </a:extLst>
          </p:cNvPr>
          <p:cNvSpPr/>
          <p:nvPr/>
        </p:nvSpPr>
        <p:spPr>
          <a:xfrm>
            <a:off x="3276599" y="2139421"/>
            <a:ext cx="8458199" cy="914395"/>
          </a:xfrm>
          <a:prstGeom prst="round2SameRect">
            <a:avLst/>
          </a:prstGeom>
          <a:solidFill>
            <a:srgbClr val="99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 calculations and fully differential topology</a:t>
            </a:r>
            <a:endParaRPr lang="en-00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: Top Corners Rounded 36">
            <a:extLst>
              <a:ext uri="{FF2B5EF4-FFF2-40B4-BE49-F238E27FC236}">
                <a16:creationId xmlns:a16="http://schemas.microsoft.com/office/drawing/2014/main" id="{7B2F1F18-0658-53C8-C304-444A4428AA46}"/>
              </a:ext>
            </a:extLst>
          </p:cNvPr>
          <p:cNvSpPr/>
          <p:nvPr/>
        </p:nvSpPr>
        <p:spPr>
          <a:xfrm>
            <a:off x="3271518" y="3300801"/>
            <a:ext cx="8458199" cy="914395"/>
          </a:xfrm>
          <a:prstGeom prst="round2SameRect">
            <a:avLst/>
          </a:prstGeom>
          <a:solidFill>
            <a:srgbClr val="99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Designing the schematic in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Xschem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integrated with SKY130 PDK</a:t>
            </a:r>
            <a:endParaRPr lang="en-00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: Top Corners Rounded 37">
            <a:extLst>
              <a:ext uri="{FF2B5EF4-FFF2-40B4-BE49-F238E27FC236}">
                <a16:creationId xmlns:a16="http://schemas.microsoft.com/office/drawing/2014/main" id="{476FEFD2-6C99-F599-14A5-0B2A4EDBCE0B}"/>
              </a:ext>
            </a:extLst>
          </p:cNvPr>
          <p:cNvSpPr/>
          <p:nvPr/>
        </p:nvSpPr>
        <p:spPr>
          <a:xfrm>
            <a:off x="3271517" y="4475256"/>
            <a:ext cx="8458199" cy="914395"/>
          </a:xfrm>
          <a:prstGeom prst="round2SameRect">
            <a:avLst/>
          </a:prstGeom>
          <a:solidFill>
            <a:srgbClr val="99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Simulations (DC, AC, Transient) and analysis to evaluate the performance and functionality of the design</a:t>
            </a:r>
            <a:endParaRPr lang="en-00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2F61612-AC6E-C38E-38E4-E81EDB589F3D}"/>
              </a:ext>
            </a:extLst>
          </p:cNvPr>
          <p:cNvSpPr/>
          <p:nvPr/>
        </p:nvSpPr>
        <p:spPr>
          <a:xfrm>
            <a:off x="0" y="0"/>
            <a:ext cx="12192000" cy="7264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endParaRPr lang="en-001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B9520C-AC02-77AD-51B4-1E2C923D9CDB}"/>
              </a:ext>
            </a:extLst>
          </p:cNvPr>
          <p:cNvCxnSpPr/>
          <p:nvPr/>
        </p:nvCxnSpPr>
        <p:spPr>
          <a:xfrm>
            <a:off x="0" y="685800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8E13C6C-A2D5-C5FB-EDFC-F7DD94CDE8D6}"/>
              </a:ext>
            </a:extLst>
          </p:cNvPr>
          <p:cNvCxnSpPr/>
          <p:nvPr/>
        </p:nvCxnSpPr>
        <p:spPr>
          <a:xfrm>
            <a:off x="0" y="762000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0">
            <a:extLst>
              <a:ext uri="{FF2B5EF4-FFF2-40B4-BE49-F238E27FC236}">
                <a16:creationId xmlns:a16="http://schemas.microsoft.com/office/drawing/2014/main" id="{DDCA040E-F5A7-3DED-7223-62950D68B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E &amp; CE, DSCE</a:t>
            </a:r>
          </a:p>
        </p:txBody>
      </p:sp>
      <p:sp>
        <p:nvSpPr>
          <p:cNvPr id="42" name="Slide Number Placeholder 41">
            <a:extLst>
              <a:ext uri="{FF2B5EF4-FFF2-40B4-BE49-F238E27FC236}">
                <a16:creationId xmlns:a16="http://schemas.microsoft.com/office/drawing/2014/main" id="{704CC9DE-64EE-6F6A-5AFC-041079FD2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AB7C-B9B8-4808-BD85-49D8C8998859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39" name="Rectangle: Top Corners Rounded 38">
            <a:extLst>
              <a:ext uri="{FF2B5EF4-FFF2-40B4-BE49-F238E27FC236}">
                <a16:creationId xmlns:a16="http://schemas.microsoft.com/office/drawing/2014/main" id="{043A8014-ADB0-6B0F-76F6-4DCCCED37135}"/>
              </a:ext>
            </a:extLst>
          </p:cNvPr>
          <p:cNvSpPr/>
          <p:nvPr/>
        </p:nvSpPr>
        <p:spPr>
          <a:xfrm>
            <a:off x="3271516" y="5638805"/>
            <a:ext cx="8458199" cy="914395"/>
          </a:xfrm>
          <a:prstGeom prst="round2SameRect">
            <a:avLst/>
          </a:prstGeom>
          <a:solidFill>
            <a:srgbClr val="99CC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Optimizing the design to enhance performance, efficiency, and reliability</a:t>
            </a:r>
            <a:endParaRPr lang="en-00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B6F53F2-97F3-51E6-127D-DBC676177BC1}"/>
              </a:ext>
            </a:extLst>
          </p:cNvPr>
          <p:cNvGrpSpPr/>
          <p:nvPr/>
        </p:nvGrpSpPr>
        <p:grpSpPr>
          <a:xfrm>
            <a:off x="457200" y="972959"/>
            <a:ext cx="3505200" cy="5580241"/>
            <a:chOff x="457200" y="972959"/>
            <a:chExt cx="3505200" cy="5580241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83DB589F-428D-0657-E7EB-4F2C808D4952}"/>
                </a:ext>
              </a:extLst>
            </p:cNvPr>
            <p:cNvGrpSpPr/>
            <p:nvPr/>
          </p:nvGrpSpPr>
          <p:grpSpPr>
            <a:xfrm>
              <a:off x="457200" y="972959"/>
              <a:ext cx="3505200" cy="5580241"/>
              <a:chOff x="914400" y="838205"/>
              <a:chExt cx="3200400" cy="5580241"/>
            </a:xfrm>
            <a:solidFill>
              <a:srgbClr val="6B6B6B"/>
            </a:solidFill>
          </p:grpSpPr>
          <p:sp>
            <p:nvSpPr>
              <p:cNvPr id="54" name="Arrow: Pentagon 53">
                <a:extLst>
                  <a:ext uri="{FF2B5EF4-FFF2-40B4-BE49-F238E27FC236}">
                    <a16:creationId xmlns:a16="http://schemas.microsoft.com/office/drawing/2014/main" id="{D4F5FE72-6A80-4EE2-E353-062B7147957A}"/>
                  </a:ext>
                </a:extLst>
              </p:cNvPr>
              <p:cNvSpPr/>
              <p:nvPr/>
            </p:nvSpPr>
            <p:spPr>
              <a:xfrm>
                <a:off x="914400" y="838205"/>
                <a:ext cx="3200400" cy="914395"/>
              </a:xfrm>
              <a:prstGeom prst="homePlate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Specifications</a:t>
                </a:r>
                <a:endParaRPr lang="en-001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5" name="Arrow: Pentagon 54">
                <a:extLst>
                  <a:ext uri="{FF2B5EF4-FFF2-40B4-BE49-F238E27FC236}">
                    <a16:creationId xmlns:a16="http://schemas.microsoft.com/office/drawing/2014/main" id="{F3BDEF9D-F0DA-4241-744B-F5DC2F5B44F1}"/>
                  </a:ext>
                </a:extLst>
              </p:cNvPr>
              <p:cNvSpPr/>
              <p:nvPr/>
            </p:nvSpPr>
            <p:spPr>
              <a:xfrm>
                <a:off x="914400" y="2004667"/>
                <a:ext cx="3200400" cy="914395"/>
              </a:xfrm>
              <a:prstGeom prst="homePlate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Design and Topology</a:t>
                </a:r>
                <a:endParaRPr lang="en-001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6" name="Arrow: Pentagon 55">
                <a:extLst>
                  <a:ext uri="{FF2B5EF4-FFF2-40B4-BE49-F238E27FC236}">
                    <a16:creationId xmlns:a16="http://schemas.microsoft.com/office/drawing/2014/main" id="{06C04B6E-D7F2-E60E-D6CE-75B1A46A88EB}"/>
                  </a:ext>
                </a:extLst>
              </p:cNvPr>
              <p:cNvSpPr/>
              <p:nvPr/>
            </p:nvSpPr>
            <p:spPr>
              <a:xfrm>
                <a:off x="914400" y="3171129"/>
                <a:ext cx="3200400" cy="914395"/>
              </a:xfrm>
              <a:prstGeom prst="homePlate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Schematic and Layout</a:t>
                </a:r>
                <a:endParaRPr lang="en-001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" name="Arrow: Pentagon 56">
                <a:extLst>
                  <a:ext uri="{FF2B5EF4-FFF2-40B4-BE49-F238E27FC236}">
                    <a16:creationId xmlns:a16="http://schemas.microsoft.com/office/drawing/2014/main" id="{CDB4D2C6-ADFF-3638-4B7D-19FC525D88F2}"/>
                  </a:ext>
                </a:extLst>
              </p:cNvPr>
              <p:cNvSpPr/>
              <p:nvPr/>
            </p:nvSpPr>
            <p:spPr>
              <a:xfrm>
                <a:off x="914400" y="4337591"/>
                <a:ext cx="3200400" cy="914395"/>
              </a:xfrm>
              <a:prstGeom prst="homePlate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Simulation and Analysis</a:t>
                </a:r>
                <a:endParaRPr lang="en-001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" name="Arrow: Pentagon 57">
                <a:extLst>
                  <a:ext uri="{FF2B5EF4-FFF2-40B4-BE49-F238E27FC236}">
                    <a16:creationId xmlns:a16="http://schemas.microsoft.com/office/drawing/2014/main" id="{07808791-08F0-3DBF-4BB2-04408889D75C}"/>
                  </a:ext>
                </a:extLst>
              </p:cNvPr>
              <p:cNvSpPr/>
              <p:nvPr/>
            </p:nvSpPr>
            <p:spPr>
              <a:xfrm>
                <a:off x="914400" y="5504051"/>
                <a:ext cx="3200400" cy="914395"/>
              </a:xfrm>
              <a:prstGeom prst="homePlate">
                <a:avLst/>
              </a:prstGeom>
              <a:grpFill/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Optimization</a:t>
                </a:r>
                <a:endParaRPr lang="en-001" sz="24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7375E21-431B-9547-FD35-369C2B387308}"/>
                </a:ext>
              </a:extLst>
            </p:cNvPr>
            <p:cNvCxnSpPr>
              <a:cxnSpLocks/>
              <a:stCxn id="54" idx="2"/>
              <a:endCxn id="55" idx="0"/>
            </p:cNvCxnSpPr>
            <p:nvPr/>
          </p:nvCxnSpPr>
          <p:spPr>
            <a:xfrm>
              <a:off x="1981201" y="1887354"/>
              <a:ext cx="0" cy="252067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69344D3-6D58-46A2-A054-778CAE32C94C}"/>
                </a:ext>
              </a:extLst>
            </p:cNvPr>
            <p:cNvCxnSpPr>
              <a:cxnSpLocks/>
              <a:stCxn id="55" idx="2"/>
              <a:endCxn id="56" idx="0"/>
            </p:cNvCxnSpPr>
            <p:nvPr/>
          </p:nvCxnSpPr>
          <p:spPr>
            <a:xfrm>
              <a:off x="1981201" y="3053816"/>
              <a:ext cx="0" cy="252067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C49D6C1-B056-D1F4-399D-3C388D8EDA2A}"/>
                </a:ext>
              </a:extLst>
            </p:cNvPr>
            <p:cNvCxnSpPr>
              <a:cxnSpLocks/>
              <a:stCxn id="56" idx="2"/>
              <a:endCxn id="57" idx="0"/>
            </p:cNvCxnSpPr>
            <p:nvPr/>
          </p:nvCxnSpPr>
          <p:spPr>
            <a:xfrm>
              <a:off x="1981201" y="4220278"/>
              <a:ext cx="0" cy="252067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267650F-DB66-63F0-36A2-CC92F15FCE72}"/>
                </a:ext>
              </a:extLst>
            </p:cNvPr>
            <p:cNvCxnSpPr>
              <a:cxnSpLocks/>
              <a:stCxn id="57" idx="2"/>
              <a:endCxn id="58" idx="0"/>
            </p:cNvCxnSpPr>
            <p:nvPr/>
          </p:nvCxnSpPr>
          <p:spPr>
            <a:xfrm>
              <a:off x="1981201" y="5386740"/>
              <a:ext cx="0" cy="252065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33784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29BB98-AB5F-1A8E-55B2-82D698A87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3BA076F-F07F-CD40-4815-3AC5E325E71D}"/>
              </a:ext>
            </a:extLst>
          </p:cNvPr>
          <p:cNvSpPr/>
          <p:nvPr/>
        </p:nvSpPr>
        <p:spPr>
          <a:xfrm>
            <a:off x="0" y="0"/>
            <a:ext cx="12192000" cy="7264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Specifications</a:t>
            </a:r>
            <a:endParaRPr lang="en-001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E0F153E-50CD-D8C6-7908-1DB1F3ED2DF1}"/>
              </a:ext>
            </a:extLst>
          </p:cNvPr>
          <p:cNvCxnSpPr/>
          <p:nvPr/>
        </p:nvCxnSpPr>
        <p:spPr>
          <a:xfrm>
            <a:off x="0" y="685800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7759384-85F1-D469-ED04-007CAA95AACE}"/>
              </a:ext>
            </a:extLst>
          </p:cNvPr>
          <p:cNvCxnSpPr/>
          <p:nvPr/>
        </p:nvCxnSpPr>
        <p:spPr>
          <a:xfrm>
            <a:off x="0" y="762000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C612042D-820D-5226-61E1-B6FCB0CE0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E &amp; CE, DSCE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69AB3CE-9A9B-6D0B-BB99-EE7C31613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AB7C-B9B8-4808-BD85-49D8C8998859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0576AD8-6897-C947-AD24-4BBBA17A9581}"/>
              </a:ext>
            </a:extLst>
          </p:cNvPr>
          <p:cNvSpPr/>
          <p:nvPr/>
        </p:nvSpPr>
        <p:spPr>
          <a:xfrm>
            <a:off x="876300" y="1371623"/>
            <a:ext cx="9829800" cy="47243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Gain = 80dB/dec 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Gain-Bandwidth Product = 5MHz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CL = 1nF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Slew rate = 10v/us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Vout range = 0.2-1.6V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Phase Margin = 60 degree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ICMR = 0.2-1.4V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Nmos parameters- Vth = 0.5V, UnC.ox = 180uA/v^2, 1/Va = 0.08V^1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Pmos parameters- Vth=-0.4V, Up.Cox =60uA/V^2 , 1/Va = 0.06V^-1</a:t>
            </a:r>
            <a:endParaRPr lang="en-001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202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6DE38-342D-A293-FB7D-786E255D0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BBF966E-8EDB-5807-F7BB-496F536F8B54}"/>
              </a:ext>
            </a:extLst>
          </p:cNvPr>
          <p:cNvSpPr/>
          <p:nvPr/>
        </p:nvSpPr>
        <p:spPr>
          <a:xfrm>
            <a:off x="0" y="0"/>
            <a:ext cx="12192000" cy="7264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 diagram</a:t>
            </a:r>
            <a:endParaRPr lang="en-001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7A4247-9FCB-9F90-439B-0B2837802D8B}"/>
              </a:ext>
            </a:extLst>
          </p:cNvPr>
          <p:cNvCxnSpPr/>
          <p:nvPr/>
        </p:nvCxnSpPr>
        <p:spPr>
          <a:xfrm>
            <a:off x="0" y="685800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90BBB81-ED08-D91B-FDEA-7E424B2018AA}"/>
              </a:ext>
            </a:extLst>
          </p:cNvPr>
          <p:cNvCxnSpPr/>
          <p:nvPr/>
        </p:nvCxnSpPr>
        <p:spPr>
          <a:xfrm>
            <a:off x="0" y="762000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672F74-B4A4-8BA9-63AD-72B166908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E &amp; CE, DSCE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10B4D3C-EB56-FF61-19D1-E0F634BBB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AB7C-B9B8-4808-BD85-49D8C8998859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6A4D5F5-CA34-C992-71FC-AEFA03945531}"/>
              </a:ext>
            </a:extLst>
          </p:cNvPr>
          <p:cNvSpPr/>
          <p:nvPr/>
        </p:nvSpPr>
        <p:spPr>
          <a:xfrm>
            <a:off x="5394960" y="718087"/>
            <a:ext cx="1402080" cy="1047750"/>
          </a:xfrm>
          <a:prstGeom prst="roundRect">
            <a:avLst/>
          </a:prstGeom>
          <a:noFill/>
          <a:ln w="158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OTA</a:t>
            </a:r>
            <a:endParaRPr lang="en-001" sz="2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B5C0AC0-8635-64EA-AED0-1AA556C3DC90}"/>
              </a:ext>
            </a:extLst>
          </p:cNvPr>
          <p:cNvGrpSpPr/>
          <p:nvPr/>
        </p:nvGrpSpPr>
        <p:grpSpPr>
          <a:xfrm>
            <a:off x="1693469" y="1522917"/>
            <a:ext cx="8805062" cy="4862543"/>
            <a:chOff x="1384666" y="1216273"/>
            <a:chExt cx="8805062" cy="486254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75CE1D1-8BA4-7D72-0CBF-26FE33D4E695}"/>
                </a:ext>
              </a:extLst>
            </p:cNvPr>
            <p:cNvGrpSpPr/>
            <p:nvPr/>
          </p:nvGrpSpPr>
          <p:grpSpPr>
            <a:xfrm>
              <a:off x="1384666" y="1216273"/>
              <a:ext cx="8805062" cy="4862543"/>
              <a:chOff x="2433819" y="1649409"/>
              <a:chExt cx="8805062" cy="4862543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B99D8122-D87F-FE41-4BF5-B05705B5D126}"/>
                  </a:ext>
                </a:extLst>
              </p:cNvPr>
              <p:cNvGrpSpPr/>
              <p:nvPr/>
            </p:nvGrpSpPr>
            <p:grpSpPr>
              <a:xfrm>
                <a:off x="3931607" y="2049549"/>
                <a:ext cx="5901985" cy="3369724"/>
                <a:chOff x="2112433" y="1722290"/>
                <a:chExt cx="5901985" cy="3369724"/>
              </a:xfrm>
            </p:grpSpPr>
            <p:grpSp>
              <p:nvGrpSpPr>
                <p:cNvPr id="42" name="Group 41">
                  <a:extLst>
                    <a:ext uri="{FF2B5EF4-FFF2-40B4-BE49-F238E27FC236}">
                      <a16:creationId xmlns:a16="http://schemas.microsoft.com/office/drawing/2014/main" id="{F5534CCB-128E-95AE-3AEA-22EA28B5C64B}"/>
                    </a:ext>
                  </a:extLst>
                </p:cNvPr>
                <p:cNvGrpSpPr/>
                <p:nvPr/>
              </p:nvGrpSpPr>
              <p:grpSpPr>
                <a:xfrm>
                  <a:off x="2112433" y="1722290"/>
                  <a:ext cx="5901985" cy="3369724"/>
                  <a:chOff x="1866899" y="1705356"/>
                  <a:chExt cx="5901985" cy="3369724"/>
                </a:xfrm>
              </p:grpSpPr>
              <p:sp>
                <p:nvSpPr>
                  <p:cNvPr id="46" name="Isosceles Triangle 45">
                    <a:extLst>
                      <a:ext uri="{FF2B5EF4-FFF2-40B4-BE49-F238E27FC236}">
                        <a16:creationId xmlns:a16="http://schemas.microsoft.com/office/drawing/2014/main" id="{93F0CA82-2075-8408-96B8-F2EDF8AE4E5C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3275076" y="1856232"/>
                    <a:ext cx="2971800" cy="2670048"/>
                  </a:xfrm>
                  <a:prstGeom prst="triangle">
                    <a:avLst/>
                  </a:prstGeom>
                  <a:solidFill>
                    <a:schemeClr val="bg1"/>
                  </a:solidFill>
                  <a:ln w="63500" cap="rnd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vert270" rtlCol="0" anchor="ctr"/>
                  <a:lstStyle/>
                  <a:p>
                    <a:pPr algn="ctr"/>
                    <a:r>
                      <a:rPr lang="en-US" sz="3200" dirty="0">
                        <a:solidFill>
                          <a:schemeClr val="tx1"/>
                        </a:solidFill>
                        <a:latin typeface="Consolas" panose="020B0609020204030204" pitchFamily="49" charset="0"/>
                      </a:rPr>
                      <a:t>   gm</a:t>
                    </a:r>
                    <a:endParaRPr lang="en-001" sz="3200" dirty="0">
                      <a:solidFill>
                        <a:schemeClr val="tx1"/>
                      </a:solidFill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47" name="Oval 46">
                    <a:extLst>
                      <a:ext uri="{FF2B5EF4-FFF2-40B4-BE49-F238E27FC236}">
                        <a16:creationId xmlns:a16="http://schemas.microsoft.com/office/drawing/2014/main" id="{20735DA6-B1C0-1371-7CA9-72D3EA8BD2A7}"/>
                      </a:ext>
                    </a:extLst>
                  </p:cNvPr>
                  <p:cNvSpPr/>
                  <p:nvPr/>
                </p:nvSpPr>
                <p:spPr>
                  <a:xfrm>
                    <a:off x="6129868" y="2908935"/>
                    <a:ext cx="520065" cy="520065"/>
                  </a:xfrm>
                  <a:prstGeom prst="ellipse">
                    <a:avLst/>
                  </a:prstGeom>
                  <a:noFill/>
                  <a:ln w="63500" cap="rnd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001">
                      <a:latin typeface="Consolas" panose="020B0609020204030204" pitchFamily="49" charset="0"/>
                    </a:endParaRPr>
                  </a:p>
                </p:txBody>
              </p:sp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0DC8B30D-B97B-B562-DC24-F0BADF39E929}"/>
                      </a:ext>
                    </a:extLst>
                  </p:cNvPr>
                  <p:cNvSpPr/>
                  <p:nvPr/>
                </p:nvSpPr>
                <p:spPr>
                  <a:xfrm>
                    <a:off x="6491056" y="2908935"/>
                    <a:ext cx="520065" cy="520065"/>
                  </a:xfrm>
                  <a:prstGeom prst="ellipse">
                    <a:avLst/>
                  </a:prstGeom>
                  <a:noFill/>
                  <a:ln w="63500" cap="rnd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001">
                      <a:latin typeface="Consolas" panose="020B0609020204030204" pitchFamily="49" charset="0"/>
                    </a:endParaRPr>
                  </a:p>
                </p:txBody>
              </p:sp>
              <p:cxnSp>
                <p:nvCxnSpPr>
                  <p:cNvPr id="49" name="Straight Connector 48">
                    <a:extLst>
                      <a:ext uri="{FF2B5EF4-FFF2-40B4-BE49-F238E27FC236}">
                        <a16:creationId xmlns:a16="http://schemas.microsoft.com/office/drawing/2014/main" id="{2D348DD6-F3B9-6808-33CB-99764B712FF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762500" y="3932080"/>
                    <a:ext cx="0" cy="1143000"/>
                  </a:xfrm>
                  <a:prstGeom prst="line">
                    <a:avLst/>
                  </a:prstGeom>
                  <a:ln w="63500" cap="rnd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50" name="Group 49">
                    <a:extLst>
                      <a:ext uri="{FF2B5EF4-FFF2-40B4-BE49-F238E27FC236}">
                        <a16:creationId xmlns:a16="http://schemas.microsoft.com/office/drawing/2014/main" id="{7946B387-8B90-2701-45C5-CE9A74E4E672}"/>
                      </a:ext>
                    </a:extLst>
                  </p:cNvPr>
                  <p:cNvGrpSpPr/>
                  <p:nvPr/>
                </p:nvGrpSpPr>
                <p:grpSpPr>
                  <a:xfrm>
                    <a:off x="1866899" y="2480056"/>
                    <a:ext cx="1566333" cy="1422400"/>
                    <a:chOff x="1612900" y="2379135"/>
                    <a:chExt cx="1566333" cy="1422400"/>
                  </a:xfrm>
                </p:grpSpPr>
                <p:cxnSp>
                  <p:nvCxnSpPr>
                    <p:cNvPr id="52" name="Straight Connector 51">
                      <a:extLst>
                        <a:ext uri="{FF2B5EF4-FFF2-40B4-BE49-F238E27FC236}">
                          <a16:creationId xmlns:a16="http://schemas.microsoft.com/office/drawing/2014/main" id="{D3C216E9-48AE-E5E5-7585-837CB432BAD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612900" y="2379135"/>
                      <a:ext cx="1566333" cy="0"/>
                    </a:xfrm>
                    <a:prstGeom prst="line">
                      <a:avLst/>
                    </a:prstGeom>
                    <a:ln w="63500" cap="rnd">
                      <a:solidFill>
                        <a:schemeClr val="tx1"/>
                      </a:solidFill>
                      <a:tailEnd type="stealt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" name="Straight Connector 52">
                      <a:extLst>
                        <a:ext uri="{FF2B5EF4-FFF2-40B4-BE49-F238E27FC236}">
                          <a16:creationId xmlns:a16="http://schemas.microsoft.com/office/drawing/2014/main" id="{49DF8B74-66A1-B43A-61F4-E9315B060E0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612900" y="3801535"/>
                      <a:ext cx="1566333" cy="0"/>
                    </a:xfrm>
                    <a:prstGeom prst="line">
                      <a:avLst/>
                    </a:prstGeom>
                    <a:ln w="63500" cap="rnd">
                      <a:solidFill>
                        <a:schemeClr val="tx1"/>
                      </a:solidFill>
                      <a:tailEnd type="stealth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51" name="Straight Connector 50">
                    <a:extLst>
                      <a:ext uri="{FF2B5EF4-FFF2-40B4-BE49-F238E27FC236}">
                        <a16:creationId xmlns:a16="http://schemas.microsoft.com/office/drawing/2014/main" id="{CD5B93F9-CDA7-DDDC-1643-72D8BCD04A0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40031" y="3191256"/>
                    <a:ext cx="728853" cy="0"/>
                  </a:xfrm>
                  <a:prstGeom prst="line">
                    <a:avLst/>
                  </a:prstGeom>
                  <a:ln w="63500" cap="rnd">
                    <a:solidFill>
                      <a:schemeClr val="tx1"/>
                    </a:solidFill>
                    <a:tailEnd type="stealt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3" name="Straight Connector 42">
                  <a:extLst>
                    <a:ext uri="{FF2B5EF4-FFF2-40B4-BE49-F238E27FC236}">
                      <a16:creationId xmlns:a16="http://schemas.microsoft.com/office/drawing/2014/main" id="{2BCC7FB4-46FA-2381-D5D6-01B74FE35CE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09663" y="2305451"/>
                  <a:ext cx="0" cy="675640"/>
                </a:xfrm>
                <a:prstGeom prst="line">
                  <a:avLst/>
                </a:prstGeom>
                <a:ln w="63500" cap="rnd">
                  <a:solidFill>
                    <a:schemeClr val="tx1"/>
                  </a:solidFill>
                  <a:headEnd type="none"/>
                  <a:tailEnd type="stealt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5C56B37A-DDF9-9F0D-3BE7-6CF1B5F9FCCD}"/>
                  </a:ext>
                </a:extLst>
              </p:cNvPr>
              <p:cNvSpPr/>
              <p:nvPr/>
            </p:nvSpPr>
            <p:spPr>
              <a:xfrm>
                <a:off x="2434901" y="2362236"/>
                <a:ext cx="1405289" cy="924025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I</a:t>
                </a:r>
                <a:r>
                  <a:rPr lang="en-US" sz="3200" baseline="-250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IN-</a:t>
                </a:r>
                <a:endParaRPr lang="en-US" sz="32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V</a:t>
                </a:r>
                <a:r>
                  <a:rPr lang="en-US" sz="3200" baseline="-250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IN-</a:t>
                </a:r>
                <a:endParaRPr lang="en-001" sz="32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06A8BF2C-6F6C-222D-AE33-90EB93B98337}"/>
                  </a:ext>
                </a:extLst>
              </p:cNvPr>
              <p:cNvSpPr/>
              <p:nvPr/>
            </p:nvSpPr>
            <p:spPr>
              <a:xfrm>
                <a:off x="2433819" y="3739987"/>
                <a:ext cx="1405289" cy="924025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V</a:t>
                </a:r>
                <a:r>
                  <a:rPr lang="en-US" sz="3200" baseline="-250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IN+</a:t>
                </a:r>
                <a:endParaRPr lang="en-US" sz="32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I</a:t>
                </a:r>
                <a:r>
                  <a:rPr lang="en-US" sz="3200" baseline="-250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IN+</a:t>
                </a:r>
                <a:endParaRPr lang="en-001" sz="32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77C84202-CCBE-BA79-7A7A-E26076B5B02C}"/>
                  </a:ext>
                </a:extLst>
              </p:cNvPr>
              <p:cNvSpPr/>
              <p:nvPr/>
            </p:nvSpPr>
            <p:spPr>
              <a:xfrm>
                <a:off x="6123039" y="5587927"/>
                <a:ext cx="1405289" cy="924025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GND</a:t>
                </a:r>
                <a:endParaRPr lang="en-001" sz="32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8" name="Rectangle: Rounded Corners 37">
                <a:extLst>
                  <a:ext uri="{FF2B5EF4-FFF2-40B4-BE49-F238E27FC236}">
                    <a16:creationId xmlns:a16="http://schemas.microsoft.com/office/drawing/2014/main" id="{39A653A3-BA03-E9B2-82D4-8B251C6485D4}"/>
                  </a:ext>
                </a:extLst>
              </p:cNvPr>
              <p:cNvSpPr/>
              <p:nvPr/>
            </p:nvSpPr>
            <p:spPr>
              <a:xfrm>
                <a:off x="9833592" y="3073436"/>
                <a:ext cx="1405289" cy="924025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I</a:t>
                </a:r>
                <a:r>
                  <a:rPr lang="en-US" sz="3200" baseline="-250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o</a:t>
                </a:r>
                <a:endParaRPr lang="en-US" sz="32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V</a:t>
                </a:r>
                <a:r>
                  <a:rPr lang="en-US" sz="3200" baseline="-250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o</a:t>
                </a:r>
                <a:endParaRPr lang="en-001" sz="32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E1DA6E79-F22D-A03F-0D3E-4A06B7805C10}"/>
                  </a:ext>
                </a:extLst>
              </p:cNvPr>
              <p:cNvSpPr/>
              <p:nvPr/>
            </p:nvSpPr>
            <p:spPr>
              <a:xfrm>
                <a:off x="7926192" y="1649409"/>
                <a:ext cx="1405289" cy="924025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I</a:t>
                </a:r>
                <a:r>
                  <a:rPr lang="en-US" sz="3200" baseline="-25000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BIAS</a:t>
                </a:r>
                <a:endParaRPr lang="en-001" sz="3200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B4FCC0C9-08A2-6599-E98D-7736496FEBE4}"/>
                </a:ext>
              </a:extLst>
            </p:cNvPr>
            <p:cNvGrpSpPr/>
            <p:nvPr/>
          </p:nvGrpSpPr>
          <p:grpSpPr>
            <a:xfrm>
              <a:off x="5567874" y="5021613"/>
              <a:ext cx="417312" cy="219974"/>
              <a:chOff x="7321501" y="5148638"/>
              <a:chExt cx="747794" cy="319716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B7AAE7B3-025F-B069-CB70-E195E2F75F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321501" y="5148638"/>
                <a:ext cx="747794" cy="2216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3815F60F-6F67-3D07-7DA1-B62C06B55D3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47799" y="5315954"/>
                <a:ext cx="495198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A42352B6-AD40-5079-AD9A-3559C4982D6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59513" y="5468354"/>
                <a:ext cx="271771" cy="0"/>
              </a:xfrm>
              <a:prstGeom prst="line">
                <a:avLst/>
              </a:prstGeom>
              <a:ln w="635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773632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14840E-5B9D-B0E6-5EA0-9329D67E9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9510B4B-DCEF-ACF0-D0C4-CE40EAA74A95}"/>
              </a:ext>
            </a:extLst>
          </p:cNvPr>
          <p:cNvSpPr/>
          <p:nvPr/>
        </p:nvSpPr>
        <p:spPr>
          <a:xfrm>
            <a:off x="0" y="0"/>
            <a:ext cx="12192000" cy="7264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 diagram</a:t>
            </a:r>
            <a:endParaRPr lang="en-001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E6CB261-119B-FD9C-4914-B2486AD19A59}"/>
              </a:ext>
            </a:extLst>
          </p:cNvPr>
          <p:cNvCxnSpPr/>
          <p:nvPr/>
        </p:nvCxnSpPr>
        <p:spPr>
          <a:xfrm>
            <a:off x="0" y="685800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8268955-3F94-9434-211A-2DD09F1588AE}"/>
              </a:ext>
            </a:extLst>
          </p:cNvPr>
          <p:cNvCxnSpPr/>
          <p:nvPr/>
        </p:nvCxnSpPr>
        <p:spPr>
          <a:xfrm>
            <a:off x="0" y="762000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8FFEDB2-0DDE-2E97-52C8-F32DA2C8D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E &amp; CE, DSCE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8DC8555-804B-7E0C-7E93-ACBAF57D9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AB7C-B9B8-4808-BD85-49D8C8998859}" type="slidenum">
              <a:rPr lang="en-US" altLang="en-US" smtClean="0"/>
              <a:pPr/>
              <a:t>7</a:t>
            </a:fld>
            <a:endParaRPr lang="en-US" altLang="en-US"/>
          </a:p>
        </p:txBody>
      </p:sp>
      <p:pic>
        <p:nvPicPr>
          <p:cNvPr id="30" name="Picture 29" descr="A computer screen shot of a black screen&#10;&#10;AI-generated content may be incorrect.">
            <a:extLst>
              <a:ext uri="{FF2B5EF4-FFF2-40B4-BE49-F238E27FC236}">
                <a16:creationId xmlns:a16="http://schemas.microsoft.com/office/drawing/2014/main" id="{A71DC734-FC35-0C50-21E4-79C570D9BE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" t="2045" r="28011"/>
          <a:stretch/>
        </p:blipFill>
        <p:spPr>
          <a:xfrm>
            <a:off x="4267200" y="914400"/>
            <a:ext cx="7848600" cy="5598157"/>
          </a:xfrm>
          <a:prstGeom prst="rect">
            <a:avLst/>
          </a:prstGeom>
        </p:spPr>
      </p:pic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A1A95610-E72A-E945-E79F-8B895A199F15}"/>
              </a:ext>
            </a:extLst>
          </p:cNvPr>
          <p:cNvSpPr/>
          <p:nvPr/>
        </p:nvSpPr>
        <p:spPr>
          <a:xfrm>
            <a:off x="533400" y="914400"/>
            <a:ext cx="2895600" cy="838200"/>
          </a:xfrm>
          <a:prstGeom prst="round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Iref</a:t>
            </a:r>
            <a:r>
              <a:rPr lang="en-US" dirty="0">
                <a:solidFill>
                  <a:schemeClr val="tx1"/>
                </a:solidFill>
              </a:rPr>
              <a:t> and tail current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37045F33-507F-3725-6674-ADAC393E9D18}"/>
              </a:ext>
            </a:extLst>
          </p:cNvPr>
          <p:cNvSpPr/>
          <p:nvPr/>
        </p:nvSpPr>
        <p:spPr>
          <a:xfrm>
            <a:off x="152399" y="1904999"/>
            <a:ext cx="4052777" cy="4724401"/>
          </a:xfrm>
          <a:prstGeom prst="round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Based on slew rate requirement we get the reference current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We get </a:t>
            </a:r>
            <a:r>
              <a:rPr lang="en-US" dirty="0" err="1">
                <a:solidFill>
                  <a:schemeClr val="tx1"/>
                </a:solidFill>
              </a:rPr>
              <a:t>Iref</a:t>
            </a:r>
            <a:r>
              <a:rPr lang="en-US" dirty="0">
                <a:solidFill>
                  <a:schemeClr val="tx1"/>
                </a:solidFill>
              </a:rPr>
              <a:t> = 10uA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We have used current mirror </a:t>
            </a:r>
            <a:r>
              <a:rPr lang="en-US" dirty="0" err="1">
                <a:solidFill>
                  <a:schemeClr val="tx1"/>
                </a:solidFill>
              </a:rPr>
              <a:t>inorder</a:t>
            </a:r>
            <a:r>
              <a:rPr lang="en-US" dirty="0">
                <a:solidFill>
                  <a:schemeClr val="tx1"/>
                </a:solidFill>
              </a:rPr>
              <a:t> to copy the current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We obtain tail current from current mirror using </a:t>
            </a:r>
            <a:r>
              <a:rPr lang="en-US" dirty="0" err="1">
                <a:solidFill>
                  <a:schemeClr val="tx1"/>
                </a:solidFill>
              </a:rPr>
              <a:t>Iref</a:t>
            </a:r>
            <a:r>
              <a:rPr lang="en-US" dirty="0">
                <a:solidFill>
                  <a:schemeClr val="tx1"/>
                </a:solidFill>
              </a:rPr>
              <a:t>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Both the </a:t>
            </a:r>
            <a:r>
              <a:rPr lang="en-US" dirty="0" err="1">
                <a:solidFill>
                  <a:schemeClr val="tx1"/>
                </a:solidFill>
              </a:rPr>
              <a:t>pmos</a:t>
            </a:r>
            <a:r>
              <a:rPr lang="en-US" dirty="0">
                <a:solidFill>
                  <a:schemeClr val="tx1"/>
                </a:solidFill>
              </a:rPr>
              <a:t> current load is in saturation with w/l = 6:1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FD864D8-2178-C2B6-D883-603F8172B178}"/>
              </a:ext>
            </a:extLst>
          </p:cNvPr>
          <p:cNvSpPr/>
          <p:nvPr/>
        </p:nvSpPr>
        <p:spPr>
          <a:xfrm>
            <a:off x="5638800" y="990600"/>
            <a:ext cx="4724400" cy="1524000"/>
          </a:xfrm>
          <a:prstGeom prst="rect">
            <a:avLst/>
          </a:prstGeom>
          <a:solidFill>
            <a:schemeClr val="bg1">
              <a:alpha val="0"/>
            </a:schemeClr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866864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3" grpId="1" animBg="1"/>
      <p:bldP spid="104" grpId="0" animBg="1"/>
      <p:bldP spid="104" grpId="1" animBg="1"/>
      <p:bldP spid="10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4ACCE9-C517-C314-D7E7-C0E39FC22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9FEBC82-2B4A-714C-C113-6B4393B86BFF}"/>
              </a:ext>
            </a:extLst>
          </p:cNvPr>
          <p:cNvSpPr/>
          <p:nvPr/>
        </p:nvSpPr>
        <p:spPr>
          <a:xfrm>
            <a:off x="0" y="0"/>
            <a:ext cx="12192000" cy="7264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 diagram</a:t>
            </a:r>
            <a:endParaRPr lang="en-001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CAD5CA-D769-675B-2576-1118D621B5EB}"/>
              </a:ext>
            </a:extLst>
          </p:cNvPr>
          <p:cNvCxnSpPr/>
          <p:nvPr/>
        </p:nvCxnSpPr>
        <p:spPr>
          <a:xfrm>
            <a:off x="0" y="685800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5206D53-897C-A367-D91E-723A5D735BCD}"/>
              </a:ext>
            </a:extLst>
          </p:cNvPr>
          <p:cNvCxnSpPr/>
          <p:nvPr/>
        </p:nvCxnSpPr>
        <p:spPr>
          <a:xfrm>
            <a:off x="0" y="762000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3A4615F-71FA-9DE0-8EFA-EA1308A85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E &amp; CE, DSCE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FD7BDA6-9CDB-75AA-21FD-098AF37DE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AB7C-B9B8-4808-BD85-49D8C8998859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30" name="Picture 29" descr="A computer screen shot of a black screen&#10;&#10;AI-generated content may be incorrect.">
            <a:extLst>
              <a:ext uri="{FF2B5EF4-FFF2-40B4-BE49-F238E27FC236}">
                <a16:creationId xmlns:a16="http://schemas.microsoft.com/office/drawing/2014/main" id="{7B8C4AF7-46E2-D921-F998-6AD32917D5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" t="2045" r="28011"/>
          <a:stretch/>
        </p:blipFill>
        <p:spPr>
          <a:xfrm>
            <a:off x="4267200" y="914400"/>
            <a:ext cx="7848600" cy="5598157"/>
          </a:xfrm>
          <a:prstGeom prst="rect">
            <a:avLst/>
          </a:prstGeom>
        </p:spPr>
      </p:pic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48C1483A-1E57-0CBE-4147-7AC7F77B0D88}"/>
              </a:ext>
            </a:extLst>
          </p:cNvPr>
          <p:cNvSpPr/>
          <p:nvPr/>
        </p:nvSpPr>
        <p:spPr>
          <a:xfrm>
            <a:off x="533400" y="914400"/>
            <a:ext cx="2895600" cy="838200"/>
          </a:xfrm>
          <a:prstGeom prst="round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Differential Current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tangle: Rounded Corners 103">
                <a:extLst>
                  <a:ext uri="{FF2B5EF4-FFF2-40B4-BE49-F238E27FC236}">
                    <a16:creationId xmlns:a16="http://schemas.microsoft.com/office/drawing/2014/main" id="{3C1F9F90-80AA-1DBF-5DD1-BF82DA5D5AE6}"/>
                  </a:ext>
                </a:extLst>
              </p:cNvPr>
              <p:cNvSpPr/>
              <p:nvPr/>
            </p:nvSpPr>
            <p:spPr>
              <a:xfrm>
                <a:off x="152399" y="1904999"/>
                <a:ext cx="4052777" cy="4724401"/>
              </a:xfrm>
              <a:prstGeom prst="roundRect">
                <a:avLst/>
              </a:prstGeom>
              <a:solidFill>
                <a:schemeClr val="bg1"/>
              </a:soli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With given </a:t>
                </a:r>
                <a:r>
                  <a:rPr lang="en-US" dirty="0" err="1">
                    <a:solidFill>
                      <a:schemeClr val="tx1"/>
                    </a:solidFill>
                  </a:rPr>
                  <a:t>icmr</a:t>
                </a:r>
                <a:r>
                  <a:rPr lang="en-US" dirty="0">
                    <a:solidFill>
                      <a:schemeClr val="tx1"/>
                    </a:solidFill>
                  </a:rPr>
                  <a:t> value of 0.8 to 1.6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Gain bandwidth product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>
                          <a:solidFill>
                            <a:schemeClr val="tx1"/>
                          </a:solidFill>
                        </a:rPr>
                        <m:t>GBP</m:t>
                      </m:r>
                      <m:r>
                        <a:rPr lang="en-I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00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00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</m:sub>
                          </m:sSub>
                          <m:r>
                            <a:rPr lang="en-I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 </m:t>
                          </m:r>
                          <m:sSub>
                            <m:sSubPr>
                              <m:ctrlPr>
                                <a:rPr lang="en-00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00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001" dirty="0">
                  <a:solidFill>
                    <a:schemeClr val="tx1"/>
                  </a:solidFill>
                </a:endParaRPr>
              </a:p>
              <a:p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By substituting values we have w/l = 5/1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4" name="Rectangle: Rounded Corners 103">
                <a:extLst>
                  <a:ext uri="{FF2B5EF4-FFF2-40B4-BE49-F238E27FC236}">
                    <a16:creationId xmlns:a16="http://schemas.microsoft.com/office/drawing/2014/main" id="{3C1F9F90-80AA-1DBF-5DD1-BF82DA5D5A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399" y="1904999"/>
                <a:ext cx="4052777" cy="4724401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25400">
                <a:noFill/>
              </a:ln>
            </p:spPr>
            <p:txBody>
              <a:bodyPr/>
              <a:lstStyle/>
              <a:p>
                <a:r>
                  <a:rPr lang="en-001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5" name="Rectangle 104">
            <a:extLst>
              <a:ext uri="{FF2B5EF4-FFF2-40B4-BE49-F238E27FC236}">
                <a16:creationId xmlns:a16="http://schemas.microsoft.com/office/drawing/2014/main" id="{AD3942B4-CAFA-C897-253E-DCEC0E039C06}"/>
              </a:ext>
            </a:extLst>
          </p:cNvPr>
          <p:cNvSpPr/>
          <p:nvPr/>
        </p:nvSpPr>
        <p:spPr>
          <a:xfrm>
            <a:off x="5638800" y="990600"/>
            <a:ext cx="4724400" cy="1524000"/>
          </a:xfrm>
          <a:prstGeom prst="rect">
            <a:avLst/>
          </a:prstGeom>
          <a:solidFill>
            <a:schemeClr val="bg1">
              <a:alpha val="0"/>
            </a:schemeClr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105424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4.44444E-6 L 1.11022E-16 0.3722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61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3" grpId="1" animBg="1"/>
      <p:bldP spid="104" grpId="0" animBg="1"/>
      <p:bldP spid="104" grpId="1" animBg="1"/>
      <p:bldP spid="10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489E82-C9C8-D602-C5DA-D98548EBB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8A603A5-C96C-943D-D7FB-7E471CEA06C4}"/>
              </a:ext>
            </a:extLst>
          </p:cNvPr>
          <p:cNvSpPr/>
          <p:nvPr/>
        </p:nvSpPr>
        <p:spPr>
          <a:xfrm>
            <a:off x="0" y="0"/>
            <a:ext cx="12192000" cy="7264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 diagram</a:t>
            </a:r>
            <a:endParaRPr lang="en-001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BEFC49C-E6EA-7574-AE91-388EFDF237B8}"/>
              </a:ext>
            </a:extLst>
          </p:cNvPr>
          <p:cNvCxnSpPr/>
          <p:nvPr/>
        </p:nvCxnSpPr>
        <p:spPr>
          <a:xfrm>
            <a:off x="0" y="685800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C3FB8BA-C47B-AB78-6D8D-FE053708FD8F}"/>
              </a:ext>
            </a:extLst>
          </p:cNvPr>
          <p:cNvCxnSpPr/>
          <p:nvPr/>
        </p:nvCxnSpPr>
        <p:spPr>
          <a:xfrm>
            <a:off x="0" y="762000"/>
            <a:ext cx="12192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000E0BFC-57F4-87E5-482A-31F1D69E8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E &amp; CE, DSCE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A96DD93-8CB6-ADC2-D17B-04760F14F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B5AB7C-B9B8-4808-BD85-49D8C8998859}" type="slidenum">
              <a:rPr lang="en-US" altLang="en-US" smtClean="0"/>
              <a:pPr/>
              <a:t>9</a:t>
            </a:fld>
            <a:endParaRPr lang="en-US" altLang="en-US"/>
          </a:p>
        </p:txBody>
      </p:sp>
      <p:pic>
        <p:nvPicPr>
          <p:cNvPr id="30" name="Picture 29" descr="A computer screen shot of a black screen&#10;&#10;AI-generated content may be incorrect.">
            <a:extLst>
              <a:ext uri="{FF2B5EF4-FFF2-40B4-BE49-F238E27FC236}">
                <a16:creationId xmlns:a16="http://schemas.microsoft.com/office/drawing/2014/main" id="{A5221909-66D9-0FEA-C4FD-52B0B96EC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" t="2045" r="28011"/>
          <a:stretch/>
        </p:blipFill>
        <p:spPr>
          <a:xfrm>
            <a:off x="4267200" y="914400"/>
            <a:ext cx="7848600" cy="5598157"/>
          </a:xfrm>
          <a:prstGeom prst="rect">
            <a:avLst/>
          </a:prstGeom>
        </p:spPr>
      </p:pic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B74A4AE9-3D51-AD23-5508-66B6043BD165}"/>
              </a:ext>
            </a:extLst>
          </p:cNvPr>
          <p:cNvSpPr/>
          <p:nvPr/>
        </p:nvSpPr>
        <p:spPr>
          <a:xfrm>
            <a:off x="533400" y="914400"/>
            <a:ext cx="2895600" cy="838200"/>
          </a:xfrm>
          <a:prstGeom prst="round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Current Mirror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B7F0E5C7-3DC8-DF45-7786-7B88FCDA182D}"/>
              </a:ext>
            </a:extLst>
          </p:cNvPr>
          <p:cNvSpPr/>
          <p:nvPr/>
        </p:nvSpPr>
        <p:spPr>
          <a:xfrm>
            <a:off x="152399" y="1904999"/>
            <a:ext cx="4052777" cy="4724401"/>
          </a:xfrm>
          <a:prstGeom prst="round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size of these NMOS is based on the value of ICMR = -0.8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w/l = 10/1 &amp; 2/1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3265284-E18F-25E3-3611-7D538BB5C7B2}"/>
              </a:ext>
            </a:extLst>
          </p:cNvPr>
          <p:cNvSpPr/>
          <p:nvPr/>
        </p:nvSpPr>
        <p:spPr>
          <a:xfrm>
            <a:off x="5638800" y="3543297"/>
            <a:ext cx="4724400" cy="1524000"/>
          </a:xfrm>
          <a:prstGeom prst="rect">
            <a:avLst/>
          </a:prstGeom>
          <a:solidFill>
            <a:schemeClr val="bg1">
              <a:alpha val="0"/>
            </a:schemeClr>
          </a:solidFill>
          <a:ln w="3810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001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E0E3FB6-1E0D-C1BC-FB70-83234A9C88A6}"/>
              </a:ext>
            </a:extLst>
          </p:cNvPr>
          <p:cNvSpPr/>
          <p:nvPr/>
        </p:nvSpPr>
        <p:spPr>
          <a:xfrm>
            <a:off x="152400" y="1905000"/>
            <a:ext cx="4052777" cy="4724401"/>
          </a:xfrm>
          <a:prstGeom prst="round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dirty="0" err="1">
                <a:solidFill>
                  <a:schemeClr val="tx1"/>
                </a:solidFill>
              </a:rPr>
              <a:t>pmos</a:t>
            </a:r>
            <a:r>
              <a:rPr lang="en-US" dirty="0">
                <a:solidFill>
                  <a:schemeClr val="tx1"/>
                </a:solidFill>
              </a:rPr>
              <a:t> common source amplifier adds 40dB, the additional gain is required to meet the specification of 80dB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Miller compensation consisting of miller capacitor and nulling resistor are added to stabilize the phase margin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6C5B245-204D-1DDD-86CA-BD7510D79186}"/>
              </a:ext>
            </a:extLst>
          </p:cNvPr>
          <p:cNvSpPr/>
          <p:nvPr/>
        </p:nvSpPr>
        <p:spPr>
          <a:xfrm>
            <a:off x="533400" y="914400"/>
            <a:ext cx="2895600" cy="838200"/>
          </a:xfrm>
          <a:prstGeom prst="roundRect">
            <a:avLst/>
          </a:prstGeom>
          <a:solidFill>
            <a:schemeClr val="bg1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Common source gain amplifier</a:t>
            </a:r>
          </a:p>
        </p:txBody>
      </p:sp>
    </p:spTree>
    <p:extLst>
      <p:ext uri="{BB962C8B-B14F-4D97-AF65-F5344CB8AC3E}">
        <p14:creationId xmlns:p14="http://schemas.microsoft.com/office/powerpoint/2010/main" val="189316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2.22222E-6 L 1.11022E-16 0.18333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167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0.18333 L 0.19883 -0.22778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35" y="-20556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6" presetClass="emph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</p:cBhvr>
                                      <p:by x="4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3" grpId="1" animBg="1"/>
      <p:bldP spid="104" grpId="0" animBg="1"/>
      <p:bldP spid="104" grpId="1" animBg="1"/>
      <p:bldP spid="2" grpId="0" animBg="1"/>
      <p:bldP spid="2" grpId="1" animBg="1"/>
      <p:bldP spid="2" grpId="2" animBg="1"/>
      <p:bldP spid="2" grpId="3" animBg="1"/>
      <p:bldP spid="3" grpId="0" animBg="1"/>
      <p:bldP spid="9" grpId="0" animBg="1"/>
    </p:bldLst>
  </p:timing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4373</TotalTime>
  <Words>1007</Words>
  <Application>Microsoft Office PowerPoint</Application>
  <PresentationFormat>Widescreen</PresentationFormat>
  <Paragraphs>188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8" baseType="lpstr">
      <vt:lpstr>Aptos</vt:lpstr>
      <vt:lpstr>Arial</vt:lpstr>
      <vt:lpstr>Book Antiqua</vt:lpstr>
      <vt:lpstr>Bookman Old Style</vt:lpstr>
      <vt:lpstr>Calibri</vt:lpstr>
      <vt:lpstr>Calibri Light</vt:lpstr>
      <vt:lpstr>Cambria Math</vt:lpstr>
      <vt:lpstr>Consolas</vt:lpstr>
      <vt:lpstr>Monotype Corsiva</vt:lpstr>
      <vt:lpstr>Times New Roman</vt:lpstr>
      <vt:lpstr>Tw Cen MT</vt:lpstr>
      <vt:lpstr>Metropolitan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123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Dr. Manjunath</dc:creator>
  <cp:lastModifiedBy>Admin</cp:lastModifiedBy>
  <cp:revision>306</cp:revision>
  <cp:lastPrinted>2012-11-14T16:17:55Z</cp:lastPrinted>
  <dcterms:created xsi:type="dcterms:W3CDTF">2010-12-28T02:07:03Z</dcterms:created>
  <dcterms:modified xsi:type="dcterms:W3CDTF">2025-05-13T16:22:37Z</dcterms:modified>
</cp:coreProperties>
</file>