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301" r:id="rId32"/>
    <p:sldId id="286" r:id="rId33"/>
    <p:sldId id="302" r:id="rId34"/>
    <p:sldId id="287" r:id="rId35"/>
    <p:sldId id="303" r:id="rId36"/>
    <p:sldId id="288" r:id="rId37"/>
    <p:sldId id="304" r:id="rId38"/>
    <p:sldId id="289" r:id="rId39"/>
    <p:sldId id="305" r:id="rId40"/>
    <p:sldId id="290" r:id="rId41"/>
    <p:sldId id="306" r:id="rId42"/>
    <p:sldId id="291" r:id="rId43"/>
    <p:sldId id="292" r:id="rId44"/>
    <p:sldId id="293" r:id="rId45"/>
    <p:sldId id="294" r:id="rId46"/>
    <p:sldId id="295" r:id="rId47"/>
    <p:sldId id="296" r:id="rId48"/>
    <p:sldId id="298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730E4-89C5-4815-8749-723B7187DFD3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04F2AAC-F00B-4782-8451-E56A4A1A4E3E}">
      <dgm:prSet phldrT="[Text]"/>
      <dgm:spPr/>
      <dgm:t>
        <a:bodyPr/>
        <a:lstStyle/>
        <a:p>
          <a:r>
            <a:rPr lang="en-US" dirty="0" smtClean="0"/>
            <a:t>Exercises </a:t>
          </a:r>
          <a:endParaRPr lang="en-US" dirty="0"/>
        </a:p>
      </dgm:t>
    </dgm:pt>
    <dgm:pt modelId="{6D9F3379-2C72-4F12-B75F-CF99ABE769D7}" type="parTrans" cxnId="{A1F74C6A-3B7E-4A09-924D-D87A8FE95D46}">
      <dgm:prSet/>
      <dgm:spPr/>
      <dgm:t>
        <a:bodyPr/>
        <a:lstStyle/>
        <a:p>
          <a:endParaRPr lang="en-US"/>
        </a:p>
      </dgm:t>
    </dgm:pt>
    <dgm:pt modelId="{5E79585B-3EDC-42A3-82F9-B1639A3DC705}" type="sibTrans" cxnId="{A1F74C6A-3B7E-4A09-924D-D87A8FE95D46}">
      <dgm:prSet/>
      <dgm:spPr/>
      <dgm:t>
        <a:bodyPr/>
        <a:lstStyle/>
        <a:p>
          <a:endParaRPr lang="en-US"/>
        </a:p>
      </dgm:t>
    </dgm:pt>
    <dgm:pt modelId="{8C7E852A-5E92-43F3-AB57-23A6F26C9363}">
      <dgm:prSet phldrT="[Text]"/>
      <dgm:spPr/>
      <dgm:t>
        <a:bodyPr/>
        <a:lstStyle/>
        <a:p>
          <a:r>
            <a:rPr lang="en-US" dirty="0" smtClean="0"/>
            <a:t>Modalities </a:t>
          </a:r>
          <a:endParaRPr lang="en-US" dirty="0"/>
        </a:p>
      </dgm:t>
    </dgm:pt>
    <dgm:pt modelId="{384CA341-D818-4FF6-8579-74118CA6ECA7}" type="parTrans" cxnId="{C9D65AEC-F29F-4250-B753-AF296806BB47}">
      <dgm:prSet/>
      <dgm:spPr/>
      <dgm:t>
        <a:bodyPr/>
        <a:lstStyle/>
        <a:p>
          <a:endParaRPr lang="en-US"/>
        </a:p>
      </dgm:t>
    </dgm:pt>
    <dgm:pt modelId="{53FF4BC5-62A7-4FE9-A7E6-F7E63CCFC6D6}" type="sibTrans" cxnId="{C9D65AEC-F29F-4250-B753-AF296806BB47}">
      <dgm:prSet/>
      <dgm:spPr/>
      <dgm:t>
        <a:bodyPr/>
        <a:lstStyle/>
        <a:p>
          <a:endParaRPr lang="en-US"/>
        </a:p>
      </dgm:t>
    </dgm:pt>
    <dgm:pt modelId="{A3222FBB-9955-4AAF-9B5A-7D4B2BB9510E}">
      <dgm:prSet phldrT="[Text]"/>
      <dgm:spPr/>
      <dgm:t>
        <a:bodyPr/>
        <a:lstStyle/>
        <a:p>
          <a:r>
            <a:rPr lang="en-US" dirty="0" smtClean="0"/>
            <a:t>Orthotics </a:t>
          </a:r>
          <a:endParaRPr lang="en-US" dirty="0"/>
        </a:p>
      </dgm:t>
    </dgm:pt>
    <dgm:pt modelId="{AA8172EE-D26C-45E3-B0C9-84DAAD544F0D}" type="parTrans" cxnId="{17C29486-9292-46D7-8537-BC65CA66AEDC}">
      <dgm:prSet/>
      <dgm:spPr/>
      <dgm:t>
        <a:bodyPr/>
        <a:lstStyle/>
        <a:p>
          <a:endParaRPr lang="en-US"/>
        </a:p>
      </dgm:t>
    </dgm:pt>
    <dgm:pt modelId="{5F26639F-FF97-444B-A3A4-7B0E10631034}" type="sibTrans" cxnId="{17C29486-9292-46D7-8537-BC65CA66AEDC}">
      <dgm:prSet/>
      <dgm:spPr/>
      <dgm:t>
        <a:bodyPr/>
        <a:lstStyle/>
        <a:p>
          <a:endParaRPr lang="en-US"/>
        </a:p>
      </dgm:t>
    </dgm:pt>
    <dgm:pt modelId="{110AFC55-8C8A-4048-B342-696B66B606CD}">
      <dgm:prSet phldrT="[Text]"/>
      <dgm:spPr/>
      <dgm:t>
        <a:bodyPr/>
        <a:lstStyle/>
        <a:p>
          <a:r>
            <a:rPr lang="en-US" dirty="0" smtClean="0"/>
            <a:t>Patient education, Energy conservation and psychosexual rehab</a:t>
          </a:r>
          <a:endParaRPr lang="en-US" dirty="0"/>
        </a:p>
      </dgm:t>
    </dgm:pt>
    <dgm:pt modelId="{EFE1CF06-CC75-427F-A154-55053548ED74}" type="parTrans" cxnId="{D9A8E8FD-D239-4299-AE72-C7BE19666900}">
      <dgm:prSet/>
      <dgm:spPr/>
      <dgm:t>
        <a:bodyPr/>
        <a:lstStyle/>
        <a:p>
          <a:endParaRPr lang="en-US"/>
        </a:p>
      </dgm:t>
    </dgm:pt>
    <dgm:pt modelId="{365B8E50-0011-4BEE-8C39-5722E3A0891E}" type="sibTrans" cxnId="{D9A8E8FD-D239-4299-AE72-C7BE19666900}">
      <dgm:prSet/>
      <dgm:spPr/>
      <dgm:t>
        <a:bodyPr/>
        <a:lstStyle/>
        <a:p>
          <a:endParaRPr lang="en-US"/>
        </a:p>
      </dgm:t>
    </dgm:pt>
    <dgm:pt modelId="{12C3DC31-A66E-49F2-96F0-7AD934A86CC5}">
      <dgm:prSet phldrT="[Text]"/>
      <dgm:spPr/>
      <dgm:t>
        <a:bodyPr/>
        <a:lstStyle/>
        <a:p>
          <a:r>
            <a:rPr lang="en-US" dirty="0" smtClean="0"/>
            <a:t>Medicines &amp; Surgeries</a:t>
          </a:r>
          <a:endParaRPr lang="en-US" dirty="0"/>
        </a:p>
      </dgm:t>
    </dgm:pt>
    <dgm:pt modelId="{2D888694-B285-4D67-AAAC-46D6BEAB1EBE}" type="parTrans" cxnId="{5B7DD448-86FB-4CD8-8BDD-A9DCDD306C42}">
      <dgm:prSet/>
      <dgm:spPr/>
      <dgm:t>
        <a:bodyPr/>
        <a:lstStyle/>
        <a:p>
          <a:endParaRPr lang="en-US"/>
        </a:p>
      </dgm:t>
    </dgm:pt>
    <dgm:pt modelId="{573B76F0-21B7-46EC-A859-9D3C10649EF9}" type="sibTrans" cxnId="{5B7DD448-86FB-4CD8-8BDD-A9DCDD306C42}">
      <dgm:prSet/>
      <dgm:spPr/>
      <dgm:t>
        <a:bodyPr/>
        <a:lstStyle/>
        <a:p>
          <a:endParaRPr lang="en-US"/>
        </a:p>
      </dgm:t>
    </dgm:pt>
    <dgm:pt modelId="{B01510E4-3F39-41CE-9E23-3E133E82BDFD}">
      <dgm:prSet phldrT="[Text]"/>
      <dgm:spPr/>
      <dgm:t>
        <a:bodyPr/>
        <a:lstStyle/>
        <a:p>
          <a:r>
            <a:rPr lang="en-US" dirty="0" smtClean="0"/>
            <a:t>Intra-articular injections</a:t>
          </a:r>
          <a:endParaRPr lang="en-US" dirty="0"/>
        </a:p>
      </dgm:t>
    </dgm:pt>
    <dgm:pt modelId="{BD468FD6-F980-4993-A3C4-4BB5DC08A8BC}" type="parTrans" cxnId="{38CE8697-FDE6-450A-BE49-D2A1F00CDC3B}">
      <dgm:prSet/>
      <dgm:spPr/>
      <dgm:t>
        <a:bodyPr/>
        <a:lstStyle/>
        <a:p>
          <a:endParaRPr lang="en-US"/>
        </a:p>
      </dgm:t>
    </dgm:pt>
    <dgm:pt modelId="{FF53134E-9531-4D67-A84C-12948325CB9C}" type="sibTrans" cxnId="{38CE8697-FDE6-450A-BE49-D2A1F00CDC3B}">
      <dgm:prSet/>
      <dgm:spPr/>
      <dgm:t>
        <a:bodyPr/>
        <a:lstStyle/>
        <a:p>
          <a:endParaRPr lang="en-US"/>
        </a:p>
      </dgm:t>
    </dgm:pt>
    <dgm:pt modelId="{81D8693F-570F-4004-99A6-901AD2C99D29}" type="pres">
      <dgm:prSet presAssocID="{A27730E4-89C5-4815-8749-723B7187DF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B76A47-4F67-45BD-A394-323A6FA6F82C}" type="pres">
      <dgm:prSet presAssocID="{12C3DC31-A66E-49F2-96F0-7AD934A86CC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EFA1E-F1D9-4639-B127-81EF4C240C6E}" type="pres">
      <dgm:prSet presAssocID="{573B76F0-21B7-46EC-A859-9D3C10649EF9}" presName="sibTrans" presStyleLbl="sibTrans2D1" presStyleIdx="0" presStyleCnt="6"/>
      <dgm:spPr/>
      <dgm:t>
        <a:bodyPr/>
        <a:lstStyle/>
        <a:p>
          <a:endParaRPr lang="en-US"/>
        </a:p>
      </dgm:t>
    </dgm:pt>
    <dgm:pt modelId="{6DB4DBB5-B698-402C-8586-C8336CBFFE5B}" type="pres">
      <dgm:prSet presAssocID="{573B76F0-21B7-46EC-A859-9D3C10649EF9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26B4D3C8-BC07-497B-9769-A706C685DF57}" type="pres">
      <dgm:prSet presAssocID="{B01510E4-3F39-41CE-9E23-3E133E82BDF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11ADF5-31BA-41E8-98FC-0EAD471BAFA0}" type="pres">
      <dgm:prSet presAssocID="{FF53134E-9531-4D67-A84C-12948325CB9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4B73B08-E728-4627-8389-E538EB597630}" type="pres">
      <dgm:prSet presAssocID="{FF53134E-9531-4D67-A84C-12948325CB9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A92B2AAE-051B-42FC-8DDE-9A9F9B365E22}" type="pres">
      <dgm:prSet presAssocID="{A04F2AAC-F00B-4782-8451-E56A4A1A4E3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8944E-C35A-419A-9E9A-6346BBD86BE2}" type="pres">
      <dgm:prSet presAssocID="{5E79585B-3EDC-42A3-82F9-B1639A3DC70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2BE6C5-758D-415C-B0F2-524600232FB2}" type="pres">
      <dgm:prSet presAssocID="{5E79585B-3EDC-42A3-82F9-B1639A3DC70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ACBADB01-0625-47CD-A4C2-951EC7BF2A94}" type="pres">
      <dgm:prSet presAssocID="{8C7E852A-5E92-43F3-AB57-23A6F26C9363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5C28F-6A5C-4D12-A84D-33B982A1F694}" type="pres">
      <dgm:prSet presAssocID="{53FF4BC5-62A7-4FE9-A7E6-F7E63CCFC6D6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C22EDC2-0DC7-4C5F-9522-9B2D76EB8D84}" type="pres">
      <dgm:prSet presAssocID="{53FF4BC5-62A7-4FE9-A7E6-F7E63CCFC6D6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9491506-A1C3-4E8C-8817-BC6D37E8C73C}" type="pres">
      <dgm:prSet presAssocID="{A3222FBB-9955-4AAF-9B5A-7D4B2BB9510E}" presName="node" presStyleLbl="node1" presStyleIdx="4" presStyleCnt="6" custRadScaleRad="112310" custRadScaleInc="-4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FDF9F-784A-4D7D-836F-2885466BF0F0}" type="pres">
      <dgm:prSet presAssocID="{5F26639F-FF97-444B-A3A4-7B0E10631034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A1F6341-BB13-4DEC-A26F-07827C888331}" type="pres">
      <dgm:prSet presAssocID="{5F26639F-FF97-444B-A3A4-7B0E10631034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8591EE4-C4F6-4E08-A03F-40DA91B5B829}" type="pres">
      <dgm:prSet presAssocID="{110AFC55-8C8A-4048-B342-696B66B606CD}" presName="node" presStyleLbl="node1" presStyleIdx="5" presStyleCnt="6" custRadScaleRad="109369" custRadScaleInc="88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7A828-3E40-41DE-8E31-BD66CCA097B8}" type="pres">
      <dgm:prSet presAssocID="{365B8E50-0011-4BEE-8C39-5722E3A0891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E930AB5C-A794-423A-9A77-6CA9210054B9}" type="pres">
      <dgm:prSet presAssocID="{365B8E50-0011-4BEE-8C39-5722E3A0891E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2B2F78A3-6102-4A68-B850-A05AF65D5749}" type="presOf" srcId="{53FF4BC5-62A7-4FE9-A7E6-F7E63CCFC6D6}" destId="{8C22EDC2-0DC7-4C5F-9522-9B2D76EB8D84}" srcOrd="1" destOrd="0" presId="urn:microsoft.com/office/officeart/2005/8/layout/cycle2"/>
    <dgm:cxn modelId="{66EC2CB0-9BB7-4338-AF2E-7E06E0CB8FCB}" type="presOf" srcId="{12C3DC31-A66E-49F2-96F0-7AD934A86CC5}" destId="{36B76A47-4F67-45BD-A394-323A6FA6F82C}" srcOrd="0" destOrd="0" presId="urn:microsoft.com/office/officeart/2005/8/layout/cycle2"/>
    <dgm:cxn modelId="{03E703C0-EFB9-42EC-8B3D-0A08FF8C2382}" type="presOf" srcId="{53FF4BC5-62A7-4FE9-A7E6-F7E63CCFC6D6}" destId="{7415C28F-6A5C-4D12-A84D-33B982A1F694}" srcOrd="0" destOrd="0" presId="urn:microsoft.com/office/officeart/2005/8/layout/cycle2"/>
    <dgm:cxn modelId="{CCA90B74-5E32-4758-832C-53E932368F5E}" type="presOf" srcId="{A04F2AAC-F00B-4782-8451-E56A4A1A4E3E}" destId="{A92B2AAE-051B-42FC-8DDE-9A9F9B365E22}" srcOrd="0" destOrd="0" presId="urn:microsoft.com/office/officeart/2005/8/layout/cycle2"/>
    <dgm:cxn modelId="{D9A8E8FD-D239-4299-AE72-C7BE19666900}" srcId="{A27730E4-89C5-4815-8749-723B7187DFD3}" destId="{110AFC55-8C8A-4048-B342-696B66B606CD}" srcOrd="5" destOrd="0" parTransId="{EFE1CF06-CC75-427F-A154-55053548ED74}" sibTransId="{365B8E50-0011-4BEE-8C39-5722E3A0891E}"/>
    <dgm:cxn modelId="{69DC95D5-3140-4C4F-9A8B-35DAFE2332D3}" type="presOf" srcId="{A27730E4-89C5-4815-8749-723B7187DFD3}" destId="{81D8693F-570F-4004-99A6-901AD2C99D29}" srcOrd="0" destOrd="0" presId="urn:microsoft.com/office/officeart/2005/8/layout/cycle2"/>
    <dgm:cxn modelId="{8DB7FC79-FC90-49BB-9581-8B192C8007B3}" type="presOf" srcId="{365B8E50-0011-4BEE-8C39-5722E3A0891E}" destId="{15E7A828-3E40-41DE-8E31-BD66CCA097B8}" srcOrd="0" destOrd="0" presId="urn:microsoft.com/office/officeart/2005/8/layout/cycle2"/>
    <dgm:cxn modelId="{C514FA8E-AB47-4439-93A5-67BF52B8E1D6}" type="presOf" srcId="{FF53134E-9531-4D67-A84C-12948325CB9C}" destId="{BF11ADF5-31BA-41E8-98FC-0EAD471BAFA0}" srcOrd="0" destOrd="0" presId="urn:microsoft.com/office/officeart/2005/8/layout/cycle2"/>
    <dgm:cxn modelId="{EA1056A7-060C-4032-9F87-12D36BF26293}" type="presOf" srcId="{5F26639F-FF97-444B-A3A4-7B0E10631034}" destId="{6A1F6341-BB13-4DEC-A26F-07827C888331}" srcOrd="1" destOrd="0" presId="urn:microsoft.com/office/officeart/2005/8/layout/cycle2"/>
    <dgm:cxn modelId="{38CE8697-FDE6-450A-BE49-D2A1F00CDC3B}" srcId="{A27730E4-89C5-4815-8749-723B7187DFD3}" destId="{B01510E4-3F39-41CE-9E23-3E133E82BDFD}" srcOrd="1" destOrd="0" parTransId="{BD468FD6-F980-4993-A3C4-4BB5DC08A8BC}" sibTransId="{FF53134E-9531-4D67-A84C-12948325CB9C}"/>
    <dgm:cxn modelId="{A2A93026-98F4-485E-81FE-27678817E0B1}" type="presOf" srcId="{FF53134E-9531-4D67-A84C-12948325CB9C}" destId="{C4B73B08-E728-4627-8389-E538EB597630}" srcOrd="1" destOrd="0" presId="urn:microsoft.com/office/officeart/2005/8/layout/cycle2"/>
    <dgm:cxn modelId="{6999D31D-B33D-4458-8CCB-3F09E9F31072}" type="presOf" srcId="{110AFC55-8C8A-4048-B342-696B66B606CD}" destId="{E8591EE4-C4F6-4E08-A03F-40DA91B5B829}" srcOrd="0" destOrd="0" presId="urn:microsoft.com/office/officeart/2005/8/layout/cycle2"/>
    <dgm:cxn modelId="{7E8699E3-D814-41B8-B856-3770D36A8629}" type="presOf" srcId="{365B8E50-0011-4BEE-8C39-5722E3A0891E}" destId="{E930AB5C-A794-423A-9A77-6CA9210054B9}" srcOrd="1" destOrd="0" presId="urn:microsoft.com/office/officeart/2005/8/layout/cycle2"/>
    <dgm:cxn modelId="{EA1C72DC-0958-480F-9E7D-C5A1577C8FE4}" type="presOf" srcId="{573B76F0-21B7-46EC-A859-9D3C10649EF9}" destId="{6DB4DBB5-B698-402C-8586-C8336CBFFE5B}" srcOrd="1" destOrd="0" presId="urn:microsoft.com/office/officeart/2005/8/layout/cycle2"/>
    <dgm:cxn modelId="{10CB1631-0BF8-4485-9672-116D907F3E9F}" type="presOf" srcId="{B01510E4-3F39-41CE-9E23-3E133E82BDFD}" destId="{26B4D3C8-BC07-497B-9769-A706C685DF57}" srcOrd="0" destOrd="0" presId="urn:microsoft.com/office/officeart/2005/8/layout/cycle2"/>
    <dgm:cxn modelId="{17C29486-9292-46D7-8537-BC65CA66AEDC}" srcId="{A27730E4-89C5-4815-8749-723B7187DFD3}" destId="{A3222FBB-9955-4AAF-9B5A-7D4B2BB9510E}" srcOrd="4" destOrd="0" parTransId="{AA8172EE-D26C-45E3-B0C9-84DAAD544F0D}" sibTransId="{5F26639F-FF97-444B-A3A4-7B0E10631034}"/>
    <dgm:cxn modelId="{A1F74C6A-3B7E-4A09-924D-D87A8FE95D46}" srcId="{A27730E4-89C5-4815-8749-723B7187DFD3}" destId="{A04F2AAC-F00B-4782-8451-E56A4A1A4E3E}" srcOrd="2" destOrd="0" parTransId="{6D9F3379-2C72-4F12-B75F-CF99ABE769D7}" sibTransId="{5E79585B-3EDC-42A3-82F9-B1639A3DC705}"/>
    <dgm:cxn modelId="{8BFEA379-3AAA-466D-A6AF-26125FC8EF40}" type="presOf" srcId="{8C7E852A-5E92-43F3-AB57-23A6F26C9363}" destId="{ACBADB01-0625-47CD-A4C2-951EC7BF2A94}" srcOrd="0" destOrd="0" presId="urn:microsoft.com/office/officeart/2005/8/layout/cycle2"/>
    <dgm:cxn modelId="{F6D594C2-CF0C-4EC3-A9E6-6CC73C2374C4}" type="presOf" srcId="{A3222FBB-9955-4AAF-9B5A-7D4B2BB9510E}" destId="{C9491506-A1C3-4E8C-8817-BC6D37E8C73C}" srcOrd="0" destOrd="0" presId="urn:microsoft.com/office/officeart/2005/8/layout/cycle2"/>
    <dgm:cxn modelId="{E3028F7A-DF50-4DCA-90F4-E02EE13B1CB1}" type="presOf" srcId="{5F26639F-FF97-444B-A3A4-7B0E10631034}" destId="{15EFDF9F-784A-4D7D-836F-2885466BF0F0}" srcOrd="0" destOrd="0" presId="urn:microsoft.com/office/officeart/2005/8/layout/cycle2"/>
    <dgm:cxn modelId="{F4EF5304-1492-4D60-BC41-1A9BC52F52BF}" type="presOf" srcId="{573B76F0-21B7-46EC-A859-9D3C10649EF9}" destId="{6B1EFA1E-F1D9-4639-B127-81EF4C240C6E}" srcOrd="0" destOrd="0" presId="urn:microsoft.com/office/officeart/2005/8/layout/cycle2"/>
    <dgm:cxn modelId="{C9D65AEC-F29F-4250-B753-AF296806BB47}" srcId="{A27730E4-89C5-4815-8749-723B7187DFD3}" destId="{8C7E852A-5E92-43F3-AB57-23A6F26C9363}" srcOrd="3" destOrd="0" parTransId="{384CA341-D818-4FF6-8579-74118CA6ECA7}" sibTransId="{53FF4BC5-62A7-4FE9-A7E6-F7E63CCFC6D6}"/>
    <dgm:cxn modelId="{4FB3F417-A500-4F30-935C-BB8F5F52D90F}" type="presOf" srcId="{5E79585B-3EDC-42A3-82F9-B1639A3DC705}" destId="{1D98944E-C35A-419A-9E9A-6346BBD86BE2}" srcOrd="0" destOrd="0" presId="urn:microsoft.com/office/officeart/2005/8/layout/cycle2"/>
    <dgm:cxn modelId="{5B7DD448-86FB-4CD8-8BDD-A9DCDD306C42}" srcId="{A27730E4-89C5-4815-8749-723B7187DFD3}" destId="{12C3DC31-A66E-49F2-96F0-7AD934A86CC5}" srcOrd="0" destOrd="0" parTransId="{2D888694-B285-4D67-AAAC-46D6BEAB1EBE}" sibTransId="{573B76F0-21B7-46EC-A859-9D3C10649EF9}"/>
    <dgm:cxn modelId="{28E300DA-EF91-461A-813D-36D69A15E4D7}" type="presOf" srcId="{5E79585B-3EDC-42A3-82F9-B1639A3DC705}" destId="{262BE6C5-758D-415C-B0F2-524600232FB2}" srcOrd="1" destOrd="0" presId="urn:microsoft.com/office/officeart/2005/8/layout/cycle2"/>
    <dgm:cxn modelId="{73DFF4B2-A537-435C-B1AA-C187D6E46FEC}" type="presParOf" srcId="{81D8693F-570F-4004-99A6-901AD2C99D29}" destId="{36B76A47-4F67-45BD-A394-323A6FA6F82C}" srcOrd="0" destOrd="0" presId="urn:microsoft.com/office/officeart/2005/8/layout/cycle2"/>
    <dgm:cxn modelId="{AA849831-0AD1-4DAA-8B0E-E8D2F3B3D505}" type="presParOf" srcId="{81D8693F-570F-4004-99A6-901AD2C99D29}" destId="{6B1EFA1E-F1D9-4639-B127-81EF4C240C6E}" srcOrd="1" destOrd="0" presId="urn:microsoft.com/office/officeart/2005/8/layout/cycle2"/>
    <dgm:cxn modelId="{91872513-FE7C-41EE-B5CB-7189142632E1}" type="presParOf" srcId="{6B1EFA1E-F1D9-4639-B127-81EF4C240C6E}" destId="{6DB4DBB5-B698-402C-8586-C8336CBFFE5B}" srcOrd="0" destOrd="0" presId="urn:microsoft.com/office/officeart/2005/8/layout/cycle2"/>
    <dgm:cxn modelId="{B2205538-72CD-46E1-B76D-F5E93077D4DF}" type="presParOf" srcId="{81D8693F-570F-4004-99A6-901AD2C99D29}" destId="{26B4D3C8-BC07-497B-9769-A706C685DF57}" srcOrd="2" destOrd="0" presId="urn:microsoft.com/office/officeart/2005/8/layout/cycle2"/>
    <dgm:cxn modelId="{46CDDC68-E066-42CB-B3F5-7109C6BFD50E}" type="presParOf" srcId="{81D8693F-570F-4004-99A6-901AD2C99D29}" destId="{BF11ADF5-31BA-41E8-98FC-0EAD471BAFA0}" srcOrd="3" destOrd="0" presId="urn:microsoft.com/office/officeart/2005/8/layout/cycle2"/>
    <dgm:cxn modelId="{E09DD2F9-87A6-4261-93EF-47CEC7CE6EDD}" type="presParOf" srcId="{BF11ADF5-31BA-41E8-98FC-0EAD471BAFA0}" destId="{C4B73B08-E728-4627-8389-E538EB597630}" srcOrd="0" destOrd="0" presId="urn:microsoft.com/office/officeart/2005/8/layout/cycle2"/>
    <dgm:cxn modelId="{CA01CD30-86A3-4029-B440-917D51E45C19}" type="presParOf" srcId="{81D8693F-570F-4004-99A6-901AD2C99D29}" destId="{A92B2AAE-051B-42FC-8DDE-9A9F9B365E22}" srcOrd="4" destOrd="0" presId="urn:microsoft.com/office/officeart/2005/8/layout/cycle2"/>
    <dgm:cxn modelId="{93300E0E-1DEC-470F-9271-FDFC72BD338A}" type="presParOf" srcId="{81D8693F-570F-4004-99A6-901AD2C99D29}" destId="{1D98944E-C35A-419A-9E9A-6346BBD86BE2}" srcOrd="5" destOrd="0" presId="urn:microsoft.com/office/officeart/2005/8/layout/cycle2"/>
    <dgm:cxn modelId="{7FA93200-0AD5-4C29-8921-FEAE5F9B496D}" type="presParOf" srcId="{1D98944E-C35A-419A-9E9A-6346BBD86BE2}" destId="{262BE6C5-758D-415C-B0F2-524600232FB2}" srcOrd="0" destOrd="0" presId="urn:microsoft.com/office/officeart/2005/8/layout/cycle2"/>
    <dgm:cxn modelId="{903B4210-034B-495E-BE5F-8FBDACE1B67A}" type="presParOf" srcId="{81D8693F-570F-4004-99A6-901AD2C99D29}" destId="{ACBADB01-0625-47CD-A4C2-951EC7BF2A94}" srcOrd="6" destOrd="0" presId="urn:microsoft.com/office/officeart/2005/8/layout/cycle2"/>
    <dgm:cxn modelId="{AFE99317-7055-409C-8B4D-05C6DD45F00A}" type="presParOf" srcId="{81D8693F-570F-4004-99A6-901AD2C99D29}" destId="{7415C28F-6A5C-4D12-A84D-33B982A1F694}" srcOrd="7" destOrd="0" presId="urn:microsoft.com/office/officeart/2005/8/layout/cycle2"/>
    <dgm:cxn modelId="{D0D7FE11-5AE0-4993-85D8-EADC76C5C83B}" type="presParOf" srcId="{7415C28F-6A5C-4D12-A84D-33B982A1F694}" destId="{8C22EDC2-0DC7-4C5F-9522-9B2D76EB8D84}" srcOrd="0" destOrd="0" presId="urn:microsoft.com/office/officeart/2005/8/layout/cycle2"/>
    <dgm:cxn modelId="{058ADBA1-1907-4A6F-AF0C-930470355000}" type="presParOf" srcId="{81D8693F-570F-4004-99A6-901AD2C99D29}" destId="{C9491506-A1C3-4E8C-8817-BC6D37E8C73C}" srcOrd="8" destOrd="0" presId="urn:microsoft.com/office/officeart/2005/8/layout/cycle2"/>
    <dgm:cxn modelId="{0DE6EC3A-96F7-471E-9826-E66821F6B203}" type="presParOf" srcId="{81D8693F-570F-4004-99A6-901AD2C99D29}" destId="{15EFDF9F-784A-4D7D-836F-2885466BF0F0}" srcOrd="9" destOrd="0" presId="urn:microsoft.com/office/officeart/2005/8/layout/cycle2"/>
    <dgm:cxn modelId="{3DD5600B-6E14-4053-B724-CAE9FC568133}" type="presParOf" srcId="{15EFDF9F-784A-4D7D-836F-2885466BF0F0}" destId="{6A1F6341-BB13-4DEC-A26F-07827C888331}" srcOrd="0" destOrd="0" presId="urn:microsoft.com/office/officeart/2005/8/layout/cycle2"/>
    <dgm:cxn modelId="{E2333FF7-9DC9-49D6-92AC-414168EBA234}" type="presParOf" srcId="{81D8693F-570F-4004-99A6-901AD2C99D29}" destId="{E8591EE4-C4F6-4E08-A03F-40DA91B5B829}" srcOrd="10" destOrd="0" presId="urn:microsoft.com/office/officeart/2005/8/layout/cycle2"/>
    <dgm:cxn modelId="{4FDDD9FC-A5BE-4DAE-81D2-CD0D29FBC07C}" type="presParOf" srcId="{81D8693F-570F-4004-99A6-901AD2C99D29}" destId="{15E7A828-3E40-41DE-8E31-BD66CCA097B8}" srcOrd="11" destOrd="0" presId="urn:microsoft.com/office/officeart/2005/8/layout/cycle2"/>
    <dgm:cxn modelId="{08FD1CA3-863A-4CCE-B867-306DB38992A3}" type="presParOf" srcId="{15E7A828-3E40-41DE-8E31-BD66CCA097B8}" destId="{E930AB5C-A794-423A-9A77-6CA9210054B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76A47-4F67-45BD-A394-323A6FA6F82C}">
      <dsp:nvSpPr>
        <dsp:cNvPr id="0" name=""/>
        <dsp:cNvSpPr/>
      </dsp:nvSpPr>
      <dsp:spPr>
        <a:xfrm>
          <a:off x="3715866" y="1912"/>
          <a:ext cx="1712267" cy="1712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Medicines &amp; Surgeries</a:t>
          </a:r>
          <a:endParaRPr lang="en-US" sz="1300" kern="1200" dirty="0"/>
        </a:p>
      </dsp:txBody>
      <dsp:txXfrm>
        <a:off x="3966622" y="252668"/>
        <a:ext cx="1210755" cy="1210755"/>
      </dsp:txXfrm>
    </dsp:sp>
    <dsp:sp modelId="{6B1EFA1E-F1D9-4639-B127-81EF4C240C6E}">
      <dsp:nvSpPr>
        <dsp:cNvPr id="0" name=""/>
        <dsp:cNvSpPr/>
      </dsp:nvSpPr>
      <dsp:spPr>
        <a:xfrm rot="1800000">
          <a:off x="5446549" y="1205399"/>
          <a:ext cx="455103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55695" y="1286844"/>
        <a:ext cx="318572" cy="346734"/>
      </dsp:txXfrm>
    </dsp:sp>
    <dsp:sp modelId="{26B4D3C8-BC07-497B-9769-A706C685DF57}">
      <dsp:nvSpPr>
        <dsp:cNvPr id="0" name=""/>
        <dsp:cNvSpPr/>
      </dsp:nvSpPr>
      <dsp:spPr>
        <a:xfrm>
          <a:off x="5942377" y="1287389"/>
          <a:ext cx="1712267" cy="17122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Intra-articular injections</a:t>
          </a:r>
          <a:endParaRPr lang="en-US" sz="1300" kern="1200" dirty="0"/>
        </a:p>
      </dsp:txBody>
      <dsp:txXfrm>
        <a:off x="6193133" y="1538145"/>
        <a:ext cx="1210755" cy="1210755"/>
      </dsp:txXfrm>
    </dsp:sp>
    <dsp:sp modelId="{BF11ADF5-31BA-41E8-98FC-0EAD471BAFA0}">
      <dsp:nvSpPr>
        <dsp:cNvPr id="0" name=""/>
        <dsp:cNvSpPr/>
      </dsp:nvSpPr>
      <dsp:spPr>
        <a:xfrm rot="5400000">
          <a:off x="6570959" y="3127174"/>
          <a:ext cx="455103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639225" y="3174487"/>
        <a:ext cx="318572" cy="346734"/>
      </dsp:txXfrm>
    </dsp:sp>
    <dsp:sp modelId="{A92B2AAE-051B-42FC-8DDE-9A9F9B365E22}">
      <dsp:nvSpPr>
        <dsp:cNvPr id="0" name=""/>
        <dsp:cNvSpPr/>
      </dsp:nvSpPr>
      <dsp:spPr>
        <a:xfrm>
          <a:off x="5942377" y="3858343"/>
          <a:ext cx="1712267" cy="17122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Exercises </a:t>
          </a:r>
          <a:endParaRPr lang="en-US" sz="1300" kern="1200" dirty="0"/>
        </a:p>
      </dsp:txBody>
      <dsp:txXfrm>
        <a:off x="6193133" y="4109099"/>
        <a:ext cx="1210755" cy="1210755"/>
      </dsp:txXfrm>
    </dsp:sp>
    <dsp:sp modelId="{1D98944E-C35A-419A-9E9A-6346BBD86BE2}">
      <dsp:nvSpPr>
        <dsp:cNvPr id="0" name=""/>
        <dsp:cNvSpPr/>
      </dsp:nvSpPr>
      <dsp:spPr>
        <a:xfrm rot="9000000">
          <a:off x="5468858" y="5061830"/>
          <a:ext cx="455103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596243" y="5143275"/>
        <a:ext cx="318572" cy="346734"/>
      </dsp:txXfrm>
    </dsp:sp>
    <dsp:sp modelId="{ACBADB01-0625-47CD-A4C2-951EC7BF2A94}">
      <dsp:nvSpPr>
        <dsp:cNvPr id="0" name=""/>
        <dsp:cNvSpPr/>
      </dsp:nvSpPr>
      <dsp:spPr>
        <a:xfrm>
          <a:off x="3715866" y="5143820"/>
          <a:ext cx="1712267" cy="17122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Modalities </a:t>
          </a:r>
          <a:endParaRPr lang="en-US" sz="1300" kern="1200" dirty="0"/>
        </a:p>
      </dsp:txBody>
      <dsp:txXfrm>
        <a:off x="3966622" y="5394576"/>
        <a:ext cx="1210755" cy="1210755"/>
      </dsp:txXfrm>
    </dsp:sp>
    <dsp:sp modelId="{7415C28F-6A5C-4D12-A84D-33B982A1F694}">
      <dsp:nvSpPr>
        <dsp:cNvPr id="0" name=""/>
        <dsp:cNvSpPr/>
      </dsp:nvSpPr>
      <dsp:spPr>
        <a:xfrm rot="12209535">
          <a:off x="3091752" y="5180410"/>
          <a:ext cx="519004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241000" y="5327021"/>
        <a:ext cx="363303" cy="346734"/>
      </dsp:txXfrm>
    </dsp:sp>
    <dsp:sp modelId="{C9491506-A1C3-4E8C-8817-BC6D37E8C73C}">
      <dsp:nvSpPr>
        <dsp:cNvPr id="0" name=""/>
        <dsp:cNvSpPr/>
      </dsp:nvSpPr>
      <dsp:spPr>
        <a:xfrm>
          <a:off x="1247434" y="4070912"/>
          <a:ext cx="1712267" cy="171226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Orthotics </a:t>
          </a:r>
          <a:endParaRPr lang="en-US" sz="1300" kern="1200" dirty="0"/>
        </a:p>
      </dsp:txBody>
      <dsp:txXfrm>
        <a:off x="1498190" y="4321668"/>
        <a:ext cx="1210755" cy="1210755"/>
      </dsp:txXfrm>
    </dsp:sp>
    <dsp:sp modelId="{15EFDF9F-784A-4D7D-836F-2885466BF0F0}">
      <dsp:nvSpPr>
        <dsp:cNvPr id="0" name=""/>
        <dsp:cNvSpPr/>
      </dsp:nvSpPr>
      <dsp:spPr>
        <a:xfrm rot="16315123">
          <a:off x="1807698" y="3150071"/>
          <a:ext cx="691437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891479" y="3352284"/>
        <a:ext cx="518070" cy="346734"/>
      </dsp:txXfrm>
    </dsp:sp>
    <dsp:sp modelId="{E8591EE4-C4F6-4E08-A03F-40DA91B5B829}">
      <dsp:nvSpPr>
        <dsp:cNvPr id="0" name=""/>
        <dsp:cNvSpPr/>
      </dsp:nvSpPr>
      <dsp:spPr>
        <a:xfrm>
          <a:off x="1348443" y="1055737"/>
          <a:ext cx="1712267" cy="17122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Patient education, Energy conservation and psychosexual rehab</a:t>
          </a:r>
          <a:endParaRPr lang="en-US" sz="1300" kern="1200" dirty="0"/>
        </a:p>
      </dsp:txBody>
      <dsp:txXfrm>
        <a:off x="1599199" y="1306493"/>
        <a:ext cx="1210755" cy="1210755"/>
      </dsp:txXfrm>
    </dsp:sp>
    <dsp:sp modelId="{15E7A828-3E40-41DE-8E31-BD66CCA097B8}">
      <dsp:nvSpPr>
        <dsp:cNvPr id="0" name=""/>
        <dsp:cNvSpPr/>
      </dsp:nvSpPr>
      <dsp:spPr>
        <a:xfrm rot="20160266">
          <a:off x="3143277" y="1101375"/>
          <a:ext cx="465928" cy="5778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49317" y="1245374"/>
        <a:ext cx="326150" cy="34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4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7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6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1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73AE-176F-4559-B7F2-3B0B23866927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F707-1C76-4B44-92AF-29982EA09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ARTHRITIS – Approach to Diagnosis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5355"/>
            <a:ext cx="9144000" cy="1655762"/>
          </a:xfrm>
        </p:spPr>
        <p:txBody>
          <a:bodyPr/>
          <a:lstStyle/>
          <a:p>
            <a:pPr algn="l"/>
            <a:r>
              <a:rPr lang="en-IN" dirty="0" smtClean="0"/>
              <a:t>Dr Raj Kumar Yadav</a:t>
            </a:r>
          </a:p>
          <a:p>
            <a:pPr algn="l"/>
            <a:r>
              <a:rPr lang="en-IN" dirty="0" smtClean="0"/>
              <a:t>Assist. </a:t>
            </a:r>
            <a:r>
              <a:rPr lang="en-IN" dirty="0" err="1" smtClean="0"/>
              <a:t>Prof.</a:t>
            </a:r>
            <a:r>
              <a:rPr lang="en-IN" dirty="0" smtClean="0"/>
              <a:t>, PMR</a:t>
            </a:r>
          </a:p>
          <a:p>
            <a:pPr algn="l"/>
            <a:r>
              <a:rPr lang="en-IN" dirty="0" smtClean="0"/>
              <a:t>MBBS VI Sem. – 25/04/2019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9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199"/>
          </a:xfrm>
        </p:spPr>
        <p:txBody>
          <a:bodyPr>
            <a:normAutofit/>
          </a:bodyPr>
          <a:lstStyle/>
          <a:p>
            <a:r>
              <a:rPr lang="en-IN" dirty="0" smtClean="0"/>
              <a:t>Arthralgia </a:t>
            </a:r>
            <a:r>
              <a:rPr lang="en-IN" dirty="0"/>
              <a:t>is </a:t>
            </a:r>
            <a:r>
              <a:rPr lang="en-IN" dirty="0" smtClean="0"/>
              <a:t>characterized</a:t>
            </a:r>
          </a:p>
          <a:p>
            <a:pPr>
              <a:buFontTx/>
              <a:buChar char="-"/>
            </a:pPr>
            <a:r>
              <a:rPr lang="en-IN" dirty="0" smtClean="0"/>
              <a:t>joint </a:t>
            </a:r>
            <a:r>
              <a:rPr lang="en-IN" dirty="0"/>
              <a:t>tenderness, but abnormalities of the joint cannot be identified.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fibromyalgia</a:t>
            </a:r>
            <a:r>
              <a:rPr lang="en-IN" dirty="0"/>
              <a:t>) </a:t>
            </a:r>
            <a:r>
              <a:rPr lang="en-IN" dirty="0" smtClean="0"/>
              <a:t>or</a:t>
            </a:r>
          </a:p>
          <a:p>
            <a:pPr>
              <a:buFontTx/>
              <a:buChar char="-"/>
            </a:pPr>
            <a:r>
              <a:rPr lang="en-IN" dirty="0" smtClean="0"/>
              <a:t>early </a:t>
            </a:r>
            <a:r>
              <a:rPr lang="en-IN" dirty="0"/>
              <a:t>rheumatic syndrome whose clinical signs are not yet </a:t>
            </a:r>
            <a:r>
              <a:rPr lang="en-IN" dirty="0" smtClean="0"/>
              <a:t>apparent</a:t>
            </a:r>
            <a:endParaRPr lang="en-IN" dirty="0"/>
          </a:p>
          <a:p>
            <a:r>
              <a:rPr lang="en-IN" dirty="0" smtClean="0"/>
              <a:t>3 types </a:t>
            </a:r>
            <a:r>
              <a:rPr lang="en-IN" dirty="0"/>
              <a:t>of joint disorders may occur together in the same joint. </a:t>
            </a:r>
            <a:endParaRPr lang="en-IN" dirty="0" smtClean="0"/>
          </a:p>
          <a:p>
            <a:r>
              <a:rPr lang="en-IN" dirty="0" smtClean="0"/>
              <a:t>Finally</a:t>
            </a:r>
            <a:r>
              <a:rPr lang="en-IN" dirty="0"/>
              <a:t>, reports of joint pain and tenderness in any type of joint disease are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influenced </a:t>
            </a:r>
            <a:r>
              <a:rPr lang="en-IN" dirty="0"/>
              <a:t>by the patient’s emotional state and pain threshold.</a:t>
            </a:r>
          </a:p>
        </p:txBody>
      </p:sp>
    </p:spTree>
    <p:extLst>
      <p:ext uri="{BB962C8B-B14F-4D97-AF65-F5344CB8AC3E}">
        <p14:creationId xmlns:p14="http://schemas.microsoft.com/office/powerpoint/2010/main" val="27507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143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Pain – Inflammatory - pain </a:t>
            </a:r>
            <a:r>
              <a:rPr lang="en-IN" dirty="0"/>
              <a:t>is present both at rest and with motion. It is worse at the beginning of usage than at the end.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err="1" smtClean="0"/>
              <a:t>Noninflammatory</a:t>
            </a:r>
            <a:r>
              <a:rPr lang="en-IN" dirty="0"/>
              <a:t> </a:t>
            </a:r>
            <a:r>
              <a:rPr lang="en-IN" dirty="0" smtClean="0"/>
              <a:t>- the </a:t>
            </a:r>
            <a:r>
              <a:rPr lang="en-IN" dirty="0"/>
              <a:t>pain occurs mainly or only during motion and improves </a:t>
            </a:r>
            <a:r>
              <a:rPr lang="en-IN" dirty="0" smtClean="0"/>
              <a:t>quickly with </a:t>
            </a:r>
            <a:r>
              <a:rPr lang="en-IN" dirty="0"/>
              <a:t>rest. </a:t>
            </a:r>
            <a:r>
              <a:rPr lang="en-IN" dirty="0" smtClean="0"/>
              <a:t>advanced </a:t>
            </a:r>
            <a:r>
              <a:rPr lang="en-IN" dirty="0"/>
              <a:t>degenerative </a:t>
            </a:r>
            <a:r>
              <a:rPr lang="en-IN" dirty="0" smtClean="0"/>
              <a:t>disease may </a:t>
            </a:r>
            <a:r>
              <a:rPr lang="en-IN" dirty="0"/>
              <a:t>also have pain at rest and at night.</a:t>
            </a:r>
          </a:p>
          <a:p>
            <a:pPr>
              <a:buFontTx/>
              <a:buChar char="-"/>
            </a:pPr>
            <a:r>
              <a:rPr lang="en-IN" dirty="0" smtClean="0"/>
              <a:t>Pain </a:t>
            </a:r>
            <a:r>
              <a:rPr lang="en-IN" dirty="0"/>
              <a:t>that arises from small peripheral joints tends to be more accurately localized than pain arising from larger proximal joints. </a:t>
            </a:r>
            <a:endParaRPr lang="en-IN" dirty="0" smtClean="0"/>
          </a:p>
          <a:p>
            <a:r>
              <a:rPr lang="en-IN" dirty="0" smtClean="0"/>
              <a:t>Stiffness - With </a:t>
            </a:r>
            <a:r>
              <a:rPr lang="en-IN" dirty="0"/>
              <a:t>inflammatory arthritis, the stiffness </a:t>
            </a:r>
            <a:r>
              <a:rPr lang="en-IN" dirty="0" smtClean="0"/>
              <a:t>is present </a:t>
            </a:r>
            <a:r>
              <a:rPr lang="en-IN" dirty="0"/>
              <a:t>upon waking and typically lasts 30-60 minutes or longer.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With </a:t>
            </a:r>
            <a:r>
              <a:rPr lang="en-IN" dirty="0" err="1"/>
              <a:t>noninflammatory</a:t>
            </a:r>
            <a:r>
              <a:rPr lang="en-IN" dirty="0"/>
              <a:t> arthritis, stiffness is experienced briefly (</a:t>
            </a:r>
            <a:r>
              <a:rPr lang="en-IN" dirty="0" err="1"/>
              <a:t>eg</a:t>
            </a:r>
            <a:r>
              <a:rPr lang="en-IN" dirty="0"/>
              <a:t>, for about </a:t>
            </a:r>
            <a:r>
              <a:rPr lang="en-IN" dirty="0" smtClean="0"/>
              <a:t>15 minutes</a:t>
            </a:r>
            <a:r>
              <a:rPr lang="en-IN" dirty="0"/>
              <a:t>) upon waking in the morning or after periods of inactivity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3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Swelling –</a:t>
            </a:r>
          </a:p>
          <a:p>
            <a:pPr marL="0" indent="0">
              <a:buNone/>
            </a:pPr>
            <a:r>
              <a:rPr lang="en-IN" dirty="0" smtClean="0"/>
              <a:t>- inflammatory - synovial </a:t>
            </a:r>
            <a:r>
              <a:rPr lang="en-IN" dirty="0"/>
              <a:t>hypertrophy, synovial effusion, or inflammation of </a:t>
            </a:r>
            <a:r>
              <a:rPr lang="en-IN" dirty="0" err="1"/>
              <a:t>periarticular</a:t>
            </a:r>
            <a:r>
              <a:rPr lang="en-IN" dirty="0"/>
              <a:t> </a:t>
            </a:r>
            <a:r>
              <a:rPr lang="en-IN" dirty="0" smtClean="0"/>
              <a:t>structures. The degree </a:t>
            </a:r>
            <a:r>
              <a:rPr lang="en-IN" dirty="0"/>
              <a:t>of swelling often varies over </a:t>
            </a:r>
            <a:r>
              <a:rPr lang="en-IN" dirty="0" smtClean="0"/>
              <a:t>time.</a:t>
            </a:r>
          </a:p>
          <a:p>
            <a:pPr>
              <a:buFontTx/>
              <a:buChar char="-"/>
            </a:pPr>
            <a:r>
              <a:rPr lang="en-IN" dirty="0" err="1" smtClean="0"/>
              <a:t>noninflammatory</a:t>
            </a:r>
            <a:r>
              <a:rPr lang="en-IN" dirty="0" smtClean="0"/>
              <a:t> arthritis - formation </a:t>
            </a:r>
            <a:r>
              <a:rPr lang="en-IN" dirty="0"/>
              <a:t>of osteophytes leads to bony swelling. Patients may </a:t>
            </a:r>
            <a:r>
              <a:rPr lang="en-IN" dirty="0" smtClean="0"/>
              <a:t>report gnarled </a:t>
            </a:r>
            <a:r>
              <a:rPr lang="en-IN" dirty="0"/>
              <a:t>fingers or knobby knees.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Mild </a:t>
            </a:r>
            <a:r>
              <a:rPr lang="en-IN" dirty="0"/>
              <a:t>degrees of soft tissue swelling do occur </a:t>
            </a:r>
          </a:p>
          <a:p>
            <a:pPr>
              <a:buFontTx/>
              <a:buChar char="-"/>
            </a:pPr>
            <a:r>
              <a:rPr lang="en-IN" dirty="0" smtClean="0"/>
              <a:t>synovial </a:t>
            </a:r>
            <a:r>
              <a:rPr lang="en-IN" dirty="0"/>
              <a:t>cysts, thickening, or effusions.</a:t>
            </a:r>
            <a:endParaRPr lang="en-IN" dirty="0" smtClean="0"/>
          </a:p>
          <a:p>
            <a:r>
              <a:rPr lang="en-IN" dirty="0" smtClean="0"/>
              <a:t>Limitation of motion –</a:t>
            </a:r>
          </a:p>
          <a:p>
            <a:pPr>
              <a:buFontTx/>
              <a:buChar char="-"/>
            </a:pPr>
            <a:r>
              <a:rPr lang="en-IN" dirty="0" smtClean="0"/>
              <a:t>structural </a:t>
            </a:r>
            <a:r>
              <a:rPr lang="en-IN" dirty="0"/>
              <a:t>damage, inflammation, or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contracture of </a:t>
            </a:r>
            <a:r>
              <a:rPr lang="en-IN" dirty="0"/>
              <a:t>surrounding soft tissues.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Patients </a:t>
            </a:r>
            <a:r>
              <a:rPr lang="en-IN" dirty="0"/>
              <a:t>may report restrictions </a:t>
            </a:r>
            <a:r>
              <a:rPr lang="en-IN" dirty="0" smtClean="0"/>
              <a:t>on their </a:t>
            </a:r>
            <a:r>
              <a:rPr lang="en-IN" dirty="0"/>
              <a:t>activities of daily </a:t>
            </a:r>
            <a:r>
              <a:rPr lang="en-IN" dirty="0" smtClean="0"/>
              <a:t>living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215" y="3541589"/>
            <a:ext cx="2552785" cy="20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709"/>
            <a:ext cx="10515600" cy="5387254"/>
          </a:xfrm>
        </p:spPr>
        <p:txBody>
          <a:bodyPr>
            <a:normAutofit/>
          </a:bodyPr>
          <a:lstStyle/>
          <a:p>
            <a:r>
              <a:rPr lang="en-IN" dirty="0" smtClean="0"/>
              <a:t>Weakness – </a:t>
            </a:r>
          </a:p>
          <a:p>
            <a:pPr marL="0" indent="0">
              <a:buNone/>
            </a:pPr>
            <a:r>
              <a:rPr lang="en-IN" dirty="0" smtClean="0"/>
              <a:t>- Muscle </a:t>
            </a:r>
            <a:r>
              <a:rPr lang="en-IN" dirty="0"/>
              <a:t>strength is often diminished around an arthritic joint as a result of disuse atrophy.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Weakness </a:t>
            </a:r>
            <a:r>
              <a:rPr lang="en-IN" dirty="0"/>
              <a:t>with pain suggests a musculoskeletal </a:t>
            </a:r>
            <a:r>
              <a:rPr lang="en-IN" dirty="0" smtClean="0"/>
              <a:t>cause (</a:t>
            </a:r>
            <a:r>
              <a:rPr lang="en-IN" dirty="0" err="1" smtClean="0"/>
              <a:t>eg</a:t>
            </a:r>
            <a:r>
              <a:rPr lang="en-IN" dirty="0"/>
              <a:t>, arthritis or tendinitis) rather than a pure </a:t>
            </a:r>
            <a:r>
              <a:rPr lang="en-IN" dirty="0" err="1"/>
              <a:t>myopathic</a:t>
            </a:r>
            <a:r>
              <a:rPr lang="en-IN" dirty="0"/>
              <a:t> or neurogenic </a:t>
            </a:r>
            <a:r>
              <a:rPr lang="en-IN" dirty="0" smtClean="0"/>
              <a:t>cause.</a:t>
            </a:r>
          </a:p>
          <a:p>
            <a:r>
              <a:rPr lang="en-IN" dirty="0" smtClean="0"/>
              <a:t>Fatigue - </a:t>
            </a:r>
            <a:r>
              <a:rPr lang="en-IN" dirty="0"/>
              <a:t>Fatigue is usually synonymous with exhaustion and depletion of energy in patients with arthritis.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With </a:t>
            </a:r>
            <a:r>
              <a:rPr lang="en-IN" dirty="0"/>
              <a:t>inflammatory polyarthritis, the fatigue </a:t>
            </a:r>
            <a:r>
              <a:rPr lang="en-IN" dirty="0" smtClean="0"/>
              <a:t>is usually </a:t>
            </a:r>
            <a:r>
              <a:rPr lang="en-IN" dirty="0"/>
              <a:t>noted in the afternoon or early evening.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With </a:t>
            </a:r>
            <a:r>
              <a:rPr lang="en-IN" dirty="0"/>
              <a:t>psychogenic disorders, the fatigue is often noted upon arising in the morning and is </a:t>
            </a:r>
            <a:r>
              <a:rPr lang="en-IN" dirty="0" smtClean="0"/>
              <a:t>related to </a:t>
            </a:r>
            <a:r>
              <a:rPr lang="en-IN" dirty="0"/>
              <a:t>anxiety, muscle tension, and poor sleep.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Historical features important to the differential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Onset of symptoms – </a:t>
            </a:r>
          </a:p>
          <a:p>
            <a:pPr marL="0" indent="0">
              <a:buNone/>
            </a:pPr>
            <a:r>
              <a:rPr lang="en-IN" dirty="0" smtClean="0"/>
              <a:t>1. Abrupt - </a:t>
            </a:r>
            <a:r>
              <a:rPr lang="en-IN" dirty="0"/>
              <a:t>develop over minutes to </a:t>
            </a:r>
            <a:r>
              <a:rPr lang="en-IN" dirty="0" smtClean="0"/>
              <a:t>hours</a:t>
            </a:r>
          </a:p>
          <a:p>
            <a:pPr>
              <a:buFontTx/>
              <a:buChar char="-"/>
            </a:pPr>
            <a:r>
              <a:rPr lang="en-IN" dirty="0" smtClean="0"/>
              <a:t>trauma</a:t>
            </a:r>
            <a:r>
              <a:rPr lang="en-IN" dirty="0"/>
              <a:t>, crystalline synovitis, or infection.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I</a:t>
            </a:r>
            <a:r>
              <a:rPr lang="en-IN" dirty="0" smtClean="0"/>
              <a:t>nsidious - </a:t>
            </a:r>
            <a:r>
              <a:rPr lang="en-IN" dirty="0"/>
              <a:t>over weeks to months. </a:t>
            </a:r>
          </a:p>
          <a:p>
            <a:pPr marL="0" indent="0">
              <a:buNone/>
            </a:pPr>
            <a:r>
              <a:rPr lang="en-IN" dirty="0" smtClean="0"/>
              <a:t>- typical of </a:t>
            </a:r>
            <a:r>
              <a:rPr lang="en-IN" dirty="0"/>
              <a:t>most forms of arthritis, including </a:t>
            </a:r>
            <a:r>
              <a:rPr lang="en-IN" dirty="0" smtClean="0"/>
              <a:t>RA </a:t>
            </a:r>
            <a:r>
              <a:rPr lang="en-IN" dirty="0"/>
              <a:t>and osteoarthritis.</a:t>
            </a:r>
          </a:p>
          <a:p>
            <a:r>
              <a:rPr lang="en-IN" dirty="0" smtClean="0"/>
              <a:t>Duration of symptoms 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Acute - for less than </a:t>
            </a:r>
            <a:r>
              <a:rPr lang="en-IN" dirty="0"/>
              <a:t>6 </a:t>
            </a:r>
            <a:r>
              <a:rPr lang="en-IN" dirty="0" smtClean="0"/>
              <a:t>weeks</a:t>
            </a:r>
          </a:p>
          <a:p>
            <a:pPr>
              <a:buFontTx/>
              <a:buChar char="-"/>
            </a:pPr>
            <a:r>
              <a:rPr lang="en-IN" dirty="0"/>
              <a:t>C</a:t>
            </a:r>
            <a:r>
              <a:rPr lang="en-IN" dirty="0" smtClean="0"/>
              <a:t>hronic -</a:t>
            </a:r>
            <a:r>
              <a:rPr lang="en-IN" dirty="0"/>
              <a:t> </a:t>
            </a:r>
            <a:r>
              <a:rPr lang="en-IN" dirty="0" smtClean="0"/>
              <a:t>lasted </a:t>
            </a:r>
            <a:r>
              <a:rPr lang="en-IN" dirty="0"/>
              <a:t>for 6 weeks or </a:t>
            </a:r>
            <a:r>
              <a:rPr lang="en-IN" dirty="0" smtClean="0"/>
              <a:t>longer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9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/>
          </a:bodyPr>
          <a:lstStyle/>
          <a:p>
            <a:r>
              <a:rPr lang="en-IN" dirty="0"/>
              <a:t>The temporal patterns of joint involvement </a:t>
            </a:r>
          </a:p>
          <a:p>
            <a:pPr marL="514350" indent="-514350">
              <a:buAutoNum type="arabicParenBoth"/>
            </a:pPr>
            <a:r>
              <a:rPr lang="en-IN" dirty="0" smtClean="0"/>
              <a:t>Migratory- </a:t>
            </a:r>
            <a:r>
              <a:rPr lang="en-IN" dirty="0"/>
              <a:t>acute rheumatic fever or disseminated </a:t>
            </a:r>
            <a:r>
              <a:rPr lang="en-IN" dirty="0" err="1"/>
              <a:t>gonococcal</a:t>
            </a:r>
            <a:r>
              <a:rPr lang="en-IN" dirty="0"/>
              <a:t> infection</a:t>
            </a:r>
          </a:p>
          <a:p>
            <a:pPr marL="514350" indent="-514350">
              <a:buAutoNum type="arabicParenBoth"/>
            </a:pPr>
            <a:r>
              <a:rPr lang="en-IN" dirty="0" smtClean="0"/>
              <a:t>Additive </a:t>
            </a:r>
            <a:r>
              <a:rPr lang="en-IN" dirty="0"/>
              <a:t>or </a:t>
            </a:r>
            <a:r>
              <a:rPr lang="en-IN" dirty="0" smtClean="0"/>
              <a:t>simultaneous</a:t>
            </a:r>
            <a:endParaRPr lang="en-IN" dirty="0"/>
          </a:p>
          <a:p>
            <a:pPr marL="514350" indent="-514350">
              <a:buAutoNum type="arabicParenBoth"/>
            </a:pPr>
            <a:r>
              <a:rPr lang="en-IN" dirty="0" smtClean="0"/>
              <a:t>Intermittent - intervening </a:t>
            </a:r>
            <a:r>
              <a:rPr lang="en-IN" dirty="0"/>
              <a:t>periods free of joint symptoms (as in gout, </a:t>
            </a:r>
            <a:r>
              <a:rPr lang="en-IN" dirty="0" err="1"/>
              <a:t>pseudogout</a:t>
            </a:r>
            <a:r>
              <a:rPr lang="en-IN" dirty="0"/>
              <a:t>, or Lyme arthritis).</a:t>
            </a:r>
          </a:p>
          <a:p>
            <a:r>
              <a:rPr lang="en-IN" dirty="0"/>
              <a:t>Number of involved joints – </a:t>
            </a:r>
          </a:p>
          <a:p>
            <a:pPr marL="514350" indent="-514350">
              <a:buAutoNum type="arabicParenBoth"/>
            </a:pPr>
            <a:r>
              <a:rPr lang="en-IN" dirty="0" err="1" smtClean="0"/>
              <a:t>Monoarthritis</a:t>
            </a:r>
            <a:r>
              <a:rPr lang="en-IN" dirty="0"/>
              <a:t>. </a:t>
            </a:r>
            <a:endParaRPr lang="en-IN" dirty="0" smtClean="0"/>
          </a:p>
          <a:p>
            <a:pPr marL="514350" indent="-514350">
              <a:buAutoNum type="arabicParenBoth"/>
            </a:pPr>
            <a:r>
              <a:rPr lang="en-IN" dirty="0" err="1" smtClean="0"/>
              <a:t>Oligoarthritis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2-4 joints. </a:t>
            </a:r>
            <a:endParaRPr lang="en-IN" dirty="0" smtClean="0"/>
          </a:p>
          <a:p>
            <a:pPr marL="514350" indent="-514350">
              <a:buAutoNum type="arabicParenBoth"/>
            </a:pPr>
            <a:r>
              <a:rPr lang="en-IN" dirty="0" smtClean="0"/>
              <a:t>Polyarthritis - </a:t>
            </a:r>
            <a:r>
              <a:rPr lang="en-IN" dirty="0"/>
              <a:t>5 or more joints.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Symmetry of joint involvement – </a:t>
            </a:r>
          </a:p>
          <a:p>
            <a:pPr>
              <a:buFontTx/>
              <a:buChar char="-"/>
            </a:pPr>
            <a:r>
              <a:rPr lang="en-IN" dirty="0" smtClean="0"/>
              <a:t>Symmetric </a:t>
            </a:r>
            <a:r>
              <a:rPr lang="en-IN" dirty="0"/>
              <a:t>arthritis </a:t>
            </a:r>
            <a:r>
              <a:rPr lang="en-IN" dirty="0" smtClean="0"/>
              <a:t>- each </a:t>
            </a:r>
            <a:r>
              <a:rPr lang="en-IN" dirty="0"/>
              <a:t>side of the </a:t>
            </a:r>
            <a:r>
              <a:rPr lang="en-IN" dirty="0" smtClean="0"/>
              <a:t>body</a:t>
            </a:r>
            <a:r>
              <a:rPr lang="en-IN" dirty="0"/>
              <a:t> </a:t>
            </a:r>
            <a:r>
              <a:rPr lang="en-IN" dirty="0" smtClean="0"/>
              <a:t>– </a:t>
            </a:r>
          </a:p>
          <a:p>
            <a:pPr>
              <a:buFontTx/>
              <a:buChar char="-"/>
            </a:pPr>
            <a:r>
              <a:rPr lang="en-IN" dirty="0" smtClean="0"/>
              <a:t>RA </a:t>
            </a:r>
            <a:r>
              <a:rPr lang="en-IN" dirty="0"/>
              <a:t>and SLE.</a:t>
            </a:r>
          </a:p>
          <a:p>
            <a:pPr marL="0" indent="0">
              <a:buNone/>
            </a:pPr>
            <a:r>
              <a:rPr lang="en-IN" dirty="0" smtClean="0"/>
              <a:t>- Asymmetric </a:t>
            </a:r>
            <a:r>
              <a:rPr lang="en-IN" dirty="0"/>
              <a:t>arthritis </a:t>
            </a:r>
            <a:r>
              <a:rPr lang="en-IN" dirty="0" smtClean="0"/>
              <a:t>– psoriatic, </a:t>
            </a:r>
            <a:r>
              <a:rPr lang="en-IN" dirty="0"/>
              <a:t>reactive arthritis, </a:t>
            </a:r>
            <a:r>
              <a:rPr lang="en-IN" dirty="0" smtClean="0"/>
              <a:t>and Lyme </a:t>
            </a:r>
            <a:r>
              <a:rPr lang="en-IN" dirty="0"/>
              <a:t>arthritis.</a:t>
            </a:r>
            <a:endParaRPr lang="en-IN" dirty="0" smtClean="0"/>
          </a:p>
          <a:p>
            <a:r>
              <a:rPr lang="en-IN" dirty="0" smtClean="0"/>
              <a:t>Distribution of affected joints –</a:t>
            </a:r>
          </a:p>
          <a:p>
            <a:pPr marL="0" indent="0">
              <a:buNone/>
            </a:pPr>
            <a:r>
              <a:rPr lang="en-IN" dirty="0" smtClean="0"/>
              <a:t>- the </a:t>
            </a:r>
            <a:r>
              <a:rPr lang="en-IN" dirty="0"/>
              <a:t>distal interphalangeal joints of the fingers are usually involved in psoriatic arthritis, gout, or osteoarthritis but </a:t>
            </a:r>
            <a:r>
              <a:rPr lang="en-IN" dirty="0" smtClean="0"/>
              <a:t>are usually </a:t>
            </a:r>
            <a:r>
              <a:rPr lang="en-IN" dirty="0"/>
              <a:t>spared in RA.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lumbar </a:t>
            </a:r>
            <a:r>
              <a:rPr lang="en-IN" dirty="0"/>
              <a:t>spine -</a:t>
            </a:r>
            <a:r>
              <a:rPr lang="en-IN" dirty="0" smtClean="0"/>
              <a:t> </a:t>
            </a:r>
            <a:r>
              <a:rPr lang="en-IN" dirty="0"/>
              <a:t>ankylosing spondylitis but are spared in RA.</a:t>
            </a:r>
            <a:endParaRPr lang="en-IN" dirty="0" smtClean="0"/>
          </a:p>
          <a:p>
            <a:r>
              <a:rPr lang="en-IN" dirty="0" smtClean="0"/>
              <a:t>Distinctive types of musculoskeletal involvement – </a:t>
            </a:r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IN" dirty="0" err="1" smtClean="0"/>
              <a:t>Spondyloarthropathy</a:t>
            </a:r>
            <a:r>
              <a:rPr lang="en-IN" dirty="0" smtClean="0"/>
              <a:t>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 err="1"/>
              <a:t>entheses</a:t>
            </a:r>
            <a:r>
              <a:rPr lang="en-IN" dirty="0"/>
              <a:t>, leading to heel </a:t>
            </a:r>
            <a:r>
              <a:rPr lang="en-IN" dirty="0" smtClean="0"/>
              <a:t>pain (inflammation </a:t>
            </a:r>
            <a:r>
              <a:rPr lang="en-IN" dirty="0"/>
              <a:t>at the insertions of the Achilles tendon or plantar fascia), </a:t>
            </a:r>
            <a:r>
              <a:rPr lang="en-IN" dirty="0" err="1"/>
              <a:t>dactylitis</a:t>
            </a:r>
            <a:r>
              <a:rPr lang="en-IN" dirty="0"/>
              <a:t> (sausage digits), tendinitis, and back pain (</a:t>
            </a:r>
            <a:r>
              <a:rPr lang="en-IN" dirty="0" err="1"/>
              <a:t>sacroiliitis</a:t>
            </a:r>
            <a:r>
              <a:rPr lang="en-IN" dirty="0"/>
              <a:t> </a:t>
            </a:r>
            <a:r>
              <a:rPr lang="en-IN" dirty="0" smtClean="0"/>
              <a:t>and vertebral </a:t>
            </a:r>
            <a:r>
              <a:rPr lang="en-IN" dirty="0"/>
              <a:t>disc insertions).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Gout </a:t>
            </a:r>
            <a:r>
              <a:rPr lang="en-IN" dirty="0"/>
              <a:t>commonly involves tendon sheaths and </a:t>
            </a:r>
            <a:r>
              <a:rPr lang="en-IN" dirty="0" err="1"/>
              <a:t>bursae</a:t>
            </a:r>
            <a:r>
              <a:rPr lang="en-IN" dirty="0"/>
              <a:t>, resulting in </a:t>
            </a:r>
            <a:r>
              <a:rPr lang="en-IN" dirty="0" smtClean="0"/>
              <a:t>superficial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541" y="166255"/>
            <a:ext cx="4397297" cy="2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Extra-articular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Constitutional </a:t>
            </a:r>
            <a:r>
              <a:rPr lang="en-IN" dirty="0"/>
              <a:t>symptoms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fatigue</a:t>
            </a:r>
            <a:r>
              <a:rPr lang="en-IN" dirty="0"/>
              <a:t>, malaise, and weight loss </a:t>
            </a:r>
          </a:p>
          <a:p>
            <a:pPr>
              <a:buFontTx/>
              <a:buChar char="-"/>
            </a:pPr>
            <a:r>
              <a:rPr lang="en-IN" dirty="0" smtClean="0"/>
              <a:t>underlying </a:t>
            </a:r>
            <a:r>
              <a:rPr lang="en-IN" dirty="0"/>
              <a:t>systemic </a:t>
            </a:r>
            <a:r>
              <a:rPr lang="en-IN" dirty="0" smtClean="0"/>
              <a:t>disorder</a:t>
            </a:r>
          </a:p>
          <a:p>
            <a:r>
              <a:rPr lang="en-IN" dirty="0" smtClean="0"/>
              <a:t>Skin </a:t>
            </a:r>
            <a:r>
              <a:rPr lang="en-IN" dirty="0"/>
              <a:t>lesions </a:t>
            </a:r>
            <a:r>
              <a:rPr lang="en-IN" dirty="0" smtClean="0"/>
              <a:t>- SLE</a:t>
            </a:r>
            <a:r>
              <a:rPr lang="en-IN" dirty="0"/>
              <a:t>, </a:t>
            </a:r>
            <a:r>
              <a:rPr lang="en-IN" dirty="0" err="1"/>
              <a:t>dermatomyositis</a:t>
            </a:r>
            <a:r>
              <a:rPr lang="en-IN" dirty="0"/>
              <a:t>, </a:t>
            </a:r>
            <a:r>
              <a:rPr lang="en-IN" dirty="0" smtClean="0"/>
              <a:t>scleroderma, psoriasis</a:t>
            </a:r>
            <a:r>
              <a:rPr lang="en-IN" dirty="0"/>
              <a:t>, </a:t>
            </a:r>
            <a:r>
              <a:rPr lang="en-IN" dirty="0" err="1"/>
              <a:t>Henoch-Schönlein</a:t>
            </a:r>
            <a:r>
              <a:rPr lang="en-IN" dirty="0"/>
              <a:t> purpura, and erythema </a:t>
            </a:r>
            <a:r>
              <a:rPr lang="en-IN" dirty="0" err="1"/>
              <a:t>nodosum</a:t>
            </a:r>
            <a:r>
              <a:rPr lang="en-IN" dirty="0"/>
              <a:t>.</a:t>
            </a:r>
          </a:p>
          <a:p>
            <a:r>
              <a:rPr lang="en-IN" dirty="0"/>
              <a:t>Ocular </a:t>
            </a:r>
            <a:r>
              <a:rPr lang="en-IN" dirty="0" smtClean="0"/>
              <a:t>symptoms – </a:t>
            </a:r>
          </a:p>
          <a:p>
            <a:pPr>
              <a:buFontTx/>
              <a:buChar char="-"/>
            </a:pPr>
            <a:r>
              <a:rPr lang="en-IN" dirty="0" err="1" smtClean="0"/>
              <a:t>Episcleritis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scleritis</a:t>
            </a:r>
            <a:r>
              <a:rPr lang="en-IN" dirty="0"/>
              <a:t> </a:t>
            </a:r>
            <a:r>
              <a:rPr lang="en-IN" dirty="0" smtClean="0"/>
              <a:t>- RA </a:t>
            </a:r>
            <a:r>
              <a:rPr lang="en-IN" dirty="0"/>
              <a:t>or </a:t>
            </a:r>
            <a:r>
              <a:rPr lang="en-IN" dirty="0" err="1" smtClean="0"/>
              <a:t>granulomatosis</a:t>
            </a:r>
            <a:r>
              <a:rPr lang="en-IN" dirty="0" smtClean="0"/>
              <a:t> - Wegener </a:t>
            </a:r>
            <a:r>
              <a:rPr lang="en-IN" dirty="0" err="1" smtClean="0"/>
              <a:t>granulomatosis</a:t>
            </a:r>
            <a:endParaRPr lang="en-IN" dirty="0"/>
          </a:p>
          <a:p>
            <a:pPr>
              <a:buFontTx/>
              <a:buChar char="-"/>
            </a:pPr>
            <a:r>
              <a:rPr lang="en-IN" dirty="0"/>
              <a:t>A</a:t>
            </a:r>
            <a:r>
              <a:rPr lang="en-IN" dirty="0" smtClean="0"/>
              <a:t>nterior uveitis- </a:t>
            </a:r>
            <a:r>
              <a:rPr lang="en-IN" dirty="0" err="1" smtClean="0"/>
              <a:t>ankylosing</a:t>
            </a:r>
            <a:r>
              <a:rPr lang="en-IN" dirty="0" smtClean="0"/>
              <a:t> </a:t>
            </a:r>
            <a:r>
              <a:rPr lang="en-IN" dirty="0"/>
              <a:t>spondylitis, and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err="1"/>
              <a:t>I</a:t>
            </a:r>
            <a:r>
              <a:rPr lang="en-IN" dirty="0" err="1" smtClean="0"/>
              <a:t>ridocyclitis</a:t>
            </a:r>
            <a:r>
              <a:rPr lang="en-IN" dirty="0" smtClean="0"/>
              <a:t> - </a:t>
            </a:r>
            <a:r>
              <a:rPr lang="en-IN" dirty="0"/>
              <a:t>juvenile idiopathic arthritis.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Conjunctivitis - reactive </a:t>
            </a:r>
            <a:r>
              <a:rPr lang="en-IN" dirty="0"/>
              <a:t>arthritis.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9" y="159466"/>
            <a:ext cx="3529064" cy="26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Physical examination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</a:t>
            </a:r>
            <a:r>
              <a:rPr lang="en-IN" dirty="0" smtClean="0"/>
              <a:t>usculoskeletal </a:t>
            </a:r>
            <a:r>
              <a:rPr lang="en-IN" dirty="0"/>
              <a:t>examination include the following:</a:t>
            </a:r>
          </a:p>
          <a:p>
            <a:pPr>
              <a:buFontTx/>
              <a:buChar char="-"/>
            </a:pPr>
            <a:r>
              <a:rPr lang="en-IN" dirty="0" smtClean="0"/>
              <a:t>Inspection</a:t>
            </a:r>
          </a:p>
          <a:p>
            <a:pPr>
              <a:buFontTx/>
              <a:buChar char="-"/>
            </a:pPr>
            <a:r>
              <a:rPr lang="en-IN" dirty="0" smtClean="0"/>
              <a:t>Palpation</a:t>
            </a:r>
          </a:p>
          <a:p>
            <a:pPr>
              <a:buFontTx/>
              <a:buChar char="-"/>
            </a:pPr>
            <a:r>
              <a:rPr lang="en-IN" dirty="0" smtClean="0"/>
              <a:t>Movement</a:t>
            </a:r>
          </a:p>
          <a:p>
            <a:pPr>
              <a:buFontTx/>
              <a:buChar char="-"/>
            </a:pPr>
            <a:r>
              <a:rPr lang="en-IN" dirty="0" smtClean="0"/>
              <a:t>Measurement</a:t>
            </a:r>
          </a:p>
          <a:p>
            <a:pPr marL="0" indent="0">
              <a:buNone/>
            </a:pPr>
            <a:r>
              <a:rPr lang="en-IN" dirty="0" smtClean="0"/>
              <a:t>- Local motor &amp; sensory examination</a:t>
            </a:r>
          </a:p>
          <a:p>
            <a:pPr>
              <a:buFontTx/>
              <a:buChar char="-"/>
            </a:pPr>
            <a:r>
              <a:rPr lang="en-IN" dirty="0" smtClean="0"/>
              <a:t>Special tests</a:t>
            </a:r>
          </a:p>
        </p:txBody>
      </p:sp>
    </p:spTree>
    <p:extLst>
      <p:ext uri="{BB962C8B-B14F-4D97-AF65-F5344CB8AC3E}">
        <p14:creationId xmlns:p14="http://schemas.microsoft.com/office/powerpoint/2010/main" val="336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Signs of inflammatory joint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Swelling – </a:t>
            </a:r>
          </a:p>
          <a:p>
            <a:pPr>
              <a:buFontTx/>
              <a:buChar char="-"/>
            </a:pPr>
            <a:r>
              <a:rPr lang="en-IN" dirty="0" smtClean="0"/>
              <a:t>Synovial </a:t>
            </a:r>
            <a:r>
              <a:rPr lang="en-IN" dirty="0"/>
              <a:t>hypertrophy - </a:t>
            </a:r>
            <a:r>
              <a:rPr lang="en-IN" dirty="0" smtClean="0"/>
              <a:t>inflammatory - The </a:t>
            </a:r>
            <a:r>
              <a:rPr lang="en-IN" dirty="0"/>
              <a:t>synovial membrane is normally too thin to palpate. </a:t>
            </a:r>
          </a:p>
          <a:p>
            <a:pPr>
              <a:buFontTx/>
              <a:buChar char="-"/>
            </a:pPr>
            <a:r>
              <a:rPr lang="en-IN" dirty="0" smtClean="0"/>
              <a:t>In </a:t>
            </a:r>
            <a:r>
              <a:rPr lang="en-IN" dirty="0"/>
              <a:t>a person with chronic inflammatory arthritis, the synovial membrane has a doughy or boggy consistency, a feature best appreciated at the joint line or </a:t>
            </a:r>
            <a:r>
              <a:rPr lang="en-IN" dirty="0" smtClean="0"/>
              <a:t>margin.</a:t>
            </a:r>
          </a:p>
          <a:p>
            <a:pPr>
              <a:buFontTx/>
              <a:buChar char="-"/>
            </a:pPr>
            <a:r>
              <a:rPr lang="en-IN" dirty="0" smtClean="0"/>
              <a:t>Joint </a:t>
            </a:r>
            <a:r>
              <a:rPr lang="en-IN" dirty="0"/>
              <a:t>effusions </a:t>
            </a:r>
            <a:r>
              <a:rPr lang="en-IN" dirty="0" smtClean="0"/>
              <a:t>- </a:t>
            </a:r>
            <a:r>
              <a:rPr lang="en-IN" dirty="0"/>
              <a:t>develop in response to synovial inflammation, trauma, </a:t>
            </a:r>
            <a:r>
              <a:rPr lang="en-IN" dirty="0" err="1" smtClean="0"/>
              <a:t>anasarca</a:t>
            </a:r>
            <a:r>
              <a:rPr lang="en-IN" dirty="0" smtClean="0"/>
              <a:t>, </a:t>
            </a:r>
            <a:r>
              <a:rPr lang="en-IN" dirty="0" err="1" smtClean="0"/>
              <a:t>hemarthrosis</a:t>
            </a:r>
            <a:r>
              <a:rPr lang="en-IN" dirty="0" smtClean="0"/>
              <a:t>. detected </a:t>
            </a:r>
            <a:r>
              <a:rPr lang="en-IN" dirty="0"/>
              <a:t>by performing fluid ballottement or cross-fluctuation through the synovial cavity.</a:t>
            </a:r>
          </a:p>
          <a:p>
            <a:r>
              <a:rPr lang="en-IN" dirty="0" smtClean="0"/>
              <a:t>Pain with motion - throughout </a:t>
            </a:r>
            <a:r>
              <a:rPr lang="en-IN" dirty="0"/>
              <a:t>the whole range of motion </a:t>
            </a:r>
            <a:r>
              <a:rPr lang="en-IN" dirty="0" smtClean="0"/>
              <a:t>- acutely </a:t>
            </a:r>
            <a:r>
              <a:rPr lang="en-IN" dirty="0"/>
              <a:t>inflamed joint.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Not throughout </a:t>
            </a:r>
            <a:r>
              <a:rPr lang="en-IN" dirty="0"/>
              <a:t>the entire range of motion </a:t>
            </a:r>
            <a:r>
              <a:rPr lang="en-IN" dirty="0" smtClean="0"/>
              <a:t>- an extra-articular </a:t>
            </a:r>
            <a:r>
              <a:rPr lang="en-IN" dirty="0"/>
              <a:t>source, such as tendinitis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2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Joint pain can have multiple </a:t>
            </a:r>
            <a:r>
              <a:rPr lang="en-IN" dirty="0" smtClean="0"/>
              <a:t>causes - inflammation</a:t>
            </a:r>
            <a:r>
              <a:rPr lang="en-IN" dirty="0"/>
              <a:t>, cartilage degeneration, </a:t>
            </a:r>
            <a:r>
              <a:rPr lang="en-IN" dirty="0" smtClean="0"/>
              <a:t>crystal deposition</a:t>
            </a:r>
            <a:r>
              <a:rPr lang="en-IN" dirty="0"/>
              <a:t>, infection, and trauma.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</a:t>
            </a:r>
            <a:r>
              <a:rPr lang="en-IN" dirty="0"/>
              <a:t> </a:t>
            </a:r>
            <a:r>
              <a:rPr lang="en-IN" dirty="0" smtClean="0"/>
              <a:t>to </a:t>
            </a:r>
            <a:r>
              <a:rPr lang="en-IN" dirty="0"/>
              <a:t>determine the type of pathophysiologic process responsible for their </a:t>
            </a:r>
            <a:r>
              <a:rPr lang="en-IN" dirty="0" smtClean="0"/>
              <a:t>presence</a:t>
            </a:r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IN" dirty="0"/>
              <a:t>to localize the source of the joint </a:t>
            </a:r>
            <a:r>
              <a:rPr lang="en-IN" dirty="0" smtClean="0"/>
              <a:t>symptoms.</a:t>
            </a:r>
            <a:endParaRPr lang="en-IN" dirty="0"/>
          </a:p>
          <a:p>
            <a:r>
              <a:rPr lang="en-IN" dirty="0"/>
              <a:t>The </a:t>
            </a:r>
            <a:r>
              <a:rPr lang="en-IN" dirty="0" smtClean="0"/>
              <a:t>D/D </a:t>
            </a:r>
            <a:r>
              <a:rPr lang="en-IN" dirty="0"/>
              <a:t>are generated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in </a:t>
            </a:r>
            <a:r>
              <a:rPr lang="en-IN" dirty="0"/>
              <a:t>large part from the history and physical </a:t>
            </a:r>
            <a:r>
              <a:rPr lang="en-IN" dirty="0" smtClean="0"/>
              <a:t>examination.</a:t>
            </a:r>
          </a:p>
          <a:p>
            <a:pPr>
              <a:buFontTx/>
              <a:buChar char="-"/>
            </a:pPr>
            <a:r>
              <a:rPr lang="en-IN" dirty="0" smtClean="0"/>
              <a:t>Screening </a:t>
            </a:r>
            <a:r>
              <a:rPr lang="en-IN" dirty="0"/>
              <a:t>laboratory test </a:t>
            </a:r>
            <a:r>
              <a:rPr lang="en-IN" dirty="0" smtClean="0"/>
              <a:t>results serve </a:t>
            </a:r>
            <a:r>
              <a:rPr lang="en-IN" dirty="0"/>
              <a:t>primarily to confirm clinical impressions and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can </a:t>
            </a:r>
            <a:r>
              <a:rPr lang="en-IN" dirty="0"/>
              <a:t>be misleading if used indiscriminately.</a:t>
            </a:r>
          </a:p>
        </p:txBody>
      </p:sp>
    </p:spTree>
    <p:extLst>
      <p:ext uri="{BB962C8B-B14F-4D97-AF65-F5344CB8AC3E}">
        <p14:creationId xmlns:p14="http://schemas.microsoft.com/office/powerpoint/2010/main" val="28832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Erythema and warmth - acute inflammatory forms of arthritis, such as gout, septic arthritis, or acute rheumatic fever.</a:t>
            </a:r>
          </a:p>
          <a:p>
            <a:pPr>
              <a:buFontTx/>
              <a:buChar char="-"/>
            </a:pPr>
            <a:r>
              <a:rPr lang="en-IN" dirty="0"/>
              <a:t>Differences in warmth can also be detected by comparing the same joint on each side of the body.</a:t>
            </a:r>
          </a:p>
          <a:p>
            <a:r>
              <a:rPr lang="en-IN" dirty="0" smtClean="0"/>
              <a:t>Limited range of motion - inflammatory </a:t>
            </a:r>
            <a:r>
              <a:rPr lang="en-IN" dirty="0"/>
              <a:t>joint </a:t>
            </a:r>
            <a:r>
              <a:rPr lang="en-IN" dirty="0" smtClean="0"/>
              <a:t>disease</a:t>
            </a:r>
          </a:p>
          <a:p>
            <a:pPr marL="0" indent="0">
              <a:buNone/>
            </a:pPr>
            <a:r>
              <a:rPr lang="en-IN" dirty="0" smtClean="0"/>
              <a:t>- tense </a:t>
            </a:r>
            <a:r>
              <a:rPr lang="en-IN" dirty="0"/>
              <a:t>effusion, a markedly thickened </a:t>
            </a:r>
            <a:r>
              <a:rPr lang="en-IN" dirty="0" smtClean="0"/>
              <a:t>synovium, adhesions</a:t>
            </a:r>
            <a:r>
              <a:rPr lang="en-IN" dirty="0"/>
              <a:t>, capsular fibrosis, or pain.</a:t>
            </a:r>
            <a:endParaRPr lang="en-IN" dirty="0" smtClean="0"/>
          </a:p>
          <a:p>
            <a:r>
              <a:rPr lang="en-IN" dirty="0" smtClean="0"/>
              <a:t>Joint tenderness - not specific</a:t>
            </a:r>
          </a:p>
          <a:p>
            <a:r>
              <a:rPr lang="en-IN" dirty="0"/>
              <a:t>Joint deformity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36" y="4578988"/>
            <a:ext cx="2706252" cy="21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Signs of degenerative or mechanical joint disease include the following: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Bony overgrowth of the </a:t>
            </a:r>
            <a:r>
              <a:rPr lang="en-IN" dirty="0" smtClean="0"/>
              <a:t>joints- osteophytes</a:t>
            </a:r>
          </a:p>
          <a:p>
            <a:pPr>
              <a:buFontTx/>
              <a:buChar char="-"/>
            </a:pPr>
            <a:r>
              <a:rPr lang="en-IN" dirty="0" smtClean="0"/>
              <a:t>DIP - </a:t>
            </a:r>
            <a:r>
              <a:rPr lang="en-IN" dirty="0" err="1"/>
              <a:t>Heberden</a:t>
            </a:r>
            <a:r>
              <a:rPr lang="en-IN" dirty="0"/>
              <a:t> </a:t>
            </a:r>
            <a:r>
              <a:rPr lang="en-IN" dirty="0" smtClean="0"/>
              <a:t>nodes</a:t>
            </a:r>
          </a:p>
          <a:p>
            <a:pPr>
              <a:buFontTx/>
              <a:buChar char="-"/>
            </a:pPr>
            <a:r>
              <a:rPr lang="en-IN" dirty="0" smtClean="0"/>
              <a:t>PIP - Bouchard </a:t>
            </a:r>
            <a:r>
              <a:rPr lang="en-IN" dirty="0"/>
              <a:t>nodes.</a:t>
            </a:r>
          </a:p>
          <a:p>
            <a:r>
              <a:rPr lang="en-IN" dirty="0"/>
              <a:t>Limited range of </a:t>
            </a:r>
            <a:r>
              <a:rPr lang="en-IN" dirty="0" smtClean="0"/>
              <a:t>motion - intra-articular </a:t>
            </a:r>
            <a:r>
              <a:rPr lang="en-IN" dirty="0"/>
              <a:t>loose bodies, osteophyte formation, </a:t>
            </a:r>
            <a:r>
              <a:rPr lang="en-IN" dirty="0" smtClean="0"/>
              <a:t>or subluxation</a:t>
            </a:r>
            <a:endParaRPr lang="en-IN" dirty="0"/>
          </a:p>
          <a:p>
            <a:r>
              <a:rPr lang="en-IN" dirty="0"/>
              <a:t>Crepitus during active or passive range of </a:t>
            </a:r>
            <a:r>
              <a:rPr lang="en-IN" dirty="0" smtClean="0"/>
              <a:t>motion – </a:t>
            </a:r>
          </a:p>
          <a:p>
            <a:pPr>
              <a:buFontTx/>
              <a:buChar char="-"/>
            </a:pPr>
            <a:r>
              <a:rPr lang="en-IN" dirty="0" smtClean="0"/>
              <a:t>A </a:t>
            </a:r>
            <a:r>
              <a:rPr lang="en-IN" dirty="0"/>
              <a:t>palpable or audible grating sensation </a:t>
            </a:r>
            <a:r>
              <a:rPr lang="en-IN" dirty="0" smtClean="0"/>
              <a:t>produced </a:t>
            </a:r>
            <a:r>
              <a:rPr lang="en-IN" dirty="0"/>
              <a:t>during </a:t>
            </a:r>
            <a:r>
              <a:rPr lang="en-IN" dirty="0" smtClean="0"/>
              <a:t>motion</a:t>
            </a:r>
          </a:p>
          <a:p>
            <a:r>
              <a:rPr lang="en-IN" dirty="0" smtClean="0"/>
              <a:t>Joint </a:t>
            </a:r>
            <a:r>
              <a:rPr lang="en-IN" dirty="0"/>
              <a:t>deformity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96" y="1241734"/>
            <a:ext cx="2552785" cy="204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</a:t>
            </a:r>
            <a:r>
              <a:rPr lang="en-IN" b="0" dirty="0" err="1" smtClean="0"/>
              <a:t>onoarthritis</a:t>
            </a:r>
            <a:r>
              <a:rPr lang="en-IN" b="0" dirty="0" smtClean="0"/>
              <a:t> - Acute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Inflammatory –</a:t>
            </a:r>
          </a:p>
          <a:p>
            <a:r>
              <a:rPr lang="en-IN" dirty="0" smtClean="0"/>
              <a:t> </a:t>
            </a:r>
            <a:r>
              <a:rPr lang="en-IN" dirty="0"/>
              <a:t>Septic </a:t>
            </a:r>
            <a:r>
              <a:rPr lang="en-IN" dirty="0" smtClean="0"/>
              <a:t>Arthritis</a:t>
            </a:r>
            <a:endParaRPr lang="en-IN" dirty="0"/>
          </a:p>
          <a:p>
            <a:r>
              <a:rPr lang="en-IN" dirty="0"/>
              <a:t>Gout and </a:t>
            </a:r>
            <a:r>
              <a:rPr lang="en-IN" dirty="0" err="1" smtClean="0"/>
              <a:t>Pseudogout</a:t>
            </a:r>
            <a:endParaRPr lang="en-IN" dirty="0"/>
          </a:p>
          <a:p>
            <a:r>
              <a:rPr lang="en-IN" dirty="0"/>
              <a:t>Systemic rheumatic disease manifesting as </a:t>
            </a:r>
            <a:r>
              <a:rPr lang="en-IN" dirty="0" err="1"/>
              <a:t>monoarticular</a:t>
            </a:r>
            <a:r>
              <a:rPr lang="en-IN" dirty="0"/>
              <a:t> involvement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Non-Inflammatory - </a:t>
            </a:r>
          </a:p>
          <a:p>
            <a:r>
              <a:rPr lang="en-IN" dirty="0"/>
              <a:t>Trauma</a:t>
            </a:r>
          </a:p>
          <a:p>
            <a:r>
              <a:rPr lang="en-IN" dirty="0" err="1"/>
              <a:t>Hemarthrosis</a:t>
            </a:r>
            <a:endParaRPr lang="en-IN" dirty="0"/>
          </a:p>
          <a:p>
            <a:r>
              <a:rPr lang="en-IN" dirty="0"/>
              <a:t>Osteonecrosis</a:t>
            </a:r>
          </a:p>
        </p:txBody>
      </p:sp>
    </p:spTree>
    <p:extLst>
      <p:ext uri="{BB962C8B-B14F-4D97-AF65-F5344CB8AC3E}">
        <p14:creationId xmlns:p14="http://schemas.microsoft.com/office/powerpoint/2010/main" val="288876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</a:t>
            </a:r>
            <a:r>
              <a:rPr lang="en-IN" b="0" dirty="0" err="1" smtClean="0"/>
              <a:t>onoarthritis</a:t>
            </a:r>
            <a:r>
              <a:rPr lang="en-IN" b="0" dirty="0" smtClean="0"/>
              <a:t> - Chronic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Inflammatory –</a:t>
            </a:r>
          </a:p>
          <a:p>
            <a:r>
              <a:rPr lang="en-IN" dirty="0"/>
              <a:t>Chronic infectious </a:t>
            </a:r>
            <a:r>
              <a:rPr lang="en-IN" dirty="0" smtClean="0"/>
              <a:t>arthritis</a:t>
            </a:r>
            <a:endParaRPr lang="en-IN" dirty="0"/>
          </a:p>
          <a:p>
            <a:r>
              <a:rPr lang="en-IN" dirty="0"/>
              <a:t>Lyme Disease</a:t>
            </a:r>
          </a:p>
          <a:p>
            <a:r>
              <a:rPr lang="en-IN" dirty="0"/>
              <a:t>Crystalline </a:t>
            </a:r>
            <a:r>
              <a:rPr lang="en-IN" dirty="0" smtClean="0"/>
              <a:t>synovitis - Gout </a:t>
            </a:r>
            <a:r>
              <a:rPr lang="en-IN" dirty="0"/>
              <a:t>and </a:t>
            </a:r>
            <a:r>
              <a:rPr lang="en-IN" dirty="0" err="1"/>
              <a:t>Pseudogout</a:t>
            </a:r>
            <a:r>
              <a:rPr lang="en-IN" dirty="0"/>
              <a:t>)</a:t>
            </a:r>
          </a:p>
          <a:p>
            <a:r>
              <a:rPr lang="en-IN" dirty="0" err="1"/>
              <a:t>Pauciarticular</a:t>
            </a:r>
            <a:r>
              <a:rPr lang="en-IN" dirty="0"/>
              <a:t> juvenile idiopathic </a:t>
            </a:r>
            <a:r>
              <a:rPr lang="en-IN" dirty="0" smtClean="0"/>
              <a:t>arthritis</a:t>
            </a:r>
            <a:endParaRPr lang="en-IN" dirty="0"/>
          </a:p>
          <a:p>
            <a:r>
              <a:rPr lang="en-IN" dirty="0"/>
              <a:t>Systemic rheumatic disease presenting with </a:t>
            </a:r>
            <a:r>
              <a:rPr lang="en-IN" dirty="0" err="1"/>
              <a:t>monoarticular</a:t>
            </a:r>
            <a:r>
              <a:rPr lang="en-IN" dirty="0"/>
              <a:t> involvement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Non-Inflammatory - </a:t>
            </a:r>
          </a:p>
          <a:p>
            <a:r>
              <a:rPr lang="en-IN" dirty="0"/>
              <a:t>Osteoarthritis</a:t>
            </a:r>
          </a:p>
          <a:p>
            <a:r>
              <a:rPr lang="en-IN" dirty="0"/>
              <a:t>Ischemic </a:t>
            </a:r>
            <a:r>
              <a:rPr lang="en-IN" dirty="0" smtClean="0"/>
              <a:t>necrosis -  </a:t>
            </a:r>
            <a:r>
              <a:rPr lang="en-IN" dirty="0"/>
              <a:t>Avascular Necrosis)</a:t>
            </a:r>
          </a:p>
          <a:p>
            <a:r>
              <a:rPr lang="en-IN" dirty="0" err="1" smtClean="0"/>
              <a:t>Hemarthrosis</a:t>
            </a:r>
            <a:endParaRPr lang="en-IN" dirty="0" smtClean="0"/>
          </a:p>
          <a:p>
            <a:r>
              <a:rPr lang="en-IN" dirty="0"/>
              <a:t>Paget disease involving the </a:t>
            </a:r>
            <a:r>
              <a:rPr lang="en-IN" dirty="0" smtClean="0"/>
              <a:t>joint</a:t>
            </a:r>
            <a:endParaRPr lang="en-IN" dirty="0"/>
          </a:p>
          <a:p>
            <a:r>
              <a:rPr lang="en-IN" dirty="0"/>
              <a:t>Stress Fracture</a:t>
            </a:r>
          </a:p>
          <a:p>
            <a:r>
              <a:rPr lang="en-IN" dirty="0"/>
              <a:t>Osteomyelitis</a:t>
            </a:r>
          </a:p>
          <a:p>
            <a:r>
              <a:rPr lang="en-IN" dirty="0"/>
              <a:t>Osteosarcoma</a:t>
            </a:r>
          </a:p>
          <a:p>
            <a:r>
              <a:rPr lang="en-IN" dirty="0"/>
              <a:t>Metastatic </a:t>
            </a:r>
            <a:r>
              <a:rPr lang="en-IN" dirty="0" err="1"/>
              <a:t>tumor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63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Polyarthritis - acute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Rheumatic </a:t>
            </a:r>
            <a:r>
              <a:rPr lang="en-IN" dirty="0" smtClean="0"/>
              <a:t>fever</a:t>
            </a:r>
            <a:endParaRPr lang="en-IN" dirty="0"/>
          </a:p>
          <a:p>
            <a:r>
              <a:rPr lang="en-IN" dirty="0"/>
              <a:t>Gonococcal Arthritis</a:t>
            </a:r>
          </a:p>
          <a:p>
            <a:r>
              <a:rPr lang="en-IN" dirty="0" err="1"/>
              <a:t>Polyarticular</a:t>
            </a:r>
            <a:r>
              <a:rPr lang="en-IN" dirty="0"/>
              <a:t> </a:t>
            </a:r>
            <a:r>
              <a:rPr lang="en-IN" dirty="0" smtClean="0"/>
              <a:t>gout</a:t>
            </a:r>
            <a:endParaRPr lang="en-IN" dirty="0"/>
          </a:p>
          <a:p>
            <a:r>
              <a:rPr lang="en-IN" dirty="0" err="1"/>
              <a:t>Polyarticular</a:t>
            </a:r>
            <a:r>
              <a:rPr lang="en-IN" dirty="0"/>
              <a:t> </a:t>
            </a:r>
            <a:r>
              <a:rPr lang="en-IN" dirty="0" err="1"/>
              <a:t>pseudogout</a:t>
            </a:r>
            <a:endParaRPr lang="en-IN" dirty="0"/>
          </a:p>
          <a:p>
            <a:r>
              <a:rPr lang="en-IN" dirty="0"/>
              <a:t>Viral arthritis (</a:t>
            </a:r>
            <a:r>
              <a:rPr lang="en-IN" dirty="0" err="1"/>
              <a:t>eg</a:t>
            </a:r>
            <a:r>
              <a:rPr lang="en-IN" dirty="0"/>
              <a:t>, hepatitis B infection, parvovirus B-19 infection)</a:t>
            </a:r>
          </a:p>
          <a:p>
            <a:r>
              <a:rPr lang="en-IN" dirty="0"/>
              <a:t>Bacterial </a:t>
            </a:r>
            <a:r>
              <a:rPr lang="en-IN" dirty="0" smtClean="0"/>
              <a:t>endocarditis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Rheumatoid Arthritis</a:t>
            </a:r>
          </a:p>
          <a:p>
            <a:r>
              <a:rPr lang="en-IN" dirty="0" smtClean="0"/>
              <a:t>Still disease (systemic-onset juvenile idiopathic arthritis)</a:t>
            </a:r>
          </a:p>
          <a:p>
            <a:r>
              <a:rPr lang="en-IN" dirty="0" smtClean="0"/>
              <a:t>Systemic Lupus Erythematosus</a:t>
            </a:r>
          </a:p>
          <a:p>
            <a:r>
              <a:rPr lang="en-IN" dirty="0" smtClean="0"/>
              <a:t>Reactive Arthritis</a:t>
            </a:r>
          </a:p>
          <a:p>
            <a:r>
              <a:rPr lang="en-IN" dirty="0" smtClean="0"/>
              <a:t>Acute sarcoid arthritis</a:t>
            </a:r>
          </a:p>
          <a:p>
            <a:r>
              <a:rPr lang="en-IN" dirty="0" smtClean="0"/>
              <a:t>Mediterranean Fever, Familial</a:t>
            </a:r>
          </a:p>
          <a:p>
            <a:r>
              <a:rPr lang="en-IN" dirty="0" err="1" smtClean="0"/>
              <a:t>Enteropathic</a:t>
            </a:r>
            <a:r>
              <a:rPr lang="en-IN" dirty="0" smtClean="0"/>
              <a:t> </a:t>
            </a:r>
            <a:r>
              <a:rPr lang="en-IN" dirty="0" err="1" smtClean="0"/>
              <a:t>Arthropathies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300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</a:t>
            </a:r>
            <a:r>
              <a:rPr lang="en-IN" b="0" dirty="0" smtClean="0"/>
              <a:t>arthritis - Chronic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Inflammatory –</a:t>
            </a:r>
          </a:p>
          <a:p>
            <a:r>
              <a:rPr lang="en-IN" dirty="0"/>
              <a:t>Rheumatoid Arthritis</a:t>
            </a:r>
          </a:p>
          <a:p>
            <a:r>
              <a:rPr lang="en-IN" dirty="0"/>
              <a:t>Systemic Lupus Erythematosus</a:t>
            </a:r>
          </a:p>
          <a:p>
            <a:r>
              <a:rPr lang="en-IN" dirty="0"/>
              <a:t>Viral arthritis</a:t>
            </a:r>
          </a:p>
          <a:p>
            <a:r>
              <a:rPr lang="en-IN" dirty="0"/>
              <a:t>Psoriatic Arthritis</a:t>
            </a:r>
          </a:p>
          <a:p>
            <a:r>
              <a:rPr lang="en-IN" dirty="0"/>
              <a:t>Reactive Arthritis</a:t>
            </a:r>
          </a:p>
          <a:p>
            <a:r>
              <a:rPr lang="en-IN" dirty="0" err="1"/>
              <a:t>Enteropathic</a:t>
            </a:r>
            <a:r>
              <a:rPr lang="en-IN" dirty="0"/>
              <a:t> </a:t>
            </a:r>
            <a:r>
              <a:rPr lang="en-IN" dirty="0" err="1"/>
              <a:t>Arthropathies</a:t>
            </a:r>
            <a:endParaRPr lang="en-IN" dirty="0"/>
          </a:p>
          <a:p>
            <a:r>
              <a:rPr lang="en-IN" dirty="0" err="1"/>
              <a:t>Behçet</a:t>
            </a:r>
            <a:r>
              <a:rPr lang="en-IN" dirty="0"/>
              <a:t> Disease</a:t>
            </a:r>
          </a:p>
          <a:p>
            <a:r>
              <a:rPr lang="en-IN" dirty="0"/>
              <a:t>Ankylosing Spondylitis and Undifferentiated </a:t>
            </a:r>
            <a:r>
              <a:rPr lang="en-IN" dirty="0" err="1"/>
              <a:t>Spondyloarthropathy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Non-Inflammatory - </a:t>
            </a:r>
          </a:p>
          <a:p>
            <a:r>
              <a:rPr lang="en-IN" dirty="0"/>
              <a:t>Osteoarthritis</a:t>
            </a:r>
          </a:p>
          <a:p>
            <a:r>
              <a:rPr lang="en-IN" dirty="0"/>
              <a:t>Traumatic </a:t>
            </a:r>
            <a:r>
              <a:rPr lang="en-IN" dirty="0" smtClean="0"/>
              <a:t>osteoarthritis</a:t>
            </a:r>
            <a:endParaRPr lang="en-IN" dirty="0"/>
          </a:p>
          <a:p>
            <a:r>
              <a:rPr lang="en-IN" dirty="0" smtClean="0"/>
              <a:t>Hemochromatosis</a:t>
            </a:r>
            <a:endParaRPr lang="en-IN" dirty="0"/>
          </a:p>
          <a:p>
            <a:r>
              <a:rPr lang="en-IN" dirty="0" smtClean="0"/>
              <a:t>Amyloidosis</a:t>
            </a:r>
            <a:endParaRPr lang="en-IN" dirty="0"/>
          </a:p>
          <a:p>
            <a:r>
              <a:rPr lang="en-IN" dirty="0"/>
              <a:t>Acromegaly</a:t>
            </a:r>
          </a:p>
        </p:txBody>
      </p:sp>
    </p:spTree>
    <p:extLst>
      <p:ext uri="{BB962C8B-B14F-4D97-AF65-F5344CB8AC3E}">
        <p14:creationId xmlns:p14="http://schemas.microsoft.com/office/powerpoint/2010/main" val="409916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Laboratory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Erythrocyte sedimentation rate (ESR</a:t>
            </a:r>
            <a:r>
              <a:rPr lang="en-IN" dirty="0" smtClean="0"/>
              <a:t>) –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an </a:t>
            </a:r>
            <a:r>
              <a:rPr lang="en-IN" dirty="0"/>
              <a:t>elevated ESR supports the presence of an inflammatory arthritis.</a:t>
            </a:r>
          </a:p>
          <a:p>
            <a:r>
              <a:rPr lang="en-IN" dirty="0"/>
              <a:t>C-reactive protein (CRP</a:t>
            </a:r>
            <a:r>
              <a:rPr lang="en-IN" dirty="0" smtClean="0"/>
              <a:t>) – </a:t>
            </a:r>
          </a:p>
          <a:p>
            <a:pPr>
              <a:buFontTx/>
              <a:buChar char="-"/>
            </a:pPr>
            <a:r>
              <a:rPr lang="en-IN" dirty="0" smtClean="0"/>
              <a:t>In </a:t>
            </a:r>
            <a:r>
              <a:rPr lang="en-IN" dirty="0"/>
              <a:t>contrast to the ESR, the </a:t>
            </a:r>
            <a:r>
              <a:rPr lang="en-IN" dirty="0" smtClean="0"/>
              <a:t>CRP level </a:t>
            </a:r>
          </a:p>
          <a:p>
            <a:pPr marL="514350" indent="-514350">
              <a:buAutoNum type="arabicParenBoth"/>
            </a:pPr>
            <a:r>
              <a:rPr lang="en-IN" dirty="0" smtClean="0"/>
              <a:t>can </a:t>
            </a:r>
            <a:r>
              <a:rPr lang="en-IN" dirty="0"/>
              <a:t>be measured on frozen serum, </a:t>
            </a:r>
            <a:endParaRPr lang="en-IN" dirty="0" smtClean="0"/>
          </a:p>
          <a:p>
            <a:pPr marL="514350" indent="-514350">
              <a:buAutoNum type="arabicParenBoth"/>
            </a:pPr>
            <a:r>
              <a:rPr lang="en-IN" dirty="0" smtClean="0"/>
              <a:t>is </a:t>
            </a:r>
            <a:r>
              <a:rPr lang="en-IN" dirty="0"/>
              <a:t>not influenced by the presence of </a:t>
            </a:r>
            <a:r>
              <a:rPr lang="en-IN" dirty="0" err="1"/>
              <a:t>anemia</a:t>
            </a:r>
            <a:r>
              <a:rPr lang="en-IN" dirty="0"/>
              <a:t> or </a:t>
            </a:r>
            <a:r>
              <a:rPr lang="en-IN" dirty="0" err="1" smtClean="0"/>
              <a:t>hyperglobulinemia</a:t>
            </a:r>
            <a:r>
              <a:rPr lang="en-IN" dirty="0" smtClean="0"/>
              <a:t>,</a:t>
            </a:r>
          </a:p>
          <a:p>
            <a:pPr marL="514350" indent="-514350">
              <a:buAutoNum type="arabicParenBoth"/>
            </a:pPr>
            <a:r>
              <a:rPr lang="en-IN" dirty="0" smtClean="0"/>
              <a:t>rises </a:t>
            </a:r>
            <a:r>
              <a:rPr lang="en-IN" dirty="0"/>
              <a:t>more rapidly </a:t>
            </a:r>
            <a:r>
              <a:rPr lang="en-IN" dirty="0" smtClean="0"/>
              <a:t>in response </a:t>
            </a:r>
            <a:r>
              <a:rPr lang="en-IN" dirty="0"/>
              <a:t>to an inflammatory </a:t>
            </a:r>
            <a:r>
              <a:rPr lang="en-IN" dirty="0" smtClean="0"/>
              <a:t>stimulus but</a:t>
            </a:r>
          </a:p>
          <a:p>
            <a:pPr marL="514350" indent="-514350">
              <a:buAutoNum type="arabicParenBoth"/>
            </a:pPr>
            <a:r>
              <a:rPr lang="en-IN" dirty="0" smtClean="0"/>
              <a:t>may </a:t>
            </a:r>
            <a:r>
              <a:rPr lang="en-IN" dirty="0"/>
              <a:t>require more time for the laboratory result to be available (</a:t>
            </a:r>
            <a:r>
              <a:rPr lang="en-IN" dirty="0" err="1"/>
              <a:t>ie</a:t>
            </a:r>
            <a:r>
              <a:rPr lang="en-IN" dirty="0"/>
              <a:t>, more than 24 hours, as </a:t>
            </a:r>
            <a:r>
              <a:rPr lang="en-IN" dirty="0" smtClean="0"/>
              <a:t>opposed to </a:t>
            </a:r>
            <a:r>
              <a:rPr lang="en-IN" dirty="0"/>
              <a:t>1 hour for the ESR</a:t>
            </a:r>
            <a:r>
              <a:rPr lang="en-IN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62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782"/>
            <a:ext cx="10515600" cy="577518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RF &amp; </a:t>
            </a:r>
            <a:r>
              <a:rPr lang="en-IN" dirty="0" err="1" smtClean="0"/>
              <a:t>AntiCCP</a:t>
            </a:r>
            <a:r>
              <a:rPr lang="en-IN" dirty="0" smtClean="0"/>
              <a:t> -</a:t>
            </a:r>
          </a:p>
          <a:p>
            <a:pPr marL="0" indent="0">
              <a:buNone/>
            </a:pPr>
            <a:r>
              <a:rPr lang="en-IN" dirty="0" smtClean="0"/>
              <a:t>- An </a:t>
            </a:r>
            <a:r>
              <a:rPr lang="en-IN" dirty="0"/>
              <a:t>RF test </a:t>
            </a:r>
            <a:r>
              <a:rPr lang="en-IN" dirty="0" smtClean="0"/>
              <a:t>may </a:t>
            </a:r>
            <a:r>
              <a:rPr lang="en-IN" dirty="0"/>
              <a:t>be positive in as many </a:t>
            </a:r>
            <a:r>
              <a:rPr lang="en-IN" dirty="0" smtClean="0"/>
              <a:t>as 20</a:t>
            </a:r>
            <a:r>
              <a:rPr lang="en-IN" dirty="0"/>
              <a:t>% of healthy elderly persons and in persons with other rheumatic diseases (</a:t>
            </a:r>
            <a:r>
              <a:rPr lang="en-IN" dirty="0" err="1"/>
              <a:t>eg</a:t>
            </a:r>
            <a:r>
              <a:rPr lang="en-IN" dirty="0"/>
              <a:t>, SLE, </a:t>
            </a:r>
            <a:r>
              <a:rPr lang="en-IN" dirty="0" err="1"/>
              <a:t>Sjögren</a:t>
            </a:r>
            <a:r>
              <a:rPr lang="en-IN" dirty="0"/>
              <a:t> syndrome, and vasculitis), chronic infections (</a:t>
            </a:r>
            <a:r>
              <a:rPr lang="en-IN" dirty="0" err="1" smtClean="0"/>
              <a:t>eg</a:t>
            </a:r>
            <a:r>
              <a:rPr lang="en-IN" dirty="0" smtClean="0"/>
              <a:t>, subacute </a:t>
            </a:r>
            <a:r>
              <a:rPr lang="en-IN" dirty="0"/>
              <a:t>bacterial endocarditis and hepatitis C), chronic liver disease, or chronic lung disease.</a:t>
            </a:r>
          </a:p>
          <a:p>
            <a:pPr>
              <a:buFontTx/>
              <a:buChar char="-"/>
            </a:pPr>
            <a:r>
              <a:rPr lang="en-IN" dirty="0" smtClean="0"/>
              <a:t>CCP </a:t>
            </a:r>
            <a:r>
              <a:rPr lang="en-IN" dirty="0"/>
              <a:t>antibody testing has higher specificity than the RF test but lower sensitivity. </a:t>
            </a:r>
            <a:endParaRPr lang="en-IN" dirty="0" smtClean="0"/>
          </a:p>
          <a:p>
            <a:r>
              <a:rPr lang="en-IN" dirty="0" smtClean="0"/>
              <a:t>ANAs - SLE </a:t>
            </a:r>
            <a:r>
              <a:rPr lang="en-IN" dirty="0"/>
              <a:t>or another connective-tissue </a:t>
            </a:r>
            <a:r>
              <a:rPr lang="en-IN" dirty="0" smtClean="0"/>
              <a:t>disorder. </a:t>
            </a:r>
          </a:p>
          <a:p>
            <a:pPr marL="0" indent="0">
              <a:buNone/>
            </a:pPr>
            <a:r>
              <a:rPr lang="en-IN" dirty="0" smtClean="0"/>
              <a:t>- More </a:t>
            </a:r>
            <a:r>
              <a:rPr lang="en-IN" dirty="0"/>
              <a:t>than 95% of patients with SLE have ANAs; thus, a negative ANA result is a strong indicator that SLE is not present.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However</a:t>
            </a:r>
            <a:r>
              <a:rPr lang="en-IN" dirty="0"/>
              <a:t>, a </a:t>
            </a:r>
            <a:r>
              <a:rPr lang="en-IN" dirty="0" smtClean="0"/>
              <a:t>positive ANA </a:t>
            </a:r>
            <a:r>
              <a:rPr lang="en-IN" dirty="0"/>
              <a:t>result lacks specificity and may occur in persons with other connective-tissue diseases or certain medical illnesses, as well as in 5-10% </a:t>
            </a:r>
            <a:r>
              <a:rPr lang="en-IN" dirty="0" smtClean="0"/>
              <a:t>of otherwise </a:t>
            </a:r>
            <a:r>
              <a:rPr lang="en-IN" dirty="0"/>
              <a:t>healthy individuals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- Test </a:t>
            </a:r>
            <a:r>
              <a:rPr lang="en-IN" dirty="0"/>
              <a:t>for Smith (Sm) and double-stranded </a:t>
            </a:r>
            <a:r>
              <a:rPr lang="en-IN" dirty="0" smtClean="0"/>
              <a:t>DNA antibodies</a:t>
            </a:r>
            <a:r>
              <a:rPr lang="en-IN" dirty="0"/>
              <a:t>, which are more specific for SLE but are present in only 30% and 60% of SLE patients, respectively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555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Serum uric acid level</a:t>
            </a:r>
          </a:p>
          <a:p>
            <a:r>
              <a:rPr lang="en-IN" dirty="0" smtClean="0"/>
              <a:t>Urinalysis</a:t>
            </a:r>
          </a:p>
          <a:p>
            <a:r>
              <a:rPr lang="en-IN" dirty="0"/>
              <a:t>Septic arthritis – Gram stain and culture of synovial </a:t>
            </a:r>
            <a:r>
              <a:rPr lang="en-IN" dirty="0" smtClean="0"/>
              <a:t>fluid</a:t>
            </a:r>
          </a:p>
          <a:p>
            <a:r>
              <a:rPr lang="en-IN" dirty="0"/>
              <a:t>Blood cultures</a:t>
            </a:r>
          </a:p>
          <a:p>
            <a:r>
              <a:rPr lang="en-IN" dirty="0" err="1"/>
              <a:t>Antistreptolysin</a:t>
            </a:r>
            <a:r>
              <a:rPr lang="en-IN" dirty="0"/>
              <a:t> O </a:t>
            </a:r>
            <a:r>
              <a:rPr lang="en-IN" dirty="0" err="1" smtClean="0"/>
              <a:t>titer</a:t>
            </a:r>
            <a:endParaRPr lang="en-IN" dirty="0" smtClean="0"/>
          </a:p>
          <a:p>
            <a:r>
              <a:rPr lang="en-IN" dirty="0" smtClean="0"/>
              <a:t>HLA-B27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30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– Additional tests that may be considered</a:t>
            </a:r>
          </a:p>
          <a:p>
            <a:r>
              <a:rPr lang="en-IN" dirty="0" err="1" smtClean="0"/>
              <a:t>antineutrophil</a:t>
            </a:r>
            <a:r>
              <a:rPr lang="en-IN" dirty="0" smtClean="0"/>
              <a:t> cytoplasmic antibody (ANCA) test</a:t>
            </a:r>
          </a:p>
          <a:p>
            <a:r>
              <a:rPr lang="en-IN" dirty="0" smtClean="0"/>
              <a:t>HIV test, a rubella </a:t>
            </a:r>
            <a:r>
              <a:rPr lang="en-IN" dirty="0" err="1" smtClean="0"/>
              <a:t>titer</a:t>
            </a:r>
            <a:r>
              <a:rPr lang="en-IN" dirty="0" smtClean="0"/>
              <a:t>, Hepatitis B serology, Parvovirus B-19 immunoglobulin G (IgG) and immunoglobulin M (IgM) levels</a:t>
            </a:r>
          </a:p>
          <a:p>
            <a:r>
              <a:rPr lang="en-IN" dirty="0" err="1" smtClean="0"/>
              <a:t>Creatine</a:t>
            </a:r>
            <a:r>
              <a:rPr lang="en-IN" dirty="0" smtClean="0"/>
              <a:t> </a:t>
            </a:r>
            <a:r>
              <a:rPr lang="en-IN" dirty="0"/>
              <a:t>kinase and aldolase level to exclude myositis</a:t>
            </a:r>
          </a:p>
          <a:p>
            <a:r>
              <a:rPr lang="en-IN" dirty="0"/>
              <a:t>Thyroid testing</a:t>
            </a:r>
          </a:p>
          <a:p>
            <a:r>
              <a:rPr lang="en-IN" dirty="0"/>
              <a:t>Chemistry profile (</a:t>
            </a:r>
            <a:r>
              <a:rPr lang="en-IN" dirty="0" err="1"/>
              <a:t>ie</a:t>
            </a:r>
            <a:r>
              <a:rPr lang="en-IN" dirty="0"/>
              <a:t>, calcium, phosphorus, electrolyte, glucose, and total protein) to exclude metabolic or endocrine disorders</a:t>
            </a:r>
          </a:p>
          <a:p>
            <a:r>
              <a:rPr lang="en-IN" dirty="0" smtClean="0"/>
              <a:t>25-hydroxy </a:t>
            </a:r>
            <a:r>
              <a:rPr lang="en-IN" dirty="0"/>
              <a:t>vitamin D level (in elderly housebound individuals, to </a:t>
            </a:r>
            <a:r>
              <a:rPr lang="en-IN" dirty="0" smtClean="0"/>
              <a:t>exclude </a:t>
            </a:r>
            <a:r>
              <a:rPr lang="en-IN" dirty="0" err="1" smtClean="0"/>
              <a:t>osteomalacia</a:t>
            </a:r>
            <a:r>
              <a:rPr lang="en-IN" dirty="0" smtClean="0"/>
              <a:t>) </a:t>
            </a:r>
          </a:p>
          <a:p>
            <a:r>
              <a:rPr lang="en-IN" dirty="0" smtClean="0"/>
              <a:t>electrophoresis </a:t>
            </a:r>
            <a:r>
              <a:rPr lang="en-IN" dirty="0"/>
              <a:t>(to exclude multiple </a:t>
            </a:r>
            <a:r>
              <a:rPr lang="en-IN" dirty="0" smtClean="0"/>
              <a:t>myeloma)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6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Pathophysiology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Joint </a:t>
            </a:r>
            <a:r>
              <a:rPr lang="en-IN" dirty="0" smtClean="0"/>
              <a:t>pain – </a:t>
            </a:r>
          </a:p>
          <a:p>
            <a:pPr marL="0" indent="0">
              <a:buNone/>
            </a:pPr>
            <a:r>
              <a:rPr lang="en-IN" dirty="0" smtClean="0"/>
              <a:t>from </a:t>
            </a:r>
            <a:r>
              <a:rPr lang="en-IN" dirty="0"/>
              <a:t>structures within or adjacent to the joint or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may </a:t>
            </a:r>
            <a:r>
              <a:rPr lang="en-IN" dirty="0"/>
              <a:t>be referred from more distant sites.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evaluation of joint pain, both in terms of the history and the physical examination findings, is best achieved through an understanding of </a:t>
            </a:r>
            <a:r>
              <a:rPr lang="en-IN" dirty="0" smtClean="0"/>
              <a:t>the basic </a:t>
            </a:r>
            <a:r>
              <a:rPr lang="en-IN" dirty="0"/>
              <a:t>pathophysiologic types of joint disease.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often </a:t>
            </a:r>
            <a:r>
              <a:rPr lang="en-IN" dirty="0"/>
              <a:t>a difficult </a:t>
            </a:r>
            <a:r>
              <a:rPr lang="en-IN" dirty="0" smtClean="0"/>
              <a:t>task</a:t>
            </a:r>
          </a:p>
          <a:p>
            <a:pPr>
              <a:buFontTx/>
              <a:buChar char="-"/>
            </a:pPr>
            <a:r>
              <a:rPr lang="en-IN" dirty="0"/>
              <a:t>Knowledge of the anatomy</a:t>
            </a:r>
            <a:endParaRPr lang="en-IN" dirty="0" smtClean="0"/>
          </a:p>
          <a:p>
            <a:r>
              <a:rPr lang="en-IN" dirty="0" err="1"/>
              <a:t>S</a:t>
            </a:r>
            <a:r>
              <a:rPr lang="en-IN" dirty="0" err="1" smtClean="0"/>
              <a:t>ynovitis</a:t>
            </a:r>
            <a:r>
              <a:rPr lang="en-IN" dirty="0"/>
              <a:t>, </a:t>
            </a:r>
            <a:r>
              <a:rPr lang="en-IN" dirty="0" err="1"/>
              <a:t>enthesopathy</a:t>
            </a:r>
            <a:r>
              <a:rPr lang="en-IN" dirty="0"/>
              <a:t>, crystal deposition, infection, and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structural </a:t>
            </a:r>
            <a:r>
              <a:rPr lang="en-IN" dirty="0"/>
              <a:t>or </a:t>
            </a:r>
            <a:r>
              <a:rPr lang="en-IN" dirty="0" smtClean="0"/>
              <a:t>mechanical derangements</a:t>
            </a:r>
            <a:r>
              <a:rPr lang="en-IN" dirty="0"/>
              <a:t>. </a:t>
            </a: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805" y="-193604"/>
            <a:ext cx="3140140" cy="340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47" y="4222585"/>
            <a:ext cx="3344453" cy="24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Plain Radiography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</a:t>
            </a:r>
            <a:r>
              <a:rPr lang="en-IN" dirty="0"/>
              <a:t>expensive imaging modality </a:t>
            </a:r>
            <a:r>
              <a:rPr lang="en-IN" dirty="0" smtClean="0"/>
              <a:t>and</a:t>
            </a:r>
          </a:p>
          <a:p>
            <a:r>
              <a:rPr lang="en-IN" dirty="0" smtClean="0"/>
              <a:t>most useful </a:t>
            </a:r>
            <a:r>
              <a:rPr lang="en-IN" dirty="0"/>
              <a:t>for clarifying the </a:t>
            </a:r>
            <a:r>
              <a:rPr lang="en-IN" dirty="0" smtClean="0"/>
              <a:t>nature</a:t>
            </a:r>
          </a:p>
          <a:p>
            <a:r>
              <a:rPr lang="en-IN" b="1" dirty="0"/>
              <a:t>Rheumatoid arthritis</a:t>
            </a:r>
          </a:p>
          <a:p>
            <a:pPr>
              <a:buFontTx/>
              <a:buChar char="-"/>
            </a:pPr>
            <a:r>
              <a:rPr lang="en-IN" dirty="0" smtClean="0"/>
              <a:t>Early - </a:t>
            </a:r>
            <a:r>
              <a:rPr lang="en-IN" dirty="0"/>
              <a:t>soft tissue swelling and </a:t>
            </a:r>
            <a:r>
              <a:rPr lang="en-IN" dirty="0" err="1"/>
              <a:t>periarticular</a:t>
            </a:r>
            <a:r>
              <a:rPr lang="en-IN" dirty="0"/>
              <a:t> demineralization. </a:t>
            </a:r>
          </a:p>
          <a:p>
            <a:pPr>
              <a:buFontTx/>
              <a:buChar char="-"/>
            </a:pPr>
            <a:r>
              <a:rPr lang="en-IN" dirty="0" smtClean="0"/>
              <a:t>Later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include uniform loss of joint </a:t>
            </a:r>
            <a:r>
              <a:rPr lang="en-IN" dirty="0" smtClean="0"/>
              <a:t>space (indicative </a:t>
            </a:r>
            <a:r>
              <a:rPr lang="en-IN" dirty="0"/>
              <a:t>of diffuse cartilage loss) and bony erosions (initially along joint margins where intra-articular bone is not covered by cartilage</a:t>
            </a:r>
            <a:r>
              <a:rPr lang="en-IN" dirty="0" smtClean="0"/>
              <a:t>).</a:t>
            </a:r>
          </a:p>
          <a:p>
            <a:pPr>
              <a:buFontTx/>
              <a:buChar char="-"/>
            </a:pPr>
            <a:r>
              <a:rPr lang="en-IN" dirty="0" smtClean="0"/>
              <a:t>Advanced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diffuse bony erosions, joint subluxation, and foreshortening of digits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3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59" y="468423"/>
            <a:ext cx="9938523" cy="64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66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Psoriatic </a:t>
            </a:r>
            <a:r>
              <a:rPr lang="en-IN" b="1" dirty="0" smtClean="0"/>
              <a:t>arthritis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691"/>
            <a:ext cx="10515600" cy="4528272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IN" dirty="0" smtClean="0"/>
              <a:t>Early - soft </a:t>
            </a:r>
            <a:r>
              <a:rPr lang="en-IN" dirty="0"/>
              <a:t>tissue </a:t>
            </a:r>
            <a:r>
              <a:rPr lang="en-IN" dirty="0" smtClean="0"/>
              <a:t>swelling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occasionally </a:t>
            </a:r>
            <a:r>
              <a:rPr lang="en-IN" dirty="0"/>
              <a:t>involving the entire digit (</a:t>
            </a:r>
            <a:r>
              <a:rPr lang="en-IN" dirty="0" err="1"/>
              <a:t>ie</a:t>
            </a:r>
            <a:r>
              <a:rPr lang="en-IN" dirty="0"/>
              <a:t>, sausage </a:t>
            </a:r>
            <a:r>
              <a:rPr lang="en-IN" dirty="0" smtClean="0"/>
              <a:t>digit)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and an absence </a:t>
            </a:r>
            <a:r>
              <a:rPr lang="en-IN" dirty="0"/>
              <a:t>of </a:t>
            </a:r>
            <a:r>
              <a:rPr lang="en-IN" dirty="0" err="1"/>
              <a:t>periarticular</a:t>
            </a:r>
            <a:r>
              <a:rPr lang="en-IN" dirty="0"/>
              <a:t> demineralization.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Later - erosions </a:t>
            </a:r>
            <a:r>
              <a:rPr lang="en-IN" dirty="0"/>
              <a:t>coupled with reactive new bone formation, initially at joint margins </a:t>
            </a:r>
            <a:r>
              <a:rPr lang="en-IN" dirty="0" smtClean="0"/>
              <a:t>and later </a:t>
            </a:r>
            <a:r>
              <a:rPr lang="en-IN" dirty="0"/>
              <a:t>within the </a:t>
            </a:r>
            <a:r>
              <a:rPr lang="en-IN" dirty="0" err="1"/>
              <a:t>center</a:t>
            </a:r>
            <a:r>
              <a:rPr lang="en-IN" dirty="0"/>
              <a:t> of the joint. </a:t>
            </a:r>
          </a:p>
          <a:p>
            <a:pPr>
              <a:buFontTx/>
              <a:buChar char="-"/>
            </a:pPr>
            <a:r>
              <a:rPr lang="en-IN" dirty="0" smtClean="0"/>
              <a:t>uniform </a:t>
            </a:r>
            <a:r>
              <a:rPr lang="en-IN" dirty="0"/>
              <a:t>joint space narrowing and </a:t>
            </a:r>
            <a:r>
              <a:rPr lang="en-IN" dirty="0" err="1"/>
              <a:t>ankylosis</a:t>
            </a:r>
            <a:r>
              <a:rPr lang="en-IN" dirty="0"/>
              <a:t> of involved </a:t>
            </a:r>
            <a:r>
              <a:rPr lang="en-IN" dirty="0" smtClean="0"/>
              <a:t>joints.</a:t>
            </a:r>
          </a:p>
          <a:p>
            <a:pPr>
              <a:buFontTx/>
              <a:buChar char="-"/>
            </a:pPr>
            <a:r>
              <a:rPr lang="en-IN" dirty="0" smtClean="0"/>
              <a:t>Advanced </a:t>
            </a:r>
            <a:r>
              <a:rPr lang="en-IN" dirty="0"/>
              <a:t>changes </a:t>
            </a:r>
          </a:p>
          <a:p>
            <a:pPr marL="0" indent="0">
              <a:buNone/>
            </a:pPr>
            <a:r>
              <a:rPr lang="en-IN" dirty="0" smtClean="0"/>
              <a:t>joint-space </a:t>
            </a:r>
            <a:r>
              <a:rPr lang="en-IN" dirty="0"/>
              <a:t>widening in </a:t>
            </a:r>
            <a:r>
              <a:rPr lang="en-IN" dirty="0" smtClean="0"/>
              <a:t>IP </a:t>
            </a:r>
            <a:r>
              <a:rPr lang="en-IN" dirty="0"/>
              <a:t>joints caused by severe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destruction </a:t>
            </a:r>
            <a:r>
              <a:rPr lang="en-IN" dirty="0"/>
              <a:t>of marginal and </a:t>
            </a:r>
            <a:r>
              <a:rPr lang="en-IN" dirty="0" err="1"/>
              <a:t>subchondral</a:t>
            </a:r>
            <a:r>
              <a:rPr lang="en-IN" dirty="0"/>
              <a:t> </a:t>
            </a:r>
            <a:r>
              <a:rPr lang="en-IN" dirty="0" smtClean="0"/>
              <a:t>bone</a:t>
            </a:r>
          </a:p>
          <a:p>
            <a:pPr marL="0" indent="0">
              <a:buNone/>
            </a:pPr>
            <a:r>
              <a:rPr lang="en-IN" dirty="0" err="1" smtClean="0"/>
              <a:t>resorption</a:t>
            </a:r>
            <a:r>
              <a:rPr lang="en-IN" dirty="0" smtClean="0"/>
              <a:t> </a:t>
            </a:r>
            <a:r>
              <a:rPr lang="en-IN" dirty="0"/>
              <a:t>of tufts of distal phalanges of fingers and </a:t>
            </a:r>
            <a:r>
              <a:rPr lang="en-IN" dirty="0" smtClean="0"/>
              <a:t>toes</a:t>
            </a:r>
          </a:p>
          <a:p>
            <a:pPr marL="0" indent="0">
              <a:buNone/>
            </a:pPr>
            <a:r>
              <a:rPr lang="en-IN" dirty="0" smtClean="0"/>
              <a:t>arthritis </a:t>
            </a:r>
            <a:r>
              <a:rPr lang="en-IN" dirty="0" err="1"/>
              <a:t>mutilans</a:t>
            </a:r>
            <a:r>
              <a:rPr lang="en-IN" dirty="0"/>
              <a:t> (</a:t>
            </a:r>
            <a:r>
              <a:rPr lang="en-IN" dirty="0" err="1"/>
              <a:t>ie</a:t>
            </a:r>
            <a:r>
              <a:rPr lang="en-IN" dirty="0"/>
              <a:t>, severe joint </a:t>
            </a:r>
            <a:r>
              <a:rPr lang="en-IN" dirty="0" smtClean="0"/>
              <a:t>destruction)</a:t>
            </a:r>
          </a:p>
          <a:p>
            <a:pPr marL="0" indent="0">
              <a:buNone/>
            </a:pPr>
            <a:r>
              <a:rPr lang="en-IN" dirty="0" smtClean="0"/>
              <a:t>and the pencil-in-cup deformity.</a:t>
            </a:r>
          </a:p>
        </p:txBody>
      </p:sp>
    </p:spTree>
    <p:extLst>
      <p:ext uri="{BB962C8B-B14F-4D97-AF65-F5344CB8AC3E}">
        <p14:creationId xmlns:p14="http://schemas.microsoft.com/office/powerpoint/2010/main" val="2097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542" y="1166979"/>
            <a:ext cx="6162782" cy="4626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535" y="1195711"/>
            <a:ext cx="6297060" cy="47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9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Gout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N" dirty="0" smtClean="0"/>
              <a:t>soft </a:t>
            </a:r>
            <a:r>
              <a:rPr lang="en-IN" dirty="0"/>
              <a:t>tissue swelling.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Degenerative </a:t>
            </a:r>
            <a:r>
              <a:rPr lang="en-IN" dirty="0"/>
              <a:t>changes of the involved joint are common.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err="1" smtClean="0"/>
              <a:t>Intercritical</a:t>
            </a:r>
            <a:r>
              <a:rPr lang="en-IN" dirty="0" smtClean="0"/>
              <a:t> gout </a:t>
            </a:r>
            <a:r>
              <a:rPr lang="en-IN" dirty="0"/>
              <a:t>does not manifest radiographic abnormalities, apart from possible degenerative changes in the </a:t>
            </a:r>
            <a:r>
              <a:rPr lang="en-IN" dirty="0" smtClean="0"/>
              <a:t>joint.</a:t>
            </a:r>
          </a:p>
          <a:p>
            <a:pPr>
              <a:buFontTx/>
              <a:buChar char="-"/>
            </a:pPr>
            <a:r>
              <a:rPr lang="en-IN" dirty="0" smtClean="0"/>
              <a:t>The joint space </a:t>
            </a:r>
            <a:r>
              <a:rPr lang="en-IN" dirty="0"/>
              <a:t>may be preserved despite extensive erosions, a finding not expected in RA.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Bone </a:t>
            </a:r>
            <a:r>
              <a:rPr lang="en-IN" dirty="0"/>
              <a:t>erosions are contiguous with tophi and are </a:t>
            </a:r>
            <a:r>
              <a:rPr lang="en-IN" dirty="0" smtClean="0"/>
              <a:t>characterized by </a:t>
            </a:r>
            <a:r>
              <a:rPr lang="en-IN" dirty="0"/>
              <a:t>overhanging and sclerotic margins. </a:t>
            </a:r>
          </a:p>
          <a:p>
            <a:pPr>
              <a:buFontTx/>
              <a:buChar char="-"/>
            </a:pPr>
            <a:r>
              <a:rPr lang="en-IN" dirty="0" smtClean="0"/>
              <a:t> </a:t>
            </a:r>
            <a:r>
              <a:rPr lang="en-IN" dirty="0" err="1"/>
              <a:t>Osteolytic</a:t>
            </a:r>
            <a:r>
              <a:rPr lang="en-IN" dirty="0"/>
              <a:t> bone lesions occur near </a:t>
            </a:r>
            <a:r>
              <a:rPr lang="en-IN" dirty="0" smtClean="0"/>
              <a:t>joints.</a:t>
            </a:r>
          </a:p>
          <a:p>
            <a:pPr>
              <a:buFontTx/>
              <a:buChar char="-"/>
            </a:pPr>
            <a:r>
              <a:rPr lang="en-IN" dirty="0" err="1" smtClean="0"/>
              <a:t>Periarticular</a:t>
            </a:r>
            <a:r>
              <a:rPr lang="en-IN" dirty="0" smtClean="0"/>
              <a:t> </a:t>
            </a:r>
            <a:r>
              <a:rPr lang="en-IN" dirty="0"/>
              <a:t>demineralization is absent or mild, except late </a:t>
            </a:r>
            <a:r>
              <a:rPr lang="en-IN" dirty="0" smtClean="0"/>
              <a:t>in the </a:t>
            </a:r>
            <a:r>
              <a:rPr lang="en-IN" dirty="0"/>
              <a:t>disease course.</a:t>
            </a:r>
          </a:p>
        </p:txBody>
      </p:sp>
    </p:spTree>
    <p:extLst>
      <p:ext uri="{BB962C8B-B14F-4D97-AF65-F5344CB8AC3E}">
        <p14:creationId xmlns:p14="http://schemas.microsoft.com/office/powerpoint/2010/main" val="33998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64" y="667877"/>
            <a:ext cx="2908177" cy="53368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14" y="870349"/>
            <a:ext cx="4522537" cy="49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Pseudogout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Calcium pyrophosphate </a:t>
            </a:r>
            <a:r>
              <a:rPr lang="en-IN" b="1" dirty="0" err="1"/>
              <a:t>dihydrate</a:t>
            </a:r>
            <a:r>
              <a:rPr lang="en-IN" b="1" dirty="0"/>
              <a:t> </a:t>
            </a:r>
            <a:r>
              <a:rPr lang="en-IN" b="1" dirty="0" smtClean="0"/>
              <a:t>crystal</a:t>
            </a:r>
          </a:p>
          <a:p>
            <a:pPr>
              <a:buFontTx/>
              <a:buChar char="-"/>
            </a:pPr>
            <a:r>
              <a:rPr lang="en-IN" dirty="0" smtClean="0"/>
              <a:t>most </a:t>
            </a:r>
            <a:r>
              <a:rPr lang="en-IN" dirty="0"/>
              <a:t>often in the knee, symphysis pubis, wrist, elbow, and </a:t>
            </a:r>
            <a:r>
              <a:rPr lang="en-IN" dirty="0" smtClean="0"/>
              <a:t>hip.</a:t>
            </a:r>
          </a:p>
          <a:p>
            <a:pPr>
              <a:buFontTx/>
              <a:buChar char="-"/>
            </a:pPr>
            <a:r>
              <a:rPr lang="en-IN" dirty="0" smtClean="0"/>
              <a:t>Hyaline </a:t>
            </a:r>
            <a:r>
              <a:rPr lang="en-IN" dirty="0"/>
              <a:t>cartilage </a:t>
            </a:r>
            <a:r>
              <a:rPr lang="en-IN" dirty="0" smtClean="0"/>
              <a:t>calcification, Fibrocartilage calcification, Synovial calcification, Capsular calcification, Extra-articular </a:t>
            </a:r>
            <a:r>
              <a:rPr lang="en-IN" dirty="0"/>
              <a:t>calcification occurs in tendons, ligaments, and para-articular soft </a:t>
            </a:r>
            <a:r>
              <a:rPr lang="en-IN" dirty="0" smtClean="0"/>
              <a:t>tissue</a:t>
            </a:r>
          </a:p>
          <a:p>
            <a:pPr>
              <a:buFontTx/>
              <a:buChar char="-"/>
            </a:pPr>
            <a:r>
              <a:rPr lang="en-IN" dirty="0" smtClean="0"/>
              <a:t>Radiographic </a:t>
            </a:r>
            <a:r>
              <a:rPr lang="en-IN" dirty="0"/>
              <a:t>findings are the same as those for </a:t>
            </a:r>
            <a:r>
              <a:rPr lang="en-IN" dirty="0" smtClean="0"/>
              <a:t>osteoarthritis.</a:t>
            </a:r>
          </a:p>
          <a:p>
            <a:pPr>
              <a:buFontTx/>
              <a:buChar char="-"/>
            </a:pPr>
            <a:r>
              <a:rPr lang="en-IN" dirty="0" smtClean="0"/>
              <a:t>Prominent </a:t>
            </a:r>
            <a:r>
              <a:rPr lang="en-IN" dirty="0"/>
              <a:t>subchondral </a:t>
            </a:r>
            <a:r>
              <a:rPr lang="en-IN" dirty="0" smtClean="0"/>
              <a:t>cysts</a:t>
            </a:r>
          </a:p>
          <a:p>
            <a:pPr>
              <a:buFontTx/>
              <a:buChar char="-"/>
            </a:pPr>
            <a:r>
              <a:rPr lang="en-IN" dirty="0" smtClean="0"/>
              <a:t>Occasional </a:t>
            </a:r>
            <a:r>
              <a:rPr lang="en-IN" dirty="0"/>
              <a:t>articular destruction (resembling a neuropathic joint) with subchondral bone collapse and fragmentation and formation of </a:t>
            </a:r>
            <a:r>
              <a:rPr lang="en-IN" dirty="0" err="1" smtClean="0"/>
              <a:t>intraarticular</a:t>
            </a:r>
            <a:r>
              <a:rPr lang="en-IN" dirty="0" smtClean="0"/>
              <a:t> loose </a:t>
            </a:r>
            <a:r>
              <a:rPr lang="en-IN" dirty="0"/>
              <a:t>bodies</a:t>
            </a:r>
          </a:p>
        </p:txBody>
      </p:sp>
    </p:spTree>
    <p:extLst>
      <p:ext uri="{BB962C8B-B14F-4D97-AF65-F5344CB8AC3E}">
        <p14:creationId xmlns:p14="http://schemas.microsoft.com/office/powerpoint/2010/main" val="40806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18" y="1070517"/>
            <a:ext cx="4564682" cy="43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68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Infectious </a:t>
            </a:r>
            <a:r>
              <a:rPr lang="en-IN" b="1" dirty="0" smtClean="0"/>
              <a:t>arthritis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N" dirty="0" smtClean="0"/>
              <a:t>Early - symmetric </a:t>
            </a:r>
            <a:r>
              <a:rPr lang="en-IN" dirty="0"/>
              <a:t>soft tissue </a:t>
            </a:r>
            <a:r>
              <a:rPr lang="en-IN" dirty="0" smtClean="0"/>
              <a:t>swelling</a:t>
            </a:r>
          </a:p>
          <a:p>
            <a:r>
              <a:rPr lang="en-IN" dirty="0" smtClean="0"/>
              <a:t>absence </a:t>
            </a:r>
            <a:r>
              <a:rPr lang="en-IN" dirty="0"/>
              <a:t>of </a:t>
            </a:r>
            <a:r>
              <a:rPr lang="en-IN" dirty="0" err="1"/>
              <a:t>periarticular</a:t>
            </a:r>
            <a:r>
              <a:rPr lang="en-IN" dirty="0"/>
              <a:t> </a:t>
            </a:r>
            <a:r>
              <a:rPr lang="en-IN" dirty="0" smtClean="0"/>
              <a:t>demineralization</a:t>
            </a:r>
          </a:p>
          <a:p>
            <a:r>
              <a:rPr lang="en-IN" dirty="0" smtClean="0"/>
              <a:t>joint-space </a:t>
            </a:r>
            <a:r>
              <a:rPr lang="en-IN" dirty="0"/>
              <a:t>loss (although joint-space widening may be seen initially because of fluid accumulation in a small joint space</a:t>
            </a:r>
            <a:r>
              <a:rPr lang="en-IN" dirty="0" smtClean="0"/>
              <a:t>).</a:t>
            </a:r>
          </a:p>
          <a:p>
            <a:pPr>
              <a:buFontTx/>
              <a:buChar char="-"/>
            </a:pPr>
            <a:r>
              <a:rPr lang="en-IN" dirty="0" smtClean="0"/>
              <a:t>Later - </a:t>
            </a:r>
            <a:r>
              <a:rPr lang="en-IN" dirty="0"/>
              <a:t>marginal bone erosions. </a:t>
            </a:r>
          </a:p>
          <a:p>
            <a:r>
              <a:rPr lang="en-IN" dirty="0" smtClean="0"/>
              <a:t>A </a:t>
            </a:r>
            <a:r>
              <a:rPr lang="en-IN" dirty="0"/>
              <a:t>periosteal reaction </a:t>
            </a:r>
            <a:r>
              <a:rPr lang="en-IN" dirty="0" smtClean="0"/>
              <a:t>occurs.</a:t>
            </a:r>
          </a:p>
          <a:p>
            <a:pPr>
              <a:buFontTx/>
              <a:buChar char="-"/>
            </a:pPr>
            <a:r>
              <a:rPr lang="en-IN" dirty="0" smtClean="0"/>
              <a:t>Finally</a:t>
            </a:r>
            <a:r>
              <a:rPr lang="en-IN" dirty="0"/>
              <a:t>, gas formation within the joint and adjacent </a:t>
            </a:r>
            <a:r>
              <a:rPr lang="en-IN" dirty="0" smtClean="0"/>
              <a:t>soft tissues </a:t>
            </a:r>
            <a:r>
              <a:rPr lang="en-IN" dirty="0"/>
              <a:t>can be seen with infections related to </a:t>
            </a:r>
            <a:r>
              <a:rPr lang="en-IN" i="1" dirty="0"/>
              <a:t>Escherichia coli, </a:t>
            </a:r>
            <a:r>
              <a:rPr lang="en-IN" i="1" dirty="0" err="1"/>
              <a:t>Enterobacter</a:t>
            </a:r>
            <a:r>
              <a:rPr lang="en-IN" i="1" dirty="0"/>
              <a:t> </a:t>
            </a:r>
            <a:r>
              <a:rPr lang="en-IN" i="1" dirty="0" err="1"/>
              <a:t>liquefaciens</a:t>
            </a:r>
            <a:r>
              <a:rPr lang="en-IN" i="1" dirty="0"/>
              <a:t>, </a:t>
            </a:r>
            <a:r>
              <a:rPr lang="en-IN" dirty="0"/>
              <a:t>and </a:t>
            </a:r>
            <a:r>
              <a:rPr lang="en-IN" i="1" dirty="0"/>
              <a:t>Clostridium </a:t>
            </a:r>
            <a:r>
              <a:rPr lang="en-IN" i="1" dirty="0" err="1"/>
              <a:t>perfringens</a:t>
            </a:r>
            <a:r>
              <a:rPr lang="en-IN" dirty="0"/>
              <a:t>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Advanced - destruction </a:t>
            </a:r>
            <a:r>
              <a:rPr lang="en-IN" dirty="0"/>
              <a:t>of subchondral bone</a:t>
            </a:r>
            <a:r>
              <a:rPr lang="en-IN" dirty="0" smtClean="0"/>
              <a:t>, </a:t>
            </a:r>
            <a:r>
              <a:rPr lang="en-IN" dirty="0"/>
              <a:t>bony </a:t>
            </a:r>
            <a:r>
              <a:rPr lang="en-IN" dirty="0" err="1"/>
              <a:t>ankylosis</a:t>
            </a:r>
            <a:r>
              <a:rPr lang="en-IN" dirty="0"/>
              <a:t>, and subluxation or dislocation.</a:t>
            </a:r>
          </a:p>
        </p:txBody>
      </p:sp>
    </p:spTree>
    <p:extLst>
      <p:ext uri="{BB962C8B-B14F-4D97-AF65-F5344CB8AC3E}">
        <p14:creationId xmlns:p14="http://schemas.microsoft.com/office/powerpoint/2010/main" val="2973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03" y="603542"/>
            <a:ext cx="4666278" cy="543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2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Synovitis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</a:t>
            </a:r>
            <a:r>
              <a:rPr lang="en-IN" dirty="0" smtClean="0"/>
              <a:t>heumatoid </a:t>
            </a:r>
            <a:r>
              <a:rPr lang="en-IN" dirty="0"/>
              <a:t>arthritis (RA) &amp;</a:t>
            </a:r>
            <a:r>
              <a:rPr lang="en-IN" dirty="0" smtClean="0"/>
              <a:t> </a:t>
            </a:r>
            <a:r>
              <a:rPr lang="en-IN" dirty="0"/>
              <a:t>other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inflammatory arthritis</a:t>
            </a:r>
            <a:endParaRPr lang="en-IN" dirty="0"/>
          </a:p>
          <a:p>
            <a:r>
              <a:rPr lang="en-IN" dirty="0"/>
              <a:t>C</a:t>
            </a:r>
            <a:r>
              <a:rPr lang="en-IN" dirty="0" smtClean="0"/>
              <a:t>haracterized pathologically: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Neovascularization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Infiltration </a:t>
            </a:r>
            <a:r>
              <a:rPr lang="en-IN" dirty="0"/>
              <a:t>of the </a:t>
            </a:r>
            <a:r>
              <a:rPr lang="en-IN" dirty="0" err="1"/>
              <a:t>synovium</a:t>
            </a:r>
            <a:r>
              <a:rPr lang="en-IN" dirty="0"/>
              <a:t> </a:t>
            </a:r>
            <a:r>
              <a:rPr lang="en-IN" dirty="0" smtClean="0"/>
              <a:t>with</a:t>
            </a:r>
          </a:p>
          <a:p>
            <a:pPr marL="0" indent="0">
              <a:buNone/>
            </a:pPr>
            <a:r>
              <a:rPr lang="en-IN" dirty="0" smtClean="0"/>
              <a:t>lymphocytes</a:t>
            </a:r>
            <a:r>
              <a:rPr lang="en-IN" dirty="0"/>
              <a:t>, </a:t>
            </a:r>
            <a:r>
              <a:rPr lang="en-IN" dirty="0" smtClean="0"/>
              <a:t>plasma </a:t>
            </a:r>
            <a:r>
              <a:rPr lang="en-IN" dirty="0"/>
              <a:t>cells, and macrophages</a:t>
            </a:r>
          </a:p>
          <a:p>
            <a:pPr marL="0" indent="0">
              <a:buNone/>
            </a:pPr>
            <a:r>
              <a:rPr lang="en-IN" dirty="0" smtClean="0"/>
              <a:t>- Synovial </a:t>
            </a:r>
            <a:r>
              <a:rPr lang="en-IN" dirty="0"/>
              <a:t>lining cell hyperplasia</a:t>
            </a:r>
          </a:p>
          <a:p>
            <a:r>
              <a:rPr lang="en-IN" dirty="0" smtClean="0"/>
              <a:t>The </a:t>
            </a:r>
            <a:r>
              <a:rPr lang="en-IN" dirty="0"/>
              <a:t>inflamed synovium may infiltrate and erode intra-articular bone and cartilage.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7" y="614251"/>
            <a:ext cx="5861986" cy="34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Osteoarthritis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Early -</a:t>
            </a:r>
            <a:r>
              <a:rPr lang="en-IN" dirty="0"/>
              <a:t> </a:t>
            </a:r>
            <a:r>
              <a:rPr lang="en-IN" dirty="0" smtClean="0"/>
              <a:t>small </a:t>
            </a:r>
            <a:r>
              <a:rPr lang="en-IN" dirty="0"/>
              <a:t>osteophytes at joint margins,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focal </a:t>
            </a:r>
            <a:r>
              <a:rPr lang="en-IN" dirty="0"/>
              <a:t>narrowing of joint spaces (more uniform </a:t>
            </a:r>
            <a:r>
              <a:rPr lang="en-IN" dirty="0" smtClean="0"/>
              <a:t>joint-space loss </a:t>
            </a:r>
            <a:r>
              <a:rPr lang="en-IN" dirty="0"/>
              <a:t>is noted in the IP and MCP joints of the </a:t>
            </a:r>
            <a:r>
              <a:rPr lang="en-IN" dirty="0" smtClean="0"/>
              <a:t>hands</a:t>
            </a:r>
          </a:p>
          <a:p>
            <a:pPr>
              <a:buFontTx/>
              <a:buChar char="-"/>
            </a:pPr>
            <a:r>
              <a:rPr lang="en-IN" dirty="0" err="1" smtClean="0"/>
              <a:t>subchondral</a:t>
            </a:r>
            <a:r>
              <a:rPr lang="en-IN" dirty="0" smtClean="0"/>
              <a:t> </a:t>
            </a:r>
            <a:r>
              <a:rPr lang="en-IN" dirty="0"/>
              <a:t>bony sclerosis in the segment affected by joint-space </a:t>
            </a:r>
            <a:r>
              <a:rPr lang="en-IN" dirty="0" smtClean="0"/>
              <a:t>loss, and</a:t>
            </a:r>
          </a:p>
          <a:p>
            <a:pPr>
              <a:buFontTx/>
              <a:buChar char="-"/>
            </a:pPr>
            <a:r>
              <a:rPr lang="en-IN" dirty="0" smtClean="0"/>
              <a:t>absence </a:t>
            </a:r>
            <a:r>
              <a:rPr lang="en-IN" dirty="0"/>
              <a:t>of </a:t>
            </a:r>
            <a:r>
              <a:rPr lang="en-IN" dirty="0" err="1"/>
              <a:t>periarticular</a:t>
            </a:r>
            <a:r>
              <a:rPr lang="en-IN" dirty="0"/>
              <a:t> </a:t>
            </a:r>
            <a:r>
              <a:rPr lang="en-IN" dirty="0" smtClean="0"/>
              <a:t>demineralization.</a:t>
            </a:r>
          </a:p>
          <a:p>
            <a:r>
              <a:rPr lang="en-IN" dirty="0" smtClean="0"/>
              <a:t>Later - large </a:t>
            </a:r>
            <a:r>
              <a:rPr lang="en-IN" dirty="0"/>
              <a:t>and more extensive osteophytes at joint margins or at ligamentous attachments (</a:t>
            </a:r>
            <a:r>
              <a:rPr lang="en-IN" dirty="0" err="1"/>
              <a:t>eg</a:t>
            </a:r>
            <a:r>
              <a:rPr lang="en-IN" dirty="0"/>
              <a:t>, </a:t>
            </a:r>
            <a:r>
              <a:rPr lang="en-IN" dirty="0" err="1"/>
              <a:t>tibial</a:t>
            </a:r>
            <a:r>
              <a:rPr lang="en-IN" dirty="0"/>
              <a:t> </a:t>
            </a:r>
            <a:r>
              <a:rPr lang="en-IN" dirty="0" smtClean="0"/>
              <a:t>spikes), </a:t>
            </a:r>
          </a:p>
          <a:p>
            <a:pPr>
              <a:buFontTx/>
              <a:buChar char="-"/>
            </a:pPr>
            <a:r>
              <a:rPr lang="en-IN" dirty="0" smtClean="0"/>
              <a:t>more pronounced focal </a:t>
            </a:r>
            <a:r>
              <a:rPr lang="en-IN" dirty="0"/>
              <a:t>joint-space narrowing, subchondral bone cysts with sclerotic margins in the areas of joints affected by joint-space loss,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and </a:t>
            </a:r>
            <a:r>
              <a:rPr lang="en-IN" dirty="0"/>
              <a:t>the formation </a:t>
            </a:r>
            <a:r>
              <a:rPr lang="en-IN" dirty="0" smtClean="0"/>
              <a:t>of </a:t>
            </a:r>
            <a:r>
              <a:rPr lang="en-IN" dirty="0"/>
              <a:t>bony </a:t>
            </a:r>
            <a:r>
              <a:rPr lang="en-IN" dirty="0" err="1"/>
              <a:t>ossicles</a:t>
            </a:r>
            <a:r>
              <a:rPr lang="en-IN" dirty="0"/>
              <a:t> (round or oval fragments of bone) in soft tissues adjacent to the joint or within the joint </a:t>
            </a:r>
            <a:r>
              <a:rPr lang="en-IN" dirty="0" smtClean="0"/>
              <a:t>cavity.</a:t>
            </a:r>
          </a:p>
          <a:p>
            <a:r>
              <a:rPr lang="en-IN" dirty="0" smtClean="0"/>
              <a:t>Advanced </a:t>
            </a:r>
            <a:r>
              <a:rPr lang="en-IN" dirty="0"/>
              <a:t>-</a:t>
            </a:r>
            <a:r>
              <a:rPr lang="en-IN" dirty="0" smtClean="0"/>
              <a:t> extensive joint-space </a:t>
            </a:r>
            <a:r>
              <a:rPr lang="en-IN" dirty="0"/>
              <a:t>loss and joint deformity.</a:t>
            </a:r>
          </a:p>
        </p:txBody>
      </p:sp>
    </p:spTree>
    <p:extLst>
      <p:ext uri="{BB962C8B-B14F-4D97-AF65-F5344CB8AC3E}">
        <p14:creationId xmlns:p14="http://schemas.microsoft.com/office/powerpoint/2010/main" val="4217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00" y="633949"/>
            <a:ext cx="6759667" cy="56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84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Other Imaging Studies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Ultrasonography – </a:t>
            </a:r>
          </a:p>
          <a:p>
            <a:pPr>
              <a:buFontTx/>
              <a:buChar char="-"/>
            </a:pPr>
            <a:r>
              <a:rPr lang="en-IN" dirty="0" smtClean="0"/>
              <a:t>It </a:t>
            </a:r>
            <a:r>
              <a:rPr lang="en-IN" dirty="0"/>
              <a:t>is safe and does not involve any exposure to radiation.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Joint </a:t>
            </a:r>
            <a:r>
              <a:rPr lang="en-IN" dirty="0"/>
              <a:t>aspirations and injections are greatly </a:t>
            </a:r>
            <a:r>
              <a:rPr lang="en-IN" dirty="0" smtClean="0"/>
              <a:t>facilitated</a:t>
            </a:r>
          </a:p>
          <a:p>
            <a:r>
              <a:rPr lang="en-IN" b="1" dirty="0"/>
              <a:t>Computed </a:t>
            </a:r>
            <a:r>
              <a:rPr lang="en-IN" b="1" dirty="0" smtClean="0"/>
              <a:t>tomography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Assessing </a:t>
            </a:r>
            <a:r>
              <a:rPr lang="en-IN" dirty="0"/>
              <a:t>trauma of the spine and </a:t>
            </a:r>
            <a:r>
              <a:rPr lang="en-IN" dirty="0" smtClean="0"/>
              <a:t>pelvis</a:t>
            </a:r>
          </a:p>
          <a:p>
            <a:pPr>
              <a:buFontTx/>
              <a:buChar char="-"/>
            </a:pPr>
            <a:r>
              <a:rPr lang="en-IN" dirty="0" smtClean="0"/>
              <a:t>Evaluating </a:t>
            </a:r>
            <a:r>
              <a:rPr lang="en-IN" dirty="0"/>
              <a:t>arthritis in axial joints (</a:t>
            </a:r>
            <a:r>
              <a:rPr lang="en-IN" dirty="0" err="1"/>
              <a:t>eg</a:t>
            </a:r>
            <a:r>
              <a:rPr lang="en-IN" dirty="0"/>
              <a:t>, sacroiliac, </a:t>
            </a:r>
            <a:r>
              <a:rPr lang="en-IN" dirty="0" err="1" smtClean="0"/>
              <a:t>atlantoaxial</a:t>
            </a:r>
            <a:r>
              <a:rPr lang="en-IN" dirty="0" smtClean="0"/>
              <a:t>)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Evaluating </a:t>
            </a:r>
            <a:r>
              <a:rPr lang="en-IN" dirty="0"/>
              <a:t>pain in complex joints in which overlying structures obscure plain radiography views (</a:t>
            </a:r>
            <a:r>
              <a:rPr lang="en-IN" dirty="0" err="1"/>
              <a:t>eg</a:t>
            </a:r>
            <a:r>
              <a:rPr lang="en-IN" dirty="0"/>
              <a:t>, ankle, wrist, and </a:t>
            </a:r>
            <a:r>
              <a:rPr lang="en-IN" dirty="0" err="1" smtClean="0"/>
              <a:t>temporomandibular</a:t>
            </a:r>
            <a:r>
              <a:rPr lang="en-IN" dirty="0" smtClean="0"/>
              <a:t> joint)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9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Magnetic resonance imaging</a:t>
            </a:r>
          </a:p>
          <a:p>
            <a:pPr>
              <a:buFontTx/>
              <a:buChar char="-"/>
            </a:pPr>
            <a:r>
              <a:rPr lang="en-IN" dirty="0" smtClean="0"/>
              <a:t>best </a:t>
            </a:r>
            <a:r>
              <a:rPr lang="en-IN" dirty="0"/>
              <a:t>modality for assessing soft tissue and spinal cord </a:t>
            </a:r>
            <a:r>
              <a:rPr lang="en-IN" dirty="0" smtClean="0"/>
              <a:t>elements</a:t>
            </a:r>
            <a:endParaRPr lang="en-IN" dirty="0"/>
          </a:p>
          <a:p>
            <a:r>
              <a:rPr lang="en-IN" b="1" dirty="0"/>
              <a:t>Radionuclide bone scanning</a:t>
            </a:r>
          </a:p>
          <a:p>
            <a:pPr>
              <a:buFontTx/>
              <a:buChar char="-"/>
            </a:pPr>
            <a:r>
              <a:rPr lang="en-IN" dirty="0" smtClean="0"/>
              <a:t>widely </a:t>
            </a:r>
            <a:r>
              <a:rPr lang="en-IN" dirty="0"/>
              <a:t>available, and its cost is comparable to that of CT </a:t>
            </a:r>
            <a:r>
              <a:rPr lang="en-IN" dirty="0" smtClean="0"/>
              <a:t>scanning.</a:t>
            </a:r>
          </a:p>
          <a:p>
            <a:pPr>
              <a:buFontTx/>
              <a:buChar char="-"/>
            </a:pPr>
            <a:r>
              <a:rPr lang="en-IN" dirty="0" smtClean="0"/>
              <a:t>most </a:t>
            </a:r>
            <a:r>
              <a:rPr lang="en-IN" dirty="0"/>
              <a:t>useful for assessing </a:t>
            </a:r>
            <a:r>
              <a:rPr lang="en-IN" dirty="0" smtClean="0"/>
              <a:t>osteomyelitis, stress </a:t>
            </a:r>
            <a:r>
              <a:rPr lang="en-IN" dirty="0"/>
              <a:t>fractures, and bony metastasis. </a:t>
            </a:r>
          </a:p>
        </p:txBody>
      </p:sp>
    </p:spTree>
    <p:extLst>
      <p:ext uri="{BB962C8B-B14F-4D97-AF65-F5344CB8AC3E}">
        <p14:creationId xmlns:p14="http://schemas.microsoft.com/office/powerpoint/2010/main" val="2060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Synovial Fluid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89498"/>
              </p:ext>
            </p:extLst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194910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95944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5762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23906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156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u="sng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-clear to pale yellow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transparent clarity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-white blood cell (WBC) count lower than 200/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with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-less than 25%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polymorphonuclear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(PMN) leukocytes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-very high viscosity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Noninflammatory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-pale yellow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transparent clarity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-WBC count of 200-2000/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-less than 25%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PMN leukocytes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-high viscosity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-e.g. osteoarthritis, traumatic arthritis, and an early or resolving stage of an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inflammatory arthritis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Inflammatory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-yellow-to-white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translucent-to-opaque clarity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-WBC count of 2000-50,000/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with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-more than 70% PMN leukocytes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-low viscosity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-e.g. rheumatoid arthritis (RA) and other chronic inflammatory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arthritides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Septic–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-white-to-cream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opaque clarity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-WBC count higher than 50,000/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with -more than 90%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PMN leukocytes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-very low viscosity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-bacterial arthritis, but the fluid type also may occasionally be seen in crystalline arthritis and flares of 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Hemorrhagic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hemorrhagic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and opaque clarity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-fat globules should be sought in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hemorrhagic</a:t>
                      </a:r>
                      <a:endParaRPr lang="en-IN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fluids by centrifuging the synovial fluid (a supernatant of fat is indicative of a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juxta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-articular fracture)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9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4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Crystal analysis requires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compensated </a:t>
            </a:r>
            <a:r>
              <a:rPr lang="en-IN" dirty="0"/>
              <a:t>polarized light </a:t>
            </a:r>
            <a:r>
              <a:rPr lang="en-IN" dirty="0" smtClean="0"/>
              <a:t>microscopy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performed </a:t>
            </a:r>
            <a:r>
              <a:rPr lang="en-IN" dirty="0"/>
              <a:t>on a wet smear preparation of synovial fluid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Urate crystals are needle-shaped with strong negative </a:t>
            </a:r>
            <a:r>
              <a:rPr lang="en-IN" dirty="0" smtClean="0"/>
              <a:t>birefringence.</a:t>
            </a:r>
          </a:p>
          <a:p>
            <a:r>
              <a:rPr lang="en-IN" dirty="0" smtClean="0"/>
              <a:t>Calcium </a:t>
            </a:r>
            <a:r>
              <a:rPr lang="en-IN" dirty="0"/>
              <a:t>pyrophosphate </a:t>
            </a:r>
            <a:r>
              <a:rPr lang="en-IN" dirty="0" err="1"/>
              <a:t>dihydrate</a:t>
            </a:r>
            <a:r>
              <a:rPr lang="en-IN" dirty="0"/>
              <a:t> crystals are rhomboid-shaped with </a:t>
            </a:r>
            <a:r>
              <a:rPr lang="en-IN" dirty="0" smtClean="0"/>
              <a:t>weak positive </a:t>
            </a:r>
            <a:r>
              <a:rPr lang="en-IN" dirty="0"/>
              <a:t>birefringence. </a:t>
            </a:r>
            <a:endParaRPr lang="en-IN" dirty="0" smtClean="0"/>
          </a:p>
          <a:p>
            <a:r>
              <a:rPr lang="en-IN" dirty="0" err="1" smtClean="0"/>
              <a:t>Urate</a:t>
            </a:r>
            <a:r>
              <a:rPr lang="en-IN" dirty="0" smtClean="0"/>
              <a:t> </a:t>
            </a:r>
            <a:r>
              <a:rPr lang="en-IN" dirty="0"/>
              <a:t>crystals appear yellow and calcium pyrophosphate </a:t>
            </a:r>
            <a:r>
              <a:rPr lang="en-IN" dirty="0" err="1"/>
              <a:t>dihydrate</a:t>
            </a:r>
            <a:r>
              <a:rPr lang="en-IN" dirty="0"/>
              <a:t> crystals blue when their long axes are aligned </a:t>
            </a:r>
            <a:r>
              <a:rPr lang="en-IN" dirty="0" smtClean="0"/>
              <a:t>parallel to </a:t>
            </a:r>
            <a:r>
              <a:rPr lang="en-IN" dirty="0"/>
              <a:t>that of the red compensator filter.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94" y="0"/>
            <a:ext cx="3752112" cy="31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</a:t>
            </a:r>
            <a:r>
              <a:rPr lang="en-IN" b="1" dirty="0" smtClean="0"/>
              <a:t>ynovial </a:t>
            </a:r>
            <a:r>
              <a:rPr lang="en-IN" b="1" dirty="0"/>
              <a:t>biopsy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Various granulomatous </a:t>
            </a:r>
            <a:r>
              <a:rPr lang="en-IN" dirty="0" err="1"/>
              <a:t>arthritides</a:t>
            </a:r>
            <a:r>
              <a:rPr lang="en-IN" dirty="0"/>
              <a:t> (</a:t>
            </a:r>
            <a:r>
              <a:rPr lang="en-IN" dirty="0" err="1"/>
              <a:t>eg</a:t>
            </a:r>
            <a:r>
              <a:rPr lang="en-IN" dirty="0"/>
              <a:t>, tuberculous arthritis, fungal arthritis, and sarcoidosis)</a:t>
            </a:r>
          </a:p>
          <a:p>
            <a:r>
              <a:rPr lang="en-IN" dirty="0"/>
              <a:t>Amyloidosis</a:t>
            </a:r>
          </a:p>
          <a:p>
            <a:r>
              <a:rPr lang="en-IN" dirty="0"/>
              <a:t>Synovial </a:t>
            </a:r>
            <a:r>
              <a:rPr lang="en-IN" dirty="0" err="1" smtClean="0"/>
              <a:t>tumors</a:t>
            </a:r>
            <a:endParaRPr lang="en-IN" dirty="0"/>
          </a:p>
          <a:p>
            <a:r>
              <a:rPr lang="en-IN" dirty="0"/>
              <a:t>Hemochromatosis</a:t>
            </a:r>
          </a:p>
          <a:p>
            <a:r>
              <a:rPr lang="en-IN" dirty="0" err="1"/>
              <a:t>Multicentric</a:t>
            </a:r>
            <a:r>
              <a:rPr lang="en-IN" dirty="0"/>
              <a:t> </a:t>
            </a:r>
            <a:r>
              <a:rPr lang="en-IN" dirty="0" err="1"/>
              <a:t>reticulohistiocytosis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G</a:t>
            </a:r>
            <a:r>
              <a:rPr lang="en-IN" dirty="0" smtClean="0"/>
              <a:t>oals </a:t>
            </a:r>
            <a:r>
              <a:rPr lang="en-IN" dirty="0"/>
              <a:t>of </a:t>
            </a:r>
            <a:r>
              <a:rPr lang="en-IN" dirty="0" smtClean="0"/>
              <a:t>treatment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smtClean="0"/>
              <a:t>relief </a:t>
            </a:r>
            <a:r>
              <a:rPr lang="en-IN" dirty="0"/>
              <a:t>of </a:t>
            </a:r>
            <a:r>
              <a:rPr lang="en-IN" dirty="0" smtClean="0"/>
              <a:t>pain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smtClean="0"/>
              <a:t>restoration </a:t>
            </a:r>
            <a:r>
              <a:rPr lang="en-IN" dirty="0"/>
              <a:t>or maintenance of joint </a:t>
            </a:r>
            <a:r>
              <a:rPr lang="en-IN" dirty="0" smtClean="0"/>
              <a:t>function</a:t>
            </a:r>
          </a:p>
          <a:p>
            <a:pPr marL="0" indent="0">
              <a:buNone/>
            </a:pPr>
            <a:r>
              <a:rPr lang="en-IN" dirty="0"/>
              <a:t>-</a:t>
            </a:r>
            <a:r>
              <a:rPr lang="en-IN" dirty="0" smtClean="0"/>
              <a:t>and </a:t>
            </a:r>
            <a:r>
              <a:rPr lang="en-IN" dirty="0"/>
              <a:t>prevention of joint damage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both </a:t>
            </a:r>
            <a:r>
              <a:rPr lang="en-IN" dirty="0"/>
              <a:t>pharmacologic and </a:t>
            </a:r>
            <a:r>
              <a:rPr lang="en-IN" dirty="0" err="1"/>
              <a:t>nonpharmacologic</a:t>
            </a:r>
            <a:r>
              <a:rPr lang="en-IN" dirty="0"/>
              <a:t> therapeutic modalities.</a:t>
            </a:r>
          </a:p>
        </p:txBody>
      </p:sp>
    </p:spTree>
    <p:extLst>
      <p:ext uri="{BB962C8B-B14F-4D97-AF65-F5344CB8AC3E}">
        <p14:creationId xmlns:p14="http://schemas.microsoft.com/office/powerpoint/2010/main" val="38878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7059689"/>
              </p:ext>
            </p:extLst>
          </p:nvPr>
        </p:nvGraphicFramePr>
        <p:xfrm>
          <a:off x="152400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8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29200" y="2362200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1" y="4191000"/>
            <a:ext cx="199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is in our box?</a:t>
            </a:r>
          </a:p>
        </p:txBody>
      </p:sp>
    </p:spTree>
    <p:extLst>
      <p:ext uri="{BB962C8B-B14F-4D97-AF65-F5344CB8AC3E}">
        <p14:creationId xmlns:p14="http://schemas.microsoft.com/office/powerpoint/2010/main" val="42875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B76A47-4F67-45BD-A394-323A6FA6F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36B76A47-4F67-45BD-A394-323A6FA6F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36B76A47-4F67-45BD-A394-323A6FA6F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1EFA1E-F1D9-4639-B127-81EF4C240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B1EFA1E-F1D9-4639-B127-81EF4C240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B1EFA1E-F1D9-4639-B127-81EF4C240C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B4D3C8-BC07-497B-9769-A706C685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26B4D3C8-BC07-497B-9769-A706C685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26B4D3C8-BC07-497B-9769-A706C685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11ADF5-31BA-41E8-98FC-0EAD471BA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BF11ADF5-31BA-41E8-98FC-0EAD471BA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BF11ADF5-31BA-41E8-98FC-0EAD471BA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2B2AAE-051B-42FC-8DDE-9A9F9B365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A92B2AAE-051B-42FC-8DDE-9A9F9B365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A92B2AAE-051B-42FC-8DDE-9A9F9B365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98944E-C35A-419A-9E9A-6346BBD86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1D98944E-C35A-419A-9E9A-6346BBD86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1D98944E-C35A-419A-9E9A-6346BBD86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BADB01-0625-47CD-A4C2-951EC7BF2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CBADB01-0625-47CD-A4C2-951EC7BF2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CBADB01-0625-47CD-A4C2-951EC7BF2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15C28F-6A5C-4D12-A84D-33B982A1F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7415C28F-6A5C-4D12-A84D-33B982A1F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7415C28F-6A5C-4D12-A84D-33B982A1F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491506-A1C3-4E8C-8817-BC6D37E8C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C9491506-A1C3-4E8C-8817-BC6D37E8C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C9491506-A1C3-4E8C-8817-BC6D37E8C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EFDF9F-784A-4D7D-836F-2885466BF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15EFDF9F-784A-4D7D-836F-2885466BF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15EFDF9F-784A-4D7D-836F-2885466BF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91EE4-C4F6-4E08-A03F-40DA91B5B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E8591EE4-C4F6-4E08-A03F-40DA91B5B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E8591EE4-C4F6-4E08-A03F-40DA91B5B8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E7A828-3E40-41DE-8E31-BD66CCA09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15E7A828-3E40-41DE-8E31-BD66CCA09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15E7A828-3E40-41DE-8E31-BD66CCA097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21662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Enthesitis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transitional </a:t>
            </a:r>
            <a:r>
              <a:rPr lang="en-IN" dirty="0"/>
              <a:t>zone where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collagenous </a:t>
            </a:r>
            <a:r>
              <a:rPr lang="en-IN" dirty="0"/>
              <a:t>structures such as tendons and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ligaments </a:t>
            </a:r>
            <a:r>
              <a:rPr lang="en-IN" dirty="0"/>
              <a:t>are interwoven into bone</a:t>
            </a:r>
            <a:r>
              <a:rPr lang="en-IN" dirty="0" smtClean="0"/>
              <a:t>. </a:t>
            </a:r>
            <a:endParaRPr lang="en-IN" dirty="0"/>
          </a:p>
          <a:p>
            <a:pPr>
              <a:buFontTx/>
              <a:buChar char="-"/>
            </a:pPr>
            <a:r>
              <a:rPr lang="en-IN" dirty="0" smtClean="0"/>
              <a:t>interface </a:t>
            </a:r>
            <a:r>
              <a:rPr lang="en-IN" dirty="0"/>
              <a:t>between cortical bone and the </a:t>
            </a:r>
            <a:r>
              <a:rPr lang="en-IN" dirty="0" err="1"/>
              <a:t>periosteum</a:t>
            </a:r>
            <a:r>
              <a:rPr lang="en-IN" dirty="0"/>
              <a:t> </a:t>
            </a:r>
          </a:p>
          <a:p>
            <a:pPr>
              <a:buFontTx/>
              <a:buChar char="-"/>
            </a:pPr>
            <a:r>
              <a:rPr lang="en-IN" dirty="0" smtClean="0"/>
              <a:t>vertebral </a:t>
            </a:r>
            <a:r>
              <a:rPr lang="en-IN" dirty="0"/>
              <a:t>bodies and the annulus </a:t>
            </a:r>
            <a:r>
              <a:rPr lang="en-IN" dirty="0" err="1"/>
              <a:t>fibrosus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err="1"/>
              <a:t>S</a:t>
            </a:r>
            <a:r>
              <a:rPr lang="en-IN" dirty="0" err="1" smtClean="0"/>
              <a:t>eronegative</a:t>
            </a:r>
            <a:r>
              <a:rPr lang="en-IN" dirty="0" smtClean="0"/>
              <a:t> </a:t>
            </a:r>
            <a:r>
              <a:rPr lang="en-IN" dirty="0" err="1"/>
              <a:t>spondyloarthropathies</a:t>
            </a:r>
            <a:r>
              <a:rPr lang="en-IN" dirty="0"/>
              <a:t>.</a:t>
            </a:r>
          </a:p>
          <a:p>
            <a:r>
              <a:rPr lang="en-IN" dirty="0"/>
              <a:t>As a result of inflammation at these interfaces, the radially oriented collagen </a:t>
            </a:r>
            <a:r>
              <a:rPr lang="en-IN" dirty="0" err="1"/>
              <a:t>fibers</a:t>
            </a:r>
            <a:r>
              <a:rPr lang="en-IN" dirty="0"/>
              <a:t> undergo metaplasia, forming fibrous bone. </a:t>
            </a:r>
            <a:endParaRPr lang="en-IN" dirty="0" smtClean="0"/>
          </a:p>
          <a:p>
            <a:r>
              <a:rPr lang="en-IN" dirty="0" smtClean="0"/>
              <a:t>These metaplastic transformations </a:t>
            </a:r>
            <a:r>
              <a:rPr lang="en-IN" dirty="0"/>
              <a:t>result in new bone formation (</a:t>
            </a:r>
            <a:r>
              <a:rPr lang="en-IN" dirty="0" err="1"/>
              <a:t>periostitis</a:t>
            </a:r>
            <a:r>
              <a:rPr lang="en-IN" dirty="0"/>
              <a:t>), gradual </a:t>
            </a:r>
            <a:r>
              <a:rPr lang="en-IN" dirty="0" smtClean="0"/>
              <a:t>ossification </a:t>
            </a:r>
            <a:r>
              <a:rPr lang="en-IN" dirty="0" smtClean="0"/>
              <a:t>- </a:t>
            </a:r>
            <a:r>
              <a:rPr lang="en-IN" dirty="0" err="1" smtClean="0"/>
              <a:t>syndesmophyte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econdary </a:t>
            </a:r>
            <a:r>
              <a:rPr lang="en-IN" dirty="0"/>
              <a:t>synovitis may develop.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96" y="274949"/>
            <a:ext cx="4930386" cy="27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Crystal deposition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M</a:t>
            </a:r>
            <a:r>
              <a:rPr lang="en-IN" dirty="0" smtClean="0"/>
              <a:t>onosodium urate, calcium </a:t>
            </a:r>
            <a:r>
              <a:rPr lang="en-IN" dirty="0"/>
              <a:t>pyrophosphate </a:t>
            </a:r>
            <a:r>
              <a:rPr lang="en-IN" dirty="0" err="1"/>
              <a:t>dihydrate</a:t>
            </a:r>
            <a:r>
              <a:rPr lang="en-IN"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- basic </a:t>
            </a:r>
            <a:r>
              <a:rPr lang="en-IN" dirty="0"/>
              <a:t>calcium phosphate (including hydroxyapatite), and calcium oxalate.</a:t>
            </a:r>
          </a:p>
          <a:p>
            <a:r>
              <a:rPr lang="en-IN" dirty="0"/>
              <a:t>Monosodium urate crystal deposition occurs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on </a:t>
            </a:r>
            <a:r>
              <a:rPr lang="en-IN" dirty="0"/>
              <a:t>the surface of hyaline cartilage, within the synovium, and in </a:t>
            </a:r>
            <a:r>
              <a:rPr lang="en-IN" dirty="0" err="1"/>
              <a:t>periarticular</a:t>
            </a:r>
            <a:r>
              <a:rPr lang="en-IN" dirty="0"/>
              <a:t> structures, </a:t>
            </a:r>
            <a:r>
              <a:rPr lang="en-IN" dirty="0" smtClean="0"/>
              <a:t>including tendon </a:t>
            </a:r>
            <a:r>
              <a:rPr lang="en-IN" dirty="0"/>
              <a:t>sheaths and </a:t>
            </a:r>
            <a:r>
              <a:rPr lang="en-IN" dirty="0" err="1"/>
              <a:t>bursae</a:t>
            </a:r>
            <a:r>
              <a:rPr lang="en-IN" dirty="0"/>
              <a:t>. </a:t>
            </a:r>
          </a:p>
          <a:p>
            <a:pPr>
              <a:buFontTx/>
              <a:buChar char="-"/>
            </a:pPr>
            <a:r>
              <a:rPr lang="en-IN" dirty="0" smtClean="0"/>
              <a:t>localized </a:t>
            </a:r>
            <a:r>
              <a:rPr lang="en-IN" dirty="0"/>
              <a:t>to a bursa or tendon sheath adjacent </a:t>
            </a:r>
            <a:r>
              <a:rPr lang="en-IN" dirty="0" smtClean="0"/>
              <a:t>to the </a:t>
            </a:r>
            <a:r>
              <a:rPr lang="en-IN" dirty="0"/>
              <a:t>joint or may be widespread, involving multiple joint structures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Calcium pyrophosphate crystal </a:t>
            </a:r>
            <a:r>
              <a:rPr lang="en-IN" dirty="0" smtClean="0"/>
              <a:t>deposition</a:t>
            </a:r>
          </a:p>
          <a:p>
            <a:pPr>
              <a:buFontTx/>
              <a:buChar char="-"/>
            </a:pPr>
            <a:r>
              <a:rPr lang="en-IN" dirty="0" smtClean="0"/>
              <a:t>confined </a:t>
            </a:r>
            <a:r>
              <a:rPr lang="en-IN" dirty="0"/>
              <a:t>to hyaline cartilage, fibrocartilage, and areas of </a:t>
            </a:r>
            <a:r>
              <a:rPr lang="en-IN" dirty="0" err="1"/>
              <a:t>chondroid</a:t>
            </a:r>
            <a:r>
              <a:rPr lang="en-IN" dirty="0"/>
              <a:t> metaplasia (</a:t>
            </a:r>
            <a:r>
              <a:rPr lang="en-IN" dirty="0" err="1"/>
              <a:t>ie</a:t>
            </a:r>
            <a:r>
              <a:rPr lang="en-IN" dirty="0"/>
              <a:t>, </a:t>
            </a:r>
            <a:r>
              <a:rPr lang="en-IN" dirty="0" smtClean="0"/>
              <a:t>degenerated areas </a:t>
            </a:r>
            <a:r>
              <a:rPr lang="en-IN" dirty="0"/>
              <a:t>of tendons, ligaments, and the joint capsule) within the </a:t>
            </a:r>
            <a:r>
              <a:rPr lang="en-IN" dirty="0" smtClean="0"/>
              <a:t>joint.</a:t>
            </a:r>
          </a:p>
          <a:p>
            <a:pPr>
              <a:buFontTx/>
              <a:buChar char="-"/>
            </a:pPr>
            <a:r>
              <a:rPr lang="en-IN" dirty="0" smtClean="0"/>
              <a:t>Shedding </a:t>
            </a:r>
            <a:r>
              <a:rPr lang="en-IN" dirty="0"/>
              <a:t>of these crystals into the joint space may trigger an </a:t>
            </a:r>
            <a:r>
              <a:rPr lang="en-IN" dirty="0" smtClean="0"/>
              <a:t>acute inflammatory </a:t>
            </a:r>
            <a:r>
              <a:rPr lang="en-IN" dirty="0"/>
              <a:t>arthritis, known as </a:t>
            </a:r>
            <a:r>
              <a:rPr lang="en-IN" dirty="0" err="1"/>
              <a:t>pseudogout</a:t>
            </a:r>
            <a:r>
              <a:rPr lang="en-IN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067" y="152400"/>
            <a:ext cx="4280933" cy="20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Infectious arthritis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synovium may become the seat of acute or chronic infections </a:t>
            </a:r>
          </a:p>
          <a:p>
            <a:r>
              <a:rPr lang="en-IN" dirty="0" smtClean="0"/>
              <a:t>bacterial</a:t>
            </a:r>
            <a:r>
              <a:rPr lang="en-IN" dirty="0"/>
              <a:t>, fungal, or viral organisms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almost always </a:t>
            </a:r>
            <a:r>
              <a:rPr lang="en-IN" dirty="0"/>
              <a:t>arise from blood-borne organisms and may be part of a systemic infection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intense </a:t>
            </a:r>
            <a:r>
              <a:rPr lang="en-IN" dirty="0"/>
              <a:t>infiltration by neutrophils with resultant necrosis of the synovium and </a:t>
            </a:r>
            <a:endParaRPr lang="en-IN" dirty="0" smtClean="0"/>
          </a:p>
          <a:p>
            <a:r>
              <a:rPr lang="en-IN" dirty="0" smtClean="0"/>
              <a:t>subsequent </a:t>
            </a:r>
            <a:r>
              <a:rPr lang="en-IN" dirty="0"/>
              <a:t>formation </a:t>
            </a:r>
            <a:r>
              <a:rPr lang="en-IN" dirty="0" smtClean="0"/>
              <a:t>of granulation </a:t>
            </a:r>
            <a:r>
              <a:rPr lang="en-IN" dirty="0"/>
              <a:t>and scar tissue.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dense mass of fibrin, infiltrated by neutrophils, forms over the surface of the synovium. </a:t>
            </a:r>
            <a:endParaRPr lang="en-IN" dirty="0" smtClean="0"/>
          </a:p>
          <a:p>
            <a:r>
              <a:rPr lang="en-IN" dirty="0" smtClean="0"/>
              <a:t>Bacterial </a:t>
            </a:r>
            <a:r>
              <a:rPr lang="en-IN" dirty="0"/>
              <a:t>products </a:t>
            </a:r>
            <a:r>
              <a:rPr lang="en-IN" dirty="0" smtClean="0"/>
              <a:t>released within </a:t>
            </a:r>
            <a:r>
              <a:rPr lang="en-IN" dirty="0"/>
              <a:t>the joint are capable of producing rapid cartilage destruction.</a:t>
            </a:r>
          </a:p>
        </p:txBody>
      </p:sp>
    </p:spTree>
    <p:extLst>
      <p:ext uri="{BB962C8B-B14F-4D97-AF65-F5344CB8AC3E}">
        <p14:creationId xmlns:p14="http://schemas.microsoft.com/office/powerpoint/2010/main" val="15498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Structural or mechanical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joint </a:t>
            </a:r>
            <a:r>
              <a:rPr lang="en-IN" b="1" dirty="0"/>
              <a:t>derangement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Local factors: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Previous </a:t>
            </a:r>
            <a:r>
              <a:rPr lang="en-IN" dirty="0"/>
              <a:t>joint trauma (</a:t>
            </a:r>
            <a:r>
              <a:rPr lang="en-IN" dirty="0" err="1"/>
              <a:t>eg</a:t>
            </a:r>
            <a:r>
              <a:rPr lang="en-IN" dirty="0"/>
              <a:t>, meniscal tears)</a:t>
            </a:r>
          </a:p>
          <a:p>
            <a:pPr>
              <a:buFontTx/>
              <a:buChar char="-"/>
            </a:pPr>
            <a:r>
              <a:rPr lang="en-IN" dirty="0" smtClean="0"/>
              <a:t>Developmental </a:t>
            </a:r>
            <a:r>
              <a:rPr lang="en-IN" dirty="0"/>
              <a:t>joint alterations (</a:t>
            </a:r>
            <a:r>
              <a:rPr lang="en-IN" dirty="0" err="1"/>
              <a:t>eg</a:t>
            </a:r>
            <a:r>
              <a:rPr lang="en-IN" dirty="0"/>
              <a:t>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congenital </a:t>
            </a:r>
            <a:r>
              <a:rPr lang="en-IN" dirty="0"/>
              <a:t>hip dysplasia and slipped capital femoral epiphysis)</a:t>
            </a:r>
          </a:p>
          <a:p>
            <a:pPr marL="0" indent="0">
              <a:buNone/>
            </a:pPr>
            <a:r>
              <a:rPr lang="en-IN" dirty="0" smtClean="0"/>
              <a:t>- Alterations </a:t>
            </a:r>
            <a:r>
              <a:rPr lang="en-IN" dirty="0"/>
              <a:t>of the subchondral bone (</a:t>
            </a:r>
            <a:r>
              <a:rPr lang="en-IN" dirty="0" err="1"/>
              <a:t>eg</a:t>
            </a:r>
            <a:r>
              <a:rPr lang="en-IN" dirty="0"/>
              <a:t>, </a:t>
            </a:r>
            <a:r>
              <a:rPr lang="en-IN" dirty="0" err="1"/>
              <a:t>osteopetrosis</a:t>
            </a:r>
            <a:r>
              <a:rPr lang="en-IN" dirty="0"/>
              <a:t>, avascular necrosis, and Paget disease)</a:t>
            </a:r>
          </a:p>
          <a:p>
            <a:pPr marL="0" indent="0">
              <a:buNone/>
            </a:pPr>
            <a:r>
              <a:rPr lang="en-IN" dirty="0" smtClean="0"/>
              <a:t>- Alterations </a:t>
            </a:r>
            <a:r>
              <a:rPr lang="en-IN" dirty="0"/>
              <a:t>of supporting structures (</a:t>
            </a:r>
            <a:r>
              <a:rPr lang="en-IN" dirty="0" err="1"/>
              <a:t>eg</a:t>
            </a:r>
            <a:r>
              <a:rPr lang="en-IN" dirty="0"/>
              <a:t>, hypermobility)</a:t>
            </a:r>
          </a:p>
          <a:p>
            <a:pPr marL="0" indent="0">
              <a:buNone/>
            </a:pPr>
            <a:r>
              <a:rPr lang="en-IN" dirty="0" smtClean="0"/>
              <a:t>- Cartilage </a:t>
            </a:r>
            <a:r>
              <a:rPr lang="en-IN" dirty="0"/>
              <a:t>derangements (</a:t>
            </a:r>
            <a:r>
              <a:rPr lang="en-IN" dirty="0" err="1"/>
              <a:t>eg</a:t>
            </a:r>
            <a:r>
              <a:rPr lang="en-IN" dirty="0"/>
              <a:t>, </a:t>
            </a:r>
            <a:r>
              <a:rPr lang="en-IN" dirty="0" err="1"/>
              <a:t>ochronosis</a:t>
            </a:r>
            <a:r>
              <a:rPr lang="en-IN" dirty="0"/>
              <a:t> and crystal deposition)</a:t>
            </a:r>
          </a:p>
          <a:p>
            <a:r>
              <a:rPr lang="en-IN" dirty="0"/>
              <a:t>Host </a:t>
            </a:r>
            <a:r>
              <a:rPr lang="en-IN" dirty="0" smtClean="0"/>
              <a:t>factors:</a:t>
            </a:r>
            <a:r>
              <a:rPr lang="en-IN" dirty="0"/>
              <a:t> </a:t>
            </a:r>
            <a:r>
              <a:rPr lang="en-IN" dirty="0" smtClean="0"/>
              <a:t>Genetic traits, Obesity</a:t>
            </a:r>
            <a:endParaRPr lang="en-IN" dirty="0"/>
          </a:p>
          <a:p>
            <a:r>
              <a:rPr lang="en-IN" dirty="0"/>
              <a:t>Degeneration of the articular cartilage is the principal pathologic feature of osteoarthritis </a:t>
            </a:r>
            <a:endParaRPr lang="en-IN" dirty="0" smtClean="0"/>
          </a:p>
          <a:p>
            <a:r>
              <a:rPr lang="en-IN" dirty="0" smtClean="0"/>
              <a:t>associated </a:t>
            </a:r>
            <a:r>
              <a:rPr lang="en-IN" dirty="0"/>
              <a:t>with subchondral bone sclerosis and marginal osteophyte </a:t>
            </a:r>
            <a:r>
              <a:rPr lang="en-IN" dirty="0" smtClean="0"/>
              <a:t>formation</a:t>
            </a:r>
          </a:p>
          <a:p>
            <a:r>
              <a:rPr lang="en-IN" dirty="0" smtClean="0"/>
              <a:t>may </a:t>
            </a:r>
            <a:r>
              <a:rPr lang="en-IN" dirty="0"/>
              <a:t>have an associated synovitis, with the formation of bland synovial effusions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-322767"/>
            <a:ext cx="4932218" cy="32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Clinical Presentation - </a:t>
            </a:r>
            <a:r>
              <a:rPr lang="en-IN" b="1" dirty="0"/>
              <a:t>Patient 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372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 key initial </a:t>
            </a:r>
            <a:r>
              <a:rPr lang="en-IN" dirty="0" smtClean="0"/>
              <a:t>step</a:t>
            </a:r>
          </a:p>
          <a:p>
            <a:pPr>
              <a:buFontTx/>
              <a:buChar char="-"/>
            </a:pPr>
            <a:r>
              <a:rPr lang="en-IN" dirty="0" smtClean="0"/>
              <a:t>joint </a:t>
            </a:r>
            <a:r>
              <a:rPr lang="en-IN" dirty="0"/>
              <a:t>or 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an adjacent bursa</a:t>
            </a:r>
            <a:r>
              <a:rPr lang="en-IN" dirty="0"/>
              <a:t>, tendon, ligament, bone, or muscle or </a:t>
            </a:r>
          </a:p>
          <a:p>
            <a:pPr>
              <a:buFontTx/>
              <a:buChar char="-"/>
            </a:pPr>
            <a:r>
              <a:rPr lang="en-IN" dirty="0" smtClean="0"/>
              <a:t>referred </a:t>
            </a:r>
            <a:r>
              <a:rPr lang="en-IN" dirty="0"/>
              <a:t>from a visceral organ or nerve root</a:t>
            </a:r>
            <a:r>
              <a:rPr lang="en-IN" dirty="0" smtClean="0"/>
              <a:t>.</a:t>
            </a:r>
          </a:p>
          <a:p>
            <a:r>
              <a:rPr lang="en-IN" dirty="0" smtClean="0"/>
              <a:t>more difficult - pain </a:t>
            </a:r>
            <a:r>
              <a:rPr lang="en-IN" dirty="0"/>
              <a:t>is in proximal, larger </a:t>
            </a:r>
            <a:r>
              <a:rPr lang="en-IN" dirty="0" smtClean="0"/>
              <a:t>joints</a:t>
            </a:r>
          </a:p>
          <a:p>
            <a:pPr marL="0" indent="0">
              <a:buNone/>
            </a:pPr>
            <a:r>
              <a:rPr lang="en-IN" dirty="0" smtClean="0"/>
              <a:t>- hip </a:t>
            </a:r>
            <a:r>
              <a:rPr lang="en-IN" dirty="0"/>
              <a:t>pain can arise from degenerative disc disease or stenosis of the lumbar </a:t>
            </a:r>
            <a:r>
              <a:rPr lang="en-IN" dirty="0" smtClean="0"/>
              <a:t>spine, </a:t>
            </a:r>
            <a:r>
              <a:rPr lang="en-IN" dirty="0" err="1" smtClean="0"/>
              <a:t>aortoiliac</a:t>
            </a:r>
            <a:r>
              <a:rPr lang="en-IN" dirty="0" smtClean="0"/>
              <a:t> </a:t>
            </a:r>
            <a:r>
              <a:rPr lang="en-IN" dirty="0"/>
              <a:t>occlusive disease, hip arthritis, or trochanteric bursitis.</a:t>
            </a:r>
          </a:p>
          <a:p>
            <a:r>
              <a:rPr lang="en-IN" dirty="0" smtClean="0"/>
              <a:t>the </a:t>
            </a:r>
            <a:r>
              <a:rPr lang="en-IN" dirty="0"/>
              <a:t>following 3 broad categories of joint disease must be </a:t>
            </a:r>
            <a:r>
              <a:rPr lang="en-IN" dirty="0" smtClean="0"/>
              <a:t>differentiated: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Inflammatory arthritis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</a:t>
            </a:r>
            <a:r>
              <a:rPr lang="en-IN" dirty="0" err="1" smtClean="0"/>
              <a:t>Noninflammatory</a:t>
            </a:r>
            <a:r>
              <a:rPr lang="en-IN" dirty="0" smtClean="0"/>
              <a:t> arthritis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- Arthralgia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3204</Words>
  <Application>Microsoft Office PowerPoint</Application>
  <PresentationFormat>Widescreen</PresentationFormat>
  <Paragraphs>385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Wingdings</vt:lpstr>
      <vt:lpstr>Office Theme</vt:lpstr>
      <vt:lpstr>ARTHRITIS – Approach to Diagnosis</vt:lpstr>
      <vt:lpstr>Overview</vt:lpstr>
      <vt:lpstr>Pathophysiology</vt:lpstr>
      <vt:lpstr>Synovitis</vt:lpstr>
      <vt:lpstr>Enthesitis</vt:lpstr>
      <vt:lpstr>Crystal deposition</vt:lpstr>
      <vt:lpstr>Infectious arthritis</vt:lpstr>
      <vt:lpstr>Structural or mechanical  joint derangement</vt:lpstr>
      <vt:lpstr>Clinical Presentation - Patient history</vt:lpstr>
      <vt:lpstr>PowerPoint Presentation</vt:lpstr>
      <vt:lpstr>Symptoms</vt:lpstr>
      <vt:lpstr>PowerPoint Presentation</vt:lpstr>
      <vt:lpstr>PowerPoint Presentation</vt:lpstr>
      <vt:lpstr>Historical features important to the differential diagnosis</vt:lpstr>
      <vt:lpstr>PowerPoint Presentation</vt:lpstr>
      <vt:lpstr>PowerPoint Presentation</vt:lpstr>
      <vt:lpstr>Extra-articular manifestations</vt:lpstr>
      <vt:lpstr>Physical examination</vt:lpstr>
      <vt:lpstr>Signs of inflammatory joint disease</vt:lpstr>
      <vt:lpstr>PowerPoint Presentation</vt:lpstr>
      <vt:lpstr>Signs of degenerative or mechanical joint disease include the following:</vt:lpstr>
      <vt:lpstr>Monoarthritis - Acute</vt:lpstr>
      <vt:lpstr>Monoarthritis - Chronic</vt:lpstr>
      <vt:lpstr>Polyarthritis - acute</vt:lpstr>
      <vt:lpstr>Polyarthritis - Chronic</vt:lpstr>
      <vt:lpstr>Laboratory Studies</vt:lpstr>
      <vt:lpstr>PowerPoint Presentation</vt:lpstr>
      <vt:lpstr>PowerPoint Presentation</vt:lpstr>
      <vt:lpstr>Others</vt:lpstr>
      <vt:lpstr>Plain Radiography</vt:lpstr>
      <vt:lpstr>PowerPoint Presentation</vt:lpstr>
      <vt:lpstr>Psoriatic arthritis</vt:lpstr>
      <vt:lpstr>PowerPoint Presentation</vt:lpstr>
      <vt:lpstr>Gout</vt:lpstr>
      <vt:lpstr>PowerPoint Presentation</vt:lpstr>
      <vt:lpstr>Pseudogout</vt:lpstr>
      <vt:lpstr>PowerPoint Presentation</vt:lpstr>
      <vt:lpstr>Infectious arthritis</vt:lpstr>
      <vt:lpstr>PowerPoint Presentation</vt:lpstr>
      <vt:lpstr>Osteoarthritis</vt:lpstr>
      <vt:lpstr>PowerPoint Presentation</vt:lpstr>
      <vt:lpstr>Other Imaging Studies</vt:lpstr>
      <vt:lpstr>PowerPoint Presentation</vt:lpstr>
      <vt:lpstr>Synovial Fluid Analysis</vt:lpstr>
      <vt:lpstr>PowerPoint Presentation</vt:lpstr>
      <vt:lpstr>Synovial biopsy</vt:lpstr>
      <vt:lpstr>Management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admln</dc:creator>
  <cp:lastModifiedBy>admln</cp:lastModifiedBy>
  <cp:revision>47</cp:revision>
  <dcterms:created xsi:type="dcterms:W3CDTF">2019-04-24T04:52:38Z</dcterms:created>
  <dcterms:modified xsi:type="dcterms:W3CDTF">2019-04-25T07:31:04Z</dcterms:modified>
</cp:coreProperties>
</file>