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0" r:id="rId7"/>
    <p:sldId id="272" r:id="rId8"/>
    <p:sldId id="266" r:id="rId9"/>
    <p:sldId id="265" r:id="rId10"/>
    <p:sldId id="273" r:id="rId11"/>
    <p:sldId id="261" r:id="rId12"/>
    <p:sldId id="271" r:id="rId13"/>
    <p:sldId id="27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ACFED-06B3-43D7-8642-175D4F6191D9}" type="doc">
      <dgm:prSet loTypeId="urn:microsoft.com/office/officeart/2016/7/layout/BasicLinearProcessNumbered" loCatId="process" qsTypeId="urn:microsoft.com/office/officeart/2005/8/quickstyle/simple1" qsCatId="simple" csTypeId="urn:microsoft.com/office/officeart/2005/8/colors/accent2_2" csCatId="accent2" phldr="1"/>
      <dgm:spPr/>
      <dgm:t>
        <a:bodyPr/>
        <a:lstStyle/>
        <a:p>
          <a:endParaRPr lang="en-US"/>
        </a:p>
      </dgm:t>
    </dgm:pt>
    <dgm:pt modelId="{A42707DD-C40C-4DBB-97BB-B4E67219B63A}">
      <dgm:prSet/>
      <dgm:spPr/>
      <dgm:t>
        <a:bodyPr/>
        <a:lstStyle/>
        <a:p>
          <a:r>
            <a:rPr lang="en-US"/>
            <a:t>Guessing the factors that may be linked to sustainable development </a:t>
          </a:r>
        </a:p>
      </dgm:t>
    </dgm:pt>
    <dgm:pt modelId="{33F913D5-6788-434D-AD65-BAAE6B13C178}" type="parTrans" cxnId="{C6556148-3273-4253-BDC4-ED59B1E86343}">
      <dgm:prSet/>
      <dgm:spPr/>
      <dgm:t>
        <a:bodyPr/>
        <a:lstStyle/>
        <a:p>
          <a:endParaRPr lang="en-US"/>
        </a:p>
      </dgm:t>
    </dgm:pt>
    <dgm:pt modelId="{580D00EC-0687-42B3-8AFA-F51AF0C14889}" type="sibTrans" cxnId="{C6556148-3273-4253-BDC4-ED59B1E86343}">
      <dgm:prSet phldrT="1" phldr="0"/>
      <dgm:spPr/>
      <dgm:t>
        <a:bodyPr/>
        <a:lstStyle/>
        <a:p>
          <a:r>
            <a:rPr lang="en-US"/>
            <a:t>1</a:t>
          </a:r>
          <a:endParaRPr lang="en-US" dirty="0"/>
        </a:p>
      </dgm:t>
    </dgm:pt>
    <dgm:pt modelId="{54A24060-99EC-4BBB-BD52-E61D1E63B904}">
      <dgm:prSet/>
      <dgm:spPr/>
      <dgm:t>
        <a:bodyPr/>
        <a:lstStyle/>
        <a:p>
          <a:r>
            <a:rPr lang="en-US"/>
            <a:t>Plotting data and proposing equations based on the data.</a:t>
          </a:r>
        </a:p>
      </dgm:t>
    </dgm:pt>
    <dgm:pt modelId="{741BB2F4-9EC0-46C7-BC75-F9C0AD5254CA}" type="parTrans" cxnId="{D4065EEE-D8CD-433D-8ACC-9B5BFD1E9044}">
      <dgm:prSet/>
      <dgm:spPr/>
      <dgm:t>
        <a:bodyPr/>
        <a:lstStyle/>
        <a:p>
          <a:endParaRPr lang="en-US"/>
        </a:p>
      </dgm:t>
    </dgm:pt>
    <dgm:pt modelId="{B7402D94-1C61-4753-8DCD-47AA00128C8E}" type="sibTrans" cxnId="{D4065EEE-D8CD-433D-8ACC-9B5BFD1E9044}">
      <dgm:prSet phldrT="2" phldr="0"/>
      <dgm:spPr/>
      <dgm:t>
        <a:bodyPr/>
        <a:lstStyle/>
        <a:p>
          <a:r>
            <a:rPr lang="en-US"/>
            <a:t>2</a:t>
          </a:r>
        </a:p>
      </dgm:t>
    </dgm:pt>
    <dgm:pt modelId="{6AF512C9-E43D-4942-BE40-7306A70C53D9}">
      <dgm:prSet/>
      <dgm:spPr/>
      <dgm:t>
        <a:bodyPr/>
        <a:lstStyle/>
        <a:p>
          <a:r>
            <a:rPr lang="en-US"/>
            <a:t>Making a hypothesis and verifying it with the data.</a:t>
          </a:r>
        </a:p>
      </dgm:t>
    </dgm:pt>
    <dgm:pt modelId="{557760EC-A2CF-48AF-966A-81EF8BB96F5A}" type="parTrans" cxnId="{B572D443-C71B-4FA9-92AC-1D789D4EA29D}">
      <dgm:prSet/>
      <dgm:spPr/>
      <dgm:t>
        <a:bodyPr/>
        <a:lstStyle/>
        <a:p>
          <a:endParaRPr lang="en-US"/>
        </a:p>
      </dgm:t>
    </dgm:pt>
    <dgm:pt modelId="{EB20D80D-B4A7-421E-9FEF-F4A6F11B135C}" type="sibTrans" cxnId="{B572D443-C71B-4FA9-92AC-1D789D4EA29D}">
      <dgm:prSet phldrT="3" phldr="0"/>
      <dgm:spPr/>
      <dgm:t>
        <a:bodyPr/>
        <a:lstStyle/>
        <a:p>
          <a:r>
            <a:rPr lang="en-US"/>
            <a:t>3</a:t>
          </a:r>
        </a:p>
      </dgm:t>
    </dgm:pt>
    <dgm:pt modelId="{EE6243AC-3C76-421C-8984-6B84D1B4A9C9}">
      <dgm:prSet/>
      <dgm:spPr/>
      <dgm:t>
        <a:bodyPr/>
        <a:lstStyle/>
        <a:p>
          <a:r>
            <a:rPr lang="en-US" dirty="0"/>
            <a:t>Using Kuznets Curve test to find out whether correlation exists or not.</a:t>
          </a:r>
        </a:p>
      </dgm:t>
    </dgm:pt>
    <dgm:pt modelId="{36EA785C-A315-4232-A374-146557149A09}" type="parTrans" cxnId="{10C09AA7-6C8B-43FD-BFB0-5B8E2A913325}">
      <dgm:prSet/>
      <dgm:spPr/>
      <dgm:t>
        <a:bodyPr/>
        <a:lstStyle/>
        <a:p>
          <a:endParaRPr lang="en-US"/>
        </a:p>
      </dgm:t>
    </dgm:pt>
    <dgm:pt modelId="{820BDA53-3BED-4DD6-BBC4-D0447B8B463A}" type="sibTrans" cxnId="{10C09AA7-6C8B-43FD-BFB0-5B8E2A913325}">
      <dgm:prSet phldrT="4" phldr="0"/>
      <dgm:spPr/>
      <dgm:t>
        <a:bodyPr/>
        <a:lstStyle/>
        <a:p>
          <a:r>
            <a:rPr lang="en-US"/>
            <a:t>4</a:t>
          </a:r>
        </a:p>
      </dgm:t>
    </dgm:pt>
    <dgm:pt modelId="{CA9DA9E7-5599-427F-BCF6-EBCE4C7216AC}" type="pres">
      <dgm:prSet presAssocID="{E4CACFED-06B3-43D7-8642-175D4F6191D9}" presName="Name0" presStyleCnt="0">
        <dgm:presLayoutVars>
          <dgm:animLvl val="lvl"/>
          <dgm:resizeHandles val="exact"/>
        </dgm:presLayoutVars>
      </dgm:prSet>
      <dgm:spPr/>
    </dgm:pt>
    <dgm:pt modelId="{0B6DA8D2-219A-4DC3-A806-243BD3E65C1A}" type="pres">
      <dgm:prSet presAssocID="{A42707DD-C40C-4DBB-97BB-B4E67219B63A}" presName="compositeNode" presStyleCnt="0">
        <dgm:presLayoutVars>
          <dgm:bulletEnabled val="1"/>
        </dgm:presLayoutVars>
      </dgm:prSet>
      <dgm:spPr/>
    </dgm:pt>
    <dgm:pt modelId="{B603635D-D51D-4059-916B-78A7A18996AD}" type="pres">
      <dgm:prSet presAssocID="{A42707DD-C40C-4DBB-97BB-B4E67219B63A}" presName="bgRect" presStyleLbl="bgAccFollowNode1" presStyleIdx="0" presStyleCnt="4"/>
      <dgm:spPr/>
    </dgm:pt>
    <dgm:pt modelId="{2ACC93B7-8ECD-4A5B-941D-4A0A6A6AC638}" type="pres">
      <dgm:prSet presAssocID="{580D00EC-0687-42B3-8AFA-F51AF0C14889}" presName="sibTransNodeCircle" presStyleLbl="alignNode1" presStyleIdx="0" presStyleCnt="8">
        <dgm:presLayoutVars>
          <dgm:chMax val="0"/>
          <dgm:bulletEnabled/>
        </dgm:presLayoutVars>
      </dgm:prSet>
      <dgm:spPr/>
    </dgm:pt>
    <dgm:pt modelId="{59B9926F-0BD4-4C96-9BBA-6FE3561857A7}" type="pres">
      <dgm:prSet presAssocID="{A42707DD-C40C-4DBB-97BB-B4E67219B63A}" presName="bottomLine" presStyleLbl="alignNode1" presStyleIdx="1" presStyleCnt="8">
        <dgm:presLayoutVars/>
      </dgm:prSet>
      <dgm:spPr/>
    </dgm:pt>
    <dgm:pt modelId="{8C896BB9-8F00-4A39-8651-B4E7FD858F45}" type="pres">
      <dgm:prSet presAssocID="{A42707DD-C40C-4DBB-97BB-B4E67219B63A}" presName="nodeText" presStyleLbl="bgAccFollowNode1" presStyleIdx="0" presStyleCnt="4">
        <dgm:presLayoutVars>
          <dgm:bulletEnabled val="1"/>
        </dgm:presLayoutVars>
      </dgm:prSet>
      <dgm:spPr/>
    </dgm:pt>
    <dgm:pt modelId="{6E0AD09E-03EC-4E2C-B074-C95563858634}" type="pres">
      <dgm:prSet presAssocID="{580D00EC-0687-42B3-8AFA-F51AF0C14889}" presName="sibTrans" presStyleCnt="0"/>
      <dgm:spPr/>
    </dgm:pt>
    <dgm:pt modelId="{5E2C1589-24EA-482D-983F-2CA729EA9B3D}" type="pres">
      <dgm:prSet presAssocID="{54A24060-99EC-4BBB-BD52-E61D1E63B904}" presName="compositeNode" presStyleCnt="0">
        <dgm:presLayoutVars>
          <dgm:bulletEnabled val="1"/>
        </dgm:presLayoutVars>
      </dgm:prSet>
      <dgm:spPr/>
    </dgm:pt>
    <dgm:pt modelId="{C00AABB1-E32E-4DFA-BE53-0C3149FD2A0B}" type="pres">
      <dgm:prSet presAssocID="{54A24060-99EC-4BBB-BD52-E61D1E63B904}" presName="bgRect" presStyleLbl="bgAccFollowNode1" presStyleIdx="1" presStyleCnt="4"/>
      <dgm:spPr/>
    </dgm:pt>
    <dgm:pt modelId="{3772BB98-6567-4EAD-B839-EFF0505DE6F7}" type="pres">
      <dgm:prSet presAssocID="{B7402D94-1C61-4753-8DCD-47AA00128C8E}" presName="sibTransNodeCircle" presStyleLbl="alignNode1" presStyleIdx="2" presStyleCnt="8">
        <dgm:presLayoutVars>
          <dgm:chMax val="0"/>
          <dgm:bulletEnabled/>
        </dgm:presLayoutVars>
      </dgm:prSet>
      <dgm:spPr/>
    </dgm:pt>
    <dgm:pt modelId="{7735A79C-EB19-4A3F-A8D8-491B6DA87624}" type="pres">
      <dgm:prSet presAssocID="{54A24060-99EC-4BBB-BD52-E61D1E63B904}" presName="bottomLine" presStyleLbl="alignNode1" presStyleIdx="3" presStyleCnt="8">
        <dgm:presLayoutVars/>
      </dgm:prSet>
      <dgm:spPr/>
    </dgm:pt>
    <dgm:pt modelId="{C472DE68-E594-49DE-899D-48727ECFE3BF}" type="pres">
      <dgm:prSet presAssocID="{54A24060-99EC-4BBB-BD52-E61D1E63B904}" presName="nodeText" presStyleLbl="bgAccFollowNode1" presStyleIdx="1" presStyleCnt="4">
        <dgm:presLayoutVars>
          <dgm:bulletEnabled val="1"/>
        </dgm:presLayoutVars>
      </dgm:prSet>
      <dgm:spPr/>
    </dgm:pt>
    <dgm:pt modelId="{C213E368-0A3B-4740-9804-1C180A665ACD}" type="pres">
      <dgm:prSet presAssocID="{B7402D94-1C61-4753-8DCD-47AA00128C8E}" presName="sibTrans" presStyleCnt="0"/>
      <dgm:spPr/>
    </dgm:pt>
    <dgm:pt modelId="{5CED1712-C77B-425B-A3FB-EB41F76539C7}" type="pres">
      <dgm:prSet presAssocID="{6AF512C9-E43D-4942-BE40-7306A70C53D9}" presName="compositeNode" presStyleCnt="0">
        <dgm:presLayoutVars>
          <dgm:bulletEnabled val="1"/>
        </dgm:presLayoutVars>
      </dgm:prSet>
      <dgm:spPr/>
    </dgm:pt>
    <dgm:pt modelId="{754F1316-076E-4109-92EC-D802E04B06A4}" type="pres">
      <dgm:prSet presAssocID="{6AF512C9-E43D-4942-BE40-7306A70C53D9}" presName="bgRect" presStyleLbl="bgAccFollowNode1" presStyleIdx="2" presStyleCnt="4"/>
      <dgm:spPr/>
    </dgm:pt>
    <dgm:pt modelId="{679DF017-5DF2-41F7-A0B5-07462BE863C4}" type="pres">
      <dgm:prSet presAssocID="{EB20D80D-B4A7-421E-9FEF-F4A6F11B135C}" presName="sibTransNodeCircle" presStyleLbl="alignNode1" presStyleIdx="4" presStyleCnt="8">
        <dgm:presLayoutVars>
          <dgm:chMax val="0"/>
          <dgm:bulletEnabled/>
        </dgm:presLayoutVars>
      </dgm:prSet>
      <dgm:spPr/>
    </dgm:pt>
    <dgm:pt modelId="{C3B60937-75EF-481B-8EB5-F507342E6996}" type="pres">
      <dgm:prSet presAssocID="{6AF512C9-E43D-4942-BE40-7306A70C53D9}" presName="bottomLine" presStyleLbl="alignNode1" presStyleIdx="5" presStyleCnt="8">
        <dgm:presLayoutVars/>
      </dgm:prSet>
      <dgm:spPr/>
    </dgm:pt>
    <dgm:pt modelId="{E609CC80-381C-4C70-AE64-05D9CBE6E937}" type="pres">
      <dgm:prSet presAssocID="{6AF512C9-E43D-4942-BE40-7306A70C53D9}" presName="nodeText" presStyleLbl="bgAccFollowNode1" presStyleIdx="2" presStyleCnt="4">
        <dgm:presLayoutVars>
          <dgm:bulletEnabled val="1"/>
        </dgm:presLayoutVars>
      </dgm:prSet>
      <dgm:spPr/>
    </dgm:pt>
    <dgm:pt modelId="{C545794F-C27B-4F59-845B-55EB43CCA5EA}" type="pres">
      <dgm:prSet presAssocID="{EB20D80D-B4A7-421E-9FEF-F4A6F11B135C}" presName="sibTrans" presStyleCnt="0"/>
      <dgm:spPr/>
    </dgm:pt>
    <dgm:pt modelId="{AC588C77-33A9-4054-8323-40C9EAFC8632}" type="pres">
      <dgm:prSet presAssocID="{EE6243AC-3C76-421C-8984-6B84D1B4A9C9}" presName="compositeNode" presStyleCnt="0">
        <dgm:presLayoutVars>
          <dgm:bulletEnabled val="1"/>
        </dgm:presLayoutVars>
      </dgm:prSet>
      <dgm:spPr/>
    </dgm:pt>
    <dgm:pt modelId="{C6BD1068-81CF-4F8D-980A-52B4B75C4CF2}" type="pres">
      <dgm:prSet presAssocID="{EE6243AC-3C76-421C-8984-6B84D1B4A9C9}" presName="bgRect" presStyleLbl="bgAccFollowNode1" presStyleIdx="3" presStyleCnt="4"/>
      <dgm:spPr/>
    </dgm:pt>
    <dgm:pt modelId="{D3E9F490-00A1-4602-91C5-A09A04B6855C}" type="pres">
      <dgm:prSet presAssocID="{820BDA53-3BED-4DD6-BBC4-D0447B8B463A}" presName="sibTransNodeCircle" presStyleLbl="alignNode1" presStyleIdx="6" presStyleCnt="8">
        <dgm:presLayoutVars>
          <dgm:chMax val="0"/>
          <dgm:bulletEnabled/>
        </dgm:presLayoutVars>
      </dgm:prSet>
      <dgm:spPr/>
    </dgm:pt>
    <dgm:pt modelId="{6B0806A2-EFD3-4CFD-AB0D-100DD420A884}" type="pres">
      <dgm:prSet presAssocID="{EE6243AC-3C76-421C-8984-6B84D1B4A9C9}" presName="bottomLine" presStyleLbl="alignNode1" presStyleIdx="7" presStyleCnt="8">
        <dgm:presLayoutVars/>
      </dgm:prSet>
      <dgm:spPr/>
    </dgm:pt>
    <dgm:pt modelId="{E06EE305-9B31-4B19-8B8A-C9F579FE1611}" type="pres">
      <dgm:prSet presAssocID="{EE6243AC-3C76-421C-8984-6B84D1B4A9C9}" presName="nodeText" presStyleLbl="bgAccFollowNode1" presStyleIdx="3" presStyleCnt="4">
        <dgm:presLayoutVars>
          <dgm:bulletEnabled val="1"/>
        </dgm:presLayoutVars>
      </dgm:prSet>
      <dgm:spPr/>
    </dgm:pt>
  </dgm:ptLst>
  <dgm:cxnLst>
    <dgm:cxn modelId="{F2C3F30A-E363-4778-9D2B-9B3FF18936F8}" type="presOf" srcId="{6AF512C9-E43D-4942-BE40-7306A70C53D9}" destId="{754F1316-076E-4109-92EC-D802E04B06A4}" srcOrd="0" destOrd="0" presId="urn:microsoft.com/office/officeart/2016/7/layout/BasicLinearProcessNumbered"/>
    <dgm:cxn modelId="{5680AF19-5B33-4DF7-9B5B-41F47A26DA3F}" type="presOf" srcId="{E4CACFED-06B3-43D7-8642-175D4F6191D9}" destId="{CA9DA9E7-5599-427F-BCF6-EBCE4C7216AC}" srcOrd="0" destOrd="0" presId="urn:microsoft.com/office/officeart/2016/7/layout/BasicLinearProcessNumbered"/>
    <dgm:cxn modelId="{7A901C23-2D49-4AAB-AA8B-171DC4DB7F9E}" type="presOf" srcId="{54A24060-99EC-4BBB-BD52-E61D1E63B904}" destId="{C00AABB1-E32E-4DFA-BE53-0C3149FD2A0B}" srcOrd="0" destOrd="0" presId="urn:microsoft.com/office/officeart/2016/7/layout/BasicLinearProcessNumbered"/>
    <dgm:cxn modelId="{4332F232-7C63-4653-8529-D041D400FA29}" type="presOf" srcId="{B7402D94-1C61-4753-8DCD-47AA00128C8E}" destId="{3772BB98-6567-4EAD-B839-EFF0505DE6F7}" srcOrd="0" destOrd="0" presId="urn:microsoft.com/office/officeart/2016/7/layout/BasicLinearProcessNumbered"/>
    <dgm:cxn modelId="{BC486339-5569-4B8C-836D-329C61B387CF}" type="presOf" srcId="{A42707DD-C40C-4DBB-97BB-B4E67219B63A}" destId="{B603635D-D51D-4059-916B-78A7A18996AD}" srcOrd="0" destOrd="0" presId="urn:microsoft.com/office/officeart/2016/7/layout/BasicLinearProcessNumbered"/>
    <dgm:cxn modelId="{0336613C-BD0E-46D4-BAEE-F23713C4AC75}" type="presOf" srcId="{6AF512C9-E43D-4942-BE40-7306A70C53D9}" destId="{E609CC80-381C-4C70-AE64-05D9CBE6E937}" srcOrd="1" destOrd="0" presId="urn:microsoft.com/office/officeart/2016/7/layout/BasicLinearProcessNumbered"/>
    <dgm:cxn modelId="{B572D443-C71B-4FA9-92AC-1D789D4EA29D}" srcId="{E4CACFED-06B3-43D7-8642-175D4F6191D9}" destId="{6AF512C9-E43D-4942-BE40-7306A70C53D9}" srcOrd="2" destOrd="0" parTransId="{557760EC-A2CF-48AF-966A-81EF8BB96F5A}" sibTransId="{EB20D80D-B4A7-421E-9FEF-F4A6F11B135C}"/>
    <dgm:cxn modelId="{C6556148-3273-4253-BDC4-ED59B1E86343}" srcId="{E4CACFED-06B3-43D7-8642-175D4F6191D9}" destId="{A42707DD-C40C-4DBB-97BB-B4E67219B63A}" srcOrd="0" destOrd="0" parTransId="{33F913D5-6788-434D-AD65-BAAE6B13C178}" sibTransId="{580D00EC-0687-42B3-8AFA-F51AF0C14889}"/>
    <dgm:cxn modelId="{05F9D94B-7DDF-43A4-9DED-014B16E05E21}" type="presOf" srcId="{580D00EC-0687-42B3-8AFA-F51AF0C14889}" destId="{2ACC93B7-8ECD-4A5B-941D-4A0A6A6AC638}" srcOrd="0" destOrd="0" presId="urn:microsoft.com/office/officeart/2016/7/layout/BasicLinearProcessNumbered"/>
    <dgm:cxn modelId="{972D898B-CE2D-465E-B6BA-775D78E9C043}" type="presOf" srcId="{820BDA53-3BED-4DD6-BBC4-D0447B8B463A}" destId="{D3E9F490-00A1-4602-91C5-A09A04B6855C}" srcOrd="0" destOrd="0" presId="urn:microsoft.com/office/officeart/2016/7/layout/BasicLinearProcessNumbered"/>
    <dgm:cxn modelId="{E0172694-981E-4DCA-87FE-6245312954AA}" type="presOf" srcId="{A42707DD-C40C-4DBB-97BB-B4E67219B63A}" destId="{8C896BB9-8F00-4A39-8651-B4E7FD858F45}" srcOrd="1" destOrd="0" presId="urn:microsoft.com/office/officeart/2016/7/layout/BasicLinearProcessNumbered"/>
    <dgm:cxn modelId="{10C09AA7-6C8B-43FD-BFB0-5B8E2A913325}" srcId="{E4CACFED-06B3-43D7-8642-175D4F6191D9}" destId="{EE6243AC-3C76-421C-8984-6B84D1B4A9C9}" srcOrd="3" destOrd="0" parTransId="{36EA785C-A315-4232-A374-146557149A09}" sibTransId="{820BDA53-3BED-4DD6-BBC4-D0447B8B463A}"/>
    <dgm:cxn modelId="{FAF526BC-E82C-422B-8E5E-36C0620EA44E}" type="presOf" srcId="{EE6243AC-3C76-421C-8984-6B84D1B4A9C9}" destId="{C6BD1068-81CF-4F8D-980A-52B4B75C4CF2}" srcOrd="0" destOrd="0" presId="urn:microsoft.com/office/officeart/2016/7/layout/BasicLinearProcessNumbered"/>
    <dgm:cxn modelId="{A7B277E5-8704-49E6-8B7B-6A1F46BC3EF6}" type="presOf" srcId="{EE6243AC-3C76-421C-8984-6B84D1B4A9C9}" destId="{E06EE305-9B31-4B19-8B8A-C9F579FE1611}" srcOrd="1" destOrd="0" presId="urn:microsoft.com/office/officeart/2016/7/layout/BasicLinearProcessNumbered"/>
    <dgm:cxn modelId="{039F5DE8-00A0-4D31-BFB4-079D96635FD8}" type="presOf" srcId="{EB20D80D-B4A7-421E-9FEF-F4A6F11B135C}" destId="{679DF017-5DF2-41F7-A0B5-07462BE863C4}" srcOrd="0" destOrd="0" presId="urn:microsoft.com/office/officeart/2016/7/layout/BasicLinearProcessNumbered"/>
    <dgm:cxn modelId="{D4065EEE-D8CD-433D-8ACC-9B5BFD1E9044}" srcId="{E4CACFED-06B3-43D7-8642-175D4F6191D9}" destId="{54A24060-99EC-4BBB-BD52-E61D1E63B904}" srcOrd="1" destOrd="0" parTransId="{741BB2F4-9EC0-46C7-BC75-F9C0AD5254CA}" sibTransId="{B7402D94-1C61-4753-8DCD-47AA00128C8E}"/>
    <dgm:cxn modelId="{C87294EF-2236-43CE-A904-F411DB0A456B}" type="presOf" srcId="{54A24060-99EC-4BBB-BD52-E61D1E63B904}" destId="{C472DE68-E594-49DE-899D-48727ECFE3BF}" srcOrd="1" destOrd="0" presId="urn:microsoft.com/office/officeart/2016/7/layout/BasicLinearProcessNumbered"/>
    <dgm:cxn modelId="{64EDCD49-63C7-49CB-B6AA-E7DE64BB9FDB}" type="presParOf" srcId="{CA9DA9E7-5599-427F-BCF6-EBCE4C7216AC}" destId="{0B6DA8D2-219A-4DC3-A806-243BD3E65C1A}" srcOrd="0" destOrd="0" presId="urn:microsoft.com/office/officeart/2016/7/layout/BasicLinearProcessNumbered"/>
    <dgm:cxn modelId="{28532E3B-F4CC-4F5C-A2D3-9EE862E9AECB}" type="presParOf" srcId="{0B6DA8D2-219A-4DC3-A806-243BD3E65C1A}" destId="{B603635D-D51D-4059-916B-78A7A18996AD}" srcOrd="0" destOrd="0" presId="urn:microsoft.com/office/officeart/2016/7/layout/BasicLinearProcessNumbered"/>
    <dgm:cxn modelId="{E3FD0257-BBB4-4709-9305-A3F424594E27}" type="presParOf" srcId="{0B6DA8D2-219A-4DC3-A806-243BD3E65C1A}" destId="{2ACC93B7-8ECD-4A5B-941D-4A0A6A6AC638}" srcOrd="1" destOrd="0" presId="urn:microsoft.com/office/officeart/2016/7/layout/BasicLinearProcessNumbered"/>
    <dgm:cxn modelId="{A6D77873-134A-4CA0-8806-3058CB649B02}" type="presParOf" srcId="{0B6DA8D2-219A-4DC3-A806-243BD3E65C1A}" destId="{59B9926F-0BD4-4C96-9BBA-6FE3561857A7}" srcOrd="2" destOrd="0" presId="urn:microsoft.com/office/officeart/2016/7/layout/BasicLinearProcessNumbered"/>
    <dgm:cxn modelId="{39F49AD4-E8B4-4AAE-8A3D-55F620D86080}" type="presParOf" srcId="{0B6DA8D2-219A-4DC3-A806-243BD3E65C1A}" destId="{8C896BB9-8F00-4A39-8651-B4E7FD858F45}" srcOrd="3" destOrd="0" presId="urn:microsoft.com/office/officeart/2016/7/layout/BasicLinearProcessNumbered"/>
    <dgm:cxn modelId="{E435B85D-EE6C-4A5B-8DF6-5C7CF6B72521}" type="presParOf" srcId="{CA9DA9E7-5599-427F-BCF6-EBCE4C7216AC}" destId="{6E0AD09E-03EC-4E2C-B074-C95563858634}" srcOrd="1" destOrd="0" presId="urn:microsoft.com/office/officeart/2016/7/layout/BasicLinearProcessNumbered"/>
    <dgm:cxn modelId="{6ABA0891-30F7-4430-AC90-E2AE67EF176F}" type="presParOf" srcId="{CA9DA9E7-5599-427F-BCF6-EBCE4C7216AC}" destId="{5E2C1589-24EA-482D-983F-2CA729EA9B3D}" srcOrd="2" destOrd="0" presId="urn:microsoft.com/office/officeart/2016/7/layout/BasicLinearProcessNumbered"/>
    <dgm:cxn modelId="{1694D5CF-0932-4055-B126-13D52108D659}" type="presParOf" srcId="{5E2C1589-24EA-482D-983F-2CA729EA9B3D}" destId="{C00AABB1-E32E-4DFA-BE53-0C3149FD2A0B}" srcOrd="0" destOrd="0" presId="urn:microsoft.com/office/officeart/2016/7/layout/BasicLinearProcessNumbered"/>
    <dgm:cxn modelId="{84B263A7-AFED-4998-82BD-5DE2FEAF7393}" type="presParOf" srcId="{5E2C1589-24EA-482D-983F-2CA729EA9B3D}" destId="{3772BB98-6567-4EAD-B839-EFF0505DE6F7}" srcOrd="1" destOrd="0" presId="urn:microsoft.com/office/officeart/2016/7/layout/BasicLinearProcessNumbered"/>
    <dgm:cxn modelId="{30C6DDF1-E105-4143-A3F3-72F0BE2704EC}" type="presParOf" srcId="{5E2C1589-24EA-482D-983F-2CA729EA9B3D}" destId="{7735A79C-EB19-4A3F-A8D8-491B6DA87624}" srcOrd="2" destOrd="0" presId="urn:microsoft.com/office/officeart/2016/7/layout/BasicLinearProcessNumbered"/>
    <dgm:cxn modelId="{04D77A5A-A926-43CB-86B1-6C53CB0C25DB}" type="presParOf" srcId="{5E2C1589-24EA-482D-983F-2CA729EA9B3D}" destId="{C472DE68-E594-49DE-899D-48727ECFE3BF}" srcOrd="3" destOrd="0" presId="urn:microsoft.com/office/officeart/2016/7/layout/BasicLinearProcessNumbered"/>
    <dgm:cxn modelId="{1148A4E5-8962-4250-8162-0938954127EA}" type="presParOf" srcId="{CA9DA9E7-5599-427F-BCF6-EBCE4C7216AC}" destId="{C213E368-0A3B-4740-9804-1C180A665ACD}" srcOrd="3" destOrd="0" presId="urn:microsoft.com/office/officeart/2016/7/layout/BasicLinearProcessNumbered"/>
    <dgm:cxn modelId="{407D5153-8EB9-450A-A9E1-44567540D944}" type="presParOf" srcId="{CA9DA9E7-5599-427F-BCF6-EBCE4C7216AC}" destId="{5CED1712-C77B-425B-A3FB-EB41F76539C7}" srcOrd="4" destOrd="0" presId="urn:microsoft.com/office/officeart/2016/7/layout/BasicLinearProcessNumbered"/>
    <dgm:cxn modelId="{AB823FF9-C878-470A-B02E-51426756E94C}" type="presParOf" srcId="{5CED1712-C77B-425B-A3FB-EB41F76539C7}" destId="{754F1316-076E-4109-92EC-D802E04B06A4}" srcOrd="0" destOrd="0" presId="urn:microsoft.com/office/officeart/2016/7/layout/BasicLinearProcessNumbered"/>
    <dgm:cxn modelId="{41C326E7-00DB-46F2-A2CB-974B0825DF98}" type="presParOf" srcId="{5CED1712-C77B-425B-A3FB-EB41F76539C7}" destId="{679DF017-5DF2-41F7-A0B5-07462BE863C4}" srcOrd="1" destOrd="0" presId="urn:microsoft.com/office/officeart/2016/7/layout/BasicLinearProcessNumbered"/>
    <dgm:cxn modelId="{7742A117-60B0-43EC-90C8-7C70ABF314AC}" type="presParOf" srcId="{5CED1712-C77B-425B-A3FB-EB41F76539C7}" destId="{C3B60937-75EF-481B-8EB5-F507342E6996}" srcOrd="2" destOrd="0" presId="urn:microsoft.com/office/officeart/2016/7/layout/BasicLinearProcessNumbered"/>
    <dgm:cxn modelId="{238B474C-362F-4A7C-9727-8F8A9FB8DA12}" type="presParOf" srcId="{5CED1712-C77B-425B-A3FB-EB41F76539C7}" destId="{E609CC80-381C-4C70-AE64-05D9CBE6E937}" srcOrd="3" destOrd="0" presId="urn:microsoft.com/office/officeart/2016/7/layout/BasicLinearProcessNumbered"/>
    <dgm:cxn modelId="{EDAA46CD-925A-41EE-BAEC-421FB5CEBA2A}" type="presParOf" srcId="{CA9DA9E7-5599-427F-BCF6-EBCE4C7216AC}" destId="{C545794F-C27B-4F59-845B-55EB43CCA5EA}" srcOrd="5" destOrd="0" presId="urn:microsoft.com/office/officeart/2016/7/layout/BasicLinearProcessNumbered"/>
    <dgm:cxn modelId="{8889E509-6341-4DB5-8670-1A04AA211555}" type="presParOf" srcId="{CA9DA9E7-5599-427F-BCF6-EBCE4C7216AC}" destId="{AC588C77-33A9-4054-8323-40C9EAFC8632}" srcOrd="6" destOrd="0" presId="urn:microsoft.com/office/officeart/2016/7/layout/BasicLinearProcessNumbered"/>
    <dgm:cxn modelId="{64F1E326-3EDF-47FE-9E64-999BBC74003B}" type="presParOf" srcId="{AC588C77-33A9-4054-8323-40C9EAFC8632}" destId="{C6BD1068-81CF-4F8D-980A-52B4B75C4CF2}" srcOrd="0" destOrd="0" presId="urn:microsoft.com/office/officeart/2016/7/layout/BasicLinearProcessNumbered"/>
    <dgm:cxn modelId="{F9DDB90F-D951-4175-A49C-A925B9663BCE}" type="presParOf" srcId="{AC588C77-33A9-4054-8323-40C9EAFC8632}" destId="{D3E9F490-00A1-4602-91C5-A09A04B6855C}" srcOrd="1" destOrd="0" presId="urn:microsoft.com/office/officeart/2016/7/layout/BasicLinearProcessNumbered"/>
    <dgm:cxn modelId="{71DC6376-7E94-40E0-9A26-CF0A16CC1CF8}" type="presParOf" srcId="{AC588C77-33A9-4054-8323-40C9EAFC8632}" destId="{6B0806A2-EFD3-4CFD-AB0D-100DD420A884}" srcOrd="2" destOrd="0" presId="urn:microsoft.com/office/officeart/2016/7/layout/BasicLinearProcessNumbered"/>
    <dgm:cxn modelId="{13C02741-EC49-4582-81D2-5B4C2E0BD471}" type="presParOf" srcId="{AC588C77-33A9-4054-8323-40C9EAFC8632}" destId="{E06EE305-9B31-4B19-8B8A-C9F579FE161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3635D-D51D-4059-916B-78A7A18996AD}">
      <dsp:nvSpPr>
        <dsp:cNvPr id="0" name=""/>
        <dsp:cNvSpPr/>
      </dsp:nvSpPr>
      <dsp:spPr>
        <a:xfrm>
          <a:off x="2817" y="481915"/>
          <a:ext cx="2235464" cy="3129650"/>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286" tIns="330200" rIns="174286" bIns="330200" numCol="1" spcCol="1270" anchor="t" anchorCtr="0">
          <a:noAutofit/>
        </a:bodyPr>
        <a:lstStyle/>
        <a:p>
          <a:pPr marL="0" lvl="0" indent="0" algn="l" defTabSz="800100">
            <a:lnSpc>
              <a:spcPct val="90000"/>
            </a:lnSpc>
            <a:spcBef>
              <a:spcPct val="0"/>
            </a:spcBef>
            <a:spcAft>
              <a:spcPct val="35000"/>
            </a:spcAft>
            <a:buNone/>
          </a:pPr>
          <a:r>
            <a:rPr lang="en-US" sz="1800" kern="1200"/>
            <a:t>Guessing the factors that may be linked to sustainable development </a:t>
          </a:r>
        </a:p>
      </dsp:txBody>
      <dsp:txXfrm>
        <a:off x="2817" y="1671182"/>
        <a:ext cx="2235464" cy="1877790"/>
      </dsp:txXfrm>
    </dsp:sp>
    <dsp:sp modelId="{2ACC93B7-8ECD-4A5B-941D-4A0A6A6AC638}">
      <dsp:nvSpPr>
        <dsp:cNvPr id="0" name=""/>
        <dsp:cNvSpPr/>
      </dsp:nvSpPr>
      <dsp:spPr>
        <a:xfrm>
          <a:off x="651102" y="794880"/>
          <a:ext cx="938895" cy="938895"/>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00" tIns="12700" rIns="7320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788600" y="932378"/>
        <a:ext cx="663899" cy="663899"/>
      </dsp:txXfrm>
    </dsp:sp>
    <dsp:sp modelId="{59B9926F-0BD4-4C96-9BBA-6FE3561857A7}">
      <dsp:nvSpPr>
        <dsp:cNvPr id="0" name=""/>
        <dsp:cNvSpPr/>
      </dsp:nvSpPr>
      <dsp:spPr>
        <a:xfrm>
          <a:off x="2817" y="3611494"/>
          <a:ext cx="2235464"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AABB1-E32E-4DFA-BE53-0C3149FD2A0B}">
      <dsp:nvSpPr>
        <dsp:cNvPr id="0" name=""/>
        <dsp:cNvSpPr/>
      </dsp:nvSpPr>
      <dsp:spPr>
        <a:xfrm>
          <a:off x="2461828" y="481915"/>
          <a:ext cx="2235464" cy="3129650"/>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286" tIns="330200" rIns="174286" bIns="330200" numCol="1" spcCol="1270" anchor="t" anchorCtr="0">
          <a:noAutofit/>
        </a:bodyPr>
        <a:lstStyle/>
        <a:p>
          <a:pPr marL="0" lvl="0" indent="0" algn="l" defTabSz="800100">
            <a:lnSpc>
              <a:spcPct val="90000"/>
            </a:lnSpc>
            <a:spcBef>
              <a:spcPct val="0"/>
            </a:spcBef>
            <a:spcAft>
              <a:spcPct val="35000"/>
            </a:spcAft>
            <a:buNone/>
          </a:pPr>
          <a:r>
            <a:rPr lang="en-US" sz="1800" kern="1200"/>
            <a:t>Plotting data and proposing equations based on the data.</a:t>
          </a:r>
        </a:p>
      </dsp:txBody>
      <dsp:txXfrm>
        <a:off x="2461828" y="1671182"/>
        <a:ext cx="2235464" cy="1877790"/>
      </dsp:txXfrm>
    </dsp:sp>
    <dsp:sp modelId="{3772BB98-6567-4EAD-B839-EFF0505DE6F7}">
      <dsp:nvSpPr>
        <dsp:cNvPr id="0" name=""/>
        <dsp:cNvSpPr/>
      </dsp:nvSpPr>
      <dsp:spPr>
        <a:xfrm>
          <a:off x="3110113" y="794880"/>
          <a:ext cx="938895" cy="938895"/>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00" tIns="12700" rIns="7320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247611" y="932378"/>
        <a:ext cx="663899" cy="663899"/>
      </dsp:txXfrm>
    </dsp:sp>
    <dsp:sp modelId="{7735A79C-EB19-4A3F-A8D8-491B6DA87624}">
      <dsp:nvSpPr>
        <dsp:cNvPr id="0" name=""/>
        <dsp:cNvSpPr/>
      </dsp:nvSpPr>
      <dsp:spPr>
        <a:xfrm>
          <a:off x="2461828" y="3611494"/>
          <a:ext cx="2235464"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4F1316-076E-4109-92EC-D802E04B06A4}">
      <dsp:nvSpPr>
        <dsp:cNvPr id="0" name=""/>
        <dsp:cNvSpPr/>
      </dsp:nvSpPr>
      <dsp:spPr>
        <a:xfrm>
          <a:off x="4920839" y="481915"/>
          <a:ext cx="2235464" cy="3129650"/>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286" tIns="330200" rIns="174286" bIns="330200" numCol="1" spcCol="1270" anchor="t" anchorCtr="0">
          <a:noAutofit/>
        </a:bodyPr>
        <a:lstStyle/>
        <a:p>
          <a:pPr marL="0" lvl="0" indent="0" algn="l" defTabSz="800100">
            <a:lnSpc>
              <a:spcPct val="90000"/>
            </a:lnSpc>
            <a:spcBef>
              <a:spcPct val="0"/>
            </a:spcBef>
            <a:spcAft>
              <a:spcPct val="35000"/>
            </a:spcAft>
            <a:buNone/>
          </a:pPr>
          <a:r>
            <a:rPr lang="en-US" sz="1800" kern="1200"/>
            <a:t>Making a hypothesis and verifying it with the data.</a:t>
          </a:r>
        </a:p>
      </dsp:txBody>
      <dsp:txXfrm>
        <a:off x="4920839" y="1671182"/>
        <a:ext cx="2235464" cy="1877790"/>
      </dsp:txXfrm>
    </dsp:sp>
    <dsp:sp modelId="{679DF017-5DF2-41F7-A0B5-07462BE863C4}">
      <dsp:nvSpPr>
        <dsp:cNvPr id="0" name=""/>
        <dsp:cNvSpPr/>
      </dsp:nvSpPr>
      <dsp:spPr>
        <a:xfrm>
          <a:off x="5569124" y="794880"/>
          <a:ext cx="938895" cy="938895"/>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00" tIns="12700" rIns="7320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706622" y="932378"/>
        <a:ext cx="663899" cy="663899"/>
      </dsp:txXfrm>
    </dsp:sp>
    <dsp:sp modelId="{C3B60937-75EF-481B-8EB5-F507342E6996}">
      <dsp:nvSpPr>
        <dsp:cNvPr id="0" name=""/>
        <dsp:cNvSpPr/>
      </dsp:nvSpPr>
      <dsp:spPr>
        <a:xfrm>
          <a:off x="4920839" y="3611494"/>
          <a:ext cx="2235464"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BD1068-81CF-4F8D-980A-52B4B75C4CF2}">
      <dsp:nvSpPr>
        <dsp:cNvPr id="0" name=""/>
        <dsp:cNvSpPr/>
      </dsp:nvSpPr>
      <dsp:spPr>
        <a:xfrm>
          <a:off x="7379850" y="481915"/>
          <a:ext cx="2235464" cy="3129650"/>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286" tIns="330200" rIns="174286" bIns="330200" numCol="1" spcCol="1270" anchor="t" anchorCtr="0">
          <a:noAutofit/>
        </a:bodyPr>
        <a:lstStyle/>
        <a:p>
          <a:pPr marL="0" lvl="0" indent="0" algn="l" defTabSz="800100">
            <a:lnSpc>
              <a:spcPct val="90000"/>
            </a:lnSpc>
            <a:spcBef>
              <a:spcPct val="0"/>
            </a:spcBef>
            <a:spcAft>
              <a:spcPct val="35000"/>
            </a:spcAft>
            <a:buNone/>
          </a:pPr>
          <a:r>
            <a:rPr lang="en-US" sz="1800" kern="1200" dirty="0"/>
            <a:t>Using Kuznets Curve test to find out whether correlation exists or not.</a:t>
          </a:r>
        </a:p>
      </dsp:txBody>
      <dsp:txXfrm>
        <a:off x="7379850" y="1671182"/>
        <a:ext cx="2235464" cy="1877790"/>
      </dsp:txXfrm>
    </dsp:sp>
    <dsp:sp modelId="{D3E9F490-00A1-4602-91C5-A09A04B6855C}">
      <dsp:nvSpPr>
        <dsp:cNvPr id="0" name=""/>
        <dsp:cNvSpPr/>
      </dsp:nvSpPr>
      <dsp:spPr>
        <a:xfrm>
          <a:off x="8028135" y="794880"/>
          <a:ext cx="938895" cy="938895"/>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00" tIns="12700" rIns="7320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165633" y="932378"/>
        <a:ext cx="663899" cy="663899"/>
      </dsp:txXfrm>
    </dsp:sp>
    <dsp:sp modelId="{6B0806A2-EFD3-4CFD-AB0D-100DD420A884}">
      <dsp:nvSpPr>
        <dsp:cNvPr id="0" name=""/>
        <dsp:cNvSpPr/>
      </dsp:nvSpPr>
      <dsp:spPr>
        <a:xfrm>
          <a:off x="7379850" y="3611494"/>
          <a:ext cx="2235464"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24753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178913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643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664696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90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165454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293448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24368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23040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60FBF-DDBF-40D6-ABCD-997ED857F87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1569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60FBF-DDBF-40D6-ABCD-997ED857F87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26321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60FBF-DDBF-40D6-ABCD-997ED857F87F}"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278942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60FBF-DDBF-40D6-ABCD-997ED857F87F}"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35745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60FBF-DDBF-40D6-ABCD-997ED857F87F}"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8755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60FBF-DDBF-40D6-ABCD-997ED857F87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11380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60FBF-DDBF-40D6-ABCD-997ED857F87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ED0DF-7168-40C0-B486-2A6FAB7B2DA0}" type="slidenum">
              <a:rPr lang="en-US" smtClean="0"/>
              <a:t>‹#›</a:t>
            </a:fld>
            <a:endParaRPr lang="en-US"/>
          </a:p>
        </p:txBody>
      </p:sp>
    </p:spTree>
    <p:extLst>
      <p:ext uri="{BB962C8B-B14F-4D97-AF65-F5344CB8AC3E}">
        <p14:creationId xmlns:p14="http://schemas.microsoft.com/office/powerpoint/2010/main" val="355936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C60FBF-DDBF-40D6-ABCD-997ED857F87F}" type="datetimeFigureOut">
              <a:rPr lang="en-US" smtClean="0"/>
              <a:t>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DED0DF-7168-40C0-B486-2A6FAB7B2DA0}" type="slidenum">
              <a:rPr lang="en-US" smtClean="0"/>
              <a:t>‹#›</a:t>
            </a:fld>
            <a:endParaRPr lang="en-US"/>
          </a:p>
        </p:txBody>
      </p:sp>
    </p:spTree>
    <p:extLst>
      <p:ext uri="{BB962C8B-B14F-4D97-AF65-F5344CB8AC3E}">
        <p14:creationId xmlns:p14="http://schemas.microsoft.com/office/powerpoint/2010/main" val="331479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wedenPolicyAnalysis.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DATA.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etaData.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hotoAlbum-GRAPHS.pptx" TargetMode="External"/><Relationship Id="rId2" Type="http://schemas.openxmlformats.org/officeDocument/2006/relationships/hyperlink" Target="Models%20equation.xlsx" TargetMode="External"/><Relationship Id="rId1" Type="http://schemas.openxmlformats.org/officeDocument/2006/relationships/slideLayout" Target="../slideLayouts/slideLayout2.xml"/><Relationship Id="rId4" Type="http://schemas.openxmlformats.org/officeDocument/2006/relationships/hyperlink" Target="PhotoAlbum-Program.ppt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45886"/>
            <a:ext cx="9144000" cy="2387600"/>
          </a:xfrm>
        </p:spPr>
        <p:txBody>
          <a:bodyPr/>
          <a:lstStyle/>
          <a:p>
            <a:r>
              <a:rPr lang="en-US" dirty="0"/>
              <a:t>Economic Growth vs Sustainable Development</a:t>
            </a:r>
          </a:p>
        </p:txBody>
      </p:sp>
    </p:spTree>
    <p:extLst>
      <p:ext uri="{BB962C8B-B14F-4D97-AF65-F5344CB8AC3E}">
        <p14:creationId xmlns:p14="http://schemas.microsoft.com/office/powerpoint/2010/main" val="3957538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2600"/>
            <a:ext cx="8596668" cy="1320800"/>
          </a:xfrm>
        </p:spPr>
        <p:txBody>
          <a:bodyPr/>
          <a:lstStyle/>
          <a:p>
            <a:r>
              <a:rPr lang="en-US" dirty="0"/>
              <a:t>Observations</a:t>
            </a:r>
          </a:p>
        </p:txBody>
      </p:sp>
      <p:sp>
        <p:nvSpPr>
          <p:cNvPr id="3" name="Content Placeholder 2"/>
          <p:cNvSpPr>
            <a:spLocks noGrp="1"/>
          </p:cNvSpPr>
          <p:nvPr>
            <p:ph idx="1"/>
          </p:nvPr>
        </p:nvSpPr>
        <p:spPr>
          <a:xfrm>
            <a:off x="677334" y="1347789"/>
            <a:ext cx="8596668" cy="3880773"/>
          </a:xfrm>
        </p:spPr>
        <p:txBody>
          <a:bodyPr>
            <a:noAutofit/>
          </a:bodyPr>
          <a:lstStyle/>
          <a:p>
            <a:pPr algn="just"/>
            <a:r>
              <a:rPr lang="en-US" sz="2400" dirty="0"/>
              <a:t>The Graphs provide evidence that these Policies have led to Sweden attaining Sustainable Development. By having low Natural Depletion and Carbon Dioxide levels, Sweden has reduced the impact on the environment. Paired with the low contribution of Agriculture in GDP, this has led to better utilization of the Natural Resources and Land. The health of the Citizens is also the highest leading to the best utilization of Humans as a Resource.</a:t>
            </a:r>
            <a:endParaRPr lang="en-IN" sz="2400" dirty="0"/>
          </a:p>
          <a:p>
            <a:pPr algn="just"/>
            <a:r>
              <a:rPr lang="en-US" sz="2400" dirty="0"/>
              <a:t>Though Sweden has low GDP, it has a high Per Capita Income. Moreover, due to being a Socialist Country, Sweden also has achieved optimum Resource equality among its Citizens.</a:t>
            </a:r>
            <a:endParaRPr lang="en-IN" sz="2400" dirty="0"/>
          </a:p>
          <a:p>
            <a:pPr marL="0" indent="0">
              <a:buNone/>
            </a:pPr>
            <a:endParaRPr lang="en-IN" dirty="0"/>
          </a:p>
        </p:txBody>
      </p:sp>
    </p:spTree>
    <p:extLst>
      <p:ext uri="{BB962C8B-B14F-4D97-AF65-F5344CB8AC3E}">
        <p14:creationId xmlns:p14="http://schemas.microsoft.com/office/powerpoint/2010/main" val="38311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2600"/>
            <a:ext cx="8596668" cy="1320800"/>
          </a:xfrm>
        </p:spPr>
        <p:txBody>
          <a:bodyPr/>
          <a:lstStyle/>
          <a:p>
            <a:r>
              <a:rPr lang="en-US" dirty="0"/>
              <a:t>Conclusion</a:t>
            </a:r>
          </a:p>
        </p:txBody>
      </p:sp>
      <p:sp>
        <p:nvSpPr>
          <p:cNvPr id="3" name="Content Placeholder 2"/>
          <p:cNvSpPr>
            <a:spLocks noGrp="1"/>
          </p:cNvSpPr>
          <p:nvPr>
            <p:ph idx="1"/>
          </p:nvPr>
        </p:nvSpPr>
        <p:spPr>
          <a:xfrm>
            <a:off x="677334" y="1347789"/>
            <a:ext cx="8596668" cy="3880773"/>
          </a:xfrm>
        </p:spPr>
        <p:txBody>
          <a:bodyPr>
            <a:noAutofit/>
          </a:bodyPr>
          <a:lstStyle/>
          <a:p>
            <a:pPr algn="just"/>
            <a:r>
              <a:rPr lang="en-US" sz="2400" dirty="0"/>
              <a:t>By observing the comparison graphs between the models of indicators of sustainable development we conclude that Sweden is  the most sustainably developing country.</a:t>
            </a:r>
          </a:p>
          <a:p>
            <a:pPr algn="just"/>
            <a:r>
              <a:rPr lang="en-US" sz="2400" dirty="0"/>
              <a:t>By using the Kuznets curve, we can explain this feat. The environmental Kuznets curve suggests that economic development initially leads to deterioration in the environment, but after a certain level of economic growth society begins to improve its relationship with the environment. Check the full analysis of Sweden's </a:t>
            </a:r>
            <a:r>
              <a:rPr lang="en-US" sz="2400" dirty="0">
                <a:hlinkClick r:id="rId2" action="ppaction://hlinkfile"/>
              </a:rPr>
              <a:t>policies</a:t>
            </a:r>
            <a:endParaRPr lang="en-US" sz="2400" dirty="0"/>
          </a:p>
          <a:p>
            <a:pPr algn="just"/>
            <a:r>
              <a:rPr lang="en-US" sz="2400" dirty="0"/>
              <a:t>We conclude that other countries, using Sweden as an example, should implement policies that will help them achieve sustainable development.</a:t>
            </a:r>
          </a:p>
        </p:txBody>
      </p:sp>
    </p:spTree>
    <p:extLst>
      <p:ext uri="{BB962C8B-B14F-4D97-AF65-F5344CB8AC3E}">
        <p14:creationId xmlns:p14="http://schemas.microsoft.com/office/powerpoint/2010/main" val="93092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2600"/>
            <a:ext cx="8596668" cy="1320800"/>
          </a:xfrm>
        </p:spPr>
        <p:txBody>
          <a:bodyPr/>
          <a:lstStyle/>
          <a:p>
            <a:r>
              <a:rPr lang="en-US" dirty="0"/>
              <a:t>Further Use</a:t>
            </a:r>
          </a:p>
        </p:txBody>
      </p:sp>
      <p:sp>
        <p:nvSpPr>
          <p:cNvPr id="3" name="Content Placeholder 2"/>
          <p:cNvSpPr>
            <a:spLocks noGrp="1"/>
          </p:cNvSpPr>
          <p:nvPr>
            <p:ph idx="1"/>
          </p:nvPr>
        </p:nvSpPr>
        <p:spPr>
          <a:xfrm>
            <a:off x="677333" y="1347789"/>
            <a:ext cx="8956063" cy="4718160"/>
          </a:xfrm>
        </p:spPr>
        <p:txBody>
          <a:bodyPr>
            <a:noAutofit/>
          </a:bodyPr>
          <a:lstStyle/>
          <a:p>
            <a:pPr marL="0" indent="0" algn="just">
              <a:buNone/>
            </a:pPr>
            <a:r>
              <a:rPr lang="en-US" sz="2400" dirty="0"/>
              <a:t>The conclusion is one of the many that could be provided using the mathematical models computed. Some of the other uses are:</a:t>
            </a:r>
          </a:p>
          <a:p>
            <a:pPr algn="just"/>
            <a:r>
              <a:rPr lang="en-US" sz="2400" dirty="0"/>
              <a:t>Prediction: The mathematical models can be used to predict when certain indicator will reach certain point or vice versa.</a:t>
            </a:r>
          </a:p>
          <a:p>
            <a:pPr algn="just"/>
            <a:r>
              <a:rPr lang="en-US" sz="2400" dirty="0"/>
              <a:t>Analysis: Growth rate and other constants can be analyzed to derive hypothesis and prove them</a:t>
            </a:r>
          </a:p>
          <a:p>
            <a:pPr algn="just"/>
            <a:r>
              <a:rPr lang="en-US" sz="2400" dirty="0"/>
              <a:t>Conjecture Point: The models can be used to find when countries intersect in any of the indicators.</a:t>
            </a:r>
          </a:p>
          <a:p>
            <a:pPr marL="0" indent="0" algn="just">
              <a:buNone/>
            </a:pPr>
            <a:r>
              <a:rPr lang="en-US" sz="2400" dirty="0"/>
              <a:t>As the models are made using historical data and hence are subject to change cause of various factors such as governmental policies, natural crisis etc.</a:t>
            </a:r>
          </a:p>
          <a:p>
            <a:pPr marL="0" indent="0" algn="just">
              <a:buNone/>
            </a:pPr>
            <a:endParaRPr lang="en-US" sz="2400" dirty="0"/>
          </a:p>
        </p:txBody>
      </p:sp>
    </p:spTree>
    <p:extLst>
      <p:ext uri="{BB962C8B-B14F-4D97-AF65-F5344CB8AC3E}">
        <p14:creationId xmlns:p14="http://schemas.microsoft.com/office/powerpoint/2010/main" val="367773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2600"/>
            <a:ext cx="8596668" cy="1320800"/>
          </a:xfrm>
        </p:spPr>
        <p:txBody>
          <a:bodyPr/>
          <a:lstStyle/>
          <a:p>
            <a:r>
              <a:rPr lang="en-US" dirty="0"/>
              <a:t>Future</a:t>
            </a:r>
          </a:p>
        </p:txBody>
      </p:sp>
      <p:sp>
        <p:nvSpPr>
          <p:cNvPr id="3" name="Content Placeholder 2"/>
          <p:cNvSpPr>
            <a:spLocks noGrp="1"/>
          </p:cNvSpPr>
          <p:nvPr>
            <p:ph idx="1"/>
          </p:nvPr>
        </p:nvSpPr>
        <p:spPr>
          <a:xfrm>
            <a:off x="677334" y="1347789"/>
            <a:ext cx="8994700" cy="4512098"/>
          </a:xfrm>
        </p:spPr>
        <p:txBody>
          <a:bodyPr>
            <a:noAutofit/>
          </a:bodyPr>
          <a:lstStyle/>
          <a:p>
            <a:pPr algn="just"/>
            <a:r>
              <a:rPr lang="en-US" sz="2400" b="1" dirty="0"/>
              <a:t>Indexing: </a:t>
            </a:r>
            <a:r>
              <a:rPr lang="en-US" sz="2400" dirty="0"/>
              <a:t>We can use data to index each country on a sustainable development scale, providing rank to each country on the basis of sustainable development goals achieved. </a:t>
            </a:r>
          </a:p>
          <a:p>
            <a:pPr algn="just"/>
            <a:r>
              <a:rPr lang="en-US" sz="2400" b="1" dirty="0"/>
              <a:t>Machine Learning Model: </a:t>
            </a:r>
            <a:r>
              <a:rPr lang="en-US" sz="2400" dirty="0"/>
              <a:t>We can use the data and the mathematical models achieved to make neural network models aiming each country to compute ways to achieve suitable development goals.</a:t>
            </a:r>
          </a:p>
          <a:p>
            <a:pPr algn="just"/>
            <a:r>
              <a:rPr lang="en-US" sz="2400" b="1" dirty="0"/>
              <a:t>Tool Service Provision: </a:t>
            </a:r>
            <a:r>
              <a:rPr lang="en-US" sz="2400" dirty="0"/>
              <a:t>We can provide tools to compute the data comparatively to other countries to find sustainable development anomalies and provide where country is lagging behind.</a:t>
            </a:r>
          </a:p>
        </p:txBody>
      </p:sp>
    </p:spTree>
    <p:extLst>
      <p:ext uri="{BB962C8B-B14F-4D97-AF65-F5344CB8AC3E}">
        <p14:creationId xmlns:p14="http://schemas.microsoft.com/office/powerpoint/2010/main" val="34915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DD6BC9EB-F181-48AB-BCA2-3D1DB20D2D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3AAA80-39DC-4020-9BFF-0718F35C76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177F295-741F-4EFF-B0CA-BE69295ADA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C9C5D90B-7EE3-4D26-AB7D-A5A3A6E112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b="1"/>
              <a:t>Thank You</a:t>
            </a:r>
          </a:p>
        </p:txBody>
      </p:sp>
      <p:sp>
        <p:nvSpPr>
          <p:cNvPr id="3" name="Content Placeholder 2"/>
          <p:cNvSpPr>
            <a:spLocks noGrp="1"/>
          </p:cNvSpPr>
          <p:nvPr>
            <p:ph idx="1"/>
          </p:nvPr>
        </p:nvSpPr>
        <p:spPr>
          <a:xfrm>
            <a:off x="7871971" y="999460"/>
            <a:ext cx="3123620" cy="4479852"/>
          </a:xfrm>
        </p:spPr>
        <p:txBody>
          <a:bodyPr vert="horz" lIns="91440" tIns="45720" rIns="91440" bIns="45720" rtlCol="0" anchor="ctr">
            <a:normAutofit/>
          </a:bodyPr>
          <a:lstStyle/>
          <a:p>
            <a:pPr marL="0" indent="0">
              <a:buNone/>
            </a:pPr>
            <a:r>
              <a:rPr lang="en-US" sz="2800" dirty="0">
                <a:solidFill>
                  <a:schemeClr val="tx1">
                    <a:lumMod val="50000"/>
                    <a:lumOff val="50000"/>
                  </a:schemeClr>
                </a:solidFill>
              </a:rPr>
              <a:t>By- Amogh Gupta and Arjun Nigam</a:t>
            </a:r>
          </a:p>
        </p:txBody>
      </p:sp>
    </p:spTree>
    <p:extLst>
      <p:ext uri="{BB962C8B-B14F-4D97-AF65-F5344CB8AC3E}">
        <p14:creationId xmlns:p14="http://schemas.microsoft.com/office/powerpoint/2010/main" val="34199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algn="just"/>
            <a:r>
              <a:rPr lang="en-US" sz="2400" dirty="0"/>
              <a:t>To find suitable parameters which contribute to a country’s development using the data from the last 15 years.</a:t>
            </a:r>
          </a:p>
          <a:p>
            <a:pPr algn="just"/>
            <a:r>
              <a:rPr lang="en-US" sz="2400" dirty="0"/>
              <a:t>Deduce the reasons why some countries have achieved sustainable development while others have not and what can be done in these countries to achieve sustainable development.</a:t>
            </a:r>
          </a:p>
          <a:p>
            <a:endParaRPr lang="en-US" dirty="0"/>
          </a:p>
          <a:p>
            <a:endParaRPr lang="en-US" dirty="0"/>
          </a:p>
        </p:txBody>
      </p:sp>
    </p:spTree>
    <p:extLst>
      <p:ext uri="{BB962C8B-B14F-4D97-AF65-F5344CB8AC3E}">
        <p14:creationId xmlns:p14="http://schemas.microsoft.com/office/powerpoint/2010/main" val="126199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86933" y="609600"/>
            <a:ext cx="10197494" cy="1099457"/>
          </a:xfrm>
        </p:spPr>
        <p:txBody>
          <a:bodyPr>
            <a:normAutofit/>
          </a:bodyPr>
          <a:lstStyle/>
          <a:p>
            <a:r>
              <a:rPr lang="en-US" dirty="0"/>
              <a:t>Methodology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55229295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76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 and sources</a:t>
            </a:r>
          </a:p>
        </p:txBody>
      </p:sp>
      <p:sp>
        <p:nvSpPr>
          <p:cNvPr id="3" name="Content Placeholder 2"/>
          <p:cNvSpPr>
            <a:spLocks noGrp="1"/>
          </p:cNvSpPr>
          <p:nvPr>
            <p:ph idx="1"/>
          </p:nvPr>
        </p:nvSpPr>
        <p:spPr>
          <a:xfrm>
            <a:off x="838200" y="1896035"/>
            <a:ext cx="9258837" cy="4280927"/>
          </a:xfrm>
        </p:spPr>
        <p:txBody>
          <a:bodyPr/>
          <a:lstStyle/>
          <a:p>
            <a:pPr marL="0" indent="0" algn="just">
              <a:buNone/>
            </a:pPr>
            <a:r>
              <a:rPr lang="en-US" sz="3200" dirty="0"/>
              <a:t>Data has been gathered from respectable sources </a:t>
            </a:r>
          </a:p>
          <a:p>
            <a:pPr algn="just"/>
            <a:r>
              <a:rPr lang="en-US" sz="3200" dirty="0"/>
              <a:t>World Bank national accounts data</a:t>
            </a:r>
          </a:p>
          <a:p>
            <a:pPr algn="just"/>
            <a:r>
              <a:rPr lang="en-US" sz="3200" dirty="0"/>
              <a:t> OCED national accounts data</a:t>
            </a:r>
          </a:p>
          <a:p>
            <a:pPr algn="just"/>
            <a:r>
              <a:rPr lang="en-US" sz="3200" dirty="0"/>
              <a:t> Oak Ridge National Laboratory</a:t>
            </a:r>
          </a:p>
          <a:p>
            <a:pPr algn="just"/>
            <a:r>
              <a:rPr lang="en-US" sz="3200" dirty="0"/>
              <a:t> World Health Organization</a:t>
            </a:r>
            <a:r>
              <a:rPr lang="en-US" dirty="0"/>
              <a:t>.</a:t>
            </a:r>
          </a:p>
          <a:p>
            <a:pPr marL="0" indent="0" algn="just">
              <a:buNone/>
            </a:pPr>
            <a:r>
              <a:rPr lang="en-US" dirty="0"/>
              <a:t>Check the collected </a:t>
            </a:r>
            <a:r>
              <a:rPr lang="en-US" dirty="0">
                <a:hlinkClick r:id="rId2" action="ppaction://hlinkfile"/>
              </a:rPr>
              <a:t>Data</a:t>
            </a:r>
            <a:endParaRPr lang="en-US" dirty="0"/>
          </a:p>
        </p:txBody>
      </p:sp>
    </p:spTree>
    <p:extLst>
      <p:ext uri="{BB962C8B-B14F-4D97-AF65-F5344CB8AC3E}">
        <p14:creationId xmlns:p14="http://schemas.microsoft.com/office/powerpoint/2010/main" val="107542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Data</a:t>
            </a:r>
          </a:p>
        </p:txBody>
      </p:sp>
      <p:sp>
        <p:nvSpPr>
          <p:cNvPr id="3" name="Content Placeholder 2"/>
          <p:cNvSpPr>
            <a:spLocks noGrp="1"/>
          </p:cNvSpPr>
          <p:nvPr>
            <p:ph idx="1"/>
          </p:nvPr>
        </p:nvSpPr>
        <p:spPr>
          <a:xfrm>
            <a:off x="838200" y="1407886"/>
            <a:ext cx="9105900" cy="4769077"/>
          </a:xfrm>
        </p:spPr>
        <p:txBody>
          <a:bodyPr>
            <a:normAutofit fontScale="92500" lnSpcReduction="20000"/>
          </a:bodyPr>
          <a:lstStyle/>
          <a:p>
            <a:pPr algn="just"/>
            <a:r>
              <a:rPr lang="en-IN" sz="2400" b="1" dirty="0"/>
              <a:t>GDP:</a:t>
            </a:r>
            <a:r>
              <a:rPr lang="en-IN" sz="2400" dirty="0"/>
              <a:t> GDP at purchaser's prices is the sum of gross value added by all resident producers in the economy</a:t>
            </a:r>
            <a:endParaRPr lang="en-US" sz="2400" dirty="0"/>
          </a:p>
          <a:p>
            <a:pPr algn="just"/>
            <a:r>
              <a:rPr lang="en-US" sz="2400" b="1" dirty="0"/>
              <a:t>Carbon dioxide emissions: </a:t>
            </a:r>
            <a:r>
              <a:rPr lang="en-IN" sz="2400" dirty="0"/>
              <a:t>Carbon dioxide emissions are those stemming from the burning of fossil fuels and the manufacture of cement. </a:t>
            </a:r>
          </a:p>
          <a:p>
            <a:pPr algn="just"/>
            <a:r>
              <a:rPr lang="en-US" sz="2400" b="1" dirty="0"/>
              <a:t>Natural resource depletion: </a:t>
            </a:r>
            <a:r>
              <a:rPr lang="en-IN" sz="2400" dirty="0"/>
              <a:t>Natural resource depletion is the sum of net forest depletion, energy depletion, and mineral depletion. </a:t>
            </a:r>
          </a:p>
          <a:p>
            <a:pPr algn="just"/>
            <a:r>
              <a:rPr lang="en-IN" sz="2400" b="1" dirty="0"/>
              <a:t>Health expenditure: </a:t>
            </a:r>
            <a:r>
              <a:rPr lang="en-IN" sz="2400" dirty="0"/>
              <a:t>Public health expenditure consists of recurrent and capital spending from government budgets, external borrowings and grants, and social health insurance.</a:t>
            </a:r>
          </a:p>
          <a:p>
            <a:pPr algn="just"/>
            <a:r>
              <a:rPr lang="en-IN" sz="2400" b="1" dirty="0"/>
              <a:t>Agriculture Contribution:</a:t>
            </a:r>
            <a:r>
              <a:rPr lang="en-IN" sz="2400" dirty="0"/>
              <a:t> Agriculture corresponds to ISIC divisions 1-5 and includes forestry, hunting, and fishing, as well as cultivation of crops and livestock production</a:t>
            </a:r>
            <a:r>
              <a:rPr lang="en-IN" dirty="0"/>
              <a:t>. </a:t>
            </a:r>
          </a:p>
          <a:p>
            <a:pPr marL="0" indent="0" algn="just">
              <a:buNone/>
            </a:pPr>
            <a:r>
              <a:rPr lang="en-US" dirty="0"/>
              <a:t>C</a:t>
            </a:r>
            <a:r>
              <a:rPr lang="en-IN" dirty="0"/>
              <a:t>heck full description of </a:t>
            </a:r>
            <a:r>
              <a:rPr lang="en-IN" dirty="0">
                <a:hlinkClick r:id="rId2" action="ppaction://hlinkfile"/>
              </a:rPr>
              <a:t>Meta Data</a:t>
            </a:r>
            <a:endParaRPr lang="en-US" dirty="0"/>
          </a:p>
        </p:txBody>
      </p:sp>
    </p:spTree>
    <p:extLst>
      <p:ext uri="{BB962C8B-B14F-4D97-AF65-F5344CB8AC3E}">
        <p14:creationId xmlns:p14="http://schemas.microsoft.com/office/powerpoint/2010/main" val="2668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Modelling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90689"/>
                <a:ext cx="8596668" cy="3880773"/>
              </a:xfrm>
            </p:spPr>
            <p:txBody>
              <a:bodyPr>
                <a:noAutofit/>
              </a:bodyPr>
              <a:lstStyle/>
              <a:p>
                <a:pPr algn="just"/>
                <a:r>
                  <a:rPr lang="en-US" sz="2400" dirty="0"/>
                  <a:t>We take the general equation </a:t>
                </a:r>
                <a14:m>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𝑇</m:t>
                        </m:r>
                        <m:r>
                          <a:rPr lang="en-US" sz="2400" i="1">
                            <a:latin typeface="Cambria Math" panose="02040503050406030204" pitchFamily="18" charset="0"/>
                            <a:ea typeface="Cambria Math" panose="02040503050406030204" pitchFamily="18" charset="0"/>
                          </a:rPr>
                          <m:t>/</m:t>
                        </m:r>
                        <m:r>
                          <m:rPr>
                            <m:nor/>
                          </m:rPr>
                          <a:rPr lang="el-GR" sz="2400" dirty="0"/>
                          <m:t>τ</m:t>
                        </m:r>
                      </m:sup>
                    </m:sSup>
                    <m:r>
                      <a:rPr lang="el-GR" sz="2400" i="1" dirty="0">
                        <a:latin typeface="Cambria Math" panose="02040503050406030204" pitchFamily="18" charset="0"/>
                      </a:rPr>
                      <m:t> </m:t>
                    </m:r>
                  </m:oMath>
                </a14:m>
                <a:r>
                  <a:rPr lang="en-US" sz="2400" dirty="0"/>
                  <a:t>(where a is the initial value of x and b is the positive growth factor and </a:t>
                </a:r>
                <a:r>
                  <a:rPr lang="el-GR" sz="2400" dirty="0"/>
                  <a:t>τ</a:t>
                </a:r>
                <a:r>
                  <a:rPr lang="en-US" sz="2400" dirty="0"/>
                  <a:t> is the time required for x to increase by 1 factor of b ).</a:t>
                </a:r>
              </a:p>
              <a:p>
                <a:pPr algn="just"/>
                <a:r>
                  <a:rPr lang="en-US" sz="2400" dirty="0"/>
                  <a:t>If </a:t>
                </a:r>
                <a:r>
                  <a:rPr lang="el-GR" sz="2400" dirty="0"/>
                  <a:t>τ</a:t>
                </a:r>
                <a:r>
                  <a:rPr lang="en-US" sz="2400" dirty="0"/>
                  <a:t>&gt;0 and b&gt;1, then x has exponential growth.</a:t>
                </a:r>
              </a:p>
              <a:p>
                <a:pPr algn="just"/>
                <a:r>
                  <a:rPr lang="en-US" sz="2400" dirty="0"/>
                  <a:t>If </a:t>
                </a:r>
                <a:r>
                  <a:rPr lang="el-GR" sz="2400" dirty="0"/>
                  <a:t>τ</a:t>
                </a:r>
                <a:r>
                  <a:rPr lang="en-US" sz="2400" dirty="0"/>
                  <a:t>&lt;0 and b&gt;1 or </a:t>
                </a:r>
                <a:r>
                  <a:rPr lang="el-GR" sz="2400" dirty="0"/>
                  <a:t>τ</a:t>
                </a:r>
                <a:r>
                  <a:rPr lang="en-US" sz="2400" dirty="0"/>
                  <a:t>&gt;0 and 0&lt;b&lt;1, then x has exponential decay.</a:t>
                </a:r>
              </a:p>
              <a:p>
                <a:pPr algn="just"/>
                <a:r>
                  <a:rPr lang="en-US" sz="2400" dirty="0"/>
                  <a:t>We use the modified equation </a:t>
                </a:r>
                <a14:m>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𝑇</m:t>
                        </m:r>
                        <m:r>
                          <a:rPr lang="en-US" sz="2400" i="1">
                            <a:latin typeface="Cambria Math" panose="02040503050406030204" pitchFamily="18" charset="0"/>
                            <a:ea typeface="Cambria Math" panose="02040503050406030204" pitchFamily="18" charset="0"/>
                          </a:rPr>
                          <m:t>−1995</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oMath>
                </a14:m>
                <a:endParaRPr lang="en-US" sz="2400" dirty="0"/>
              </a:p>
              <a:p>
                <a:pPr marL="0" indent="0" algn="just">
                  <a:buNone/>
                </a:pPr>
                <a:r>
                  <a:rPr lang="en-US" sz="2400" dirty="0"/>
                  <a:t>	as it is consistent with the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90689"/>
                <a:ext cx="8596668" cy="3880773"/>
              </a:xfrm>
              <a:blipFill>
                <a:blip r:embed="rId2"/>
                <a:stretch>
                  <a:fillRect l="-567" t="-942" r="-1135" b="-4239"/>
                </a:stretch>
              </a:blipFill>
            </p:spPr>
            <p:txBody>
              <a:bodyPr/>
              <a:lstStyle/>
              <a:p>
                <a:r>
                  <a:rPr lang="en-IN">
                    <a:noFill/>
                  </a:rPr>
                  <a:t> </a:t>
                </a:r>
              </a:p>
            </p:txBody>
          </p:sp>
        </mc:Fallback>
      </mc:AlternateContent>
      <p:sp>
        <p:nvSpPr>
          <p:cNvPr id="4" name="TextBox 3"/>
          <p:cNvSpPr txBox="1"/>
          <p:nvPr/>
        </p:nvSpPr>
        <p:spPr>
          <a:xfrm>
            <a:off x="5640946" y="297501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4270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902"/>
            <a:ext cx="8596668" cy="1320800"/>
          </a:xfrm>
        </p:spPr>
        <p:txBody>
          <a:bodyPr/>
          <a:lstStyle/>
          <a:p>
            <a:r>
              <a:rPr lang="en-US" dirty="0"/>
              <a:t>Programming Mathematical Modelling </a:t>
            </a:r>
          </a:p>
        </p:txBody>
      </p:sp>
      <p:sp>
        <p:nvSpPr>
          <p:cNvPr id="3" name="Content Placeholder 2"/>
          <p:cNvSpPr>
            <a:spLocks noGrp="1"/>
          </p:cNvSpPr>
          <p:nvPr>
            <p:ph idx="1"/>
          </p:nvPr>
        </p:nvSpPr>
        <p:spPr>
          <a:xfrm>
            <a:off x="677334" y="1173131"/>
            <a:ext cx="8596668" cy="3880773"/>
          </a:xfrm>
        </p:spPr>
        <p:txBody>
          <a:bodyPr>
            <a:noAutofit/>
          </a:bodyPr>
          <a:lstStyle/>
          <a:p>
            <a:pPr algn="just"/>
            <a:r>
              <a:rPr lang="en-US" sz="2400" dirty="0"/>
              <a:t>The programming of the mathematical models is done on Python – a scientific calculation programming language.</a:t>
            </a:r>
          </a:p>
          <a:p>
            <a:pPr algn="just"/>
            <a:r>
              <a:rPr lang="en-US" sz="2400" dirty="0"/>
              <a:t>First the data was read and used to find the constants in the mathematical model. Once the models were created the data is fitted again to plot the interpretable graphs.</a:t>
            </a:r>
          </a:p>
          <a:p>
            <a:pPr algn="just"/>
            <a:r>
              <a:rPr lang="en-US" sz="2400" dirty="0"/>
              <a:t>After much modeling and iterations of data fitting we get the most consistent mathematical models(</a:t>
            </a:r>
            <a:r>
              <a:rPr lang="en-US" sz="2400" dirty="0">
                <a:hlinkClick r:id="rId2" action="ppaction://hlinkfile"/>
              </a:rPr>
              <a:t>open here</a:t>
            </a:r>
            <a:r>
              <a:rPr lang="en-US" sz="2400" dirty="0"/>
              <a:t>). Then the graphs were plotted(</a:t>
            </a:r>
            <a:r>
              <a:rPr lang="en-US" sz="2400" dirty="0">
                <a:hlinkClick r:id="rId3" action="ppaction://hlinkpres?slideindex=1&amp;slidetitle="/>
              </a:rPr>
              <a:t>open here</a:t>
            </a:r>
            <a:r>
              <a:rPr lang="en-US" sz="2400" dirty="0"/>
              <a:t>).</a:t>
            </a:r>
          </a:p>
          <a:p>
            <a:pPr algn="just"/>
            <a:r>
              <a:rPr lang="en-US" sz="2400" dirty="0"/>
              <a:t>Predictions: Equations could be formed to make various predictions using the mathematical models. YearPredictor was programmed to find the year of GDP goal fulfilment by India </a:t>
            </a:r>
            <a:r>
              <a:rPr lang="en-US" sz="2400" dirty="0">
                <a:hlinkClick r:id="rId4" action="ppaction://hlinkpres?slideindex=1&amp;slidetitle="/>
              </a:rPr>
              <a:t>PhotoAlbum-Program.pptx</a:t>
            </a:r>
            <a:endParaRPr lang="en-US" sz="2400" dirty="0"/>
          </a:p>
        </p:txBody>
      </p:sp>
      <p:sp>
        <p:nvSpPr>
          <p:cNvPr id="4" name="TextBox 3"/>
          <p:cNvSpPr txBox="1"/>
          <p:nvPr/>
        </p:nvSpPr>
        <p:spPr>
          <a:xfrm>
            <a:off x="5640946" y="297501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3763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5DFED913-65D9-46E9-86B5-C9DCE3CA34E8}"/>
              </a:ext>
            </a:extLst>
          </p:cNvPr>
          <p:cNvSpPr txBox="1"/>
          <p:nvPr/>
        </p:nvSpPr>
        <p:spPr>
          <a:xfrm>
            <a:off x="872755" y="97879"/>
            <a:ext cx="9498911" cy="769441"/>
          </a:xfrm>
          <a:prstGeom prst="rect">
            <a:avLst/>
          </a:prstGeom>
          <a:noFill/>
        </p:spPr>
        <p:txBody>
          <a:bodyPr wrap="square" rtlCol="0">
            <a:spAutoFit/>
          </a:bodyPr>
          <a:lstStyle/>
          <a:p>
            <a:r>
              <a:rPr lang="en-US" sz="4400" b="1" dirty="0">
                <a:solidFill>
                  <a:schemeClr val="accent2">
                    <a:lumMod val="75000"/>
                  </a:schemeClr>
                </a:solidFill>
              </a:rPr>
              <a:t>General Function</a:t>
            </a:r>
            <a:endParaRPr lang="en-IN" sz="4400" b="1" dirty="0">
              <a:solidFill>
                <a:schemeClr val="accent2">
                  <a:lumMod val="75000"/>
                </a:schemeClr>
              </a:solidFill>
            </a:endParaRPr>
          </a:p>
        </p:txBody>
      </p:sp>
      <p:pic>
        <p:nvPicPr>
          <p:cNvPr id="3" name="Picture 2" descr="A close up of a map&#10;&#10;Description generated with high confidence">
            <a:extLst>
              <a:ext uri="{FF2B5EF4-FFF2-40B4-BE49-F238E27FC236}">
                <a16:creationId xmlns:a16="http://schemas.microsoft.com/office/drawing/2014/main" id="{A7CB040E-9258-4F20-8EE8-DED22E477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52" y="1121620"/>
            <a:ext cx="9969357" cy="5189028"/>
          </a:xfrm>
          <a:prstGeom prst="rect">
            <a:avLst/>
          </a:prstGeom>
          <a:ln w="73025">
            <a:solidFill>
              <a:schemeClr val="accent1"/>
            </a:solidFill>
          </a:ln>
        </p:spPr>
      </p:pic>
    </p:spTree>
    <p:extLst>
      <p:ext uri="{BB962C8B-B14F-4D97-AF65-F5344CB8AC3E}">
        <p14:creationId xmlns:p14="http://schemas.microsoft.com/office/powerpoint/2010/main" val="309559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FFCDA19-5F23-4819-8E6D-489F4128F5D8}"/>
              </a:ext>
            </a:extLst>
          </p:cNvPr>
          <p:cNvPicPr>
            <a:picLocks noChangeAspect="1"/>
          </p:cNvPicPr>
          <p:nvPr/>
        </p:nvPicPr>
        <p:blipFill rotWithShape="1">
          <a:blip r:embed="rId2">
            <a:extLst>
              <a:ext uri="{28A0092B-C50C-407E-A947-70E740481C1C}">
                <a14:useLocalDpi xmlns:a14="http://schemas.microsoft.com/office/drawing/2010/main" val="0"/>
              </a:ext>
            </a:extLst>
          </a:blip>
          <a:srcRect r="1" b="-229"/>
          <a:stretch/>
        </p:blipFill>
        <p:spPr>
          <a:xfrm>
            <a:off x="601757" y="1077127"/>
            <a:ext cx="9868767" cy="5142944"/>
          </a:xfrm>
          <a:prstGeom prst="rect">
            <a:avLst/>
          </a:prstGeom>
          <a:ln w="73025">
            <a:solidFill>
              <a:schemeClr val="accent1"/>
            </a:solidFill>
          </a:ln>
        </p:spPr>
      </p:pic>
      <p:sp>
        <p:nvSpPr>
          <p:cNvPr id="39" name="TextBox 38">
            <a:extLst>
              <a:ext uri="{FF2B5EF4-FFF2-40B4-BE49-F238E27FC236}">
                <a16:creationId xmlns:a16="http://schemas.microsoft.com/office/drawing/2014/main" id="{5DFED913-65D9-46E9-86B5-C9DCE3CA34E8}"/>
              </a:ext>
            </a:extLst>
          </p:cNvPr>
          <p:cNvSpPr txBox="1"/>
          <p:nvPr/>
        </p:nvSpPr>
        <p:spPr>
          <a:xfrm>
            <a:off x="872755" y="97879"/>
            <a:ext cx="9498911" cy="769441"/>
          </a:xfrm>
          <a:prstGeom prst="rect">
            <a:avLst/>
          </a:prstGeom>
          <a:noFill/>
        </p:spPr>
        <p:txBody>
          <a:bodyPr wrap="square" rtlCol="0">
            <a:spAutoFit/>
          </a:bodyPr>
          <a:lstStyle/>
          <a:p>
            <a:r>
              <a:rPr lang="en-US" sz="4400" b="1" dirty="0">
                <a:solidFill>
                  <a:schemeClr val="accent2">
                    <a:lumMod val="75000"/>
                  </a:schemeClr>
                </a:solidFill>
              </a:rPr>
              <a:t>Modified Function</a:t>
            </a:r>
            <a:endParaRPr lang="en-IN" sz="4400" b="1" dirty="0">
              <a:solidFill>
                <a:schemeClr val="accent2">
                  <a:lumMod val="75000"/>
                </a:schemeClr>
              </a:solidFill>
            </a:endParaRPr>
          </a:p>
        </p:txBody>
      </p:sp>
    </p:spTree>
    <p:extLst>
      <p:ext uri="{BB962C8B-B14F-4D97-AF65-F5344CB8AC3E}">
        <p14:creationId xmlns:p14="http://schemas.microsoft.com/office/powerpoint/2010/main" val="2803386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727</TotalTime>
  <Words>896</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Trebuchet MS</vt:lpstr>
      <vt:lpstr>Wingdings 3</vt:lpstr>
      <vt:lpstr>Facet</vt:lpstr>
      <vt:lpstr>Economic Growth vs Sustainable Development</vt:lpstr>
      <vt:lpstr>Objective</vt:lpstr>
      <vt:lpstr>Methodology </vt:lpstr>
      <vt:lpstr>Data Gathering and sources</vt:lpstr>
      <vt:lpstr>Meta Data</vt:lpstr>
      <vt:lpstr>Mathematical Modelling </vt:lpstr>
      <vt:lpstr>Programming Mathematical Modelling </vt:lpstr>
      <vt:lpstr>PowerPoint Presentation</vt:lpstr>
      <vt:lpstr>PowerPoint Presentation</vt:lpstr>
      <vt:lpstr>Observations</vt:lpstr>
      <vt:lpstr>Conclusion</vt:lpstr>
      <vt:lpstr>Further Use</vt:lpstr>
      <vt:lpstr>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dc:creator>
  <cp:lastModifiedBy>AMOGH GUPTA</cp:lastModifiedBy>
  <cp:revision>38</cp:revision>
  <dcterms:created xsi:type="dcterms:W3CDTF">2017-12-26T11:10:04Z</dcterms:created>
  <dcterms:modified xsi:type="dcterms:W3CDTF">2018-01-26T16:45:20Z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