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4015D-6500-404B-8C0E-12FC13AE181E}">
          <p14:sldIdLst>
            <p14:sldId id="256"/>
          </p14:sldIdLst>
        </p14:section>
        <p14:section name="Summary Section" id="{CCFAF912-C834-4AFE-B50A-F84A830C356A}">
          <p14:sldIdLst>
            <p14:sldId id="269"/>
          </p14:sldIdLst>
        </p14:section>
        <p14:section name="Indicator" id="{501FE340-41E8-48E2-A878-38B2516FF435}">
          <p14:sldIdLst>
            <p14:sldId id="263"/>
            <p14:sldId id="264"/>
            <p14:sldId id="265"/>
            <p14:sldId id="266"/>
            <p14:sldId id="267"/>
          </p14:sldIdLst>
        </p14:section>
        <p14:section name="GeneralFunction" id="{6C01BB0C-AD4F-4914-9CA3-CB2EC975ECCF}">
          <p14:sldIdLst>
            <p14:sldId id="268"/>
          </p14:sldIdLst>
        </p14:section>
        <p14:section name="ModifiedFunction" id="{7DC618DF-D96E-4038-B364-CE3377C8EE90}">
          <p14:sldIdLst>
            <p14:sldId id="257"/>
            <p14:sldId id="258"/>
            <p14:sldId id="259"/>
            <p14:sldId id="260"/>
            <p14:sldId id="261"/>
          </p14:sldIdLst>
        </p14:section>
        <p14:section name="YearPredictor" id="{DD1AC43A-26EE-4B03-BD2C-A378DDAC2BD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5T21:50:54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5T21:50:59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1,'20'0,"19"6,16 10,6 1,-2-2,-3-4,-6-3,-4-4,3-1,-1-3,-1 0,-2-1,-3 1,-1-1,-2 0,-1 1,7 0,2 0,-1 0,-1 0,-2 0,-2 0,12 0,10 0,8 0,4 6,3 3,-6-1,-8 6,-8-1,-8-2,2-2,-2 3,-2-1,-2-1,4-3,0 4,0 0,-3-2,-3-2,-1-3,-1-1,-1-2,6-1,8 0,2-1,-2 1,-3-1,2 1,0 0,-3 0,-3 0,-3 0,-3 0,6 0,2 0,-2 0,-2 0,-1 0,5 0,0 0,-1 0,-2 0,5 0,0 0,-2-7,-3-1,-2-1,-2 3,-1 1,5 2,9 1,1 2,-2-7,-4-1,-10-7,-4 0,-3 2,0 4,8-4,4 1,0 2,7 3,0 3,-1 1,-3 2,-3 1,-2 1,-2-1,-1 1,5-1,3 1,-1-1,-1 0,-2 0,-2 0,5 0,2 0,-1 0,-2 0,-2 0,-2 0,-1 0,-1 0,-1 0,0 0,7 0,2 0,-1 0,-1 0,-2 0,-1 0,-9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5T21:51:07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5T21:51:09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0 117,'0'7,"7"2,15-1,23-1,11-3,9-1,6-1,5-1,2-1,0-1,2 1,-8 0,-3-1,1-5,-6-3,0 0,-5 3,-5 1,0-11,-1-3,-4 2,-4 3,-3 5,-1 3,-2-3,12 0,11 0,7 3,13 2,4 2,2 1,-9 1,-4 0,-8 1,-9-1,-8 0,1 1,4-1,0 0,4 0,-3 0,4 0,4 0,-3 0,-4 0,-6 0,-5 0,-4 0,4 0,8 0,1 0,-3 0,-3 0,3 0,-1 0,-2 0,3 0,6 0,6 0,6 0,3 0,10 0,3 0,-6 0,-4 0,-8 0,-3 0,2 0,1 0,-4 0,1 0,-5 0,-6 0,1 0,11 0,7 0,5 0,-5 0,-2 0,1 0,-6 0,-8 0,-6 0,-7 0,-3 0,-3 0,5 0,2 0,-1 0,-1 0,-2 0,-1 0,-1 0,-1 0,6 0,8 0,3 0,-3 0,-4 0,-3 0,-3 0,-2 0,-2 0,6 0,-5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25T21:40:57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1 233,'6'0,"10"0,7 0,7 0,12 0,5 0,7-7,2-1,-3-1,-4 3,-3 1,-3 2,-3 1,6 2,7 0,9 0,-1 0,-3 1,-6-1,-5 0,-3 0,-3 0,-3-6,7-3,8 1,1 1,-1 2,-4 2,-3 2,-3 0,-3-5,-1-3,6-5,2-1,-1 2,5 4,0 2,-1 4,-4 1,-2-5,-3-1,-1 0,-1 2,-1 2,0-5,0-1,0 1,0 3,7 1,2 3,0 0,-2 2,-2 0,-1 1,4-1,2 0,-1 1,-2-1,-2 0,-2 0,-1 0,-2 0,7 0,2 0,0 0,-3 0,-1 0,-1 0,-2 0,-1 0,-1 0,0 0,0 0,1 0,-1 0,0 0,0 0,7 0,3 0,5 0,1 0,-3 0,4 0,-2 0,-2 0,-11 7,-12 8,-17 2,-17-2,-7 3,-9-2,-6 4,-6-3,-3-3,-2-5,0-3,-2-3,2-2,-1-1,-6-1,-1 0,0 0,-5 1,0-1,2 1,3 0,-3 0,0 0,2 0,3 0,2 0,2 0,1 0,2 0,0 0,0 0,0 0,0 0,-1 0,1 0,0 6,-1 3,1 6,-1 0,1-2,-1-3,1-4,6 5,2-1,-7-2,-3-1,-2-3,0-2,0-1,1-1,21 0,19 0,18-1,12 1,7 0,4-1,9 1,2 0,0 0,-3 0,-4 0,-1 0,4 0,1 0,-1 0,-3 0,-1 0,-2 0,-1 0,-2 0,7 0,9 13,1 5,-2-2,-3-2,-4-5,-4-3,6-3,6-1,1-2,-2-1,-4 0,-3 1,-4-1,-1 1,-2-1,5 1,3 0,-1-6,-8-10,-11-1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D2E2-3CCB-4263-BE42-59D14C39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4BA74-C53E-437D-808D-9B9A8DD27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5813-A5F8-4AE5-B583-AF02B23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C5E9-9865-4EE0-89C2-DFA33F3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8F61-BE66-4FAF-AE38-48717BA3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8BC1-0113-4805-BC6A-91A525B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9D1DB-9DB4-4A75-9925-0C55CE0B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695A-B196-4829-B49C-030C3114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6605-E0AE-4C53-B778-19E7D23A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A468-7FDC-4FBB-8706-6B46D304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1234B-AA53-4A48-BCA5-40F16C14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748C-2164-48EB-B8E8-7B44A635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2591-4541-4C4D-BE79-A7A48A13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F70D-1DCC-41E3-9FC4-512A3E86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E189-03BC-4357-A469-F9E41378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D3A4-5FA0-4837-B126-B93E6A98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E674-5FBF-4C27-BBDA-A05B3310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6A7-9724-41F4-9EE1-32798A0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3DD7-56CF-41E6-9EAB-6946115A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444E-ABC8-4DA4-A03A-6C814696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1C53-FC46-482F-BADD-5AF83755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9027-6FF9-4EE4-9870-35F3903D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058D-EAD0-4B8E-90DF-FFEA3635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E720-F2DC-4CAB-9843-FD1289D8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2C64-F04E-489F-99AA-0EAA5322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8686-3EAC-40DA-B814-607661B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2D56-5DDA-4951-98B2-687F6D216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A99F5-D170-48E6-99AD-E4300738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5CB8-C502-4309-BB0B-6CC2E78C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A7E00-F58B-495F-BE1A-2FEFD64B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6A11-BEC5-4D15-B980-7EA23AD9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3E14-E3FE-46BF-A9C3-7FBB79C7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FC216-21CE-492B-86CF-399EDA89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FF0F-E3EE-41C4-B74F-33AFED3E7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A90B5-A159-4242-8A9B-18B013A6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FA5B6-D60D-4F45-93D8-34C1D550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D1909-BC24-4281-B647-BBFD1DB3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9B704-1C03-42E5-AF27-C1D7A6EF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61EFB-1A78-48DF-B1CD-D6074878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CAF2-5F51-4E37-9964-156FE06A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54B7D-3249-495A-A67C-06CBC946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AB5B8-1DD9-4A93-A6DA-64CB1126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F119-3E3A-4BB1-B77E-05E28B92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4EF63-2F68-4046-8B69-3766643F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7139A-B007-4F2A-B03E-0C6F2E3E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3E17F-A28E-4E47-9A96-28324B2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4109-9494-491D-955F-E3F64398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9E3-70ED-470B-BE5D-F9C4F8E9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5B605-EC82-413C-B223-8FD86878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82B32-CD5B-46A2-8D35-85A41B8C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5DBD-2FB4-49BF-A47F-10EB3BE9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F6008-E0DE-40C3-B8EE-93A4789F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5DC7-365C-45AC-894C-091C3DA3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09223-35B0-474A-B1B5-614BE35DB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F9F8-367D-460D-A96F-5A8AAACA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A69FF-D442-4A0B-82BB-31EEE337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36B3-0BE9-49DD-A24B-FD46223B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C758-BB97-4DB2-A0CA-8AE96090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1334-8075-4E0E-99FD-A845F526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EF123-3F2B-49E5-B58E-D8197967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0741-257F-4632-83C0-C462EBEAF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94DF-2BE3-4B7C-A2B4-38A0AE2BE3FA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F15B-3316-4364-8811-A396AA2A8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3851-DAE3-454E-93C0-EC29E228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2821-C832-476B-B05A-3CCD70275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3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8E73-980F-479C-9255-BBFC4C9B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Economic Growth vs Sustainable Development- Coding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B253-5588-4DD0-845F-EC2D7374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by AMOGH GUPTA and ARJUN NIGAM</a:t>
            </a:r>
          </a:p>
        </p:txBody>
      </p:sp>
    </p:spTree>
    <p:extLst>
      <p:ext uri="{BB962C8B-B14F-4D97-AF65-F5344CB8AC3E}">
        <p14:creationId xmlns:p14="http://schemas.microsoft.com/office/powerpoint/2010/main" val="18520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)">
            <a:extLst>
              <a:ext uri="{FF2B5EF4-FFF2-40B4-BE49-F238E27FC236}">
                <a16:creationId xmlns:a16="http://schemas.microsoft.com/office/drawing/2014/main" id="{23B80D18-4AB9-4A3D-8A0C-225DA13C99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2)">
            <a:extLst>
              <a:ext uri="{FF2B5EF4-FFF2-40B4-BE49-F238E27FC236}">
                <a16:creationId xmlns:a16="http://schemas.microsoft.com/office/drawing/2014/main" id="{FFF42CE4-14FD-4FF2-91D1-9A7F1409A9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3)">
            <a:extLst>
              <a:ext uri="{FF2B5EF4-FFF2-40B4-BE49-F238E27FC236}">
                <a16:creationId xmlns:a16="http://schemas.microsoft.com/office/drawing/2014/main" id="{763CA09B-1587-4A5A-B374-B84C8C809D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4)">
            <a:extLst>
              <a:ext uri="{FF2B5EF4-FFF2-40B4-BE49-F238E27FC236}">
                <a16:creationId xmlns:a16="http://schemas.microsoft.com/office/drawing/2014/main" id="{16513D61-19DF-4B45-A4C4-78B8379253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earPredictor">
            <a:extLst>
              <a:ext uri="{FF2B5EF4-FFF2-40B4-BE49-F238E27FC236}">
                <a16:creationId xmlns:a16="http://schemas.microsoft.com/office/drawing/2014/main" id="{B4BB851D-29F8-4ACA-9C75-2C1F52A89F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7E54DA-4B2B-4579-8453-6D9990C21B2F}"/>
                  </a:ext>
                </a:extLst>
              </p14:cNvPr>
              <p14:cNvContentPartPr/>
              <p14:nvPr/>
            </p14:nvContentPartPr>
            <p14:xfrm>
              <a:off x="817091" y="5790491"/>
              <a:ext cx="1382760" cy="12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7E54DA-4B2B-4579-8453-6D9990C21B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451" y="5682491"/>
                <a:ext cx="149040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06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1A5D-C1C5-4A21-BD9F-DDEAEE40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5" y="-26193"/>
            <a:ext cx="10515600" cy="1325563"/>
          </a:xfrm>
        </p:spPr>
        <p:txBody>
          <a:bodyPr/>
          <a:lstStyle/>
          <a:p>
            <a:r>
              <a:rPr lang="en-US" dirty="0"/>
              <a:t> Coding </a:t>
            </a:r>
            <a:endParaRPr lang="en-IN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F668F733-6246-49E8-99D2-037E16D9DB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603981"/>
                  </p:ext>
                </p:extLst>
              </p:nvPr>
            </p:nvGraphicFramePr>
            <p:xfrm>
              <a:off x="588817" y="1300440"/>
              <a:ext cx="11323519" cy="5419015"/>
            </p:xfrm>
            <a:graphic>
              <a:graphicData uri="http://schemas.microsoft.com/office/powerpoint/2016/summaryzoom">
                <psuz:summaryZm>
                  <psuz:summaryZmObj sectionId="{501FE340-41E8-48E2-A878-38B2516FF435}">
                    <psuz:zmPr id="{1AA25924-4F4D-429F-9CF7-1C5884D28CD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45264" y="189667"/>
                          <a:ext cx="4335211" cy="2438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C01BB0C-AD4F-4914-9CA3-CB2EC975ECCF}">
                    <psuz:zmPr id="{B4CA94F0-F206-40C4-B135-6828D54E9B1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43045" y="189667"/>
                          <a:ext cx="4335211" cy="2438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DC618DF-D96E-4038-B364-CE3377C8EE90}" offsetFactorY="7112">
                    <psuz:zmPr id="{49619AF4-392F-4095-829D-A973E4365DC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45264" y="2964223"/>
                          <a:ext cx="4335211" cy="2438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D1AC43A-26EE-4B03-BD2C-A378DDAC2BDE}" offsetFactorY="7112">
                    <psuz:zmPr id="{6B20880C-337B-46EF-9E61-76FEAB46ED1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43045" y="2964223"/>
                          <a:ext cx="4335211" cy="2438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F668F733-6246-49E8-99D2-037E16D9DB1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588817" y="1300440"/>
                <a:ext cx="11323519" cy="5419015"/>
                <a:chOff x="588817" y="1300440"/>
                <a:chExt cx="11323519" cy="5419015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34081" y="1490107"/>
                  <a:ext cx="4335211" cy="243855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1862" y="1490107"/>
                  <a:ext cx="4335211" cy="243855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4081" y="4264663"/>
                  <a:ext cx="4335211" cy="243855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1862" y="4264663"/>
                  <a:ext cx="4335211" cy="243855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7E34B7-4A4C-45F4-860C-992648F422EB}"/>
              </a:ext>
            </a:extLst>
          </p:cNvPr>
          <p:cNvSpPr txBox="1"/>
          <p:nvPr/>
        </p:nvSpPr>
        <p:spPr>
          <a:xfrm>
            <a:off x="1717963" y="390370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ModifiedFunction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70D18-483F-4172-917B-07F9665FED56}"/>
              </a:ext>
            </a:extLst>
          </p:cNvPr>
          <p:cNvSpPr txBox="1"/>
          <p:nvPr/>
        </p:nvSpPr>
        <p:spPr>
          <a:xfrm>
            <a:off x="6068292" y="1087963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GeneralFunction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2F762-A88E-406B-8859-74CB467CFB74}"/>
              </a:ext>
            </a:extLst>
          </p:cNvPr>
          <p:cNvSpPr txBox="1"/>
          <p:nvPr/>
        </p:nvSpPr>
        <p:spPr>
          <a:xfrm>
            <a:off x="1717964" y="1087963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Indicator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FA4E5-0099-4B52-8073-14FAE12FE4F9}"/>
              </a:ext>
            </a:extLst>
          </p:cNvPr>
          <p:cNvSpPr txBox="1"/>
          <p:nvPr/>
        </p:nvSpPr>
        <p:spPr>
          <a:xfrm>
            <a:off x="6250576" y="390370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YearPredictor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41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)">
            <a:extLst>
              <a:ext uri="{FF2B5EF4-FFF2-40B4-BE49-F238E27FC236}">
                <a16:creationId xmlns:a16="http://schemas.microsoft.com/office/drawing/2014/main" id="{B4BFD24A-95B4-42F4-B534-4F4BA1EA1A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)">
            <a:extLst>
              <a:ext uri="{FF2B5EF4-FFF2-40B4-BE49-F238E27FC236}">
                <a16:creationId xmlns:a16="http://schemas.microsoft.com/office/drawing/2014/main" id="{77621433-5E26-4C8E-A476-616D5B07D7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8)">
            <a:extLst>
              <a:ext uri="{FF2B5EF4-FFF2-40B4-BE49-F238E27FC236}">
                <a16:creationId xmlns:a16="http://schemas.microsoft.com/office/drawing/2014/main" id="{55EDB99E-5E68-4045-B96E-EEAAE26B0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9)">
            <a:extLst>
              <a:ext uri="{FF2B5EF4-FFF2-40B4-BE49-F238E27FC236}">
                <a16:creationId xmlns:a16="http://schemas.microsoft.com/office/drawing/2014/main" id="{6ABD04BF-BC37-4725-9ED0-66575D0C34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5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0)">
            <a:extLst>
              <a:ext uri="{FF2B5EF4-FFF2-40B4-BE49-F238E27FC236}">
                <a16:creationId xmlns:a16="http://schemas.microsoft.com/office/drawing/2014/main" id="{27A3FF9E-47EE-481A-A400-BAF94B954F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1)">
            <a:extLst>
              <a:ext uri="{FF2B5EF4-FFF2-40B4-BE49-F238E27FC236}">
                <a16:creationId xmlns:a16="http://schemas.microsoft.com/office/drawing/2014/main" id="{3E588A17-7B7A-4B0B-8657-E94A3DDA45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20BA74-D016-4405-B3F3-DD91EF3EF6F7}"/>
                  </a:ext>
                </a:extLst>
              </p14:cNvPr>
              <p14:cNvContentPartPr/>
              <p14:nvPr/>
            </p14:nvContentPartPr>
            <p14:xfrm>
              <a:off x="3186251" y="259045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20BA74-D016-4405-B3F3-DD91EF3EF6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2611" y="24828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CC5C7A-8C83-4C05-83AD-EE2539FAA24A}"/>
                  </a:ext>
                </a:extLst>
              </p14:cNvPr>
              <p14:cNvContentPartPr/>
              <p14:nvPr/>
            </p14:nvContentPartPr>
            <p14:xfrm>
              <a:off x="3103091" y="2618171"/>
              <a:ext cx="1897200" cy="8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CC5C7A-8C83-4C05-83AD-EE2539FAA2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9451" y="2510531"/>
                <a:ext cx="200484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18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)">
            <a:extLst>
              <a:ext uri="{FF2B5EF4-FFF2-40B4-BE49-F238E27FC236}">
                <a16:creationId xmlns:a16="http://schemas.microsoft.com/office/drawing/2014/main" id="{7932401C-4C52-40F9-8639-E57C30114D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4D2EF9-9D6C-426B-BABC-FF93C99803B6}"/>
                  </a:ext>
                </a:extLst>
              </p14:cNvPr>
              <p14:cNvContentPartPr/>
              <p14:nvPr/>
            </p14:nvContentPartPr>
            <p14:xfrm>
              <a:off x="3311171" y="26181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4D2EF9-9D6C-426B-BABC-FF93C99803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7171" y="251053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764DC3-5359-4268-B128-AB504B2C2F3D}"/>
                  </a:ext>
                </a:extLst>
              </p14:cNvPr>
              <p14:cNvContentPartPr/>
              <p14:nvPr/>
            </p14:nvContentPartPr>
            <p14:xfrm>
              <a:off x="3144851" y="2590091"/>
              <a:ext cx="2152440" cy="5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764DC3-5359-4268-B128-AB504B2C2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0851" y="2482091"/>
                <a:ext cx="226008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35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Economic Growth vs Sustainable Development- Coding</vt:lpstr>
      <vt:lpstr> Coding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vs Sustainable Development</dc:title>
  <dc:creator>AMOGH GUPTA</dc:creator>
  <cp:lastModifiedBy>AMOGH GUPTA</cp:lastModifiedBy>
  <cp:revision>4</cp:revision>
  <dcterms:created xsi:type="dcterms:W3CDTF">2018-01-25T21:17:45Z</dcterms:created>
  <dcterms:modified xsi:type="dcterms:W3CDTF">2018-01-26T16:48:37Z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