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
      <p:font typeface="Arv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EC0E90-B2E3-4B15-A6AB-ED94362E58CA}">
  <a:tblStyle styleId="{6BEC0E90-B2E3-4B15-A6AB-ED94362E58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2.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4.xml"/><Relationship Id="rId44" Type="http://schemas.openxmlformats.org/officeDocument/2006/relationships/font" Target="fonts/Arvo-regular.fntdata"/><Relationship Id="rId21" Type="http://schemas.openxmlformats.org/officeDocument/2006/relationships/slide" Target="slides/slide13.xml"/><Relationship Id="rId43" Type="http://schemas.openxmlformats.org/officeDocument/2006/relationships/font" Target="fonts/Lato-boldItalic.fntdata"/><Relationship Id="rId24" Type="http://schemas.openxmlformats.org/officeDocument/2006/relationships/slide" Target="slides/slide16.xml"/><Relationship Id="rId46" Type="http://schemas.openxmlformats.org/officeDocument/2006/relationships/font" Target="fonts/Arvo-italic.fntdata"/><Relationship Id="rId23" Type="http://schemas.openxmlformats.org/officeDocument/2006/relationships/slide" Target="slides/slide15.xml"/><Relationship Id="rId45" Type="http://schemas.openxmlformats.org/officeDocument/2006/relationships/font" Target="fonts/Arvo-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47" Type="http://schemas.openxmlformats.org/officeDocument/2006/relationships/font" Target="fonts/Arvo-bold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Raleway-bold.fntdata"/><Relationship Id="rId10" Type="http://schemas.openxmlformats.org/officeDocument/2006/relationships/slide" Target="slides/slide2.xml"/><Relationship Id="rId32" Type="http://schemas.openxmlformats.org/officeDocument/2006/relationships/font" Target="fonts/Raleway-regular.fntdata"/><Relationship Id="rId13" Type="http://schemas.openxmlformats.org/officeDocument/2006/relationships/slide" Target="slides/slide5.xml"/><Relationship Id="rId35" Type="http://schemas.openxmlformats.org/officeDocument/2006/relationships/font" Target="fonts/Raleway-boldItalic.fntdata"/><Relationship Id="rId12" Type="http://schemas.openxmlformats.org/officeDocument/2006/relationships/slide" Target="slides/slide4.xml"/><Relationship Id="rId34" Type="http://schemas.openxmlformats.org/officeDocument/2006/relationships/font" Target="fonts/Raleway-italic.fntdata"/><Relationship Id="rId15" Type="http://schemas.openxmlformats.org/officeDocument/2006/relationships/slide" Target="slides/slide7.xml"/><Relationship Id="rId37" Type="http://schemas.openxmlformats.org/officeDocument/2006/relationships/font" Target="fonts/Roboto-bold.fntdata"/><Relationship Id="rId14" Type="http://schemas.openxmlformats.org/officeDocument/2006/relationships/slide" Target="slides/slide6.xml"/><Relationship Id="rId36" Type="http://schemas.openxmlformats.org/officeDocument/2006/relationships/font" Target="fonts/Roboto-regular.fntdata"/><Relationship Id="rId17" Type="http://schemas.openxmlformats.org/officeDocument/2006/relationships/slide" Target="slides/slide9.xml"/><Relationship Id="rId39" Type="http://schemas.openxmlformats.org/officeDocument/2006/relationships/font" Target="fonts/Roboto-boldItalic.fntdata"/><Relationship Id="rId16" Type="http://schemas.openxmlformats.org/officeDocument/2006/relationships/slide" Target="slides/slide8.xml"/><Relationship Id="rId38" Type="http://schemas.openxmlformats.org/officeDocument/2006/relationships/font" Target="fonts/Roboto-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cc14e8e93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8cc14e8e93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7eb7c8a19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97eb7c8a1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7eb7c8a19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97eb7c8a1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7533f0d92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97533f0d92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2e9d512c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62e9d512c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2e9d512c9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62e9d512c9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2e9d512c9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62e9d512c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2e9d512c9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62e9d512c9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2e9d512c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62e9d512c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7533f0d92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97533f0d92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7533f0d92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97533f0d92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cc14e8e93_2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8cc14e8e93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7eb7c8a19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97eb7c8a19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2e9d512c9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62e9d512c9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cc14e8e9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8cc14e8e9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cc14e8e9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8cc14e8e9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cc14e8e93_2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8cc14e8e93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7533f0d92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97533f0d9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7533f0d92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97533f0d9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cc14e8e93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8cc14e8e9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7533f0d92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97533f0d92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7533f0d92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97533f0d9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788397ad2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9788397ad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0" name="Shape 50"/>
        <p:cNvGrpSpPr/>
        <p:nvPr/>
      </p:nvGrpSpPr>
      <p:grpSpPr>
        <a:xfrm>
          <a:off x="0" y="0"/>
          <a:ext cx="0" cy="0"/>
          <a:chOff x="0" y="0"/>
          <a:chExt cx="0" cy="0"/>
        </a:xfrm>
      </p:grpSpPr>
      <p:sp>
        <p:nvSpPr>
          <p:cNvPr id="51" name="Google Shape;51;p13"/>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52" name="Google Shape;52;p13"/>
          <p:cNvGrpSpPr/>
          <p:nvPr/>
        </p:nvGrpSpPr>
        <p:grpSpPr>
          <a:xfrm>
            <a:off x="0" y="-7088"/>
            <a:ext cx="8661398" cy="5150588"/>
            <a:chOff x="0" y="-7088"/>
            <a:chExt cx="8661398" cy="5150588"/>
          </a:xfrm>
        </p:grpSpPr>
        <p:sp>
          <p:nvSpPr>
            <p:cNvPr id="53" name="Google Shape;53;p1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55" name="Google Shape;55;p13"/>
          <p:cNvGrpSpPr/>
          <p:nvPr/>
        </p:nvGrpSpPr>
        <p:grpSpPr>
          <a:xfrm flipH="1" rot="10800000">
            <a:off x="1" y="1090763"/>
            <a:ext cx="8847502" cy="2961975"/>
            <a:chOff x="-8178042" y="-4493254"/>
            <a:chExt cx="19483597" cy="6522736"/>
          </a:xfrm>
        </p:grpSpPr>
        <p:sp>
          <p:nvSpPr>
            <p:cNvPr id="56" name="Google Shape;56;p13"/>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7" name="Google Shape;57;p1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58" name="Google Shape;58;p13"/>
          <p:cNvGrpSpPr/>
          <p:nvPr/>
        </p:nvGrpSpPr>
        <p:grpSpPr>
          <a:xfrm>
            <a:off x="3677236" y="4278349"/>
            <a:ext cx="5480828" cy="432996"/>
            <a:chOff x="5582265" y="4646738"/>
            <a:chExt cx="5480828" cy="432996"/>
          </a:xfrm>
        </p:grpSpPr>
        <p:sp>
          <p:nvSpPr>
            <p:cNvPr id="59" name="Google Shape;59;p13"/>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13"/>
            <p:cNvGrpSpPr/>
            <p:nvPr/>
          </p:nvGrpSpPr>
          <p:grpSpPr>
            <a:xfrm flipH="1">
              <a:off x="5585232" y="4646738"/>
              <a:ext cx="5477861" cy="304551"/>
              <a:chOff x="-24158748" y="330075"/>
              <a:chExt cx="30568423" cy="1699506"/>
            </a:xfrm>
          </p:grpSpPr>
          <p:sp>
            <p:nvSpPr>
              <p:cNvPr id="61" name="Google Shape;61;p13"/>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3" name="Google Shape;63;p13"/>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68" name="Shape 68"/>
        <p:cNvGrpSpPr/>
        <p:nvPr/>
      </p:nvGrpSpPr>
      <p:grpSpPr>
        <a:xfrm>
          <a:off x="0" y="0"/>
          <a:ext cx="0" cy="0"/>
          <a:chOff x="0" y="0"/>
          <a:chExt cx="0" cy="0"/>
        </a:xfrm>
      </p:grpSpPr>
      <p:sp>
        <p:nvSpPr>
          <p:cNvPr id="69" name="Google Shape;69;p1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15"/>
          <p:cNvGrpSpPr/>
          <p:nvPr/>
        </p:nvGrpSpPr>
        <p:grpSpPr>
          <a:xfrm>
            <a:off x="830394" y="1191277"/>
            <a:ext cx="745763" cy="45826"/>
            <a:chOff x="4580561" y="2589004"/>
            <a:chExt cx="1064464" cy="25200"/>
          </a:xfrm>
        </p:grpSpPr>
        <p:sp>
          <p:nvSpPr>
            <p:cNvPr id="71" name="Google Shape;71;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
        <p:nvSpPr>
          <p:cNvPr id="74" name="Google Shape;74;p1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75" name="Google Shape;75;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16"/>
          <p:cNvGrpSpPr/>
          <p:nvPr/>
        </p:nvGrpSpPr>
        <p:grpSpPr>
          <a:xfrm>
            <a:off x="830394" y="1191277"/>
            <a:ext cx="745763" cy="45826"/>
            <a:chOff x="4580561" y="2589004"/>
            <a:chExt cx="1064464" cy="25200"/>
          </a:xfrm>
        </p:grpSpPr>
        <p:sp>
          <p:nvSpPr>
            <p:cNvPr id="79" name="Google Shape;79;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82" name="Google Shape;82;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83" name="Google Shape;83;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86" name="Google Shape;86;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7" name="Shape 87"/>
        <p:cNvGrpSpPr/>
        <p:nvPr/>
      </p:nvGrpSpPr>
      <p:grpSpPr>
        <a:xfrm>
          <a:off x="0" y="0"/>
          <a:ext cx="0" cy="0"/>
          <a:chOff x="0" y="0"/>
          <a:chExt cx="0" cy="0"/>
        </a:xfrm>
      </p:grpSpPr>
      <p:grpSp>
        <p:nvGrpSpPr>
          <p:cNvPr id="88" name="Google Shape;88;p18"/>
          <p:cNvGrpSpPr/>
          <p:nvPr/>
        </p:nvGrpSpPr>
        <p:grpSpPr>
          <a:xfrm>
            <a:off x="830394" y="1191277"/>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92" name="Google Shape;92;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19"/>
          <p:cNvGrpSpPr/>
          <p:nvPr/>
        </p:nvGrpSpPr>
        <p:grpSpPr>
          <a:xfrm>
            <a:off x="830394" y="1191277"/>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1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99" name="Google Shape;99;p19"/>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0" name="Google Shape;100;p19"/>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1" name="Google Shape;101;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20"/>
          <p:cNvGrpSpPr/>
          <p:nvPr/>
        </p:nvGrpSpPr>
        <p:grpSpPr>
          <a:xfrm>
            <a:off x="830394" y="1191277"/>
            <a:ext cx="745763" cy="45826"/>
            <a:chOff x="4580561" y="2589004"/>
            <a:chExt cx="1064464" cy="25200"/>
          </a:xfrm>
        </p:grpSpPr>
        <p:sp>
          <p:nvSpPr>
            <p:cNvPr id="105" name="Google Shape;105;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2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08" name="Google Shape;10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sp>
        <p:nvSpPr>
          <p:cNvPr id="110" name="Google Shape;110;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1"/>
          <p:cNvGrpSpPr/>
          <p:nvPr/>
        </p:nvGrpSpPr>
        <p:grpSpPr>
          <a:xfrm>
            <a:off x="830394" y="1191277"/>
            <a:ext cx="745763" cy="45826"/>
            <a:chOff x="4580561" y="2589004"/>
            <a:chExt cx="1064464" cy="25200"/>
          </a:xfrm>
        </p:grpSpPr>
        <p:sp>
          <p:nvSpPr>
            <p:cNvPr id="112" name="Google Shape;112;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21"/>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15" name="Google Shape;115;p21"/>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16" name="Google Shape;11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17" name="Shape 117"/>
        <p:cNvGrpSpPr/>
        <p:nvPr/>
      </p:nvGrpSpPr>
      <p:grpSpPr>
        <a:xfrm>
          <a:off x="0" y="0"/>
          <a:ext cx="0" cy="0"/>
          <a:chOff x="0" y="0"/>
          <a:chExt cx="0" cy="0"/>
        </a:xfrm>
      </p:grpSpPr>
      <p:grpSp>
        <p:nvGrpSpPr>
          <p:cNvPr id="118" name="Google Shape;118;p22"/>
          <p:cNvGrpSpPr/>
          <p:nvPr/>
        </p:nvGrpSpPr>
        <p:grpSpPr>
          <a:xfrm>
            <a:off x="830394" y="4169151"/>
            <a:ext cx="745763" cy="45826"/>
            <a:chOff x="4580561" y="2589004"/>
            <a:chExt cx="1064464" cy="25200"/>
          </a:xfrm>
        </p:grpSpPr>
        <p:sp>
          <p:nvSpPr>
            <p:cNvPr id="119" name="Google Shape;119;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2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22" name="Google Shape;122;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2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23"/>
          <p:cNvGrpSpPr/>
          <p:nvPr/>
        </p:nvGrpSpPr>
        <p:grpSpPr>
          <a:xfrm>
            <a:off x="830394" y="1191277"/>
            <a:ext cx="745763" cy="45826"/>
            <a:chOff x="4580561" y="2589004"/>
            <a:chExt cx="1064464" cy="25200"/>
          </a:xfrm>
        </p:grpSpPr>
        <p:sp>
          <p:nvSpPr>
            <p:cNvPr id="126" name="Google Shape;126;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2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29" name="Google Shape;129;p2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30" name="Google Shape;130;p2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31" name="Google Shape;131;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32" name="Shape 132"/>
        <p:cNvGrpSpPr/>
        <p:nvPr/>
      </p:nvGrpSpPr>
      <p:grpSpPr>
        <a:xfrm>
          <a:off x="0" y="0"/>
          <a:ext cx="0" cy="0"/>
          <a:chOff x="0" y="0"/>
          <a:chExt cx="0" cy="0"/>
        </a:xfrm>
      </p:grpSpPr>
      <p:grpSp>
        <p:nvGrpSpPr>
          <p:cNvPr id="133" name="Google Shape;133;p24"/>
          <p:cNvGrpSpPr/>
          <p:nvPr/>
        </p:nvGrpSpPr>
        <p:grpSpPr>
          <a:xfrm>
            <a:off x="830394" y="4169151"/>
            <a:ext cx="745763" cy="45826"/>
            <a:chOff x="4580561" y="2589004"/>
            <a:chExt cx="1064464" cy="25200"/>
          </a:xfrm>
        </p:grpSpPr>
        <p:sp>
          <p:nvSpPr>
            <p:cNvPr id="134" name="Google Shape;134;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p2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37" name="Google Shape;137;p2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0"/>
              </a:spcBef>
              <a:spcAft>
                <a:spcPts val="0"/>
              </a:spcAft>
              <a:buClr>
                <a:schemeClr val="lt1"/>
              </a:buClr>
              <a:buSzPts val="1100"/>
              <a:buChar char="○"/>
              <a:defRPr>
                <a:solidFill>
                  <a:schemeClr val="lt1"/>
                </a:solidFill>
              </a:defRPr>
            </a:lvl2pPr>
            <a:lvl3pPr indent="-298450" lvl="2" marL="1371600" rtl="0" algn="l">
              <a:lnSpc>
                <a:spcPct val="115000"/>
              </a:lnSpc>
              <a:spcBef>
                <a:spcPts val="0"/>
              </a:spcBef>
              <a:spcAft>
                <a:spcPts val="0"/>
              </a:spcAft>
              <a:buClr>
                <a:schemeClr val="lt1"/>
              </a:buClr>
              <a:buSzPts val="1100"/>
              <a:buChar char="■"/>
              <a:defRPr>
                <a:solidFill>
                  <a:schemeClr val="lt1"/>
                </a:solidFill>
              </a:defRPr>
            </a:lvl3pPr>
            <a:lvl4pPr indent="-298450" lvl="3" marL="1828800" rtl="0" algn="l">
              <a:lnSpc>
                <a:spcPct val="115000"/>
              </a:lnSpc>
              <a:spcBef>
                <a:spcPts val="0"/>
              </a:spcBef>
              <a:spcAft>
                <a:spcPts val="0"/>
              </a:spcAft>
              <a:buClr>
                <a:schemeClr val="lt1"/>
              </a:buClr>
              <a:buSzPts val="1100"/>
              <a:buChar char="●"/>
              <a:defRPr>
                <a:solidFill>
                  <a:schemeClr val="lt1"/>
                </a:solidFill>
              </a:defRPr>
            </a:lvl4pPr>
            <a:lvl5pPr indent="-298450" lvl="4" marL="2286000" rtl="0" algn="l">
              <a:lnSpc>
                <a:spcPct val="115000"/>
              </a:lnSpc>
              <a:spcBef>
                <a:spcPts val="0"/>
              </a:spcBef>
              <a:spcAft>
                <a:spcPts val="0"/>
              </a:spcAft>
              <a:buClr>
                <a:schemeClr val="lt1"/>
              </a:buClr>
              <a:buSzPts val="1100"/>
              <a:buChar char="○"/>
              <a:defRPr>
                <a:solidFill>
                  <a:schemeClr val="lt1"/>
                </a:solidFill>
              </a:defRPr>
            </a:lvl5pPr>
            <a:lvl6pPr indent="-298450" lvl="5" marL="2743200" rtl="0" algn="l">
              <a:lnSpc>
                <a:spcPct val="115000"/>
              </a:lnSpc>
              <a:spcBef>
                <a:spcPts val="0"/>
              </a:spcBef>
              <a:spcAft>
                <a:spcPts val="0"/>
              </a:spcAft>
              <a:buClr>
                <a:schemeClr val="lt1"/>
              </a:buClr>
              <a:buSzPts val="1100"/>
              <a:buChar char="■"/>
              <a:defRPr>
                <a:solidFill>
                  <a:schemeClr val="lt1"/>
                </a:solidFill>
              </a:defRPr>
            </a:lvl6pPr>
            <a:lvl7pPr indent="-298450" lvl="6" marL="3200400" rtl="0" algn="l">
              <a:lnSpc>
                <a:spcPct val="115000"/>
              </a:lnSpc>
              <a:spcBef>
                <a:spcPts val="0"/>
              </a:spcBef>
              <a:spcAft>
                <a:spcPts val="0"/>
              </a:spcAft>
              <a:buClr>
                <a:schemeClr val="lt1"/>
              </a:buClr>
              <a:buSzPts val="1100"/>
              <a:buChar char="●"/>
              <a:defRPr>
                <a:solidFill>
                  <a:schemeClr val="lt1"/>
                </a:solidFill>
              </a:defRPr>
            </a:lvl7pPr>
            <a:lvl8pPr indent="-298450" lvl="7" marL="3657600" rtl="0" algn="l">
              <a:lnSpc>
                <a:spcPct val="115000"/>
              </a:lnSpc>
              <a:spcBef>
                <a:spcPts val="0"/>
              </a:spcBef>
              <a:spcAft>
                <a:spcPts val="0"/>
              </a:spcAft>
              <a:buClr>
                <a:schemeClr val="lt1"/>
              </a:buClr>
              <a:buSzPts val="1100"/>
              <a:buChar char="○"/>
              <a:defRPr>
                <a:solidFill>
                  <a:schemeClr val="lt1"/>
                </a:solidFill>
              </a:defRPr>
            </a:lvl8pPr>
            <a:lvl9pPr indent="-298450" lvl="8" marL="4114800" rtl="0" algn="l">
              <a:lnSpc>
                <a:spcPct val="115000"/>
              </a:lnSpc>
              <a:spcBef>
                <a:spcPts val="0"/>
              </a:spcBef>
              <a:spcAft>
                <a:spcPts val="0"/>
              </a:spcAft>
              <a:buClr>
                <a:schemeClr val="lt1"/>
              </a:buClr>
              <a:buSzPts val="1100"/>
              <a:buChar char="■"/>
              <a:defRPr>
                <a:solidFill>
                  <a:schemeClr val="lt1"/>
                </a:solidFill>
              </a:defRPr>
            </a:lvl9pPr>
          </a:lstStyle>
          <a:p/>
        </p:txBody>
      </p:sp>
      <p:sp>
        <p:nvSpPr>
          <p:cNvPr id="138" name="Google Shape;138;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66" name="Google Shape;6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67" name="Google Shape;67;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www.stems-music.com/" TargetMode="External"/><Relationship Id="rId4" Type="http://schemas.openxmlformats.org/officeDocument/2006/relationships/hyperlink" Target="https://github.com/faroit/stempe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0" Type="http://schemas.openxmlformats.org/officeDocument/2006/relationships/hyperlink" Target="http://drive.google.com/file/d/1YKwRjnmO3_vWdh9iG5Z1X4VEyfav9ljN/view" TargetMode="External"/><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hyperlink" Target="http://drive.google.com/file/d/1RZjetvbZ1AcKRbEEWNOSGDkgAIbTtsSj/view" TargetMode="External"/><Relationship Id="rId5" Type="http://schemas.openxmlformats.org/officeDocument/2006/relationships/hyperlink" Target="http://drive.google.com/file/d/1Iv02OrjCnx0YpJCSKNSYe29UWA7f-qwx/view" TargetMode="External"/><Relationship Id="rId6" Type="http://schemas.openxmlformats.org/officeDocument/2006/relationships/image" Target="../media/image1.png"/><Relationship Id="rId7" Type="http://schemas.openxmlformats.org/officeDocument/2006/relationships/hyperlink" Target="http://drive.google.com/file/d/1zKp6y6VttBwvTiE4oZ2Ac7Ql4GWce6lh/view" TargetMode="External"/><Relationship Id="rId8" Type="http://schemas.openxmlformats.org/officeDocument/2006/relationships/hyperlink" Target="http://drive.google.com/file/d/1FeefiBslb636Y2DKCfjiMYv047MdqtgA/vie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stackoverflow.com/questions/43109708/how-to-plot-spectrogram-using-stft-in-pyth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ctrTitle"/>
          </p:nvPr>
        </p:nvSpPr>
        <p:spPr>
          <a:xfrm>
            <a:off x="372200" y="1358125"/>
            <a:ext cx="4857600" cy="23889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667"/>
              <a:buNone/>
            </a:pPr>
            <a:r>
              <a:rPr lang="en"/>
              <a:t>Audio Source </a:t>
            </a:r>
            <a:r>
              <a:rPr lang="en"/>
              <a:t>Separation</a:t>
            </a:r>
            <a:endParaRPr b="1"/>
          </a:p>
        </p:txBody>
      </p:sp>
      <p:pic>
        <p:nvPicPr>
          <p:cNvPr id="146" name="Google Shape;146;p27"/>
          <p:cNvPicPr preferRelativeResize="0"/>
          <p:nvPr/>
        </p:nvPicPr>
        <p:blipFill rotWithShape="1">
          <a:blip r:embed="rId3">
            <a:alphaModFix/>
          </a:blip>
          <a:srcRect b="0" l="0" r="0" t="0"/>
          <a:stretch/>
        </p:blipFill>
        <p:spPr>
          <a:xfrm>
            <a:off x="5542225" y="387100"/>
            <a:ext cx="2249225" cy="1683575"/>
          </a:xfrm>
          <a:prstGeom prst="rect">
            <a:avLst/>
          </a:prstGeom>
          <a:noFill/>
          <a:ln>
            <a:noFill/>
          </a:ln>
        </p:spPr>
      </p:pic>
      <p:sp>
        <p:nvSpPr>
          <p:cNvPr id="147" name="Google Shape;147;p27"/>
          <p:cNvSpPr txBox="1"/>
          <p:nvPr>
            <p:ph idx="4294967295" type="title"/>
          </p:nvPr>
        </p:nvSpPr>
        <p:spPr>
          <a:xfrm>
            <a:off x="5542225" y="3543750"/>
            <a:ext cx="2693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240"/>
              <a:t>Team Members</a:t>
            </a:r>
            <a:endParaRPr sz="2240"/>
          </a:p>
        </p:txBody>
      </p:sp>
      <p:sp>
        <p:nvSpPr>
          <p:cNvPr id="148" name="Google Shape;148;p27"/>
          <p:cNvSpPr txBox="1"/>
          <p:nvPr>
            <p:ph idx="4294967295" type="body"/>
          </p:nvPr>
        </p:nvSpPr>
        <p:spPr>
          <a:xfrm>
            <a:off x="4666525" y="4078950"/>
            <a:ext cx="4444800" cy="14421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81250"/>
              <a:buNone/>
            </a:pPr>
            <a:r>
              <a:t/>
            </a:r>
            <a:endParaRPr b="1" sz="1600"/>
          </a:p>
          <a:p>
            <a:pPr indent="-363696" lvl="0" marL="457200" rtl="0" algn="l">
              <a:lnSpc>
                <a:spcPct val="115000"/>
              </a:lnSpc>
              <a:spcBef>
                <a:spcPts val="0"/>
              </a:spcBef>
              <a:spcAft>
                <a:spcPts val="0"/>
              </a:spcAft>
              <a:buSzPct val="127423"/>
              <a:buChar char="●"/>
            </a:pPr>
            <a:r>
              <a:rPr b="1" lang="en" sz="1804">
                <a:solidFill>
                  <a:srgbClr val="424242"/>
                </a:solidFill>
              </a:rPr>
              <a:t>Amogh Targe                       (IEC2020018) </a:t>
            </a:r>
            <a:endParaRPr b="1" sz="1804">
              <a:solidFill>
                <a:srgbClr val="424242"/>
              </a:solidFill>
            </a:endParaRPr>
          </a:p>
          <a:p>
            <a:pPr indent="-363696" lvl="0" marL="457200" rtl="0" algn="l">
              <a:lnSpc>
                <a:spcPct val="115000"/>
              </a:lnSpc>
              <a:spcBef>
                <a:spcPts val="0"/>
              </a:spcBef>
              <a:spcAft>
                <a:spcPts val="0"/>
              </a:spcAft>
              <a:buSzPct val="127423"/>
              <a:buChar char="●"/>
            </a:pPr>
            <a:r>
              <a:rPr b="1" lang="en" sz="1804">
                <a:solidFill>
                  <a:srgbClr val="424242"/>
                </a:solidFill>
              </a:rPr>
              <a:t>Mohit Kumar Meena     (IEC2020004) </a:t>
            </a:r>
            <a:endParaRPr b="1" sz="1804">
              <a:solidFill>
                <a:srgbClr val="424242"/>
              </a:solidFill>
            </a:endParaRPr>
          </a:p>
        </p:txBody>
      </p:sp>
      <p:sp>
        <p:nvSpPr>
          <p:cNvPr id="149" name="Google Shape;149;p27"/>
          <p:cNvSpPr txBox="1"/>
          <p:nvPr/>
        </p:nvSpPr>
        <p:spPr>
          <a:xfrm>
            <a:off x="372200" y="4226325"/>
            <a:ext cx="26934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900" u="none" cap="none" strike="noStrike">
                <a:solidFill>
                  <a:srgbClr val="000000"/>
                </a:solidFill>
                <a:latin typeface="Lato"/>
                <a:ea typeface="Lato"/>
                <a:cs typeface="Lato"/>
                <a:sym typeface="Lato"/>
              </a:rPr>
              <a:t>Under the guidance of: </a:t>
            </a:r>
            <a:endParaRPr b="0" i="0" sz="19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900"/>
              <a:buFont typeface="Arial"/>
              <a:buNone/>
            </a:pPr>
            <a:r>
              <a:rPr b="1" i="0" lang="en" sz="1900" u="none" cap="none" strike="noStrike">
                <a:solidFill>
                  <a:srgbClr val="000000"/>
                </a:solidFill>
                <a:latin typeface="Lato"/>
                <a:ea typeface="Lato"/>
                <a:cs typeface="Lato"/>
                <a:sym typeface="Lato"/>
              </a:rPr>
              <a:t>Dr. </a:t>
            </a:r>
            <a:r>
              <a:rPr b="1" lang="en" sz="1900">
                <a:latin typeface="Lato"/>
                <a:ea typeface="Lato"/>
                <a:cs typeface="Lato"/>
                <a:sym typeface="Lato"/>
              </a:rPr>
              <a:t>Shanti Chandra</a:t>
            </a:r>
            <a:endParaRPr b="1" i="0" sz="19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Code</a:t>
            </a:r>
            <a:endParaRPr sz="2540"/>
          </a:p>
        </p:txBody>
      </p:sp>
      <p:pic>
        <p:nvPicPr>
          <p:cNvPr id="222" name="Google Shape;222;p36"/>
          <p:cNvPicPr preferRelativeResize="0"/>
          <p:nvPr/>
        </p:nvPicPr>
        <p:blipFill>
          <a:blip r:embed="rId3">
            <a:alphaModFix/>
          </a:blip>
          <a:stretch>
            <a:fillRect/>
          </a:stretch>
        </p:blipFill>
        <p:spPr>
          <a:xfrm>
            <a:off x="645150" y="1241500"/>
            <a:ext cx="6839277" cy="390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Code</a:t>
            </a:r>
            <a:endParaRPr sz="2540"/>
          </a:p>
        </p:txBody>
      </p:sp>
      <p:pic>
        <p:nvPicPr>
          <p:cNvPr id="228" name="Google Shape;228;p37"/>
          <p:cNvPicPr preferRelativeResize="0"/>
          <p:nvPr/>
        </p:nvPicPr>
        <p:blipFill>
          <a:blip r:embed="rId3">
            <a:alphaModFix/>
          </a:blip>
          <a:stretch>
            <a:fillRect/>
          </a:stretch>
        </p:blipFill>
        <p:spPr>
          <a:xfrm>
            <a:off x="645150" y="1324325"/>
            <a:ext cx="6096121" cy="3639200"/>
          </a:xfrm>
          <a:prstGeom prst="rect">
            <a:avLst/>
          </a:prstGeom>
          <a:noFill/>
          <a:ln>
            <a:noFill/>
          </a:ln>
        </p:spPr>
      </p:pic>
      <p:sp>
        <p:nvSpPr>
          <p:cNvPr id="229" name="Google Shape;229;p37"/>
          <p:cNvSpPr txBox="1"/>
          <p:nvPr/>
        </p:nvSpPr>
        <p:spPr>
          <a:xfrm>
            <a:off x="6943575" y="1324325"/>
            <a:ext cx="2131500" cy="73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We use default cosine window, i.e. Hann window</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In STFT and ISTFT.</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Deep Learning</a:t>
            </a:r>
            <a:endParaRPr sz="2540"/>
          </a:p>
        </p:txBody>
      </p:sp>
      <p:sp>
        <p:nvSpPr>
          <p:cNvPr id="235" name="Google Shape;235;p38"/>
          <p:cNvSpPr txBox="1"/>
          <p:nvPr/>
        </p:nvSpPr>
        <p:spPr>
          <a:xfrm>
            <a:off x="687300" y="1345400"/>
            <a:ext cx="7604400" cy="2251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While audio source separation techniques have shown significant advancements, there are still several challenges that researchers face. These challenges include the presence of overlapping sources, varying acoustic conditions, and the limitations of current algorithms in handling complex mixtures. Overcoming these challenges is crucial to achieving accurate and reliable separation results, which can greatly benefit applications such as speech recognition, speaker diarization, and audio transcription.</a:t>
            </a:r>
            <a:endParaRPr b="0" i="0" sz="1700" u="none" cap="none" strike="noStrike">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MUSDB18 Database</a:t>
            </a:r>
            <a:endParaRPr/>
          </a:p>
        </p:txBody>
      </p:sp>
      <p:sp>
        <p:nvSpPr>
          <p:cNvPr id="241" name="Google Shape;241;p39"/>
          <p:cNvSpPr txBox="1"/>
          <p:nvPr/>
        </p:nvSpPr>
        <p:spPr>
          <a:xfrm>
            <a:off x="687300" y="1345400"/>
            <a:ext cx="76044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MUSDB18 comes encoded in </a:t>
            </a:r>
            <a:r>
              <a:rPr lang="en" u="sng">
                <a:solidFill>
                  <a:schemeClr val="hlink"/>
                </a:solidFill>
                <a:hlinkClick r:id="rId3"/>
              </a:rPr>
              <a:t>STEMS</a:t>
            </a:r>
            <a:r>
              <a:rPr lang="en"/>
              <a:t> which is a multitrack audio format that uses lossy compression. </a:t>
            </a:r>
            <a:endParaRPr/>
          </a:p>
          <a:p>
            <a:pPr indent="0" lvl="0" marL="0" rtl="0" algn="l">
              <a:spcBef>
                <a:spcPts val="0"/>
              </a:spcBef>
              <a:spcAft>
                <a:spcPts val="0"/>
              </a:spcAft>
              <a:buNone/>
            </a:pPr>
            <a:r>
              <a:rPr lang="en"/>
              <a:t>The musdb package, internally, relies on FFMPEG(a suite of libraries and programs for handling video, audio, and other multimedia files and streams) to decode the multi-stream files. For convenience, we developed a python package called </a:t>
            </a:r>
            <a:r>
              <a:rPr lang="en" u="sng">
                <a:solidFill>
                  <a:schemeClr val="hlink"/>
                </a:solidFill>
                <a:hlinkClick r:id="rId4"/>
              </a:rPr>
              <a:t>stempeg</a:t>
            </a:r>
            <a:r>
              <a:rPr lang="en"/>
              <a:t> that allows to easily parse the stem files and decode them on-the-fly. </a:t>
            </a:r>
            <a:endParaRPr/>
          </a:p>
          <a:p>
            <a:pPr indent="0" lvl="0" marL="0" rtl="0" algn="l">
              <a:spcBef>
                <a:spcPts val="0"/>
              </a:spcBef>
              <a:spcAft>
                <a:spcPts val="0"/>
              </a:spcAft>
              <a:buNone/>
            </a:pPr>
            <a:r>
              <a:rPr lang="en"/>
              <a:t>When you install musdb (which depends on stempeg), it is therefore necessary to also install the FFMPEG library. </a:t>
            </a:r>
            <a:endParaRPr/>
          </a:p>
          <a:p>
            <a:pPr indent="0" lvl="0" marL="0" rtl="0" algn="l">
              <a:spcBef>
                <a:spcPts val="0"/>
              </a:spcBef>
              <a:spcAft>
                <a:spcPts val="0"/>
              </a:spcAft>
              <a:buNone/>
            </a:pPr>
            <a:r>
              <a:rPr lang="en"/>
              <a:t>Using WAV files (Optional) : If you want to use WAV files (e.g. for faster audio decoding), musdb also supports parsing and processing pre-decoded PCM/wav files. musdb comes with the ability to convert a STEMS dataset into WAV version. This script can be used from the command line by</a:t>
            </a:r>
            <a:endParaRPr/>
          </a:p>
          <a:p>
            <a:pPr indent="0" lvl="0" marL="0" rtl="0" algn="l">
              <a:spcBef>
                <a:spcPts val="0"/>
              </a:spcBef>
              <a:spcAft>
                <a:spcPts val="0"/>
              </a:spcAft>
              <a:buClr>
                <a:srgbClr val="000000"/>
              </a:buClr>
              <a:buSzPts val="21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Methodology</a:t>
            </a:r>
            <a:endParaRPr sz="2540"/>
          </a:p>
        </p:txBody>
      </p:sp>
      <p:sp>
        <p:nvSpPr>
          <p:cNvPr id="247" name="Google Shape;247;p40"/>
          <p:cNvSpPr txBox="1"/>
          <p:nvPr/>
        </p:nvSpPr>
        <p:spPr>
          <a:xfrm>
            <a:off x="687300" y="1345400"/>
            <a:ext cx="76044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torchaudio very effective dataloaders, inverse STFT and resampler.</a:t>
            </a:r>
            <a:endParaRPr sz="1700"/>
          </a:p>
          <a:p>
            <a:pPr indent="-336550" lvl="0" marL="457200" rtl="0" algn="l">
              <a:spcBef>
                <a:spcPts val="0"/>
              </a:spcBef>
              <a:spcAft>
                <a:spcPts val="0"/>
              </a:spcAft>
              <a:buSzPts val="1700"/>
              <a:buChar char="●"/>
            </a:pPr>
            <a:r>
              <a:rPr lang="en" sz="1700"/>
              <a:t>The</a:t>
            </a:r>
            <a:r>
              <a:rPr lang="en" sz="1700"/>
              <a:t> flawless </a:t>
            </a:r>
            <a:r>
              <a:rPr lang="en" sz="1700"/>
              <a:t>implementations of the classical BLSTM recurrent layers.</a:t>
            </a:r>
            <a:endParaRPr sz="1700"/>
          </a:p>
          <a:p>
            <a:pPr indent="-336550" lvl="0" marL="457200" rtl="0" algn="l">
              <a:spcBef>
                <a:spcPts val="0"/>
              </a:spcBef>
              <a:spcAft>
                <a:spcPts val="0"/>
              </a:spcAft>
              <a:buSzPts val="1700"/>
              <a:buChar char="●"/>
            </a:pPr>
            <a:r>
              <a:rPr lang="en" sz="1700"/>
              <a:t>Many off-the-shelf optimization algorithms and training tricks, as well as the straightforward way you implement training loops which you can debug.</a:t>
            </a:r>
            <a:endParaRPr sz="1700"/>
          </a:p>
          <a:p>
            <a:pPr indent="-336550" lvl="0" marL="457200" rtl="0" algn="l">
              <a:spcBef>
                <a:spcPts val="0"/>
              </a:spcBef>
              <a:spcAft>
                <a:spcPts val="0"/>
              </a:spcAft>
              <a:buSzPts val="1700"/>
              <a:buChar char="●"/>
            </a:pPr>
            <a:r>
              <a:rPr lang="en" sz="1700"/>
              <a:t>torch.hub is an extraordinary attempt at promoting reproducible research. Since it was pretty easy to setup, we added a hub support to our new Separator module.</a:t>
            </a:r>
            <a:endParaRPr sz="1700"/>
          </a:p>
          <a:p>
            <a:pPr indent="0" lvl="0" marL="0" rtl="0" algn="l">
              <a:spcBef>
                <a:spcPts val="0"/>
              </a:spcBef>
              <a:spcAft>
                <a:spcPts val="0"/>
              </a:spcAft>
              <a:buClr>
                <a:srgbClr val="000000"/>
              </a:buClr>
              <a:buSzPts val="2100"/>
              <a:buFont typeface="Arial"/>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OPENUNMIX</a:t>
            </a:r>
            <a:endParaRPr sz="2540"/>
          </a:p>
        </p:txBody>
      </p:sp>
      <p:pic>
        <p:nvPicPr>
          <p:cNvPr id="253" name="Google Shape;253;p41"/>
          <p:cNvPicPr preferRelativeResize="0"/>
          <p:nvPr/>
        </p:nvPicPr>
        <p:blipFill>
          <a:blip r:embed="rId3">
            <a:alphaModFix/>
          </a:blip>
          <a:stretch>
            <a:fillRect/>
          </a:stretch>
        </p:blipFill>
        <p:spPr>
          <a:xfrm>
            <a:off x="37125" y="1230625"/>
            <a:ext cx="8149726" cy="426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2"/>
          <p:cNvPicPr preferRelativeResize="0"/>
          <p:nvPr/>
        </p:nvPicPr>
        <p:blipFill>
          <a:blip r:embed="rId3">
            <a:alphaModFix/>
          </a:blip>
          <a:stretch>
            <a:fillRect/>
          </a:stretch>
        </p:blipFill>
        <p:spPr>
          <a:xfrm>
            <a:off x="0" y="427400"/>
            <a:ext cx="3628650" cy="4929799"/>
          </a:xfrm>
          <a:prstGeom prst="rect">
            <a:avLst/>
          </a:prstGeom>
          <a:noFill/>
          <a:ln>
            <a:noFill/>
          </a:ln>
        </p:spPr>
      </p:pic>
      <p:pic>
        <p:nvPicPr>
          <p:cNvPr id="259" name="Google Shape;259;p42"/>
          <p:cNvPicPr preferRelativeResize="0"/>
          <p:nvPr/>
        </p:nvPicPr>
        <p:blipFill>
          <a:blip r:embed="rId4">
            <a:alphaModFix/>
          </a:blip>
          <a:stretch>
            <a:fillRect/>
          </a:stretch>
        </p:blipFill>
        <p:spPr>
          <a:xfrm>
            <a:off x="4208475" y="472950"/>
            <a:ext cx="3844682"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Challenges</a:t>
            </a:r>
            <a:endParaRPr sz="2540"/>
          </a:p>
        </p:txBody>
      </p:sp>
      <p:sp>
        <p:nvSpPr>
          <p:cNvPr id="265" name="Google Shape;265;p43"/>
          <p:cNvSpPr txBox="1"/>
          <p:nvPr/>
        </p:nvSpPr>
        <p:spPr>
          <a:xfrm>
            <a:off x="687300" y="1345400"/>
            <a:ext cx="7604400" cy="2251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While audio source separation techniques have shown significant advancements, there are still several challenges that researchers face. These challenges include the presence of overlapping sources, varying acoustic conditions, and the limitations of current algorithms in handling complex mixtures. Overcoming these challenges is crucial to achieving accurate and reliable separation results, which can greatly benefit applications such as speech recognition, speaker diarization, and audio transcription.</a:t>
            </a:r>
            <a:endParaRPr b="0" i="0" sz="1700" u="none" cap="none" strike="noStrike">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Future Work</a:t>
            </a:r>
            <a:endParaRPr sz="2540"/>
          </a:p>
        </p:txBody>
      </p:sp>
      <p:sp>
        <p:nvSpPr>
          <p:cNvPr id="271" name="Google Shape;271;p44"/>
          <p:cNvSpPr txBox="1"/>
          <p:nvPr/>
        </p:nvSpPr>
        <p:spPr>
          <a:xfrm>
            <a:off x="687300" y="1345400"/>
            <a:ext cx="7604400" cy="2251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Continuing the advancements in audio source separation, future research opportunities lie in exploring deep learning techniques, developing robust algorithms, and further understanding the perceptual aspects of audio separation. Additionally, investigating real-world applications, such as enhancing voice assistants, improving audio quality in telecommunication systems, and enabling better auditory scene analysis, can pave the way for innovative solutions in speech signal processing.</a:t>
            </a:r>
            <a:endParaRPr b="0" i="0" sz="1700" u="none" cap="none" strike="noStrike">
              <a:solidFill>
                <a:schemeClr val="dk2"/>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Conclusion</a:t>
            </a:r>
            <a:endParaRPr sz="2540"/>
          </a:p>
        </p:txBody>
      </p:sp>
      <p:sp>
        <p:nvSpPr>
          <p:cNvPr id="277" name="Google Shape;277;p45"/>
          <p:cNvSpPr txBox="1"/>
          <p:nvPr/>
        </p:nvSpPr>
        <p:spPr>
          <a:xfrm>
            <a:off x="687300" y="1345400"/>
            <a:ext cx="7604400" cy="1950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In conclusion, the advancements in audio source separation have opened up new possibilities in speech signal processing. The exploration of deep learning techniques, robust algorithms, and perceptual aspects, combined with real-world applications, has the potential to revolutionize and improve various areas, including voice assistants, telecommunication systems, and auditory scene analysis. The future of speech signal processing is exciting and promising.</a:t>
            </a:r>
            <a:endParaRPr b="0" i="0" sz="1700" u="none" cap="none" strike="noStrike">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727650" y="5701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8205"/>
              <a:buNone/>
            </a:pPr>
            <a:r>
              <a:rPr lang="en"/>
              <a:t>Table of Content</a:t>
            </a:r>
            <a:endParaRPr/>
          </a:p>
        </p:txBody>
      </p:sp>
      <p:sp>
        <p:nvSpPr>
          <p:cNvPr id="155" name="Google Shape;155;p28"/>
          <p:cNvSpPr txBox="1"/>
          <p:nvPr>
            <p:ph idx="1" type="body"/>
          </p:nvPr>
        </p:nvSpPr>
        <p:spPr>
          <a:xfrm>
            <a:off x="727650" y="1412200"/>
            <a:ext cx="7613700" cy="3192300"/>
          </a:xfrm>
          <a:prstGeom prst="rect">
            <a:avLst/>
          </a:prstGeom>
          <a:noFill/>
          <a:ln>
            <a:noFill/>
          </a:ln>
        </p:spPr>
        <p:txBody>
          <a:bodyPr anchorCtr="0" anchor="t" bIns="91425" lIns="91425" spcFirstLastPara="1" rIns="91425" wrap="square" tIns="91425">
            <a:noAutofit/>
          </a:bodyPr>
          <a:lstStyle/>
          <a:p>
            <a:pPr indent="-374650" lvl="0" marL="488950" rtl="0" algn="l">
              <a:lnSpc>
                <a:spcPct val="115000"/>
              </a:lnSpc>
              <a:spcBef>
                <a:spcPts val="0"/>
              </a:spcBef>
              <a:spcAft>
                <a:spcPts val="0"/>
              </a:spcAft>
              <a:buClr>
                <a:schemeClr val="dk2"/>
              </a:buClr>
              <a:buSzPts val="1800"/>
              <a:buAutoNum type="arabicPeriod"/>
            </a:pPr>
            <a:r>
              <a:rPr lang="en" sz="1800">
                <a:solidFill>
                  <a:schemeClr val="dk2"/>
                </a:solidFill>
              </a:rPr>
              <a:t>Introduction</a:t>
            </a:r>
            <a:endParaRPr sz="1800">
              <a:solidFill>
                <a:schemeClr val="dk2"/>
              </a:solidFill>
            </a:endParaRPr>
          </a:p>
          <a:p>
            <a:pPr indent="-374650" lvl="0" marL="488950" rtl="0" algn="l">
              <a:lnSpc>
                <a:spcPct val="115000"/>
              </a:lnSpc>
              <a:spcBef>
                <a:spcPts val="0"/>
              </a:spcBef>
              <a:spcAft>
                <a:spcPts val="0"/>
              </a:spcAft>
              <a:buClr>
                <a:schemeClr val="dk2"/>
              </a:buClr>
              <a:buSzPts val="1800"/>
              <a:buAutoNum type="arabicPeriod"/>
            </a:pPr>
            <a:r>
              <a:rPr lang="en" sz="1800">
                <a:solidFill>
                  <a:schemeClr val="dk2"/>
                </a:solidFill>
              </a:rPr>
              <a:t>Literature Survey</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Evaluation Metrics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Proposed Methodology</a:t>
            </a:r>
            <a:endParaRPr sz="1800">
              <a:solidFill>
                <a:schemeClr val="dk2"/>
              </a:solidFill>
            </a:endParaRPr>
          </a:p>
          <a:p>
            <a:pPr indent="-374650" lvl="0" marL="488950" rtl="0" algn="l">
              <a:lnSpc>
                <a:spcPct val="115000"/>
              </a:lnSpc>
              <a:spcBef>
                <a:spcPts val="0"/>
              </a:spcBef>
              <a:spcAft>
                <a:spcPts val="0"/>
              </a:spcAft>
              <a:buClr>
                <a:schemeClr val="dk2"/>
              </a:buClr>
              <a:buSzPts val="1800"/>
              <a:buAutoNum type="arabicPeriod"/>
            </a:pPr>
            <a:r>
              <a:rPr lang="en" sz="1800">
                <a:solidFill>
                  <a:schemeClr val="dk2"/>
                </a:solidFill>
              </a:rPr>
              <a:t>Code</a:t>
            </a:r>
            <a:endParaRPr sz="1800">
              <a:solidFill>
                <a:schemeClr val="dk2"/>
              </a:solidFill>
            </a:endParaRPr>
          </a:p>
          <a:p>
            <a:pPr indent="-374650" lvl="0" marL="488950" rtl="0" algn="l">
              <a:lnSpc>
                <a:spcPct val="115000"/>
              </a:lnSpc>
              <a:spcBef>
                <a:spcPts val="0"/>
              </a:spcBef>
              <a:spcAft>
                <a:spcPts val="0"/>
              </a:spcAft>
              <a:buClr>
                <a:schemeClr val="dk2"/>
              </a:buClr>
              <a:buSzPts val="1800"/>
              <a:buAutoNum type="arabicPeriod"/>
            </a:pPr>
            <a:r>
              <a:rPr lang="en" sz="1800">
                <a:solidFill>
                  <a:schemeClr val="dk2"/>
                </a:solidFill>
              </a:rPr>
              <a:t>Future Work</a:t>
            </a:r>
            <a:endParaRPr sz="1800">
              <a:solidFill>
                <a:schemeClr val="dk2"/>
              </a:solidFill>
            </a:endParaRPr>
          </a:p>
          <a:p>
            <a:pPr indent="-374650" lvl="0" marL="488950" rtl="0" algn="l">
              <a:lnSpc>
                <a:spcPct val="115000"/>
              </a:lnSpc>
              <a:spcBef>
                <a:spcPts val="0"/>
              </a:spcBef>
              <a:spcAft>
                <a:spcPts val="0"/>
              </a:spcAft>
              <a:buClr>
                <a:schemeClr val="dk2"/>
              </a:buClr>
              <a:buSzPts val="1800"/>
              <a:buAutoNum type="arabicPeriod"/>
            </a:pPr>
            <a:r>
              <a:rPr lang="en" sz="1800">
                <a:solidFill>
                  <a:schemeClr val="dk2"/>
                </a:solidFill>
              </a:rPr>
              <a:t>Conclusion</a:t>
            </a:r>
            <a:endParaRPr sz="1800">
              <a:solidFill>
                <a:schemeClr val="dk2"/>
              </a:solidFill>
            </a:endParaRPr>
          </a:p>
          <a:p>
            <a:pPr indent="-374650" lvl="0" marL="488950" rtl="0" algn="l">
              <a:lnSpc>
                <a:spcPct val="115000"/>
              </a:lnSpc>
              <a:spcBef>
                <a:spcPts val="0"/>
              </a:spcBef>
              <a:spcAft>
                <a:spcPts val="0"/>
              </a:spcAft>
              <a:buClr>
                <a:schemeClr val="dk2"/>
              </a:buClr>
              <a:buSzPts val="1800"/>
              <a:buAutoNum type="arabicPeriod"/>
            </a:pPr>
            <a:r>
              <a:rPr lang="en" sz="1800">
                <a:solidFill>
                  <a:schemeClr val="dk2"/>
                </a:solidFill>
              </a:rPr>
              <a:t>Results</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Previous </a:t>
            </a:r>
            <a:r>
              <a:rPr lang="en" sz="2540"/>
              <a:t>Results</a:t>
            </a:r>
            <a:endParaRPr sz="2540"/>
          </a:p>
        </p:txBody>
      </p:sp>
      <p:pic>
        <p:nvPicPr>
          <p:cNvPr id="283" name="Google Shape;283;p46"/>
          <p:cNvPicPr preferRelativeResize="0"/>
          <p:nvPr/>
        </p:nvPicPr>
        <p:blipFill>
          <a:blip r:embed="rId3">
            <a:alphaModFix/>
          </a:blip>
          <a:stretch>
            <a:fillRect/>
          </a:stretch>
        </p:blipFill>
        <p:spPr>
          <a:xfrm>
            <a:off x="566525" y="1351900"/>
            <a:ext cx="5631624" cy="3754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Results</a:t>
            </a:r>
            <a:endParaRPr sz="2540"/>
          </a:p>
        </p:txBody>
      </p:sp>
      <p:pic>
        <p:nvPicPr>
          <p:cNvPr id="289" name="Google Shape;289;p47"/>
          <p:cNvPicPr preferRelativeResize="0"/>
          <p:nvPr/>
        </p:nvPicPr>
        <p:blipFill>
          <a:blip r:embed="rId3">
            <a:alphaModFix/>
          </a:blip>
          <a:stretch>
            <a:fillRect/>
          </a:stretch>
        </p:blipFill>
        <p:spPr>
          <a:xfrm>
            <a:off x="152400" y="1351900"/>
            <a:ext cx="3811837" cy="3639200"/>
          </a:xfrm>
          <a:prstGeom prst="rect">
            <a:avLst/>
          </a:prstGeom>
          <a:noFill/>
          <a:ln>
            <a:noFill/>
          </a:ln>
        </p:spPr>
      </p:pic>
      <p:pic>
        <p:nvPicPr>
          <p:cNvPr id="290" name="Google Shape;290;p47"/>
          <p:cNvPicPr preferRelativeResize="0"/>
          <p:nvPr/>
        </p:nvPicPr>
        <p:blipFill>
          <a:blip r:embed="rId4">
            <a:alphaModFix/>
          </a:blip>
          <a:stretch>
            <a:fillRect/>
          </a:stretch>
        </p:blipFill>
        <p:spPr>
          <a:xfrm>
            <a:off x="4116637" y="1351900"/>
            <a:ext cx="3532478" cy="3639200"/>
          </a:xfrm>
          <a:prstGeom prst="rect">
            <a:avLst/>
          </a:prstGeom>
          <a:noFill/>
          <a:ln>
            <a:noFill/>
          </a:ln>
        </p:spPr>
      </p:pic>
      <p:pic>
        <p:nvPicPr>
          <p:cNvPr id="291" name="Google Shape;291;p47" title="download (1).wav">
            <a:hlinkClick r:id="rId5"/>
          </p:cNvPr>
          <p:cNvPicPr preferRelativeResize="0"/>
          <p:nvPr/>
        </p:nvPicPr>
        <p:blipFill>
          <a:blip r:embed="rId6">
            <a:alphaModFix/>
          </a:blip>
          <a:stretch>
            <a:fillRect/>
          </a:stretch>
        </p:blipFill>
        <p:spPr>
          <a:xfrm>
            <a:off x="8110825" y="3298925"/>
            <a:ext cx="359500" cy="359500"/>
          </a:xfrm>
          <a:prstGeom prst="rect">
            <a:avLst/>
          </a:prstGeom>
          <a:noFill/>
          <a:ln>
            <a:noFill/>
          </a:ln>
        </p:spPr>
      </p:pic>
      <p:pic>
        <p:nvPicPr>
          <p:cNvPr id="292" name="Google Shape;292;p47" title="download (2).wav">
            <a:hlinkClick r:id="rId7"/>
          </p:cNvPr>
          <p:cNvPicPr preferRelativeResize="0"/>
          <p:nvPr/>
        </p:nvPicPr>
        <p:blipFill>
          <a:blip r:embed="rId6">
            <a:alphaModFix/>
          </a:blip>
          <a:stretch>
            <a:fillRect/>
          </a:stretch>
        </p:blipFill>
        <p:spPr>
          <a:xfrm>
            <a:off x="8110825" y="3748425"/>
            <a:ext cx="359500" cy="359500"/>
          </a:xfrm>
          <a:prstGeom prst="rect">
            <a:avLst/>
          </a:prstGeom>
          <a:noFill/>
          <a:ln>
            <a:noFill/>
          </a:ln>
        </p:spPr>
      </p:pic>
      <p:pic>
        <p:nvPicPr>
          <p:cNvPr id="293" name="Google Shape;293;p47" title="download (3).wav">
            <a:hlinkClick r:id="rId8"/>
          </p:cNvPr>
          <p:cNvPicPr preferRelativeResize="0"/>
          <p:nvPr/>
        </p:nvPicPr>
        <p:blipFill>
          <a:blip r:embed="rId6">
            <a:alphaModFix/>
          </a:blip>
          <a:stretch>
            <a:fillRect/>
          </a:stretch>
        </p:blipFill>
        <p:spPr>
          <a:xfrm>
            <a:off x="8110825" y="4197925"/>
            <a:ext cx="359500" cy="359500"/>
          </a:xfrm>
          <a:prstGeom prst="rect">
            <a:avLst/>
          </a:prstGeom>
          <a:noFill/>
          <a:ln>
            <a:noFill/>
          </a:ln>
        </p:spPr>
      </p:pic>
      <p:pic>
        <p:nvPicPr>
          <p:cNvPr id="294" name="Google Shape;294;p47" title="download (4).wav">
            <a:hlinkClick r:id="rId9"/>
          </p:cNvPr>
          <p:cNvPicPr preferRelativeResize="0"/>
          <p:nvPr/>
        </p:nvPicPr>
        <p:blipFill>
          <a:blip r:embed="rId6">
            <a:alphaModFix/>
          </a:blip>
          <a:stretch>
            <a:fillRect/>
          </a:stretch>
        </p:blipFill>
        <p:spPr>
          <a:xfrm>
            <a:off x="8110825" y="4557425"/>
            <a:ext cx="359500" cy="359500"/>
          </a:xfrm>
          <a:prstGeom prst="rect">
            <a:avLst/>
          </a:prstGeom>
          <a:noFill/>
          <a:ln>
            <a:noFill/>
          </a:ln>
        </p:spPr>
      </p:pic>
      <p:pic>
        <p:nvPicPr>
          <p:cNvPr id="295" name="Google Shape;295;p47" title="download.wav">
            <a:hlinkClick r:id="rId10"/>
          </p:cNvPr>
          <p:cNvPicPr preferRelativeResize="0"/>
          <p:nvPr/>
        </p:nvPicPr>
        <p:blipFill>
          <a:blip r:embed="rId6">
            <a:alphaModFix/>
          </a:blip>
          <a:stretch>
            <a:fillRect/>
          </a:stretch>
        </p:blipFill>
        <p:spPr>
          <a:xfrm>
            <a:off x="2915750" y="3026275"/>
            <a:ext cx="359500" cy="35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nvSpPr>
        <p:spPr>
          <a:xfrm>
            <a:off x="729343" y="870857"/>
            <a:ext cx="1428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 sz="1800" u="none" cap="none" strike="noStrike">
                <a:solidFill>
                  <a:srgbClr val="000000"/>
                </a:solidFill>
                <a:latin typeface="Arial"/>
                <a:ea typeface="Arial"/>
                <a:cs typeface="Arial"/>
                <a:sym typeface="Arial"/>
              </a:rPr>
              <a:t>References</a:t>
            </a:r>
            <a:endParaRPr b="1" i="1" sz="1400" u="none" cap="none" strike="noStrike">
              <a:solidFill>
                <a:srgbClr val="000000"/>
              </a:solidFill>
              <a:latin typeface="Arial"/>
              <a:ea typeface="Arial"/>
              <a:cs typeface="Arial"/>
              <a:sym typeface="Arial"/>
            </a:endParaRPr>
          </a:p>
        </p:txBody>
      </p:sp>
      <p:sp>
        <p:nvSpPr>
          <p:cNvPr id="301" name="Google Shape;301;p48"/>
          <p:cNvSpPr txBox="1"/>
          <p:nvPr/>
        </p:nvSpPr>
        <p:spPr>
          <a:xfrm>
            <a:off x="838200" y="1426029"/>
            <a:ext cx="75219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 sz="1200" u="none" cap="none" strike="noStrike">
                <a:solidFill>
                  <a:srgbClr val="000000"/>
                </a:solidFill>
                <a:latin typeface="Roboto"/>
                <a:ea typeface="Roboto"/>
                <a:cs typeface="Roboto"/>
                <a:sym typeface="Roboto"/>
              </a:rPr>
              <a:t>[1] </a:t>
            </a:r>
            <a:r>
              <a:rPr i="1" lang="en" sz="1200">
                <a:latin typeface="Roboto"/>
                <a:ea typeface="Roboto"/>
                <a:cs typeface="Roboto"/>
                <a:sym typeface="Roboto"/>
              </a:rPr>
              <a:t>D. Wang and J. Chen, "Supervised Speech Separation Based on Deep Learning: An Overview," in IEEE/ACM Transactions on Audio, Speech, and Language Processing, vol. 26, no. 10, pp. 1702-1726, Oct. 2018, doi: 10.1109/TASLP.2018.2842159.</a:t>
            </a:r>
            <a:endParaRPr i="1" sz="1200">
              <a:latin typeface="Roboto"/>
              <a:ea typeface="Roboto"/>
              <a:cs typeface="Roboto"/>
              <a:sym typeface="Roboto"/>
            </a:endParaRPr>
          </a:p>
          <a:p>
            <a:pPr indent="0" lvl="0" marL="0" marR="0" rtl="0" algn="l">
              <a:lnSpc>
                <a:spcPct val="100000"/>
              </a:lnSpc>
              <a:spcBef>
                <a:spcPts val="0"/>
              </a:spcBef>
              <a:spcAft>
                <a:spcPts val="0"/>
              </a:spcAft>
              <a:buNone/>
            </a:pPr>
            <a:r>
              <a:t/>
            </a:r>
            <a:endParaRPr i="1" sz="1200">
              <a:solidFill>
                <a:srgbClr val="22222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0" i="1"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b="0" i="1" lang="en" sz="1200" u="none" cap="none" strike="noStrike">
                <a:solidFill>
                  <a:srgbClr val="000000"/>
                </a:solidFill>
                <a:latin typeface="Roboto"/>
                <a:ea typeface="Roboto"/>
                <a:cs typeface="Roboto"/>
                <a:sym typeface="Roboto"/>
              </a:rPr>
              <a:t>[2] </a:t>
            </a:r>
            <a:r>
              <a:rPr i="1" lang="en" sz="1200">
                <a:solidFill>
                  <a:srgbClr val="111111"/>
                </a:solidFill>
                <a:latin typeface="Roboto"/>
                <a:ea typeface="Roboto"/>
                <a:cs typeface="Roboto"/>
                <a:sym typeface="Roboto"/>
              </a:rPr>
              <a:t>R. J. Cant, C. S. Langensiepen and W. Metcalf, "Mask Optimisation for Neural Network Monaural Source Separation," 2017 UKSim-AMSS 19th International Conference on Computer Modelling &amp; Simulation (UKSim), Cambridge, UK, 2017, pp. 116-121, doi: 10.1109/UKSim.2017.21.</a:t>
            </a:r>
            <a:endParaRPr i="1" sz="12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nvSpPr>
        <p:spPr>
          <a:xfrm>
            <a:off x="3525597" y="2310150"/>
            <a:ext cx="2758200" cy="56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 sz="3100" u="none" cap="none" strike="noStrike">
                <a:solidFill>
                  <a:srgbClr val="000000"/>
                </a:solidFill>
                <a:latin typeface="Lato"/>
                <a:ea typeface="Lato"/>
                <a:cs typeface="Lato"/>
                <a:sym typeface="Lato"/>
              </a:rPr>
              <a:t>Thank You!!</a:t>
            </a:r>
            <a:endParaRPr b="1"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Introduction</a:t>
            </a:r>
            <a:endParaRPr sz="2540"/>
          </a:p>
        </p:txBody>
      </p:sp>
      <p:sp>
        <p:nvSpPr>
          <p:cNvPr id="161" name="Google Shape;161;p29"/>
          <p:cNvSpPr txBox="1"/>
          <p:nvPr/>
        </p:nvSpPr>
        <p:spPr>
          <a:xfrm>
            <a:off x="645150" y="2421250"/>
            <a:ext cx="7604400" cy="1950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Audio source separation is the process of isolating individual sound sources from a mixture of sounds. In speech signal processing, this technique has revolutionized the field by enabling enhanced speech recognition, noise reduction, and speaker diarization applications. Researchers have developed groundbreaking techniques and algorithms to separate speech signals from complex audio mixtures, leading to significant advancements in the field.</a:t>
            </a:r>
            <a:endParaRPr b="0" i="0" sz="1700" u="none" cap="none" strike="noStrike">
              <a:solidFill>
                <a:schemeClr val="dk2"/>
              </a:solidFill>
              <a:latin typeface="Lato"/>
              <a:ea typeface="Lato"/>
              <a:cs typeface="Lato"/>
              <a:sym typeface="Lato"/>
            </a:endParaRPr>
          </a:p>
        </p:txBody>
      </p:sp>
      <p:sp>
        <p:nvSpPr>
          <p:cNvPr id="162" name="Google Shape;162;p29"/>
          <p:cNvSpPr txBox="1"/>
          <p:nvPr>
            <p:ph type="title"/>
          </p:nvPr>
        </p:nvSpPr>
        <p:spPr>
          <a:xfrm>
            <a:off x="645150" y="17180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240">
                <a:solidFill>
                  <a:srgbClr val="666666"/>
                </a:solidFill>
              </a:rPr>
              <a:t>What is Audio Source Separation ?</a:t>
            </a:r>
            <a:endParaRPr sz="2240">
              <a:solidFill>
                <a:srgbClr val="666666"/>
              </a:solidFill>
            </a:endParaRPr>
          </a:p>
        </p:txBody>
      </p:sp>
      <p:sp>
        <p:nvSpPr>
          <p:cNvPr id="163" name="Google Shape;163;p29"/>
          <p:cNvSpPr txBox="1"/>
          <p:nvPr/>
        </p:nvSpPr>
        <p:spPr>
          <a:xfrm>
            <a:off x="759000" y="4509775"/>
            <a:ext cx="5209800" cy="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latin typeface="Lato"/>
                <a:ea typeface="Lato"/>
                <a:cs typeface="Lato"/>
                <a:sym typeface="Lato"/>
              </a:rPr>
              <a:t>Also known as Cocktail Party Problem.</a:t>
            </a:r>
            <a:endParaRPr b="1">
              <a:solidFill>
                <a:srgbClr val="666666"/>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Traditional ways of</a:t>
            </a:r>
            <a:r>
              <a:rPr lang="en" sz="2540"/>
              <a:t> Audio Source Separation</a:t>
            </a:r>
            <a:endParaRPr sz="2540"/>
          </a:p>
        </p:txBody>
      </p:sp>
      <p:sp>
        <p:nvSpPr>
          <p:cNvPr id="169" name="Google Shape;169;p30"/>
          <p:cNvSpPr txBox="1"/>
          <p:nvPr/>
        </p:nvSpPr>
        <p:spPr>
          <a:xfrm>
            <a:off x="687300" y="1373100"/>
            <a:ext cx="7604400" cy="3770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Traditional approaches to audio source separation relied on techniques such as</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blind source separation,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non-negative matrix factorization, and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independent component analysis.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While these methods have been effective to some extent, they often faced limitations in terms of their ability to handle complex audio mixtures or distinguish between overlapping sources. As technology advances, researchers are exploring new algorithms and machine learning techniques to further improve the accuracy and efficiency of audio source separation, paving the way for enhanced speech signal processing capabilities.</a:t>
            </a:r>
            <a:endParaRPr b="0" i="0" sz="1700" u="none" cap="none" strike="noStrike">
              <a:solidFill>
                <a:schemeClr val="dk2"/>
              </a:solidFill>
              <a:latin typeface="Lato"/>
              <a:ea typeface="Lato"/>
              <a:cs typeface="Lato"/>
              <a:sym typeface="Lato"/>
            </a:endParaRPr>
          </a:p>
        </p:txBody>
      </p:sp>
      <p:sp>
        <p:nvSpPr>
          <p:cNvPr id="170" name="Google Shape;170;p30"/>
          <p:cNvSpPr/>
          <p:nvPr/>
        </p:nvSpPr>
        <p:spPr>
          <a:xfrm flipH="1" rot="10800000">
            <a:off x="374875" y="1872716"/>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0"/>
          <p:cNvSpPr/>
          <p:nvPr/>
        </p:nvSpPr>
        <p:spPr>
          <a:xfrm flipH="1" rot="10800000">
            <a:off x="374875" y="2349341"/>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0"/>
          <p:cNvSpPr/>
          <p:nvPr/>
        </p:nvSpPr>
        <p:spPr>
          <a:xfrm flipH="1" rot="10800000">
            <a:off x="374875" y="2767041"/>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Applications</a:t>
            </a:r>
            <a:endParaRPr sz="2540"/>
          </a:p>
        </p:txBody>
      </p:sp>
      <p:sp>
        <p:nvSpPr>
          <p:cNvPr id="178" name="Google Shape;178;p31"/>
          <p:cNvSpPr txBox="1"/>
          <p:nvPr/>
        </p:nvSpPr>
        <p:spPr>
          <a:xfrm>
            <a:off x="645150" y="1345400"/>
            <a:ext cx="8309700" cy="3476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The advancements in audio source separation using </a:t>
            </a:r>
            <a:r>
              <a:rPr lang="en" sz="1700">
                <a:solidFill>
                  <a:schemeClr val="dk2"/>
                </a:solidFill>
                <a:latin typeface="Lato"/>
                <a:ea typeface="Lato"/>
                <a:cs typeface="Lato"/>
                <a:sym typeface="Lato"/>
              </a:rPr>
              <a:t>deep learning</a:t>
            </a:r>
            <a:r>
              <a:rPr lang="en" sz="1700">
                <a:solidFill>
                  <a:schemeClr val="dk2"/>
                </a:solidFill>
                <a:latin typeface="Lato"/>
                <a:ea typeface="Lato"/>
                <a:cs typeface="Lato"/>
                <a:sym typeface="Lato"/>
              </a:rPr>
              <a:t> techniques include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noise reduction,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automatic speech recognition,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speaker diarization,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music transcription,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audio forensics, and hearing aids.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This significantly improved the accuracy and efficiency of these applications, allowing for better speech understanding and communication in various real-world scenarios.</a:t>
            </a:r>
            <a:endParaRPr b="0" i="0" sz="1700" u="none" cap="none" strike="noStrike">
              <a:solidFill>
                <a:schemeClr val="dk2"/>
              </a:solidFill>
              <a:latin typeface="Lato"/>
              <a:ea typeface="Lato"/>
              <a:cs typeface="Lato"/>
              <a:sym typeface="Lato"/>
            </a:endParaRPr>
          </a:p>
        </p:txBody>
      </p:sp>
      <p:sp>
        <p:nvSpPr>
          <p:cNvPr id="179" name="Google Shape;179;p31"/>
          <p:cNvSpPr/>
          <p:nvPr/>
        </p:nvSpPr>
        <p:spPr>
          <a:xfrm flipH="1" rot="10800000">
            <a:off x="298900" y="1924266"/>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1"/>
          <p:cNvSpPr/>
          <p:nvPr/>
        </p:nvSpPr>
        <p:spPr>
          <a:xfrm flipH="1" rot="10800000">
            <a:off x="298900" y="2399754"/>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p:nvPr/>
        </p:nvSpPr>
        <p:spPr>
          <a:xfrm flipH="1" rot="10800000">
            <a:off x="298900" y="2796491"/>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1"/>
          <p:cNvSpPr/>
          <p:nvPr/>
        </p:nvSpPr>
        <p:spPr>
          <a:xfrm flipH="1" rot="10800000">
            <a:off x="298900" y="3265766"/>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1"/>
          <p:cNvSpPr/>
          <p:nvPr/>
        </p:nvSpPr>
        <p:spPr>
          <a:xfrm flipH="1" rot="10800000">
            <a:off x="298900" y="3668716"/>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aphicFrame>
        <p:nvGraphicFramePr>
          <p:cNvPr id="188" name="Google Shape;188;p32"/>
          <p:cNvGraphicFramePr/>
          <p:nvPr/>
        </p:nvGraphicFramePr>
        <p:xfrm>
          <a:off x="0" y="1"/>
          <a:ext cx="3000000" cy="3000000"/>
        </p:xfrm>
        <a:graphic>
          <a:graphicData uri="http://schemas.openxmlformats.org/drawingml/2006/table">
            <a:tbl>
              <a:tblPr>
                <a:noFill/>
                <a:tableStyleId>{6BEC0E90-B2E3-4B15-A6AB-ED94362E58CA}</a:tableStyleId>
              </a:tblPr>
              <a:tblGrid>
                <a:gridCol w="581825"/>
                <a:gridCol w="2117825"/>
                <a:gridCol w="507500"/>
                <a:gridCol w="5936850"/>
              </a:tblGrid>
              <a:tr h="1198900">
                <a:tc>
                  <a:txBody>
                    <a:bodyPr/>
                    <a:lstStyle/>
                    <a:p>
                      <a:pPr indent="0" lvl="0" marL="0" rtl="0" algn="l">
                        <a:spcBef>
                          <a:spcPts val="0"/>
                        </a:spcBef>
                        <a:spcAft>
                          <a:spcPts val="0"/>
                        </a:spcAft>
                        <a:buNone/>
                      </a:pPr>
                      <a:r>
                        <a:rPr b="1" lang="en" sz="1100">
                          <a:solidFill>
                            <a:srgbClr val="111111"/>
                          </a:solidFill>
                        </a:rPr>
                        <a:t>Paper No</a:t>
                      </a:r>
                      <a:endParaRPr b="1" sz="1100">
                        <a:solidFill>
                          <a:srgbClr val="111111"/>
                        </a:solidFill>
                      </a:endParaRPr>
                    </a:p>
                  </a:txBody>
                  <a:tcPr marT="91425" marB="91425" marR="91425" marL="91425">
                    <a:solidFill>
                      <a:schemeClr val="lt1"/>
                    </a:solidFill>
                  </a:tcPr>
                </a:tc>
                <a:tc>
                  <a:txBody>
                    <a:bodyPr/>
                    <a:lstStyle/>
                    <a:p>
                      <a:pPr indent="0" lvl="0" marL="0" rtl="0" algn="l">
                        <a:spcBef>
                          <a:spcPts val="0"/>
                        </a:spcBef>
                        <a:spcAft>
                          <a:spcPts val="0"/>
                        </a:spcAft>
                        <a:buClr>
                          <a:srgbClr val="000000"/>
                        </a:buClr>
                        <a:buSzPts val="1100"/>
                        <a:buFont typeface="Arial"/>
                        <a:buNone/>
                      </a:pPr>
                      <a:r>
                        <a:rPr b="1" lang="en" sz="1100"/>
                        <a:t>Paper Title and Author Name</a:t>
                      </a:r>
                      <a:endParaRPr b="1" sz="1100"/>
                    </a:p>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rPr b="1" lang="en" sz="1100">
                          <a:solidFill>
                            <a:srgbClr val="111111"/>
                          </a:solidFill>
                        </a:rPr>
                        <a:t>Year</a:t>
                      </a:r>
                      <a:endParaRPr b="1" sz="1100">
                        <a:solidFill>
                          <a:srgbClr val="111111"/>
                        </a:solidFill>
                      </a:endParaRPr>
                    </a:p>
                  </a:txBody>
                  <a:tcPr marT="91425" marB="91425" marR="91425" marL="91425">
                    <a:solidFill>
                      <a:schemeClr val="lt1"/>
                    </a:solidFill>
                  </a:tcPr>
                </a:tc>
                <a:tc>
                  <a:txBody>
                    <a:bodyPr/>
                    <a:lstStyle/>
                    <a:p>
                      <a:pPr indent="0" lvl="0" marL="0" rtl="0" algn="ctr">
                        <a:spcBef>
                          <a:spcPts val="0"/>
                        </a:spcBef>
                        <a:spcAft>
                          <a:spcPts val="0"/>
                        </a:spcAft>
                        <a:buClr>
                          <a:srgbClr val="000000"/>
                        </a:buClr>
                        <a:buSzPts val="1100"/>
                        <a:buFont typeface="Arial"/>
                        <a:buNone/>
                      </a:pPr>
                      <a:r>
                        <a:rPr b="1" lang="en" sz="1100">
                          <a:solidFill>
                            <a:srgbClr val="111111"/>
                          </a:solidFill>
                        </a:rPr>
                        <a:t>Method Used</a:t>
                      </a:r>
                      <a:endParaRPr b="1" sz="1100">
                        <a:solidFill>
                          <a:srgbClr val="111111"/>
                        </a:solidFill>
                      </a:endParaRPr>
                    </a:p>
                    <a:p>
                      <a:pPr indent="0" lvl="0" marL="0" rtl="0" algn="l">
                        <a:spcBef>
                          <a:spcPts val="0"/>
                        </a:spcBef>
                        <a:spcAft>
                          <a:spcPts val="0"/>
                        </a:spcAft>
                        <a:buNone/>
                      </a:pPr>
                      <a:r>
                        <a:t/>
                      </a:r>
                      <a:endParaRPr b="1" sz="1100">
                        <a:solidFill>
                          <a:srgbClr val="111111"/>
                        </a:solidFill>
                      </a:endParaRPr>
                    </a:p>
                  </a:txBody>
                  <a:tcPr marT="91425" marB="91425" marR="91425" marL="91425">
                    <a:solidFill>
                      <a:schemeClr val="lt1"/>
                    </a:solidFill>
                  </a:tcPr>
                </a:tc>
              </a:tr>
              <a:tr h="1993150">
                <a:tc>
                  <a:txBody>
                    <a:bodyPr/>
                    <a:lstStyle/>
                    <a:p>
                      <a:pPr indent="0" lvl="0" marL="0" rtl="0" algn="l">
                        <a:spcBef>
                          <a:spcPts val="0"/>
                        </a:spcBef>
                        <a:spcAft>
                          <a:spcPts val="0"/>
                        </a:spcAft>
                        <a:buNone/>
                      </a:pPr>
                      <a:r>
                        <a:rPr lang="en">
                          <a:solidFill>
                            <a:srgbClr val="111111"/>
                          </a:solidFill>
                        </a:rPr>
                        <a:t>1.</a:t>
                      </a:r>
                      <a:endParaRPr>
                        <a:solidFill>
                          <a:srgbClr val="111111"/>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latin typeface="Roboto"/>
                          <a:ea typeface="Roboto"/>
                          <a:cs typeface="Roboto"/>
                          <a:sym typeface="Roboto"/>
                        </a:rPr>
                        <a:t>D. Wang and J. Chen, "Supervised Speech Separation Based on Deep Learning: An Overview," in IEEE/ACM Transactions on Audio, Speech, and Language Processing, vol. 26, no. 10, pp. 1702-1726, Oct. 2018, doi: 10.1109/TASLP.2018.2842159.</a:t>
                      </a:r>
                      <a:endParaRPr sz="1100">
                        <a:latin typeface="Roboto"/>
                        <a:ea typeface="Roboto"/>
                        <a:cs typeface="Roboto"/>
                        <a:sym typeface="Roboto"/>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111111"/>
                          </a:solidFill>
                          <a:latin typeface="Roboto"/>
                          <a:ea typeface="Roboto"/>
                          <a:cs typeface="Roboto"/>
                          <a:sym typeface="Roboto"/>
                        </a:rPr>
                        <a:t>2018</a:t>
                      </a:r>
                      <a:endParaRPr sz="1100">
                        <a:solidFill>
                          <a:srgbClr val="111111"/>
                        </a:solidFill>
                        <a:latin typeface="Roboto"/>
                        <a:ea typeface="Roboto"/>
                        <a:cs typeface="Roboto"/>
                        <a:sym typeface="Roboto"/>
                      </a:endParaRPr>
                    </a:p>
                  </a:txBody>
                  <a:tcPr marT="91425" marB="91425" marR="91425" marL="91425">
                    <a:solidFill>
                      <a:schemeClr val="lt1"/>
                    </a:solidFill>
                  </a:tcPr>
                </a:tc>
                <a:tc>
                  <a:txBody>
                    <a:bodyPr/>
                    <a:lstStyle/>
                    <a:p>
                      <a:pPr indent="-298450" lvl="0" marL="457200" rtl="0" algn="l">
                        <a:spcBef>
                          <a:spcPts val="0"/>
                        </a:spcBef>
                        <a:spcAft>
                          <a:spcPts val="0"/>
                        </a:spcAft>
                        <a:buSzPts val="1100"/>
                        <a:buChar char="●"/>
                      </a:pPr>
                      <a:r>
                        <a:rPr lang="en" sz="1100"/>
                        <a:t>DNN in supervised learning </a:t>
                      </a:r>
                      <a:r>
                        <a:rPr lang="en" sz="1100"/>
                        <a:t>and</a:t>
                      </a:r>
                      <a:r>
                        <a:rPr lang="en" sz="1100"/>
                        <a:t> many de-noising techniques and R-NN and Wave-U-Net was used.</a:t>
                      </a:r>
                      <a:endParaRPr sz="1100"/>
                    </a:p>
                    <a:p>
                      <a:pPr indent="-298450" lvl="0" marL="457200" rtl="0" algn="l">
                        <a:spcBef>
                          <a:spcPts val="0"/>
                        </a:spcBef>
                        <a:spcAft>
                          <a:spcPts val="0"/>
                        </a:spcAft>
                        <a:buSzPts val="1100"/>
                        <a:buChar char="●"/>
                      </a:pPr>
                      <a:r>
                        <a:rPr lang="en" sz="1100"/>
                        <a:t>It covers the key components of supervised separation, including learning models, training targets, and acoustic features, and reviews various techniques for isolating speech from background interference, while addressing issues like generalization and defining the target source.</a:t>
                      </a:r>
                      <a:endParaRPr sz="1100"/>
                    </a:p>
                    <a:p>
                      <a:pPr indent="-298450" lvl="0" marL="457200" rtl="0" algn="l">
                        <a:spcBef>
                          <a:spcPts val="0"/>
                        </a:spcBef>
                        <a:spcAft>
                          <a:spcPts val="0"/>
                        </a:spcAft>
                        <a:buSzPts val="1100"/>
                        <a:buChar char="●"/>
                      </a:pPr>
                      <a:r>
                        <a:rPr lang="en" sz="1100"/>
                        <a:t>This paper concluded: a solution to the cocktail party is a separation system that elevates speech intelligibility of hearing-impaired listeners to the level of normal-hearing listeners in all listening situations.</a:t>
                      </a:r>
                      <a:endParaRPr sz="1100"/>
                    </a:p>
                  </a:txBody>
                  <a:tcPr marT="91425" marB="91425" marR="91425" marL="91425">
                    <a:solidFill>
                      <a:schemeClr val="lt1"/>
                    </a:solidFill>
                  </a:tcPr>
                </a:tc>
              </a:tr>
              <a:tr h="1951450">
                <a:tc>
                  <a:txBody>
                    <a:bodyPr/>
                    <a:lstStyle/>
                    <a:p>
                      <a:pPr indent="0" lvl="0" marL="0" rtl="0" algn="l">
                        <a:spcBef>
                          <a:spcPts val="0"/>
                        </a:spcBef>
                        <a:spcAft>
                          <a:spcPts val="0"/>
                        </a:spcAft>
                        <a:buClr>
                          <a:srgbClr val="000000"/>
                        </a:buClr>
                        <a:buSzPts val="1400"/>
                        <a:buFont typeface="Arial"/>
                        <a:buNone/>
                      </a:pPr>
                      <a:r>
                        <a:rPr lang="en">
                          <a:solidFill>
                            <a:srgbClr val="111111"/>
                          </a:solidFill>
                        </a:rPr>
                        <a:t>2.</a:t>
                      </a:r>
                      <a:endParaRPr>
                        <a:solidFill>
                          <a:srgbClr val="111111"/>
                        </a:solidFill>
                      </a:endParaRPr>
                    </a:p>
                    <a:p>
                      <a:pPr indent="0" lvl="0" marL="0" rtl="0" algn="l">
                        <a:spcBef>
                          <a:spcPts val="0"/>
                        </a:spcBef>
                        <a:spcAft>
                          <a:spcPts val="0"/>
                        </a:spcAft>
                        <a:buNone/>
                      </a:pPr>
                      <a:r>
                        <a:t/>
                      </a:r>
                      <a:endParaRPr>
                        <a:solidFill>
                          <a:srgbClr val="111111"/>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111111"/>
                          </a:solidFill>
                          <a:latin typeface="Roboto"/>
                          <a:ea typeface="Roboto"/>
                          <a:cs typeface="Roboto"/>
                          <a:sym typeface="Roboto"/>
                        </a:rPr>
                        <a:t>R. J. Cant, C. S. Langensiepen and W. Metcalf, "Mask Optimisation for Neural Network Monaural Source Separation," 2017 UKSim-AMSS 19th International Conference on Computer Modelling &amp; Simulation (UKSim), Cambridge, UK, 2017, pp. 116-121, doi: 10.1109/UKSim.2017.21.</a:t>
                      </a:r>
                      <a:endParaRPr sz="1100">
                        <a:solidFill>
                          <a:srgbClr val="111111"/>
                        </a:solidFill>
                        <a:latin typeface="Roboto"/>
                        <a:ea typeface="Roboto"/>
                        <a:cs typeface="Roboto"/>
                        <a:sym typeface="Roboto"/>
                      </a:endParaRPr>
                    </a:p>
                  </a:txBody>
                  <a:tcPr marT="91425" marB="91425" marR="91425" marL="91425">
                    <a:solidFill>
                      <a:schemeClr val="lt1"/>
                    </a:solidFill>
                  </a:tcPr>
                </a:tc>
                <a:tc>
                  <a:txBody>
                    <a:bodyPr/>
                    <a:lstStyle/>
                    <a:p>
                      <a:pPr indent="0" lvl="0" marL="0" rtl="0" algn="l">
                        <a:spcBef>
                          <a:spcPts val="0"/>
                        </a:spcBef>
                        <a:spcAft>
                          <a:spcPts val="0"/>
                        </a:spcAft>
                        <a:buNone/>
                      </a:pPr>
                      <a:r>
                        <a:rPr lang="en" sz="1100">
                          <a:solidFill>
                            <a:srgbClr val="111111"/>
                          </a:solidFill>
                          <a:latin typeface="Roboto"/>
                          <a:ea typeface="Roboto"/>
                          <a:cs typeface="Roboto"/>
                          <a:sym typeface="Roboto"/>
                        </a:rPr>
                        <a:t>2017</a:t>
                      </a:r>
                      <a:endParaRPr sz="1100">
                        <a:solidFill>
                          <a:srgbClr val="111111"/>
                        </a:solidFill>
                        <a:latin typeface="Roboto"/>
                        <a:ea typeface="Roboto"/>
                        <a:cs typeface="Roboto"/>
                        <a:sym typeface="Roboto"/>
                      </a:endParaRPr>
                    </a:p>
                  </a:txBody>
                  <a:tcPr marT="91425" marB="91425" marR="91425" marL="91425">
                    <a:solidFill>
                      <a:schemeClr val="lt1"/>
                    </a:solidFill>
                  </a:tcPr>
                </a:tc>
                <a:tc>
                  <a:txBody>
                    <a:bodyPr/>
                    <a:lstStyle/>
                    <a:p>
                      <a:pPr indent="-298450" lvl="0" marL="457200" rtl="0" algn="l">
                        <a:spcBef>
                          <a:spcPts val="0"/>
                        </a:spcBef>
                        <a:spcAft>
                          <a:spcPts val="0"/>
                        </a:spcAft>
                        <a:buSzPts val="1100"/>
                        <a:buChar char="●"/>
                      </a:pPr>
                      <a:r>
                        <a:rPr lang="en" sz="1100"/>
                        <a:t>The study aims to improve the efficiency of sound source separation in audio files by evaluating the impact of reducing the ideal binary mask through time and frequency bin averaging. </a:t>
                      </a:r>
                      <a:endParaRPr sz="1100"/>
                    </a:p>
                    <a:p>
                      <a:pPr indent="-298450" lvl="0" marL="457200" rtl="0" algn="l">
                        <a:spcBef>
                          <a:spcPts val="0"/>
                        </a:spcBef>
                        <a:spcAft>
                          <a:spcPts val="0"/>
                        </a:spcAft>
                        <a:buSzPts val="1100"/>
                        <a:buChar char="●"/>
                      </a:pPr>
                      <a:r>
                        <a:rPr lang="en" sz="1100"/>
                        <a:t>By comparing the original separate musical channels mask with ideal binary and soft masks and experimenting with different averaging levels, the research shows that substantial computational cost reduction (up to a 16-fold reduction in neural network weights) is possible while maintaining effective source separation results.</a:t>
                      </a:r>
                      <a:endParaRPr sz="1100"/>
                    </a:p>
                    <a:p>
                      <a:pPr indent="-298450" lvl="0" marL="457200" rtl="0" algn="l">
                        <a:spcBef>
                          <a:spcPts val="0"/>
                        </a:spcBef>
                        <a:spcAft>
                          <a:spcPts val="0"/>
                        </a:spcAft>
                        <a:buSzPts val="1100"/>
                        <a:buChar char="●"/>
                      </a:pPr>
                      <a:r>
                        <a:rPr lang="en" sz="1100"/>
                        <a:t>It is possible to optimise the deep neural network as used, by reducing the size of the mask used to train it. The extent to which this reduction can be applied depends on the end user requirements, and whether instrumental or vocal separation is required. In the majority of cases however, a 50% reduction in time and frequencies provides an acceptable result.</a:t>
                      </a:r>
                      <a:endParaRPr sz="1100"/>
                    </a:p>
                  </a:txBody>
                  <a:tcPr marT="91425" marB="91425" marR="91425" marL="91425">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Evaluation</a:t>
            </a:r>
            <a:r>
              <a:rPr lang="en" sz="2540"/>
              <a:t> Metrics</a:t>
            </a:r>
            <a:endParaRPr sz="2540"/>
          </a:p>
        </p:txBody>
      </p:sp>
      <p:sp>
        <p:nvSpPr>
          <p:cNvPr id="194" name="Google Shape;194;p33"/>
          <p:cNvSpPr txBox="1"/>
          <p:nvPr/>
        </p:nvSpPr>
        <p:spPr>
          <a:xfrm>
            <a:off x="687300" y="1286450"/>
            <a:ext cx="7604400" cy="3924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To evaluate performance of audio source separation techniques metrics used:</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Signal-to-Distortion Ratio (SDR),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Signal-to-Interference Ratio (SIR),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Signal-to-Artifact Ratio (SAR), and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Perceptual Evaluation of Speech Quality (PESQ). </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These metrics measure the quality of the separated signals by comparing them to the original sources, assessing factors like distortion, interference, and artifact presence. Proper evaluation allows researchers to benchmark and improve their algorithms, enhancing the overall performance of audio source separation in speech signal processing.</a:t>
            </a:r>
            <a:endParaRPr b="0" i="0" sz="1700" u="none" cap="none" strike="noStrike">
              <a:solidFill>
                <a:schemeClr val="dk2"/>
              </a:solidFill>
              <a:latin typeface="Lato"/>
              <a:ea typeface="Lato"/>
              <a:cs typeface="Lato"/>
              <a:sym typeface="Lato"/>
            </a:endParaRPr>
          </a:p>
        </p:txBody>
      </p:sp>
      <p:sp>
        <p:nvSpPr>
          <p:cNvPr id="195" name="Google Shape;195;p33"/>
          <p:cNvSpPr/>
          <p:nvPr/>
        </p:nvSpPr>
        <p:spPr>
          <a:xfrm flipH="1" rot="10800000">
            <a:off x="298900" y="1791641"/>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3"/>
          <p:cNvSpPr/>
          <p:nvPr/>
        </p:nvSpPr>
        <p:spPr>
          <a:xfrm flipH="1" rot="10800000">
            <a:off x="298900" y="2287941"/>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3"/>
          <p:cNvSpPr/>
          <p:nvPr/>
        </p:nvSpPr>
        <p:spPr>
          <a:xfrm flipH="1" rot="10800000">
            <a:off x="298900" y="2685966"/>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3"/>
          <p:cNvSpPr/>
          <p:nvPr/>
        </p:nvSpPr>
        <p:spPr>
          <a:xfrm flipH="1" rot="10800000">
            <a:off x="298900" y="3140491"/>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Advancements in Deep Learning for SSP</a:t>
            </a:r>
            <a:endParaRPr sz="2540"/>
          </a:p>
        </p:txBody>
      </p:sp>
      <p:sp>
        <p:nvSpPr>
          <p:cNvPr id="204" name="Google Shape;204;p34"/>
          <p:cNvSpPr txBox="1"/>
          <p:nvPr/>
        </p:nvSpPr>
        <p:spPr>
          <a:xfrm>
            <a:off x="687300" y="1345400"/>
            <a:ext cx="7604400" cy="2251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As deep learning continues to revolutionize various fields, it also holds great potential for improving speech signal processing. Deep learning techniques, such as convolutional neural networks and recurrent neural networks, can now effectively separate audio sources, even in complex mixtures and overlapping scenarios. These advancements in deep learning have opened up new possibilities for more accurate and efficient speech signal processing, with applications ranging from noise reduction to automatic speech recognition.</a:t>
            </a:r>
            <a:endParaRPr b="0" i="0" sz="1700" u="none" cap="none" strike="noStrike">
              <a:solidFill>
                <a:schemeClr val="dk2"/>
              </a:solidFill>
              <a:latin typeface="Lato"/>
              <a:ea typeface="Lato"/>
              <a:cs typeface="Lato"/>
              <a:sym typeface="Lato"/>
            </a:endParaRPr>
          </a:p>
        </p:txBody>
      </p:sp>
      <p:sp>
        <p:nvSpPr>
          <p:cNvPr id="205" name="Google Shape;205;p34"/>
          <p:cNvSpPr txBox="1"/>
          <p:nvPr/>
        </p:nvSpPr>
        <p:spPr>
          <a:xfrm>
            <a:off x="687300" y="3831825"/>
            <a:ext cx="7488600" cy="9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The method known as Natural Language Processing is used.</a:t>
            </a:r>
            <a:endParaRPr sz="17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645150" y="6643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540"/>
              <a:t>Methodology</a:t>
            </a:r>
            <a:endParaRPr sz="2540"/>
          </a:p>
        </p:txBody>
      </p:sp>
      <p:sp>
        <p:nvSpPr>
          <p:cNvPr id="211" name="Google Shape;211;p35"/>
          <p:cNvSpPr txBox="1"/>
          <p:nvPr/>
        </p:nvSpPr>
        <p:spPr>
          <a:xfrm>
            <a:off x="687300" y="1345400"/>
            <a:ext cx="7604400" cy="3770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The STFT will be applied to convert the audio signal into the time-frequency domain signal where we can observe the signal more efficiently.</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Now we do Magnitude (strength of freq) and Phase (phase shift of freq) </a:t>
            </a:r>
            <a:r>
              <a:rPr lang="en" sz="1700">
                <a:solidFill>
                  <a:schemeClr val="dk2"/>
                </a:solidFill>
                <a:latin typeface="Lato"/>
                <a:ea typeface="Lato"/>
                <a:cs typeface="Lato"/>
                <a:sym typeface="Lato"/>
              </a:rPr>
              <a:t>separation</a:t>
            </a:r>
            <a:r>
              <a:rPr lang="en" sz="1700">
                <a:solidFill>
                  <a:schemeClr val="dk2"/>
                </a:solidFill>
                <a:latin typeface="Lato"/>
                <a:ea typeface="Lato"/>
                <a:cs typeface="Lato"/>
                <a:sym typeface="Lato"/>
              </a:rPr>
              <a:t> and pick out top N loudest </a:t>
            </a:r>
            <a:r>
              <a:rPr lang="en" sz="1700">
                <a:solidFill>
                  <a:schemeClr val="dk2"/>
                </a:solidFill>
                <a:latin typeface="Lato"/>
                <a:ea typeface="Lato"/>
                <a:cs typeface="Lato"/>
                <a:sym typeface="Lato"/>
              </a:rPr>
              <a:t>frequency components based on</a:t>
            </a:r>
            <a:r>
              <a:rPr lang="en" sz="1700">
                <a:solidFill>
                  <a:schemeClr val="dk2"/>
                </a:solidFill>
                <a:latin typeface="Lato"/>
                <a:ea typeface="Lato"/>
                <a:cs typeface="Lato"/>
                <a:sym typeface="Lato"/>
              </a:rPr>
              <a:t> magnitude.</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Apply binary masks which attenuates every other frequency magnitude to </a:t>
            </a:r>
            <a:r>
              <a:rPr lang="en" sz="1700">
                <a:solidFill>
                  <a:schemeClr val="dk2"/>
                </a:solidFill>
                <a:latin typeface="Lato"/>
                <a:ea typeface="Lato"/>
                <a:cs typeface="Lato"/>
                <a:sym typeface="Lato"/>
              </a:rPr>
              <a:t>separate</a:t>
            </a:r>
            <a:r>
              <a:rPr lang="en" sz="1700">
                <a:solidFill>
                  <a:schemeClr val="dk2"/>
                </a:solidFill>
                <a:latin typeface="Lato"/>
                <a:ea typeface="Lato"/>
                <a:cs typeface="Lato"/>
                <a:sym typeface="Lato"/>
              </a:rPr>
              <a:t> audio sources from STFT representation.</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rPr lang="en" sz="1700">
                <a:solidFill>
                  <a:schemeClr val="dk2"/>
                </a:solidFill>
                <a:latin typeface="Lato"/>
                <a:ea typeface="Lato"/>
                <a:cs typeface="Lato"/>
                <a:sym typeface="Lato"/>
              </a:rPr>
              <a:t>Original phase information and N </a:t>
            </a:r>
            <a:r>
              <a:rPr lang="en" sz="1700">
                <a:solidFill>
                  <a:schemeClr val="dk2"/>
                </a:solidFill>
                <a:latin typeface="Lato"/>
                <a:ea typeface="Lato"/>
                <a:cs typeface="Lato"/>
                <a:sym typeface="Lato"/>
              </a:rPr>
              <a:t>separated</a:t>
            </a:r>
            <a:r>
              <a:rPr lang="en" sz="1700">
                <a:solidFill>
                  <a:schemeClr val="dk2"/>
                </a:solidFill>
                <a:latin typeface="Lato"/>
                <a:ea typeface="Lato"/>
                <a:cs typeface="Lato"/>
                <a:sym typeface="Lato"/>
              </a:rPr>
              <a:t> audio sources in STFT representation in converted into separate time domain audio signal with ISTFT.</a:t>
            </a:r>
            <a:endParaRPr sz="1700">
              <a:solidFill>
                <a:schemeClr val="dk2"/>
              </a:solidFill>
              <a:latin typeface="Lato"/>
              <a:ea typeface="Lato"/>
              <a:cs typeface="Lato"/>
              <a:sym typeface="Lato"/>
            </a:endParaRPr>
          </a:p>
          <a:p>
            <a:pPr indent="0" lvl="0" marL="0" marR="0" rtl="0" algn="just">
              <a:lnSpc>
                <a:spcPct val="115000"/>
              </a:lnSpc>
              <a:spcBef>
                <a:spcPts val="1200"/>
              </a:spcBef>
              <a:spcAft>
                <a:spcPts val="0"/>
              </a:spcAft>
              <a:buClr>
                <a:srgbClr val="000000"/>
              </a:buClr>
              <a:buSzPts val="2100"/>
              <a:buFont typeface="Arial"/>
              <a:buNone/>
            </a:pPr>
            <a:r>
              <a:t/>
            </a:r>
            <a:endParaRPr sz="1700">
              <a:solidFill>
                <a:schemeClr val="dk2"/>
              </a:solidFill>
              <a:latin typeface="Lato"/>
              <a:ea typeface="Lato"/>
              <a:cs typeface="Lato"/>
              <a:sym typeface="Lato"/>
            </a:endParaRPr>
          </a:p>
        </p:txBody>
      </p:sp>
      <p:sp>
        <p:nvSpPr>
          <p:cNvPr id="212" name="Google Shape;212;p35"/>
          <p:cNvSpPr txBox="1"/>
          <p:nvPr/>
        </p:nvSpPr>
        <p:spPr>
          <a:xfrm>
            <a:off x="0" y="4789800"/>
            <a:ext cx="9108000" cy="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https://stackoverflow.com/questions/43109708/how-to-plot-spectrogram-using-stft-in-pythonpectrogram using STFT in python? - Stack Overflow</a:t>
            </a:r>
            <a:endParaRPr sz="1300">
              <a:solidFill>
                <a:schemeClr val="accent1"/>
              </a:solidFill>
              <a:latin typeface="Lato"/>
              <a:ea typeface="Lato"/>
              <a:cs typeface="Lato"/>
              <a:sym typeface="Lato"/>
            </a:endParaRPr>
          </a:p>
        </p:txBody>
      </p:sp>
      <p:sp>
        <p:nvSpPr>
          <p:cNvPr id="213" name="Google Shape;213;p35"/>
          <p:cNvSpPr/>
          <p:nvPr/>
        </p:nvSpPr>
        <p:spPr>
          <a:xfrm flipH="1" rot="10800000">
            <a:off x="374875" y="1445291"/>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5"/>
          <p:cNvSpPr/>
          <p:nvPr/>
        </p:nvSpPr>
        <p:spPr>
          <a:xfrm flipH="1" rot="10800000">
            <a:off x="374875" y="2157741"/>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5"/>
          <p:cNvSpPr/>
          <p:nvPr/>
        </p:nvSpPr>
        <p:spPr>
          <a:xfrm flipH="1" rot="10800000">
            <a:off x="374875" y="3200741"/>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5"/>
          <p:cNvSpPr/>
          <p:nvPr/>
        </p:nvSpPr>
        <p:spPr>
          <a:xfrm flipH="1" rot="10800000">
            <a:off x="374875" y="3995266"/>
            <a:ext cx="312418" cy="283810"/>
          </a:xfrm>
          <a:custGeom>
            <a:rect b="b" l="l" r="r" t="t"/>
            <a:pathLst>
              <a:path extrusionOk="0" h="16527" w="18051">
                <a:moveTo>
                  <a:pt x="11216" y="1"/>
                </a:moveTo>
                <a:cubicBezTo>
                  <a:pt x="5025" y="1"/>
                  <a:pt x="1" y="5025"/>
                  <a:pt x="1" y="11216"/>
                </a:cubicBezTo>
                <a:lnTo>
                  <a:pt x="1" y="16526"/>
                </a:lnTo>
                <a:lnTo>
                  <a:pt x="8919" y="16526"/>
                </a:lnTo>
                <a:cubicBezTo>
                  <a:pt x="13955" y="16526"/>
                  <a:pt x="18051" y="12443"/>
                  <a:pt x="18051" y="7394"/>
                </a:cubicBezTo>
                <a:lnTo>
                  <a:pt x="18051" y="1"/>
                </a:lnTo>
                <a:close/>
              </a:path>
            </a:pathLst>
          </a:custGeom>
          <a:gradFill>
            <a:gsLst>
              <a:gs pos="0">
                <a:srgbClr val="FCADBC"/>
              </a:gs>
              <a:gs pos="100000">
                <a:srgbClr val="F23558"/>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