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b3fff442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b3fff44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b43f82a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b43f82a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b43f82a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b43f82a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b43f82a4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b43f82a4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b43f82a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b43f82a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b43f82a4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b43f82a4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b43f82a4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b43f82a4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b43f82a4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b43f82a4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Concluded that the market for larger loans is shrinking b/c the average loan size has been decreasing, and the number of deals has also been decreasing. This implies less larger deals since if the average and the number of deals has been decreasing, there must be less large deals.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b43f82a4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b43f82a4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b43f82a4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b43f82a4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b483fe2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b483fe2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b43f82a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b43f82a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b3fff44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b3fff44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b3fff44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b3fff44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b3fff44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b3fff44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b3fff44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b3fff44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b3fff442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b3fff44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b3fff442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b3fff442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b3fff442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b3fff442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Lending Home Data Challenge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Aram Moghaddassi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loan transaction volume ($) is decreasing: -2% from 2014 to 2015; -13% from 2015 to 2016.</a:t>
            </a:r>
            <a:endParaRPr/>
          </a:p>
        </p:txBody>
      </p:sp>
      <p:pic>
        <p:nvPicPr>
          <p:cNvPr id="106" name="Google Shape;106;p22"/>
          <p:cNvPicPr preferRelativeResize="0"/>
          <p:nvPr/>
        </p:nvPicPr>
        <p:blipFill>
          <a:blip r:embed="rId3">
            <a:alphaModFix/>
          </a:blip>
          <a:stretch>
            <a:fillRect/>
          </a:stretch>
        </p:blipFill>
        <p:spPr>
          <a:xfrm>
            <a:off x="1997188" y="1626675"/>
            <a:ext cx="5149626" cy="327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spiking in 2015, loan volume decreased by ~3% in 2016 (10% higher than the market average).</a:t>
            </a:r>
            <a:endParaRPr/>
          </a:p>
        </p:txBody>
      </p:sp>
      <p:pic>
        <p:nvPicPr>
          <p:cNvPr id="112" name="Google Shape;112;p23"/>
          <p:cNvPicPr preferRelativeResize="0"/>
          <p:nvPr/>
        </p:nvPicPr>
        <p:blipFill>
          <a:blip r:embed="rId3">
            <a:alphaModFix/>
          </a:blip>
          <a:stretch>
            <a:fillRect/>
          </a:stretch>
        </p:blipFill>
        <p:spPr>
          <a:xfrm>
            <a:off x="1979088" y="1509225"/>
            <a:ext cx="5185825" cy="342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loan size increased till 2015, and has been decreasing since.</a:t>
            </a:r>
            <a:endParaRPr/>
          </a:p>
        </p:txBody>
      </p:sp>
      <p:pic>
        <p:nvPicPr>
          <p:cNvPr id="118" name="Google Shape;118;p24"/>
          <p:cNvPicPr preferRelativeResize="0"/>
          <p:nvPr/>
        </p:nvPicPr>
        <p:blipFill>
          <a:blip r:embed="rId3">
            <a:alphaModFix/>
          </a:blip>
          <a:stretch>
            <a:fillRect/>
          </a:stretch>
        </p:blipFill>
        <p:spPr>
          <a:xfrm>
            <a:off x="1817488" y="1580850"/>
            <a:ext cx="5509025" cy="328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spiking in 2015, Lending Home’s average loan size has remained relatively constant.</a:t>
            </a:r>
            <a:endParaRPr/>
          </a:p>
        </p:txBody>
      </p:sp>
      <p:pic>
        <p:nvPicPr>
          <p:cNvPr id="124" name="Google Shape;124;p25"/>
          <p:cNvPicPr preferRelativeResize="0"/>
          <p:nvPr/>
        </p:nvPicPr>
        <p:blipFill>
          <a:blip r:embed="rId3">
            <a:alphaModFix/>
          </a:blip>
          <a:stretch>
            <a:fillRect/>
          </a:stretch>
        </p:blipFill>
        <p:spPr>
          <a:xfrm>
            <a:off x="1706975" y="1546500"/>
            <a:ext cx="5730050" cy="343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Lending Home’s Position in the Market</a:t>
            </a:r>
            <a:endParaRPr/>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Lending Home does, on average, smaller loans compared to the market.</a:t>
            </a:r>
            <a:endParaRPr/>
          </a:p>
          <a:p>
            <a:pPr indent="-317500" lvl="1" marL="914400" rtl="0" algn="l">
              <a:spcBef>
                <a:spcPts val="0"/>
              </a:spcBef>
              <a:spcAft>
                <a:spcPts val="0"/>
              </a:spcAft>
              <a:buSzPts val="1400"/>
              <a:buChar char="○"/>
            </a:pPr>
            <a:r>
              <a:rPr lang="en"/>
              <a:t>~$370,000 average loan size for the market in 2016.</a:t>
            </a:r>
            <a:endParaRPr/>
          </a:p>
          <a:p>
            <a:pPr indent="-317500" lvl="1" marL="914400" rtl="0" algn="l">
              <a:spcBef>
                <a:spcPts val="0"/>
              </a:spcBef>
              <a:spcAft>
                <a:spcPts val="0"/>
              </a:spcAft>
              <a:buSzPts val="1400"/>
              <a:buChar char="○"/>
            </a:pPr>
            <a:r>
              <a:rPr lang="en"/>
              <a:t>~$325,000 average loan size for Lending Home in 2016.</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Lending Home’s Position in the Market</a:t>
            </a:r>
            <a:endParaRPr/>
          </a:p>
        </p:txBody>
      </p:sp>
      <p:pic>
        <p:nvPicPr>
          <p:cNvPr id="136" name="Google Shape;136;p27"/>
          <p:cNvPicPr preferRelativeResize="0"/>
          <p:nvPr/>
        </p:nvPicPr>
        <p:blipFill>
          <a:blip r:embed="rId3">
            <a:alphaModFix/>
          </a:blip>
          <a:stretch>
            <a:fillRect/>
          </a:stretch>
        </p:blipFill>
        <p:spPr>
          <a:xfrm>
            <a:off x="1579100" y="1159075"/>
            <a:ext cx="5985800"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Lending Home should offer and market more small loans (&lt; $300,000)</a:t>
            </a:r>
            <a:endParaRPr/>
          </a:p>
        </p:txBody>
      </p:sp>
      <p:sp>
        <p:nvSpPr>
          <p:cNvPr id="147" name="Google Shape;147;p29"/>
          <p:cNvSpPr txBox="1"/>
          <p:nvPr>
            <p:ph idx="1" type="body"/>
          </p:nvPr>
        </p:nvSpPr>
        <p:spPr>
          <a:xfrm>
            <a:off x="311700" y="1496100"/>
            <a:ext cx="8520600" cy="3072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Average loan size has been decreasing the last few years, and the market for larger loans has been shrinking.</a:t>
            </a:r>
            <a:endParaRPr/>
          </a:p>
          <a:p>
            <a:pPr indent="-342900" lvl="0" marL="457200" marR="0" rtl="0" algn="l">
              <a:lnSpc>
                <a:spcPct val="115000"/>
              </a:lnSpc>
              <a:spcBef>
                <a:spcPts val="0"/>
              </a:spcBef>
              <a:spcAft>
                <a:spcPts val="0"/>
              </a:spcAft>
              <a:buSzPts val="1800"/>
              <a:buChar char="●"/>
            </a:pPr>
            <a:r>
              <a:rPr lang="en"/>
              <a:t>Lending Home has been able to substantially beat market growth rates by offering lower loan sizes on average.</a:t>
            </a:r>
            <a:endParaRPr/>
          </a:p>
          <a:p>
            <a:pPr indent="-342900" lvl="0" marL="457200" marR="0" rtl="0" algn="l">
              <a:lnSpc>
                <a:spcPct val="115000"/>
              </a:lnSpc>
              <a:spcBef>
                <a:spcPts val="0"/>
              </a:spcBef>
              <a:spcAft>
                <a:spcPts val="0"/>
              </a:spcAft>
              <a:buSzPts val="1800"/>
              <a:buChar char="●"/>
            </a:pPr>
            <a:r>
              <a:rPr lang="en"/>
              <a:t>More small loans has a lower default risk compared to fewer large loans, since the risk is spread across many borrowers and is thus more diversified.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 for the recommendation</a:t>
            </a:r>
            <a:endParaRPr/>
          </a:p>
        </p:txBody>
      </p:sp>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By promoting smaller loan sizes to certain customers, and running A/B tests, we can determine if there is substantial interest for these loans among Lending Home’s </a:t>
            </a:r>
            <a:r>
              <a:rPr lang="en"/>
              <a:t>existing</a:t>
            </a:r>
            <a:r>
              <a:rPr lang="en"/>
              <a:t> customers.</a:t>
            </a:r>
            <a:endParaRPr/>
          </a:p>
          <a:p>
            <a:pPr indent="-342900" lvl="0" marL="457200" rtl="0" algn="l">
              <a:spcBef>
                <a:spcPts val="0"/>
              </a:spcBef>
              <a:spcAft>
                <a:spcPts val="0"/>
              </a:spcAft>
              <a:buSzPts val="1800"/>
              <a:buChar char="●"/>
            </a:pPr>
            <a:r>
              <a:rPr lang="en"/>
              <a:t>As was done in this analysis, we can continue to compare loan volume and quantity metrics for Lending Home vs. the market to determine if the trend of lower loan sizes is persisting.</a:t>
            </a:r>
            <a:endParaRPr/>
          </a:p>
          <a:p>
            <a:pPr indent="-342900" lvl="0" marL="457200" rtl="0" algn="l">
              <a:spcBef>
                <a:spcPts val="0"/>
              </a:spcBef>
              <a:spcAft>
                <a:spcPts val="0"/>
              </a:spcAft>
              <a:buSzPts val="1800"/>
              <a:buChar char="●"/>
            </a:pPr>
            <a:r>
              <a:rPr lang="en"/>
              <a:t>Comparing the loss due to default with average loan size will directly quantify whether smaller loans yield less default risk.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Analysis</a:t>
            </a:r>
            <a:endParaRPr/>
          </a:p>
        </p:txBody>
      </p:sp>
      <p:sp>
        <p:nvSpPr>
          <p:cNvPr id="159" name="Google Shape;15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Additional data that includes transactions outside of the subset of provided data could be used to determine broader market trajectories.</a:t>
            </a:r>
            <a:endParaRPr/>
          </a:p>
          <a:p>
            <a:pPr indent="-342900" lvl="0" marL="457200" rtl="0" algn="l">
              <a:spcBef>
                <a:spcPts val="0"/>
              </a:spcBef>
              <a:spcAft>
                <a:spcPts val="0"/>
              </a:spcAft>
              <a:buSzPts val="1800"/>
              <a:buChar char="●"/>
            </a:pPr>
            <a:r>
              <a:rPr lang="en"/>
              <a:t>More specific data about Lending Home customers (age, income, credit score, etc.) could be used to better </a:t>
            </a:r>
            <a:r>
              <a:rPr lang="en"/>
              <a:t>quantify</a:t>
            </a:r>
            <a:r>
              <a:rPr lang="en"/>
              <a:t> the feasibility and upside of offering smaller loans.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030950"/>
            <a:ext cx="8520600" cy="308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Central Question: </a:t>
            </a:r>
            <a:endParaRPr/>
          </a:p>
          <a:p>
            <a:pPr indent="0" lvl="0" marL="0" rtl="0" algn="ctr">
              <a:spcBef>
                <a:spcPts val="0"/>
              </a:spcBef>
              <a:spcAft>
                <a:spcPts val="0"/>
              </a:spcAft>
              <a:buNone/>
            </a:pPr>
            <a:r>
              <a:rPr lang="en"/>
              <a:t>How has the loan market changed over the last five years, and how does that influence Lending Home’s future strategy?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used</a:t>
            </a:r>
            <a:endParaRPr/>
          </a:p>
        </p:txBody>
      </p:sp>
      <p:sp>
        <p:nvSpPr>
          <p:cNvPr id="165" name="Google Shape;16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Python3/Jupyter Notebooks</a:t>
            </a:r>
            <a:endParaRPr/>
          </a:p>
          <a:p>
            <a:pPr indent="-342900" lvl="0" marL="457200" rtl="0" algn="l">
              <a:spcBef>
                <a:spcPts val="0"/>
              </a:spcBef>
              <a:spcAft>
                <a:spcPts val="0"/>
              </a:spcAft>
              <a:buSzPts val="1800"/>
              <a:buChar char="●"/>
            </a:pPr>
            <a:r>
              <a:rPr lang="en"/>
              <a:t>Libraries: numpy, pandas, matplotlib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Data summary</a:t>
            </a:r>
            <a:endParaRPr/>
          </a:p>
          <a:p>
            <a:pPr indent="0" lvl="0" marL="0" rtl="0" algn="l">
              <a:spcBef>
                <a:spcPts val="1600"/>
              </a:spcBef>
              <a:spcAft>
                <a:spcPts val="0"/>
              </a:spcAft>
              <a:buNone/>
            </a:pPr>
            <a:r>
              <a:rPr lang="en"/>
              <a:t>2. Market overview and Lending Home’s relative performance</a:t>
            </a:r>
            <a:endParaRPr/>
          </a:p>
          <a:p>
            <a:pPr indent="0" lvl="0" marL="0" rtl="0" algn="l">
              <a:spcBef>
                <a:spcPts val="1600"/>
              </a:spcBef>
              <a:spcAft>
                <a:spcPts val="0"/>
              </a:spcAft>
              <a:buNone/>
            </a:pPr>
            <a:r>
              <a:rPr lang="en"/>
              <a:t>3. R</a:t>
            </a:r>
            <a:r>
              <a:rPr lang="en"/>
              <a:t>ecommendations, evaluation metrics, and further analysis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Summary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42300" y="976700"/>
            <a:ext cx="8459400" cy="137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“Fix and flip” transactions in California since 2012.</a:t>
            </a:r>
            <a:endParaRPr/>
          </a:p>
          <a:p>
            <a:pPr indent="-342900" lvl="0" marL="457200" rtl="0" algn="l">
              <a:spcBef>
                <a:spcPts val="0"/>
              </a:spcBef>
              <a:spcAft>
                <a:spcPts val="0"/>
              </a:spcAft>
              <a:buSzPts val="1800"/>
              <a:buChar char="●"/>
            </a:pPr>
            <a:r>
              <a:rPr lang="en"/>
              <a:t>Roughly 150k recorded purchases.</a:t>
            </a:r>
            <a:endParaRPr/>
          </a:p>
          <a:p>
            <a:pPr indent="-342900" lvl="0" marL="457200" rtl="0" algn="l">
              <a:spcBef>
                <a:spcPts val="0"/>
              </a:spcBef>
              <a:spcAft>
                <a:spcPts val="0"/>
              </a:spcAft>
              <a:buSzPts val="1800"/>
              <a:buChar char="●"/>
            </a:pPr>
            <a:r>
              <a:rPr lang="en"/>
              <a:t>Roughly 70% of all transactions have undisclosed lenders.</a:t>
            </a:r>
            <a:endParaRPr/>
          </a:p>
          <a:p>
            <a:pPr indent="-342900" lvl="0" marL="457200" rtl="0" algn="l">
              <a:spcBef>
                <a:spcPts val="0"/>
              </a:spcBef>
              <a:spcAft>
                <a:spcPts val="0"/>
              </a:spcAft>
              <a:buSzPts val="1800"/>
              <a:buChar char="●"/>
            </a:pPr>
            <a:r>
              <a:rPr lang="en"/>
              <a:t>Last full year of data was 2016.</a:t>
            </a:r>
            <a:endParaRPr/>
          </a:p>
          <a:p>
            <a:pPr indent="0" lvl="0" marL="457200" rtl="0" algn="l">
              <a:spcBef>
                <a:spcPts val="1600"/>
              </a:spcBef>
              <a:spcAft>
                <a:spcPts val="1600"/>
              </a:spcAft>
              <a:buNone/>
            </a:pPr>
            <a:r>
              <a:t/>
            </a:r>
            <a:endParaRPr/>
          </a:p>
        </p:txBody>
      </p:sp>
      <p:pic>
        <p:nvPicPr>
          <p:cNvPr id="77" name="Google Shape;77;p17"/>
          <p:cNvPicPr preferRelativeResize="0"/>
          <p:nvPr/>
        </p:nvPicPr>
        <p:blipFill>
          <a:blip r:embed="rId3">
            <a:alphaModFix/>
          </a:blip>
          <a:stretch>
            <a:fillRect/>
          </a:stretch>
        </p:blipFill>
        <p:spPr>
          <a:xfrm>
            <a:off x="215400" y="2604975"/>
            <a:ext cx="8839199" cy="10033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columns used in analysis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transaction_date:</a:t>
            </a:r>
            <a:r>
              <a:rPr lang="en"/>
              <a:t> The date on which transaction documents were filed, when available.</a:t>
            </a:r>
            <a:endParaRPr/>
          </a:p>
          <a:p>
            <a:pPr indent="-342900" lvl="0" marL="457200" rtl="0" algn="l">
              <a:spcBef>
                <a:spcPts val="0"/>
              </a:spcBef>
              <a:spcAft>
                <a:spcPts val="0"/>
              </a:spcAft>
              <a:buSzPts val="1800"/>
              <a:buChar char="●"/>
            </a:pPr>
            <a:r>
              <a:rPr b="1" lang="en"/>
              <a:t>loan_amount:</a:t>
            </a:r>
            <a:r>
              <a:rPr lang="en"/>
              <a:t> Dollar amount for the loan on the transaction.</a:t>
            </a:r>
            <a:endParaRPr/>
          </a:p>
          <a:p>
            <a:pPr indent="-342900" lvl="0" marL="457200" rtl="0" algn="l">
              <a:spcBef>
                <a:spcPts val="0"/>
              </a:spcBef>
              <a:spcAft>
                <a:spcPts val="0"/>
              </a:spcAft>
              <a:buSzPts val="1800"/>
              <a:buChar char="●"/>
            </a:pPr>
            <a:r>
              <a:rPr b="1" lang="en"/>
              <a:t>lender: </a:t>
            </a:r>
            <a:r>
              <a:rPr lang="en"/>
              <a:t>Name of lender.</a:t>
            </a:r>
            <a:br>
              <a:rPr lang="en"/>
            </a:b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Market Overview and Lending Home’s Relative Performance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16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loans issued per year is decreasing: -5% from 2014 to 2015; -11% from 2015 to 2016.</a:t>
            </a:r>
            <a:endParaRPr/>
          </a:p>
        </p:txBody>
      </p:sp>
      <p:pic>
        <p:nvPicPr>
          <p:cNvPr id="94" name="Google Shape;94;p20"/>
          <p:cNvPicPr preferRelativeResize="0"/>
          <p:nvPr/>
        </p:nvPicPr>
        <p:blipFill>
          <a:blip r:embed="rId3">
            <a:alphaModFix/>
          </a:blip>
          <a:stretch>
            <a:fillRect/>
          </a:stretch>
        </p:blipFill>
        <p:spPr>
          <a:xfrm>
            <a:off x="1812975" y="1513625"/>
            <a:ext cx="5518050" cy="350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Lending Home’s number of loans spiked in 2015, and continued to grow in 2016 by ~1%.</a:t>
            </a:r>
            <a:endParaRPr/>
          </a:p>
        </p:txBody>
      </p:sp>
      <p:pic>
        <p:nvPicPr>
          <p:cNvPr id="100" name="Google Shape;100;p21"/>
          <p:cNvPicPr preferRelativeResize="0"/>
          <p:nvPr/>
        </p:nvPicPr>
        <p:blipFill>
          <a:blip r:embed="rId3">
            <a:alphaModFix/>
          </a:blip>
          <a:stretch>
            <a:fillRect/>
          </a:stretch>
        </p:blipFill>
        <p:spPr>
          <a:xfrm>
            <a:off x="1898888" y="1558300"/>
            <a:ext cx="5346225" cy="340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