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154" r:id="rId2"/>
    <p:sldId id="2278" r:id="rId3"/>
    <p:sldId id="2159" r:id="rId4"/>
    <p:sldId id="2176" r:id="rId5"/>
    <p:sldId id="2184" r:id="rId6"/>
    <p:sldId id="2185" r:id="rId7"/>
    <p:sldId id="2261" r:id="rId8"/>
    <p:sldId id="2175" r:id="rId9"/>
    <p:sldId id="2187" r:id="rId10"/>
    <p:sldId id="2189" r:id="rId11"/>
    <p:sldId id="2190" r:id="rId12"/>
    <p:sldId id="2191" r:id="rId13"/>
    <p:sldId id="2202" r:id="rId14"/>
    <p:sldId id="2203" r:id="rId15"/>
    <p:sldId id="2192" r:id="rId16"/>
    <p:sldId id="2160" r:id="rId17"/>
    <p:sldId id="2204" r:id="rId18"/>
    <p:sldId id="2205" r:id="rId19"/>
    <p:sldId id="2263" r:id="rId20"/>
    <p:sldId id="2262" r:id="rId21"/>
    <p:sldId id="2265" r:id="rId22"/>
    <p:sldId id="2266" r:id="rId23"/>
    <p:sldId id="2279" r:id="rId24"/>
    <p:sldId id="2270" r:id="rId25"/>
    <p:sldId id="2271" r:id="rId26"/>
    <p:sldId id="2272" r:id="rId27"/>
    <p:sldId id="2269" r:id="rId28"/>
    <p:sldId id="2273" r:id="rId29"/>
    <p:sldId id="2276" r:id="rId30"/>
    <p:sldId id="2277" r:id="rId31"/>
    <p:sldId id="2281" r:id="rId32"/>
    <p:sldId id="2274" r:id="rId33"/>
    <p:sldId id="2275" r:id="rId34"/>
  </p:sldIdLst>
  <p:sldSz cx="9144000" cy="6858000" type="screen4x3"/>
  <p:notesSz cx="7312025" cy="9598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FF0000"/>
    <a:srgbClr val="FFFF00"/>
    <a:srgbClr val="00CC00"/>
    <a:srgbClr val="FF00FF"/>
    <a:srgbClr val="B2F5FF"/>
    <a:srgbClr val="B3FFB3"/>
    <a:srgbClr val="FFE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2" y="-472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08"/>
    </p:cViewPr>
  </p:sorterViewPr>
  <p:notesViewPr>
    <p:cSldViewPr snapToGrid="0">
      <p:cViewPr varScale="1">
        <p:scale>
          <a:sx n="37" d="100"/>
          <a:sy n="37" d="100"/>
        </p:scale>
        <p:origin x="-1110" y="-78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13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909" tIns="48456" rIns="96909" bIns="48456" numCol="1" anchor="t" anchorCtr="0" compatLnSpc="1">
            <a:prstTxWarp prst="textNoShape">
              <a:avLst/>
            </a:prstTxWarp>
          </a:bodyPr>
          <a:lstStyle>
            <a:lvl1pPr defTabSz="969963">
              <a:defRPr sz="1300" b="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9250" y="0"/>
            <a:ext cx="31813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909" tIns="48456" rIns="96909" bIns="48456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 b="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0825"/>
            <a:ext cx="31813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909" tIns="48456" rIns="96909" bIns="48456" numCol="1" anchor="b" anchorCtr="0" compatLnSpc="1">
            <a:prstTxWarp prst="textNoShape">
              <a:avLst/>
            </a:prstTxWarp>
          </a:bodyPr>
          <a:lstStyle>
            <a:lvl1pPr defTabSz="969963">
              <a:defRPr sz="1300" b="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59250" y="9140825"/>
            <a:ext cx="31813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909" tIns="48456" rIns="96909" bIns="48456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 b="0" smtClean="0">
                <a:cs typeface="+mn-cs"/>
              </a:defRPr>
            </a:lvl1pPr>
          </a:lstStyle>
          <a:p>
            <a:pPr>
              <a:defRPr/>
            </a:pPr>
            <a:fld id="{78D99EFC-F47D-CC47-A22D-49F6C2063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84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77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991" tIns="47496" rIns="94991" bIns="47496" numCol="1" anchor="t" anchorCtr="0" compatLnSpc="1">
            <a:prstTxWarp prst="textNoShape">
              <a:avLst/>
            </a:prstTxWarp>
          </a:bodyPr>
          <a:lstStyle>
            <a:lvl1pPr defTabSz="950913">
              <a:defRPr sz="1300" b="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892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991" tIns="47496" rIns="94991" bIns="47496" numCol="1" anchor="t" anchorCtr="0" compatLnSpc="1">
            <a:prstTxWarp prst="textNoShape">
              <a:avLst/>
            </a:prstTxWarp>
          </a:bodyPr>
          <a:lstStyle>
            <a:lvl1pPr algn="r" defTabSz="950913">
              <a:defRPr sz="1300" b="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9675" y="709613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5675" y="4570413"/>
            <a:ext cx="5421313" cy="433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991" tIns="47496" rIns="94991" bIns="47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9238"/>
            <a:ext cx="31877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991" tIns="47496" rIns="94991" bIns="47496" numCol="1" anchor="b" anchorCtr="0" compatLnSpc="1">
            <a:prstTxWarp prst="textNoShape">
              <a:avLst/>
            </a:prstTxWarp>
          </a:bodyPr>
          <a:lstStyle>
            <a:lvl1pPr defTabSz="950913">
              <a:defRPr sz="1300" b="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39238"/>
            <a:ext cx="31892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991" tIns="47496" rIns="94991" bIns="47496" numCol="1" anchor="b" anchorCtr="0" compatLnSpc="1">
            <a:prstTxWarp prst="textNoShape">
              <a:avLst/>
            </a:prstTxWarp>
          </a:bodyPr>
          <a:lstStyle>
            <a:lvl1pPr algn="r" defTabSz="950913">
              <a:defRPr sz="1300" b="0" smtClean="0">
                <a:cs typeface="+mn-cs"/>
              </a:defRPr>
            </a:lvl1pPr>
          </a:lstStyle>
          <a:p>
            <a:pPr>
              <a:defRPr/>
            </a:pPr>
            <a:fld id="{D79D9C3C-E194-E348-9A7D-368D4E357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36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0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"/>
            <a:ext cx="1943100" cy="605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"/>
            <a:ext cx="5676900" cy="605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68400"/>
            <a:ext cx="381000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68400"/>
            <a:ext cx="381000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7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4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4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1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810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68400"/>
            <a:ext cx="7772400" cy="49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0" y="228600"/>
            <a:ext cx="145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rgbClr val="A50021"/>
                </a:solidFill>
                <a:cs typeface="+mn-cs"/>
              </a:rPr>
              <a:t>CSE586</a:t>
            </a:r>
            <a:endParaRPr lang="en-US" sz="1400" b="0" dirty="0">
              <a:cs typeface="+mn-cs"/>
            </a:endParaRP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254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A50021"/>
                </a:solidFill>
                <a:cs typeface="+mn-cs"/>
              </a:rPr>
              <a:t>Robert Collins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Project 1 Required Components</a:t>
            </a:r>
          </a:p>
        </p:txBody>
      </p:sp>
      <p:sp>
        <p:nvSpPr>
          <p:cNvPr id="299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990600"/>
            <a:ext cx="7772400" cy="4927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Read in labeled motion capture data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3D points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Part labels for each point</a:t>
            </a: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Tracking points through time to form trajectories, thus propagating part labels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Data association of trajectories up to time t-1 with points detected at time 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Do </a:t>
            </a:r>
            <a:r>
              <a:rPr lang="en-US" dirty="0" err="1" smtClean="0">
                <a:cs typeface="+mn-cs"/>
              </a:rPr>
              <a:t>Kalman</a:t>
            </a:r>
            <a:r>
              <a:rPr lang="en-US" dirty="0" smtClean="0">
                <a:cs typeface="+mn-cs"/>
              </a:rPr>
              <a:t> filter to update each trajectory with the point associated with it at time t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Write out the corrected points  / labels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Quantitative evaluation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066" name="Freeform 2"/>
          <p:cNvSpPr>
            <a:spLocks/>
          </p:cNvSpPr>
          <p:nvPr/>
        </p:nvSpPr>
        <p:spPr bwMode="auto">
          <a:xfrm>
            <a:off x="1689100" y="2413000"/>
            <a:ext cx="4419600" cy="1714500"/>
          </a:xfrm>
          <a:custGeom>
            <a:avLst/>
            <a:gdLst>
              <a:gd name="T0" fmla="*/ 0 w 2784"/>
              <a:gd name="T1" fmla="*/ 0 h 1080"/>
              <a:gd name="T2" fmla="*/ 296 w 2784"/>
              <a:gd name="T3" fmla="*/ 480 h 1080"/>
              <a:gd name="T4" fmla="*/ 784 w 2784"/>
              <a:gd name="T5" fmla="*/ 760 h 1080"/>
              <a:gd name="T6" fmla="*/ 1400 w 2784"/>
              <a:gd name="T7" fmla="*/ 920 h 1080"/>
              <a:gd name="T8" fmla="*/ 2112 w 2784"/>
              <a:gd name="T9" fmla="*/ 1040 h 1080"/>
              <a:gd name="T10" fmla="*/ 2784 w 2784"/>
              <a:gd name="T11" fmla="*/ 108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4" h="1080">
                <a:moveTo>
                  <a:pt x="0" y="0"/>
                </a:moveTo>
                <a:cubicBezTo>
                  <a:pt x="82" y="176"/>
                  <a:pt x="165" y="353"/>
                  <a:pt x="296" y="480"/>
                </a:cubicBezTo>
                <a:cubicBezTo>
                  <a:pt x="427" y="607"/>
                  <a:pt x="600" y="687"/>
                  <a:pt x="784" y="760"/>
                </a:cubicBezTo>
                <a:cubicBezTo>
                  <a:pt x="968" y="833"/>
                  <a:pt x="1179" y="873"/>
                  <a:pt x="1400" y="920"/>
                </a:cubicBezTo>
                <a:cubicBezTo>
                  <a:pt x="1621" y="967"/>
                  <a:pt x="1881" y="1013"/>
                  <a:pt x="2112" y="1040"/>
                </a:cubicBezTo>
                <a:cubicBezTo>
                  <a:pt x="2343" y="1067"/>
                  <a:pt x="2563" y="1073"/>
                  <a:pt x="2784" y="108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0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Data Association</a:t>
            </a:r>
          </a:p>
        </p:txBody>
      </p:sp>
      <p:sp>
        <p:nvSpPr>
          <p:cNvPr id="3032068" name="Text Box 4"/>
          <p:cNvSpPr txBox="1">
            <a:spLocks noChangeArrowheads="1"/>
          </p:cNvSpPr>
          <p:nvPr/>
        </p:nvSpPr>
        <p:spPr bwMode="auto">
          <a:xfrm>
            <a:off x="779463" y="757238"/>
            <a:ext cx="7843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>
                <a:cs typeface="+mn-cs"/>
              </a:rPr>
              <a:t>Intuition: predict next position along each track.</a:t>
            </a:r>
          </a:p>
        </p:txBody>
      </p:sp>
      <p:sp>
        <p:nvSpPr>
          <p:cNvPr id="3032069" name="Freeform 5"/>
          <p:cNvSpPr>
            <a:spLocks/>
          </p:cNvSpPr>
          <p:nvPr/>
        </p:nvSpPr>
        <p:spPr bwMode="auto">
          <a:xfrm>
            <a:off x="1485900" y="2667000"/>
            <a:ext cx="4813300" cy="2654300"/>
          </a:xfrm>
          <a:custGeom>
            <a:avLst/>
            <a:gdLst>
              <a:gd name="T0" fmla="*/ 0 w 3032"/>
              <a:gd name="T1" fmla="*/ 1672 h 1672"/>
              <a:gd name="T2" fmla="*/ 696 w 3032"/>
              <a:gd name="T3" fmla="*/ 1448 h 1672"/>
              <a:gd name="T4" fmla="*/ 1232 w 3032"/>
              <a:gd name="T5" fmla="*/ 816 h 1672"/>
              <a:gd name="T6" fmla="*/ 1664 w 3032"/>
              <a:gd name="T7" fmla="*/ 376 h 1672"/>
              <a:gd name="T8" fmla="*/ 2328 w 3032"/>
              <a:gd name="T9" fmla="*/ 80 h 1672"/>
              <a:gd name="T10" fmla="*/ 3032 w 3032"/>
              <a:gd name="T11" fmla="*/ 0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2" h="1672">
                <a:moveTo>
                  <a:pt x="0" y="1672"/>
                </a:moveTo>
                <a:cubicBezTo>
                  <a:pt x="245" y="1631"/>
                  <a:pt x="491" y="1591"/>
                  <a:pt x="696" y="1448"/>
                </a:cubicBezTo>
                <a:cubicBezTo>
                  <a:pt x="901" y="1305"/>
                  <a:pt x="1071" y="995"/>
                  <a:pt x="1232" y="816"/>
                </a:cubicBezTo>
                <a:cubicBezTo>
                  <a:pt x="1393" y="637"/>
                  <a:pt x="1481" y="499"/>
                  <a:pt x="1664" y="376"/>
                </a:cubicBezTo>
                <a:cubicBezTo>
                  <a:pt x="1847" y="253"/>
                  <a:pt x="2100" y="143"/>
                  <a:pt x="2328" y="80"/>
                </a:cubicBezTo>
                <a:cubicBezTo>
                  <a:pt x="2556" y="17"/>
                  <a:pt x="2794" y="8"/>
                  <a:pt x="303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070" name="AutoShape 6"/>
          <p:cNvSpPr>
            <a:spLocks noChangeArrowheads="1"/>
          </p:cNvSpPr>
          <p:nvPr/>
        </p:nvSpPr>
        <p:spPr bwMode="auto">
          <a:xfrm>
            <a:off x="1498600" y="22352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071" name="Rectangle 7"/>
          <p:cNvSpPr>
            <a:spLocks noChangeArrowheads="1"/>
          </p:cNvSpPr>
          <p:nvPr/>
        </p:nvSpPr>
        <p:spPr bwMode="auto">
          <a:xfrm>
            <a:off x="1358900" y="52070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072" name="Rectangle 8"/>
          <p:cNvSpPr>
            <a:spLocks noChangeArrowheads="1"/>
          </p:cNvSpPr>
          <p:nvPr/>
        </p:nvSpPr>
        <p:spPr bwMode="auto">
          <a:xfrm>
            <a:off x="2413000" y="48514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073" name="Rectangle 9"/>
          <p:cNvSpPr>
            <a:spLocks noChangeArrowheads="1"/>
          </p:cNvSpPr>
          <p:nvPr/>
        </p:nvSpPr>
        <p:spPr bwMode="auto">
          <a:xfrm>
            <a:off x="3302000" y="38481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074" name="Rectangle 10"/>
          <p:cNvSpPr>
            <a:spLocks noChangeArrowheads="1"/>
          </p:cNvSpPr>
          <p:nvPr/>
        </p:nvSpPr>
        <p:spPr bwMode="auto">
          <a:xfrm>
            <a:off x="5054600" y="26924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075" name="Rectangle 11"/>
          <p:cNvSpPr>
            <a:spLocks noChangeArrowheads="1"/>
          </p:cNvSpPr>
          <p:nvPr/>
        </p:nvSpPr>
        <p:spPr bwMode="auto">
          <a:xfrm>
            <a:off x="6172200" y="25527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076" name="Rectangle 12"/>
          <p:cNvSpPr>
            <a:spLocks noChangeArrowheads="1"/>
          </p:cNvSpPr>
          <p:nvPr/>
        </p:nvSpPr>
        <p:spPr bwMode="auto">
          <a:xfrm>
            <a:off x="4013200" y="31496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077" name="AutoShape 13"/>
          <p:cNvSpPr>
            <a:spLocks noChangeArrowheads="1"/>
          </p:cNvSpPr>
          <p:nvPr/>
        </p:nvSpPr>
        <p:spPr bwMode="auto">
          <a:xfrm>
            <a:off x="1981200" y="29591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078" name="AutoShape 14"/>
          <p:cNvSpPr>
            <a:spLocks noChangeArrowheads="1"/>
          </p:cNvSpPr>
          <p:nvPr/>
        </p:nvSpPr>
        <p:spPr bwMode="auto">
          <a:xfrm>
            <a:off x="2794000" y="34290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079" name="AutoShape 15"/>
          <p:cNvSpPr>
            <a:spLocks noChangeArrowheads="1"/>
          </p:cNvSpPr>
          <p:nvPr/>
        </p:nvSpPr>
        <p:spPr bwMode="auto">
          <a:xfrm>
            <a:off x="3708400" y="36576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080" name="AutoShape 16"/>
          <p:cNvSpPr>
            <a:spLocks noChangeArrowheads="1"/>
          </p:cNvSpPr>
          <p:nvPr/>
        </p:nvSpPr>
        <p:spPr bwMode="auto">
          <a:xfrm>
            <a:off x="4762500" y="38481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081" name="AutoShape 17"/>
          <p:cNvSpPr>
            <a:spLocks noChangeArrowheads="1"/>
          </p:cNvSpPr>
          <p:nvPr/>
        </p:nvSpPr>
        <p:spPr bwMode="auto">
          <a:xfrm>
            <a:off x="5918200" y="39497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082" name="Oval 18"/>
          <p:cNvSpPr>
            <a:spLocks noChangeArrowheads="1"/>
          </p:cNvSpPr>
          <p:nvPr/>
        </p:nvSpPr>
        <p:spPr bwMode="auto">
          <a:xfrm>
            <a:off x="7264400" y="25654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083" name="Oval 19"/>
          <p:cNvSpPr>
            <a:spLocks noChangeArrowheads="1"/>
          </p:cNvSpPr>
          <p:nvPr/>
        </p:nvSpPr>
        <p:spPr bwMode="auto">
          <a:xfrm>
            <a:off x="7150100" y="40640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084" name="Oval 20"/>
          <p:cNvSpPr>
            <a:spLocks noChangeArrowheads="1"/>
          </p:cNvSpPr>
          <p:nvPr/>
        </p:nvSpPr>
        <p:spPr bwMode="auto">
          <a:xfrm>
            <a:off x="6756400" y="26797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085" name="Oval 21"/>
          <p:cNvSpPr>
            <a:spLocks noChangeArrowheads="1"/>
          </p:cNvSpPr>
          <p:nvPr/>
        </p:nvSpPr>
        <p:spPr bwMode="auto">
          <a:xfrm>
            <a:off x="6578600" y="21590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086" name="Oval 22"/>
          <p:cNvSpPr>
            <a:spLocks noChangeArrowheads="1"/>
          </p:cNvSpPr>
          <p:nvPr/>
        </p:nvSpPr>
        <p:spPr bwMode="auto">
          <a:xfrm>
            <a:off x="7391400" y="37338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087" name="Text Box 23"/>
          <p:cNvSpPr txBox="1">
            <a:spLocks noChangeArrowheads="1"/>
          </p:cNvSpPr>
          <p:nvPr/>
        </p:nvSpPr>
        <p:spPr bwMode="auto">
          <a:xfrm>
            <a:off x="6359525" y="4664075"/>
            <a:ext cx="182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observations</a:t>
            </a:r>
          </a:p>
        </p:txBody>
      </p:sp>
      <p:sp>
        <p:nvSpPr>
          <p:cNvPr id="3032088" name="Text Box 24"/>
          <p:cNvSpPr txBox="1">
            <a:spLocks noChangeArrowheads="1"/>
          </p:cNvSpPr>
          <p:nvPr/>
        </p:nvSpPr>
        <p:spPr bwMode="auto">
          <a:xfrm>
            <a:off x="7870825" y="2708275"/>
            <a:ext cx="5270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>
                <a:cs typeface="+mn-cs"/>
              </a:rPr>
              <a:t>?</a:t>
            </a:r>
          </a:p>
        </p:txBody>
      </p:sp>
      <p:sp>
        <p:nvSpPr>
          <p:cNvPr id="3032089" name="Text Box 25"/>
          <p:cNvSpPr txBox="1">
            <a:spLocks noChangeArrowheads="1"/>
          </p:cNvSpPr>
          <p:nvPr/>
        </p:nvSpPr>
        <p:spPr bwMode="auto">
          <a:xfrm>
            <a:off x="390525" y="2771775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track 1</a:t>
            </a:r>
          </a:p>
        </p:txBody>
      </p:sp>
      <p:sp>
        <p:nvSpPr>
          <p:cNvPr id="3032090" name="Text Box 26"/>
          <p:cNvSpPr txBox="1">
            <a:spLocks noChangeArrowheads="1"/>
          </p:cNvSpPr>
          <p:nvPr/>
        </p:nvSpPr>
        <p:spPr bwMode="auto">
          <a:xfrm>
            <a:off x="657225" y="4524375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track 2</a:t>
            </a:r>
          </a:p>
        </p:txBody>
      </p:sp>
      <p:sp>
        <p:nvSpPr>
          <p:cNvPr id="3032091" name="Text Box 27"/>
          <p:cNvSpPr txBox="1">
            <a:spLocks noChangeArrowheads="1"/>
          </p:cNvSpPr>
          <p:nvPr/>
        </p:nvSpPr>
        <p:spPr bwMode="auto">
          <a:xfrm>
            <a:off x="2803525" y="5489575"/>
            <a:ext cx="6011863" cy="9556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How to determine which observations 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to add to which track?</a:t>
            </a:r>
          </a:p>
        </p:txBody>
      </p:sp>
      <p:grpSp>
        <p:nvGrpSpPr>
          <p:cNvPr id="9243" name="Group 28"/>
          <p:cNvGrpSpPr>
            <a:grpSpLocks/>
          </p:cNvGrpSpPr>
          <p:nvPr/>
        </p:nvGrpSpPr>
        <p:grpSpPr bwMode="auto">
          <a:xfrm>
            <a:off x="6210300" y="2540000"/>
            <a:ext cx="1435100" cy="1663700"/>
            <a:chOff x="3912" y="1600"/>
            <a:chExt cx="904" cy="1048"/>
          </a:xfrm>
        </p:grpSpPr>
        <p:sp>
          <p:nvSpPr>
            <p:cNvPr id="3032093" name="Rectangle 29"/>
            <p:cNvSpPr>
              <a:spLocks noChangeArrowheads="1"/>
            </p:cNvSpPr>
            <p:nvPr/>
          </p:nvSpPr>
          <p:spPr bwMode="auto">
            <a:xfrm>
              <a:off x="4640" y="1600"/>
              <a:ext cx="176" cy="1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2094" name="AutoShape 30"/>
            <p:cNvSpPr>
              <a:spLocks noChangeArrowheads="1"/>
            </p:cNvSpPr>
            <p:nvPr/>
          </p:nvSpPr>
          <p:spPr bwMode="auto">
            <a:xfrm>
              <a:off x="4432" y="2480"/>
              <a:ext cx="200" cy="168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2095" name="Line 31"/>
            <p:cNvSpPr>
              <a:spLocks noChangeShapeType="1"/>
            </p:cNvSpPr>
            <p:nvPr/>
          </p:nvSpPr>
          <p:spPr bwMode="auto">
            <a:xfrm>
              <a:off x="4048" y="1672"/>
              <a:ext cx="5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2096" name="Line 32"/>
            <p:cNvSpPr>
              <a:spLocks noChangeShapeType="1"/>
            </p:cNvSpPr>
            <p:nvPr/>
          </p:nvSpPr>
          <p:spPr bwMode="auto">
            <a:xfrm>
              <a:off x="3912" y="2592"/>
              <a:ext cx="5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32097" name="Text Box 33"/>
          <p:cNvSpPr txBox="1">
            <a:spLocks noChangeArrowheads="1"/>
          </p:cNvSpPr>
          <p:nvPr/>
        </p:nvSpPr>
        <p:spPr bwMode="auto">
          <a:xfrm>
            <a:off x="779463" y="1100138"/>
            <a:ext cx="7843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>
                <a:cs typeface="+mn-cs"/>
              </a:rPr>
              <a:t>Intuition: match should be close to predicted position.</a:t>
            </a:r>
          </a:p>
        </p:txBody>
      </p:sp>
      <p:sp>
        <p:nvSpPr>
          <p:cNvPr id="3032099" name="Line 35"/>
          <p:cNvSpPr>
            <a:spLocks noChangeShapeType="1"/>
          </p:cNvSpPr>
          <p:nvPr/>
        </p:nvSpPr>
        <p:spPr bwMode="auto">
          <a:xfrm flipH="1">
            <a:off x="7518400" y="2641600"/>
            <a:ext cx="25400" cy="11303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100" name="Line 36"/>
          <p:cNvSpPr>
            <a:spLocks noChangeShapeType="1"/>
          </p:cNvSpPr>
          <p:nvPr/>
        </p:nvSpPr>
        <p:spPr bwMode="auto">
          <a:xfrm flipH="1">
            <a:off x="7264400" y="2641600"/>
            <a:ext cx="228600" cy="1498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101" name="Line 37"/>
          <p:cNvSpPr>
            <a:spLocks noChangeShapeType="1"/>
          </p:cNvSpPr>
          <p:nvPr/>
        </p:nvSpPr>
        <p:spPr bwMode="auto">
          <a:xfrm flipH="1" flipV="1">
            <a:off x="6667500" y="2273300"/>
            <a:ext cx="812800" cy="4064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102" name="Line 38"/>
          <p:cNvSpPr>
            <a:spLocks noChangeShapeType="1"/>
          </p:cNvSpPr>
          <p:nvPr/>
        </p:nvSpPr>
        <p:spPr bwMode="auto">
          <a:xfrm flipH="1">
            <a:off x="6870700" y="2679700"/>
            <a:ext cx="685800" cy="635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103" name="Line 39"/>
          <p:cNvSpPr>
            <a:spLocks noChangeShapeType="1"/>
          </p:cNvSpPr>
          <p:nvPr/>
        </p:nvSpPr>
        <p:spPr bwMode="auto">
          <a:xfrm flipH="1" flipV="1">
            <a:off x="7378700" y="2628900"/>
            <a:ext cx="177800" cy="254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2104" name="Text Box 40"/>
          <p:cNvSpPr txBox="1">
            <a:spLocks noChangeArrowheads="1"/>
          </p:cNvSpPr>
          <p:nvPr/>
        </p:nvSpPr>
        <p:spPr bwMode="auto">
          <a:xfrm>
            <a:off x="6892925" y="20574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i="1">
                <a:cs typeface="+mn-cs"/>
              </a:rPr>
              <a:t>d</a:t>
            </a:r>
            <a:r>
              <a:rPr lang="en-US" sz="1800" b="0" i="1" baseline="-25000">
                <a:cs typeface="+mn-cs"/>
              </a:rPr>
              <a:t>1</a:t>
            </a:r>
            <a:endParaRPr lang="en-US" b="0" i="1">
              <a:cs typeface="+mn-cs"/>
            </a:endParaRPr>
          </a:p>
        </p:txBody>
      </p:sp>
      <p:sp>
        <p:nvSpPr>
          <p:cNvPr id="3032105" name="Text Box 41"/>
          <p:cNvSpPr txBox="1">
            <a:spLocks noChangeArrowheads="1"/>
          </p:cNvSpPr>
          <p:nvPr/>
        </p:nvSpPr>
        <p:spPr bwMode="auto">
          <a:xfrm>
            <a:off x="6892925" y="27432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i="1">
                <a:cs typeface="+mn-cs"/>
              </a:rPr>
              <a:t>d</a:t>
            </a:r>
            <a:r>
              <a:rPr lang="en-US" sz="1800" b="0" i="1" baseline="-25000">
                <a:cs typeface="+mn-cs"/>
              </a:rPr>
              <a:t>2</a:t>
            </a:r>
            <a:endParaRPr lang="en-US" b="0" i="1">
              <a:cs typeface="+mn-cs"/>
            </a:endParaRPr>
          </a:p>
        </p:txBody>
      </p:sp>
      <p:sp>
        <p:nvSpPr>
          <p:cNvPr id="3032106" name="Text Box 42"/>
          <p:cNvSpPr txBox="1">
            <a:spLocks noChangeArrowheads="1"/>
          </p:cNvSpPr>
          <p:nvPr/>
        </p:nvSpPr>
        <p:spPr bwMode="auto">
          <a:xfrm>
            <a:off x="7273925" y="22479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i="1">
                <a:cs typeface="+mn-cs"/>
              </a:rPr>
              <a:t>d</a:t>
            </a:r>
            <a:r>
              <a:rPr lang="en-US" sz="1800" b="0" i="1" baseline="-25000">
                <a:cs typeface="+mn-cs"/>
              </a:rPr>
              <a:t>3</a:t>
            </a:r>
            <a:endParaRPr lang="en-US" b="0" i="1">
              <a:cs typeface="+mn-cs"/>
            </a:endParaRPr>
          </a:p>
        </p:txBody>
      </p:sp>
      <p:sp>
        <p:nvSpPr>
          <p:cNvPr id="3032107" name="Text Box 43"/>
          <p:cNvSpPr txBox="1">
            <a:spLocks noChangeArrowheads="1"/>
          </p:cNvSpPr>
          <p:nvPr/>
        </p:nvSpPr>
        <p:spPr bwMode="auto">
          <a:xfrm>
            <a:off x="6994525" y="32512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i="1">
                <a:cs typeface="+mn-cs"/>
              </a:rPr>
              <a:t>d</a:t>
            </a:r>
            <a:r>
              <a:rPr lang="en-US" sz="1800" b="0" i="1" baseline="-25000">
                <a:cs typeface="+mn-cs"/>
              </a:rPr>
              <a:t>4</a:t>
            </a:r>
            <a:endParaRPr lang="en-US" b="0" i="1">
              <a:cs typeface="+mn-cs"/>
            </a:endParaRPr>
          </a:p>
        </p:txBody>
      </p:sp>
      <p:sp>
        <p:nvSpPr>
          <p:cNvPr id="3032108" name="Text Box 44"/>
          <p:cNvSpPr txBox="1">
            <a:spLocks noChangeArrowheads="1"/>
          </p:cNvSpPr>
          <p:nvPr/>
        </p:nvSpPr>
        <p:spPr bwMode="auto">
          <a:xfrm>
            <a:off x="7502525" y="30734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i="1">
                <a:cs typeface="+mn-cs"/>
              </a:rPr>
              <a:t>d</a:t>
            </a:r>
            <a:r>
              <a:rPr lang="en-US" sz="1800" b="0" i="1" baseline="-25000">
                <a:cs typeface="+mn-cs"/>
              </a:rPr>
              <a:t>5</a:t>
            </a:r>
            <a:endParaRPr lang="en-US" b="0" i="1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090" name="Freeform 2"/>
          <p:cNvSpPr>
            <a:spLocks/>
          </p:cNvSpPr>
          <p:nvPr/>
        </p:nvSpPr>
        <p:spPr bwMode="auto">
          <a:xfrm>
            <a:off x="1689100" y="2413000"/>
            <a:ext cx="4419600" cy="1714500"/>
          </a:xfrm>
          <a:custGeom>
            <a:avLst/>
            <a:gdLst>
              <a:gd name="T0" fmla="*/ 0 w 2784"/>
              <a:gd name="T1" fmla="*/ 0 h 1080"/>
              <a:gd name="T2" fmla="*/ 296 w 2784"/>
              <a:gd name="T3" fmla="*/ 480 h 1080"/>
              <a:gd name="T4" fmla="*/ 784 w 2784"/>
              <a:gd name="T5" fmla="*/ 760 h 1080"/>
              <a:gd name="T6" fmla="*/ 1400 w 2784"/>
              <a:gd name="T7" fmla="*/ 920 h 1080"/>
              <a:gd name="T8" fmla="*/ 2112 w 2784"/>
              <a:gd name="T9" fmla="*/ 1040 h 1080"/>
              <a:gd name="T10" fmla="*/ 2784 w 2784"/>
              <a:gd name="T11" fmla="*/ 108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4" h="1080">
                <a:moveTo>
                  <a:pt x="0" y="0"/>
                </a:moveTo>
                <a:cubicBezTo>
                  <a:pt x="82" y="176"/>
                  <a:pt x="165" y="353"/>
                  <a:pt x="296" y="480"/>
                </a:cubicBezTo>
                <a:cubicBezTo>
                  <a:pt x="427" y="607"/>
                  <a:pt x="600" y="687"/>
                  <a:pt x="784" y="760"/>
                </a:cubicBezTo>
                <a:cubicBezTo>
                  <a:pt x="968" y="833"/>
                  <a:pt x="1179" y="873"/>
                  <a:pt x="1400" y="920"/>
                </a:cubicBezTo>
                <a:cubicBezTo>
                  <a:pt x="1621" y="967"/>
                  <a:pt x="1881" y="1013"/>
                  <a:pt x="2112" y="1040"/>
                </a:cubicBezTo>
                <a:cubicBezTo>
                  <a:pt x="2343" y="1067"/>
                  <a:pt x="2563" y="1073"/>
                  <a:pt x="2784" y="108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Data Association</a:t>
            </a:r>
          </a:p>
        </p:txBody>
      </p:sp>
      <p:sp>
        <p:nvSpPr>
          <p:cNvPr id="3033092" name="Text Box 4"/>
          <p:cNvSpPr txBox="1">
            <a:spLocks noChangeArrowheads="1"/>
          </p:cNvSpPr>
          <p:nvPr/>
        </p:nvSpPr>
        <p:spPr bwMode="auto">
          <a:xfrm>
            <a:off x="779463" y="757238"/>
            <a:ext cx="7843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>
                <a:cs typeface="+mn-cs"/>
              </a:rPr>
              <a:t>Intuition: predict next position along each track.</a:t>
            </a:r>
          </a:p>
        </p:txBody>
      </p:sp>
      <p:sp>
        <p:nvSpPr>
          <p:cNvPr id="3033093" name="Freeform 5"/>
          <p:cNvSpPr>
            <a:spLocks/>
          </p:cNvSpPr>
          <p:nvPr/>
        </p:nvSpPr>
        <p:spPr bwMode="auto">
          <a:xfrm>
            <a:off x="1485900" y="2667000"/>
            <a:ext cx="4813300" cy="2654300"/>
          </a:xfrm>
          <a:custGeom>
            <a:avLst/>
            <a:gdLst>
              <a:gd name="T0" fmla="*/ 0 w 3032"/>
              <a:gd name="T1" fmla="*/ 1672 h 1672"/>
              <a:gd name="T2" fmla="*/ 696 w 3032"/>
              <a:gd name="T3" fmla="*/ 1448 h 1672"/>
              <a:gd name="T4" fmla="*/ 1232 w 3032"/>
              <a:gd name="T5" fmla="*/ 816 h 1672"/>
              <a:gd name="T6" fmla="*/ 1664 w 3032"/>
              <a:gd name="T7" fmla="*/ 376 h 1672"/>
              <a:gd name="T8" fmla="*/ 2328 w 3032"/>
              <a:gd name="T9" fmla="*/ 80 h 1672"/>
              <a:gd name="T10" fmla="*/ 3032 w 3032"/>
              <a:gd name="T11" fmla="*/ 0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2" h="1672">
                <a:moveTo>
                  <a:pt x="0" y="1672"/>
                </a:moveTo>
                <a:cubicBezTo>
                  <a:pt x="245" y="1631"/>
                  <a:pt x="491" y="1591"/>
                  <a:pt x="696" y="1448"/>
                </a:cubicBezTo>
                <a:cubicBezTo>
                  <a:pt x="901" y="1305"/>
                  <a:pt x="1071" y="995"/>
                  <a:pt x="1232" y="816"/>
                </a:cubicBezTo>
                <a:cubicBezTo>
                  <a:pt x="1393" y="637"/>
                  <a:pt x="1481" y="499"/>
                  <a:pt x="1664" y="376"/>
                </a:cubicBezTo>
                <a:cubicBezTo>
                  <a:pt x="1847" y="253"/>
                  <a:pt x="2100" y="143"/>
                  <a:pt x="2328" y="80"/>
                </a:cubicBezTo>
                <a:cubicBezTo>
                  <a:pt x="2556" y="17"/>
                  <a:pt x="2794" y="8"/>
                  <a:pt x="303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094" name="AutoShape 6"/>
          <p:cNvSpPr>
            <a:spLocks noChangeArrowheads="1"/>
          </p:cNvSpPr>
          <p:nvPr/>
        </p:nvSpPr>
        <p:spPr bwMode="auto">
          <a:xfrm>
            <a:off x="1498600" y="22352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095" name="Rectangle 7"/>
          <p:cNvSpPr>
            <a:spLocks noChangeArrowheads="1"/>
          </p:cNvSpPr>
          <p:nvPr/>
        </p:nvSpPr>
        <p:spPr bwMode="auto">
          <a:xfrm>
            <a:off x="1358900" y="52070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096" name="Rectangle 8"/>
          <p:cNvSpPr>
            <a:spLocks noChangeArrowheads="1"/>
          </p:cNvSpPr>
          <p:nvPr/>
        </p:nvSpPr>
        <p:spPr bwMode="auto">
          <a:xfrm>
            <a:off x="2413000" y="48514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097" name="Rectangle 9"/>
          <p:cNvSpPr>
            <a:spLocks noChangeArrowheads="1"/>
          </p:cNvSpPr>
          <p:nvPr/>
        </p:nvSpPr>
        <p:spPr bwMode="auto">
          <a:xfrm>
            <a:off x="3302000" y="38481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098" name="Rectangle 10"/>
          <p:cNvSpPr>
            <a:spLocks noChangeArrowheads="1"/>
          </p:cNvSpPr>
          <p:nvPr/>
        </p:nvSpPr>
        <p:spPr bwMode="auto">
          <a:xfrm>
            <a:off x="5054600" y="26924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099" name="Rectangle 11"/>
          <p:cNvSpPr>
            <a:spLocks noChangeArrowheads="1"/>
          </p:cNvSpPr>
          <p:nvPr/>
        </p:nvSpPr>
        <p:spPr bwMode="auto">
          <a:xfrm>
            <a:off x="6172200" y="25527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100" name="Rectangle 12"/>
          <p:cNvSpPr>
            <a:spLocks noChangeArrowheads="1"/>
          </p:cNvSpPr>
          <p:nvPr/>
        </p:nvSpPr>
        <p:spPr bwMode="auto">
          <a:xfrm>
            <a:off x="4013200" y="31496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101" name="AutoShape 13"/>
          <p:cNvSpPr>
            <a:spLocks noChangeArrowheads="1"/>
          </p:cNvSpPr>
          <p:nvPr/>
        </p:nvSpPr>
        <p:spPr bwMode="auto">
          <a:xfrm>
            <a:off x="1981200" y="29591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102" name="AutoShape 14"/>
          <p:cNvSpPr>
            <a:spLocks noChangeArrowheads="1"/>
          </p:cNvSpPr>
          <p:nvPr/>
        </p:nvSpPr>
        <p:spPr bwMode="auto">
          <a:xfrm>
            <a:off x="2794000" y="34290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103" name="AutoShape 15"/>
          <p:cNvSpPr>
            <a:spLocks noChangeArrowheads="1"/>
          </p:cNvSpPr>
          <p:nvPr/>
        </p:nvSpPr>
        <p:spPr bwMode="auto">
          <a:xfrm>
            <a:off x="3708400" y="36576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104" name="AutoShape 16"/>
          <p:cNvSpPr>
            <a:spLocks noChangeArrowheads="1"/>
          </p:cNvSpPr>
          <p:nvPr/>
        </p:nvSpPr>
        <p:spPr bwMode="auto">
          <a:xfrm>
            <a:off x="4762500" y="38481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105" name="AutoShape 17"/>
          <p:cNvSpPr>
            <a:spLocks noChangeArrowheads="1"/>
          </p:cNvSpPr>
          <p:nvPr/>
        </p:nvSpPr>
        <p:spPr bwMode="auto">
          <a:xfrm>
            <a:off x="5918200" y="39497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106" name="Oval 18"/>
          <p:cNvSpPr>
            <a:spLocks noChangeArrowheads="1"/>
          </p:cNvSpPr>
          <p:nvPr/>
        </p:nvSpPr>
        <p:spPr bwMode="auto">
          <a:xfrm>
            <a:off x="7264400" y="25654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107" name="Oval 19"/>
          <p:cNvSpPr>
            <a:spLocks noChangeArrowheads="1"/>
          </p:cNvSpPr>
          <p:nvPr/>
        </p:nvSpPr>
        <p:spPr bwMode="auto">
          <a:xfrm>
            <a:off x="7150100" y="40640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108" name="Oval 20"/>
          <p:cNvSpPr>
            <a:spLocks noChangeArrowheads="1"/>
          </p:cNvSpPr>
          <p:nvPr/>
        </p:nvSpPr>
        <p:spPr bwMode="auto">
          <a:xfrm>
            <a:off x="6756400" y="26797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109" name="Oval 21"/>
          <p:cNvSpPr>
            <a:spLocks noChangeArrowheads="1"/>
          </p:cNvSpPr>
          <p:nvPr/>
        </p:nvSpPr>
        <p:spPr bwMode="auto">
          <a:xfrm>
            <a:off x="6578600" y="21590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110" name="Oval 22"/>
          <p:cNvSpPr>
            <a:spLocks noChangeArrowheads="1"/>
          </p:cNvSpPr>
          <p:nvPr/>
        </p:nvSpPr>
        <p:spPr bwMode="auto">
          <a:xfrm>
            <a:off x="7391400" y="37338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111" name="Text Box 23"/>
          <p:cNvSpPr txBox="1">
            <a:spLocks noChangeArrowheads="1"/>
          </p:cNvSpPr>
          <p:nvPr/>
        </p:nvSpPr>
        <p:spPr bwMode="auto">
          <a:xfrm>
            <a:off x="6359525" y="4664075"/>
            <a:ext cx="182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observations</a:t>
            </a:r>
          </a:p>
        </p:txBody>
      </p:sp>
      <p:sp>
        <p:nvSpPr>
          <p:cNvPr id="3033112" name="Text Box 24"/>
          <p:cNvSpPr txBox="1">
            <a:spLocks noChangeArrowheads="1"/>
          </p:cNvSpPr>
          <p:nvPr/>
        </p:nvSpPr>
        <p:spPr bwMode="auto">
          <a:xfrm>
            <a:off x="7870825" y="2708275"/>
            <a:ext cx="5270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>
                <a:cs typeface="+mn-cs"/>
              </a:rPr>
              <a:t>?</a:t>
            </a:r>
          </a:p>
        </p:txBody>
      </p:sp>
      <p:sp>
        <p:nvSpPr>
          <p:cNvPr id="3033113" name="Text Box 25"/>
          <p:cNvSpPr txBox="1">
            <a:spLocks noChangeArrowheads="1"/>
          </p:cNvSpPr>
          <p:nvPr/>
        </p:nvSpPr>
        <p:spPr bwMode="auto">
          <a:xfrm>
            <a:off x="390525" y="2771775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track 1</a:t>
            </a:r>
          </a:p>
        </p:txBody>
      </p:sp>
      <p:sp>
        <p:nvSpPr>
          <p:cNvPr id="3033114" name="Text Box 26"/>
          <p:cNvSpPr txBox="1">
            <a:spLocks noChangeArrowheads="1"/>
          </p:cNvSpPr>
          <p:nvPr/>
        </p:nvSpPr>
        <p:spPr bwMode="auto">
          <a:xfrm>
            <a:off x="657225" y="4524375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track 2</a:t>
            </a:r>
          </a:p>
        </p:txBody>
      </p:sp>
      <p:sp>
        <p:nvSpPr>
          <p:cNvPr id="3033115" name="Text Box 27"/>
          <p:cNvSpPr txBox="1">
            <a:spLocks noChangeArrowheads="1"/>
          </p:cNvSpPr>
          <p:nvPr/>
        </p:nvSpPr>
        <p:spPr bwMode="auto">
          <a:xfrm>
            <a:off x="2803525" y="5489575"/>
            <a:ext cx="6011863" cy="9556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How to determine which observations 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to add to which track?</a:t>
            </a:r>
          </a:p>
        </p:txBody>
      </p:sp>
      <p:grpSp>
        <p:nvGrpSpPr>
          <p:cNvPr id="10267" name="Group 28"/>
          <p:cNvGrpSpPr>
            <a:grpSpLocks/>
          </p:cNvGrpSpPr>
          <p:nvPr/>
        </p:nvGrpSpPr>
        <p:grpSpPr bwMode="auto">
          <a:xfrm>
            <a:off x="6210300" y="2540000"/>
            <a:ext cx="1435100" cy="1663700"/>
            <a:chOff x="3912" y="1600"/>
            <a:chExt cx="904" cy="1048"/>
          </a:xfrm>
        </p:grpSpPr>
        <p:sp>
          <p:nvSpPr>
            <p:cNvPr id="3033117" name="Rectangle 29"/>
            <p:cNvSpPr>
              <a:spLocks noChangeArrowheads="1"/>
            </p:cNvSpPr>
            <p:nvPr/>
          </p:nvSpPr>
          <p:spPr bwMode="auto">
            <a:xfrm>
              <a:off x="4640" y="1600"/>
              <a:ext cx="176" cy="1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3118" name="AutoShape 30"/>
            <p:cNvSpPr>
              <a:spLocks noChangeArrowheads="1"/>
            </p:cNvSpPr>
            <p:nvPr/>
          </p:nvSpPr>
          <p:spPr bwMode="auto">
            <a:xfrm>
              <a:off x="4432" y="2480"/>
              <a:ext cx="200" cy="168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3119" name="Line 31"/>
            <p:cNvSpPr>
              <a:spLocks noChangeShapeType="1"/>
            </p:cNvSpPr>
            <p:nvPr/>
          </p:nvSpPr>
          <p:spPr bwMode="auto">
            <a:xfrm>
              <a:off x="4048" y="1672"/>
              <a:ext cx="5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3120" name="Line 32"/>
            <p:cNvSpPr>
              <a:spLocks noChangeShapeType="1"/>
            </p:cNvSpPr>
            <p:nvPr/>
          </p:nvSpPr>
          <p:spPr bwMode="auto">
            <a:xfrm>
              <a:off x="3912" y="2592"/>
              <a:ext cx="5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33121" name="Text Box 33"/>
          <p:cNvSpPr txBox="1">
            <a:spLocks noChangeArrowheads="1"/>
          </p:cNvSpPr>
          <p:nvPr/>
        </p:nvSpPr>
        <p:spPr bwMode="auto">
          <a:xfrm>
            <a:off x="779463" y="1100138"/>
            <a:ext cx="7843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>
                <a:cs typeface="+mn-cs"/>
              </a:rPr>
              <a:t>Intuition: match should be close to predicted position.</a:t>
            </a:r>
          </a:p>
        </p:txBody>
      </p:sp>
      <p:sp>
        <p:nvSpPr>
          <p:cNvPr id="3033124" name="Line 36"/>
          <p:cNvSpPr>
            <a:spLocks noChangeShapeType="1"/>
          </p:cNvSpPr>
          <p:nvPr/>
        </p:nvSpPr>
        <p:spPr bwMode="auto">
          <a:xfrm flipH="1" flipV="1">
            <a:off x="6667500" y="2273300"/>
            <a:ext cx="812800" cy="4064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125" name="Line 37"/>
          <p:cNvSpPr>
            <a:spLocks noChangeShapeType="1"/>
          </p:cNvSpPr>
          <p:nvPr/>
        </p:nvSpPr>
        <p:spPr bwMode="auto">
          <a:xfrm flipH="1">
            <a:off x="6870700" y="2679700"/>
            <a:ext cx="685800" cy="635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126" name="Line 38"/>
          <p:cNvSpPr>
            <a:spLocks noChangeShapeType="1"/>
          </p:cNvSpPr>
          <p:nvPr/>
        </p:nvSpPr>
        <p:spPr bwMode="auto">
          <a:xfrm flipH="1" flipV="1">
            <a:off x="7378700" y="2628900"/>
            <a:ext cx="177800" cy="254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3127" name="Text Box 39"/>
          <p:cNvSpPr txBox="1">
            <a:spLocks noChangeArrowheads="1"/>
          </p:cNvSpPr>
          <p:nvPr/>
        </p:nvSpPr>
        <p:spPr bwMode="auto">
          <a:xfrm>
            <a:off x="6892925" y="20574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i="1">
                <a:cs typeface="+mn-cs"/>
              </a:rPr>
              <a:t>d</a:t>
            </a:r>
            <a:r>
              <a:rPr lang="en-US" sz="1800" b="0" i="1" baseline="-25000">
                <a:cs typeface="+mn-cs"/>
              </a:rPr>
              <a:t>1</a:t>
            </a:r>
            <a:endParaRPr lang="en-US" b="0" i="1">
              <a:cs typeface="+mn-cs"/>
            </a:endParaRPr>
          </a:p>
        </p:txBody>
      </p:sp>
      <p:sp>
        <p:nvSpPr>
          <p:cNvPr id="3033128" name="Text Box 40"/>
          <p:cNvSpPr txBox="1">
            <a:spLocks noChangeArrowheads="1"/>
          </p:cNvSpPr>
          <p:nvPr/>
        </p:nvSpPr>
        <p:spPr bwMode="auto">
          <a:xfrm>
            <a:off x="6892925" y="27432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i="1">
                <a:cs typeface="+mn-cs"/>
              </a:rPr>
              <a:t>d</a:t>
            </a:r>
            <a:r>
              <a:rPr lang="en-US" sz="1800" b="0" i="1" baseline="-25000">
                <a:cs typeface="+mn-cs"/>
              </a:rPr>
              <a:t>2</a:t>
            </a:r>
            <a:endParaRPr lang="en-US" b="0" i="1">
              <a:cs typeface="+mn-cs"/>
            </a:endParaRPr>
          </a:p>
        </p:txBody>
      </p:sp>
      <p:sp>
        <p:nvSpPr>
          <p:cNvPr id="3033129" name="Text Box 41"/>
          <p:cNvSpPr txBox="1">
            <a:spLocks noChangeArrowheads="1"/>
          </p:cNvSpPr>
          <p:nvPr/>
        </p:nvSpPr>
        <p:spPr bwMode="auto">
          <a:xfrm>
            <a:off x="7273925" y="22479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i="1">
                <a:cs typeface="+mn-cs"/>
              </a:rPr>
              <a:t>d</a:t>
            </a:r>
            <a:r>
              <a:rPr lang="en-US" sz="1800" b="0" i="1" baseline="-25000">
                <a:cs typeface="+mn-cs"/>
              </a:rPr>
              <a:t>3</a:t>
            </a:r>
            <a:endParaRPr lang="en-US" b="0" i="1">
              <a:cs typeface="+mn-cs"/>
            </a:endParaRPr>
          </a:p>
        </p:txBody>
      </p:sp>
      <p:sp>
        <p:nvSpPr>
          <p:cNvPr id="3033132" name="Text Box 44"/>
          <p:cNvSpPr txBox="1">
            <a:spLocks noChangeArrowheads="1"/>
          </p:cNvSpPr>
          <p:nvPr/>
        </p:nvSpPr>
        <p:spPr bwMode="auto">
          <a:xfrm>
            <a:off x="779463" y="1443038"/>
            <a:ext cx="7843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>
                <a:cs typeface="+mn-cs"/>
              </a:rPr>
              <a:t>Intuition: some matches are highly unlikely.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114" name="Freeform 2"/>
          <p:cNvSpPr>
            <a:spLocks/>
          </p:cNvSpPr>
          <p:nvPr/>
        </p:nvSpPr>
        <p:spPr bwMode="auto">
          <a:xfrm>
            <a:off x="1689100" y="2413000"/>
            <a:ext cx="4419600" cy="1714500"/>
          </a:xfrm>
          <a:custGeom>
            <a:avLst/>
            <a:gdLst>
              <a:gd name="T0" fmla="*/ 0 w 2784"/>
              <a:gd name="T1" fmla="*/ 0 h 1080"/>
              <a:gd name="T2" fmla="*/ 296 w 2784"/>
              <a:gd name="T3" fmla="*/ 480 h 1080"/>
              <a:gd name="T4" fmla="*/ 784 w 2784"/>
              <a:gd name="T5" fmla="*/ 760 h 1080"/>
              <a:gd name="T6" fmla="*/ 1400 w 2784"/>
              <a:gd name="T7" fmla="*/ 920 h 1080"/>
              <a:gd name="T8" fmla="*/ 2112 w 2784"/>
              <a:gd name="T9" fmla="*/ 1040 h 1080"/>
              <a:gd name="T10" fmla="*/ 2784 w 2784"/>
              <a:gd name="T11" fmla="*/ 108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4" h="1080">
                <a:moveTo>
                  <a:pt x="0" y="0"/>
                </a:moveTo>
                <a:cubicBezTo>
                  <a:pt x="82" y="176"/>
                  <a:pt x="165" y="353"/>
                  <a:pt x="296" y="480"/>
                </a:cubicBezTo>
                <a:cubicBezTo>
                  <a:pt x="427" y="607"/>
                  <a:pt x="600" y="687"/>
                  <a:pt x="784" y="760"/>
                </a:cubicBezTo>
                <a:cubicBezTo>
                  <a:pt x="968" y="833"/>
                  <a:pt x="1179" y="873"/>
                  <a:pt x="1400" y="920"/>
                </a:cubicBezTo>
                <a:cubicBezTo>
                  <a:pt x="1621" y="967"/>
                  <a:pt x="1881" y="1013"/>
                  <a:pt x="2112" y="1040"/>
                </a:cubicBezTo>
                <a:cubicBezTo>
                  <a:pt x="2343" y="1067"/>
                  <a:pt x="2563" y="1073"/>
                  <a:pt x="2784" y="108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Gating</a:t>
            </a:r>
          </a:p>
        </p:txBody>
      </p:sp>
      <p:sp>
        <p:nvSpPr>
          <p:cNvPr id="3034116" name="Text Box 4"/>
          <p:cNvSpPr txBox="1">
            <a:spLocks noChangeArrowheads="1"/>
          </p:cNvSpPr>
          <p:nvPr/>
        </p:nvSpPr>
        <p:spPr bwMode="auto">
          <a:xfrm>
            <a:off x="779463" y="757238"/>
            <a:ext cx="784383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>
                <a:cs typeface="+mn-cs"/>
              </a:rPr>
              <a:t>A method for pruning matches that are geometrically unlikely from the start.  Allows us to decompose matching into smaller subproblems.</a:t>
            </a:r>
          </a:p>
        </p:txBody>
      </p:sp>
      <p:sp>
        <p:nvSpPr>
          <p:cNvPr id="3034117" name="Freeform 5"/>
          <p:cNvSpPr>
            <a:spLocks/>
          </p:cNvSpPr>
          <p:nvPr/>
        </p:nvSpPr>
        <p:spPr bwMode="auto">
          <a:xfrm>
            <a:off x="1485900" y="2667000"/>
            <a:ext cx="4813300" cy="2654300"/>
          </a:xfrm>
          <a:custGeom>
            <a:avLst/>
            <a:gdLst>
              <a:gd name="T0" fmla="*/ 0 w 3032"/>
              <a:gd name="T1" fmla="*/ 1672 h 1672"/>
              <a:gd name="T2" fmla="*/ 696 w 3032"/>
              <a:gd name="T3" fmla="*/ 1448 h 1672"/>
              <a:gd name="T4" fmla="*/ 1232 w 3032"/>
              <a:gd name="T5" fmla="*/ 816 h 1672"/>
              <a:gd name="T6" fmla="*/ 1664 w 3032"/>
              <a:gd name="T7" fmla="*/ 376 h 1672"/>
              <a:gd name="T8" fmla="*/ 2328 w 3032"/>
              <a:gd name="T9" fmla="*/ 80 h 1672"/>
              <a:gd name="T10" fmla="*/ 3032 w 3032"/>
              <a:gd name="T11" fmla="*/ 0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2" h="1672">
                <a:moveTo>
                  <a:pt x="0" y="1672"/>
                </a:moveTo>
                <a:cubicBezTo>
                  <a:pt x="245" y="1631"/>
                  <a:pt x="491" y="1591"/>
                  <a:pt x="696" y="1448"/>
                </a:cubicBezTo>
                <a:cubicBezTo>
                  <a:pt x="901" y="1305"/>
                  <a:pt x="1071" y="995"/>
                  <a:pt x="1232" y="816"/>
                </a:cubicBezTo>
                <a:cubicBezTo>
                  <a:pt x="1393" y="637"/>
                  <a:pt x="1481" y="499"/>
                  <a:pt x="1664" y="376"/>
                </a:cubicBezTo>
                <a:cubicBezTo>
                  <a:pt x="1847" y="253"/>
                  <a:pt x="2100" y="143"/>
                  <a:pt x="2328" y="80"/>
                </a:cubicBezTo>
                <a:cubicBezTo>
                  <a:pt x="2556" y="17"/>
                  <a:pt x="2794" y="8"/>
                  <a:pt x="303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18" name="AutoShape 6"/>
          <p:cNvSpPr>
            <a:spLocks noChangeArrowheads="1"/>
          </p:cNvSpPr>
          <p:nvPr/>
        </p:nvSpPr>
        <p:spPr bwMode="auto">
          <a:xfrm>
            <a:off x="1498600" y="22352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19" name="Rectangle 7"/>
          <p:cNvSpPr>
            <a:spLocks noChangeArrowheads="1"/>
          </p:cNvSpPr>
          <p:nvPr/>
        </p:nvSpPr>
        <p:spPr bwMode="auto">
          <a:xfrm>
            <a:off x="1358900" y="52070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20" name="Rectangle 8"/>
          <p:cNvSpPr>
            <a:spLocks noChangeArrowheads="1"/>
          </p:cNvSpPr>
          <p:nvPr/>
        </p:nvSpPr>
        <p:spPr bwMode="auto">
          <a:xfrm>
            <a:off x="2413000" y="48514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21" name="Rectangle 9"/>
          <p:cNvSpPr>
            <a:spLocks noChangeArrowheads="1"/>
          </p:cNvSpPr>
          <p:nvPr/>
        </p:nvSpPr>
        <p:spPr bwMode="auto">
          <a:xfrm>
            <a:off x="3302000" y="38481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22" name="Rectangle 10"/>
          <p:cNvSpPr>
            <a:spLocks noChangeArrowheads="1"/>
          </p:cNvSpPr>
          <p:nvPr/>
        </p:nvSpPr>
        <p:spPr bwMode="auto">
          <a:xfrm>
            <a:off x="5054600" y="26924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23" name="Rectangle 11"/>
          <p:cNvSpPr>
            <a:spLocks noChangeArrowheads="1"/>
          </p:cNvSpPr>
          <p:nvPr/>
        </p:nvSpPr>
        <p:spPr bwMode="auto">
          <a:xfrm>
            <a:off x="6172200" y="25527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24" name="Rectangle 12"/>
          <p:cNvSpPr>
            <a:spLocks noChangeArrowheads="1"/>
          </p:cNvSpPr>
          <p:nvPr/>
        </p:nvSpPr>
        <p:spPr bwMode="auto">
          <a:xfrm>
            <a:off x="4013200" y="31496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25" name="AutoShape 13"/>
          <p:cNvSpPr>
            <a:spLocks noChangeArrowheads="1"/>
          </p:cNvSpPr>
          <p:nvPr/>
        </p:nvSpPr>
        <p:spPr bwMode="auto">
          <a:xfrm>
            <a:off x="1981200" y="29591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26" name="AutoShape 14"/>
          <p:cNvSpPr>
            <a:spLocks noChangeArrowheads="1"/>
          </p:cNvSpPr>
          <p:nvPr/>
        </p:nvSpPr>
        <p:spPr bwMode="auto">
          <a:xfrm>
            <a:off x="2794000" y="34290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27" name="AutoShape 15"/>
          <p:cNvSpPr>
            <a:spLocks noChangeArrowheads="1"/>
          </p:cNvSpPr>
          <p:nvPr/>
        </p:nvSpPr>
        <p:spPr bwMode="auto">
          <a:xfrm>
            <a:off x="3708400" y="36576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28" name="AutoShape 16"/>
          <p:cNvSpPr>
            <a:spLocks noChangeArrowheads="1"/>
          </p:cNvSpPr>
          <p:nvPr/>
        </p:nvSpPr>
        <p:spPr bwMode="auto">
          <a:xfrm>
            <a:off x="4762500" y="38481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29" name="AutoShape 17"/>
          <p:cNvSpPr>
            <a:spLocks noChangeArrowheads="1"/>
          </p:cNvSpPr>
          <p:nvPr/>
        </p:nvSpPr>
        <p:spPr bwMode="auto">
          <a:xfrm>
            <a:off x="5918200" y="39497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30" name="Oval 18"/>
          <p:cNvSpPr>
            <a:spLocks noChangeArrowheads="1"/>
          </p:cNvSpPr>
          <p:nvPr/>
        </p:nvSpPr>
        <p:spPr bwMode="auto">
          <a:xfrm>
            <a:off x="7264400" y="25654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31" name="Oval 19"/>
          <p:cNvSpPr>
            <a:spLocks noChangeArrowheads="1"/>
          </p:cNvSpPr>
          <p:nvPr/>
        </p:nvSpPr>
        <p:spPr bwMode="auto">
          <a:xfrm>
            <a:off x="7150100" y="40640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32" name="Oval 20"/>
          <p:cNvSpPr>
            <a:spLocks noChangeArrowheads="1"/>
          </p:cNvSpPr>
          <p:nvPr/>
        </p:nvSpPr>
        <p:spPr bwMode="auto">
          <a:xfrm>
            <a:off x="6756400" y="26797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33" name="Oval 21"/>
          <p:cNvSpPr>
            <a:spLocks noChangeArrowheads="1"/>
          </p:cNvSpPr>
          <p:nvPr/>
        </p:nvSpPr>
        <p:spPr bwMode="auto">
          <a:xfrm>
            <a:off x="6578600" y="21590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34" name="Oval 22"/>
          <p:cNvSpPr>
            <a:spLocks noChangeArrowheads="1"/>
          </p:cNvSpPr>
          <p:nvPr/>
        </p:nvSpPr>
        <p:spPr bwMode="auto">
          <a:xfrm>
            <a:off x="7391400" y="37338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35" name="Text Box 23"/>
          <p:cNvSpPr txBox="1">
            <a:spLocks noChangeArrowheads="1"/>
          </p:cNvSpPr>
          <p:nvPr/>
        </p:nvSpPr>
        <p:spPr bwMode="auto">
          <a:xfrm>
            <a:off x="6359525" y="4664075"/>
            <a:ext cx="182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observations</a:t>
            </a:r>
          </a:p>
        </p:txBody>
      </p:sp>
      <p:sp>
        <p:nvSpPr>
          <p:cNvPr id="3034136" name="Text Box 24"/>
          <p:cNvSpPr txBox="1">
            <a:spLocks noChangeArrowheads="1"/>
          </p:cNvSpPr>
          <p:nvPr/>
        </p:nvSpPr>
        <p:spPr bwMode="auto">
          <a:xfrm>
            <a:off x="8553450" y="216852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cs typeface="+mn-cs"/>
              </a:rPr>
              <a:t>?</a:t>
            </a:r>
          </a:p>
        </p:txBody>
      </p:sp>
      <p:sp>
        <p:nvSpPr>
          <p:cNvPr id="3034137" name="Text Box 25"/>
          <p:cNvSpPr txBox="1">
            <a:spLocks noChangeArrowheads="1"/>
          </p:cNvSpPr>
          <p:nvPr/>
        </p:nvSpPr>
        <p:spPr bwMode="auto">
          <a:xfrm>
            <a:off x="390525" y="2771775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track 1</a:t>
            </a:r>
          </a:p>
        </p:txBody>
      </p:sp>
      <p:sp>
        <p:nvSpPr>
          <p:cNvPr id="3034138" name="Text Box 26"/>
          <p:cNvSpPr txBox="1">
            <a:spLocks noChangeArrowheads="1"/>
          </p:cNvSpPr>
          <p:nvPr/>
        </p:nvSpPr>
        <p:spPr bwMode="auto">
          <a:xfrm>
            <a:off x="657225" y="4524375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track 2</a:t>
            </a:r>
          </a:p>
        </p:txBody>
      </p:sp>
      <p:sp>
        <p:nvSpPr>
          <p:cNvPr id="3034139" name="Text Box 27"/>
          <p:cNvSpPr txBox="1">
            <a:spLocks noChangeArrowheads="1"/>
          </p:cNvSpPr>
          <p:nvPr/>
        </p:nvSpPr>
        <p:spPr bwMode="auto">
          <a:xfrm>
            <a:off x="2803525" y="5489575"/>
            <a:ext cx="6011863" cy="9556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How to determine which observations 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to add to which track?</a:t>
            </a:r>
          </a:p>
        </p:txBody>
      </p:sp>
      <p:grpSp>
        <p:nvGrpSpPr>
          <p:cNvPr id="11291" name="Group 28"/>
          <p:cNvGrpSpPr>
            <a:grpSpLocks/>
          </p:cNvGrpSpPr>
          <p:nvPr/>
        </p:nvGrpSpPr>
        <p:grpSpPr bwMode="auto">
          <a:xfrm>
            <a:off x="6210300" y="2540000"/>
            <a:ext cx="1435100" cy="1663700"/>
            <a:chOff x="3912" y="1600"/>
            <a:chExt cx="904" cy="1048"/>
          </a:xfrm>
        </p:grpSpPr>
        <p:sp>
          <p:nvSpPr>
            <p:cNvPr id="3034141" name="Rectangle 29"/>
            <p:cNvSpPr>
              <a:spLocks noChangeArrowheads="1"/>
            </p:cNvSpPr>
            <p:nvPr/>
          </p:nvSpPr>
          <p:spPr bwMode="auto">
            <a:xfrm>
              <a:off x="4640" y="1600"/>
              <a:ext cx="176" cy="1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4142" name="AutoShape 30"/>
            <p:cNvSpPr>
              <a:spLocks noChangeArrowheads="1"/>
            </p:cNvSpPr>
            <p:nvPr/>
          </p:nvSpPr>
          <p:spPr bwMode="auto">
            <a:xfrm>
              <a:off x="4432" y="2480"/>
              <a:ext cx="200" cy="168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4143" name="Line 31"/>
            <p:cNvSpPr>
              <a:spLocks noChangeShapeType="1"/>
            </p:cNvSpPr>
            <p:nvPr/>
          </p:nvSpPr>
          <p:spPr bwMode="auto">
            <a:xfrm>
              <a:off x="4048" y="1672"/>
              <a:ext cx="5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4144" name="Line 32"/>
            <p:cNvSpPr>
              <a:spLocks noChangeShapeType="1"/>
            </p:cNvSpPr>
            <p:nvPr/>
          </p:nvSpPr>
          <p:spPr bwMode="auto">
            <a:xfrm>
              <a:off x="3912" y="2592"/>
              <a:ext cx="5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34153" name="Rectangle 41"/>
          <p:cNvSpPr>
            <a:spLocks noChangeArrowheads="1"/>
          </p:cNvSpPr>
          <p:nvPr/>
        </p:nvSpPr>
        <p:spPr bwMode="auto">
          <a:xfrm>
            <a:off x="6413500" y="1866900"/>
            <a:ext cx="2171700" cy="149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54" name="Rectangle 42"/>
          <p:cNvSpPr>
            <a:spLocks noChangeArrowheads="1"/>
          </p:cNvSpPr>
          <p:nvPr/>
        </p:nvSpPr>
        <p:spPr bwMode="auto">
          <a:xfrm>
            <a:off x="6070600" y="3251200"/>
            <a:ext cx="2171700" cy="149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4155" name="Text Box 43"/>
          <p:cNvSpPr txBox="1">
            <a:spLocks noChangeArrowheads="1"/>
          </p:cNvSpPr>
          <p:nvPr/>
        </p:nvSpPr>
        <p:spPr bwMode="auto">
          <a:xfrm>
            <a:off x="8150225" y="379412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cs typeface="+mn-cs"/>
              </a:rPr>
              <a:t>?</a:t>
            </a:r>
          </a:p>
        </p:txBody>
      </p:sp>
      <p:sp>
        <p:nvSpPr>
          <p:cNvPr id="3034156" name="Text Box 44"/>
          <p:cNvSpPr txBox="1">
            <a:spLocks noChangeArrowheads="1"/>
          </p:cNvSpPr>
          <p:nvPr/>
        </p:nvSpPr>
        <p:spPr bwMode="auto">
          <a:xfrm>
            <a:off x="7734300" y="1903413"/>
            <a:ext cx="8016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cs typeface="+mn-cs"/>
              </a:rPr>
              <a:t>gating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region 2</a:t>
            </a:r>
          </a:p>
        </p:txBody>
      </p:sp>
      <p:sp>
        <p:nvSpPr>
          <p:cNvPr id="3034157" name="Text Box 45"/>
          <p:cNvSpPr txBox="1">
            <a:spLocks noChangeArrowheads="1"/>
          </p:cNvSpPr>
          <p:nvPr/>
        </p:nvSpPr>
        <p:spPr bwMode="auto">
          <a:xfrm>
            <a:off x="7442200" y="4189413"/>
            <a:ext cx="8016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cs typeface="+mn-cs"/>
              </a:rPr>
              <a:t>gating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region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Gating for </a:t>
            </a:r>
            <a:r>
              <a:rPr lang="en-US" dirty="0" err="1" smtClean="0">
                <a:cs typeface="+mj-cs"/>
              </a:rPr>
              <a:t>Kalman</a:t>
            </a:r>
            <a:r>
              <a:rPr lang="en-US" dirty="0" smtClean="0">
                <a:cs typeface="+mj-cs"/>
              </a:rPr>
              <a:t> Filters</a:t>
            </a:r>
          </a:p>
        </p:txBody>
      </p:sp>
      <p:grpSp>
        <p:nvGrpSpPr>
          <p:cNvPr id="17410" name="Group 40"/>
          <p:cNvGrpSpPr>
            <a:grpSpLocks/>
          </p:cNvGrpSpPr>
          <p:nvPr/>
        </p:nvGrpSpPr>
        <p:grpSpPr bwMode="auto">
          <a:xfrm>
            <a:off x="1638300" y="3009900"/>
            <a:ext cx="3187700" cy="1485900"/>
            <a:chOff x="976" y="1416"/>
            <a:chExt cx="2008" cy="936"/>
          </a:xfrm>
        </p:grpSpPr>
        <p:sp>
          <p:nvSpPr>
            <p:cNvPr id="3045413" name="Freeform 37"/>
            <p:cNvSpPr>
              <a:spLocks/>
            </p:cNvSpPr>
            <p:nvPr/>
          </p:nvSpPr>
          <p:spPr bwMode="auto">
            <a:xfrm>
              <a:off x="1004" y="1504"/>
              <a:ext cx="1908" cy="820"/>
            </a:xfrm>
            <a:custGeom>
              <a:avLst/>
              <a:gdLst>
                <a:gd name="T0" fmla="*/ 44 w 1908"/>
                <a:gd name="T1" fmla="*/ 776 h 820"/>
                <a:gd name="T2" fmla="*/ 84 w 1908"/>
                <a:gd name="T3" fmla="*/ 744 h 820"/>
                <a:gd name="T4" fmla="*/ 548 w 1908"/>
                <a:gd name="T5" fmla="*/ 320 h 820"/>
                <a:gd name="T6" fmla="*/ 1196 w 1908"/>
                <a:gd name="T7" fmla="*/ 72 h 820"/>
                <a:gd name="T8" fmla="*/ 1908 w 1908"/>
                <a:gd name="T9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8" h="820">
                  <a:moveTo>
                    <a:pt x="44" y="776"/>
                  </a:moveTo>
                  <a:cubicBezTo>
                    <a:pt x="22" y="798"/>
                    <a:pt x="0" y="820"/>
                    <a:pt x="84" y="744"/>
                  </a:cubicBezTo>
                  <a:cubicBezTo>
                    <a:pt x="168" y="668"/>
                    <a:pt x="363" y="432"/>
                    <a:pt x="548" y="320"/>
                  </a:cubicBezTo>
                  <a:cubicBezTo>
                    <a:pt x="733" y="208"/>
                    <a:pt x="969" y="125"/>
                    <a:pt x="1196" y="72"/>
                  </a:cubicBezTo>
                  <a:cubicBezTo>
                    <a:pt x="1423" y="19"/>
                    <a:pt x="1665" y="9"/>
                    <a:pt x="190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45381" name="Rectangle 5"/>
            <p:cNvSpPr>
              <a:spLocks noChangeArrowheads="1"/>
            </p:cNvSpPr>
            <p:nvPr/>
          </p:nvSpPr>
          <p:spPr bwMode="auto">
            <a:xfrm>
              <a:off x="976" y="2200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45382" name="Rectangle 6"/>
            <p:cNvSpPr>
              <a:spLocks noChangeArrowheads="1"/>
            </p:cNvSpPr>
            <p:nvPr/>
          </p:nvSpPr>
          <p:spPr bwMode="auto">
            <a:xfrm>
              <a:off x="1480" y="1760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45383" name="Rectangle 7"/>
            <p:cNvSpPr>
              <a:spLocks noChangeArrowheads="1"/>
            </p:cNvSpPr>
            <p:nvPr/>
          </p:nvSpPr>
          <p:spPr bwMode="auto">
            <a:xfrm>
              <a:off x="2112" y="1504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45384" name="Rectangle 8"/>
            <p:cNvSpPr>
              <a:spLocks noChangeArrowheads="1"/>
            </p:cNvSpPr>
            <p:nvPr/>
          </p:nvSpPr>
          <p:spPr bwMode="auto">
            <a:xfrm>
              <a:off x="2816" y="1416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pic>
        <p:nvPicPr>
          <p:cNvPr id="3045419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34"/>
          <a:stretch>
            <a:fillRect/>
          </a:stretch>
        </p:blipFill>
        <p:spPr bwMode="auto">
          <a:xfrm>
            <a:off x="304800" y="844550"/>
            <a:ext cx="1930400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045420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86" b="20532"/>
          <a:stretch>
            <a:fillRect/>
          </a:stretch>
        </p:blipFill>
        <p:spPr bwMode="auto">
          <a:xfrm>
            <a:off x="1866900" y="1022350"/>
            <a:ext cx="193040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045421" name="Picture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88"/>
          <a:stretch>
            <a:fillRect/>
          </a:stretch>
        </p:blipFill>
        <p:spPr bwMode="auto">
          <a:xfrm>
            <a:off x="3784600" y="1276350"/>
            <a:ext cx="19304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414" name="Group 51"/>
          <p:cNvGrpSpPr>
            <a:grpSpLocks/>
          </p:cNvGrpSpPr>
          <p:nvPr/>
        </p:nvGrpSpPr>
        <p:grpSpPr bwMode="auto">
          <a:xfrm>
            <a:off x="1217613" y="5156200"/>
            <a:ext cx="6770687" cy="1489075"/>
            <a:chOff x="767" y="3248"/>
            <a:chExt cx="4265" cy="938"/>
          </a:xfrm>
        </p:grpSpPr>
        <p:pic>
          <p:nvPicPr>
            <p:cNvPr id="3045414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217" b="66081"/>
            <a:stretch>
              <a:fillRect/>
            </a:stretch>
          </p:blipFill>
          <p:spPr bwMode="auto">
            <a:xfrm>
              <a:off x="775" y="3252"/>
              <a:ext cx="4257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045415" name="Picture 3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59" b="31288"/>
            <a:stretch>
              <a:fillRect/>
            </a:stretch>
          </p:blipFill>
          <p:spPr bwMode="auto">
            <a:xfrm>
              <a:off x="767" y="3724"/>
              <a:ext cx="425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045426" name="Rectangle 50"/>
            <p:cNvSpPr>
              <a:spLocks noChangeArrowheads="1"/>
            </p:cNvSpPr>
            <p:nvPr/>
          </p:nvSpPr>
          <p:spPr bwMode="auto">
            <a:xfrm>
              <a:off x="2584" y="3248"/>
              <a:ext cx="584" cy="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pic>
        <p:nvPicPr>
          <p:cNvPr id="3045433" name="Picture 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33" b="54794"/>
          <a:stretch>
            <a:fillRect/>
          </a:stretch>
        </p:blipFill>
        <p:spPr bwMode="auto">
          <a:xfrm>
            <a:off x="4017963" y="2465388"/>
            <a:ext cx="9985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3045436" name="Group 60"/>
          <p:cNvGrpSpPr>
            <a:grpSpLocks/>
          </p:cNvGrpSpPr>
          <p:nvPr/>
        </p:nvGrpSpPr>
        <p:grpSpPr bwMode="auto">
          <a:xfrm>
            <a:off x="4826000" y="2193925"/>
            <a:ext cx="1765300" cy="993775"/>
            <a:chOff x="3040" y="1382"/>
            <a:chExt cx="1112" cy="626"/>
          </a:xfrm>
        </p:grpSpPr>
        <p:sp>
          <p:nvSpPr>
            <p:cNvPr id="3045424" name="Rectangle 48"/>
            <p:cNvSpPr>
              <a:spLocks noChangeArrowheads="1"/>
            </p:cNvSpPr>
            <p:nvPr/>
          </p:nvSpPr>
          <p:spPr bwMode="auto">
            <a:xfrm>
              <a:off x="3648" y="1944"/>
              <a:ext cx="72" cy="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45425" name="Line 49"/>
            <p:cNvSpPr>
              <a:spLocks noChangeShapeType="1"/>
            </p:cNvSpPr>
            <p:nvPr/>
          </p:nvSpPr>
          <p:spPr bwMode="auto">
            <a:xfrm>
              <a:off x="3040" y="1984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pic>
          <p:nvPicPr>
            <p:cNvPr id="3045434" name="Picture 5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88" r="14334" b="53082"/>
            <a:stretch>
              <a:fillRect/>
            </a:stretch>
          </p:blipFill>
          <p:spPr bwMode="auto">
            <a:xfrm>
              <a:off x="3324" y="1382"/>
              <a:ext cx="828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045437" name="Group 61"/>
          <p:cNvGrpSpPr>
            <a:grpSpLocks/>
          </p:cNvGrpSpPr>
          <p:nvPr/>
        </p:nvGrpSpPr>
        <p:grpSpPr bwMode="auto">
          <a:xfrm>
            <a:off x="4619625" y="2679700"/>
            <a:ext cx="3787775" cy="1420813"/>
            <a:chOff x="2910" y="1688"/>
            <a:chExt cx="2386" cy="895"/>
          </a:xfrm>
        </p:grpSpPr>
        <p:sp>
          <p:nvSpPr>
            <p:cNvPr id="3045428" name="Oval 52"/>
            <p:cNvSpPr>
              <a:spLocks noChangeArrowheads="1"/>
            </p:cNvSpPr>
            <p:nvPr/>
          </p:nvSpPr>
          <p:spPr bwMode="auto">
            <a:xfrm>
              <a:off x="3131" y="1688"/>
              <a:ext cx="1128" cy="5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45429" name="Text Box 53"/>
            <p:cNvSpPr txBox="1">
              <a:spLocks noChangeArrowheads="1"/>
            </p:cNvSpPr>
            <p:nvPr/>
          </p:nvSpPr>
          <p:spPr bwMode="auto">
            <a:xfrm>
              <a:off x="2910" y="2352"/>
              <a:ext cx="1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cs typeface="+mn-cs"/>
                </a:rPr>
                <a:t>ellipsoidal gating region</a:t>
              </a:r>
            </a:p>
          </p:txBody>
        </p:sp>
        <p:pic>
          <p:nvPicPr>
            <p:cNvPr id="3045435" name="Picture 5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72" t="42465" r="26605"/>
            <a:stretch>
              <a:fillRect/>
            </a:stretch>
          </p:blipFill>
          <p:spPr bwMode="auto">
            <a:xfrm>
              <a:off x="4312" y="1716"/>
              <a:ext cx="9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0" y="2362200"/>
            <a:ext cx="2487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Note: this example</a:t>
            </a:r>
            <a:br>
              <a:rPr lang="en-US" sz="1800" dirty="0" smtClean="0"/>
            </a:br>
            <a:r>
              <a:rPr lang="en-US" sz="1800" dirty="0" smtClean="0"/>
              <a:t>uses 2D points.  You </a:t>
            </a:r>
            <a:br>
              <a:rPr lang="en-US" sz="1800" dirty="0" smtClean="0"/>
            </a:br>
            <a:r>
              <a:rPr lang="en-US" sz="1800" dirty="0" smtClean="0"/>
              <a:t>will</a:t>
            </a:r>
            <a:r>
              <a:rPr lang="en-US" sz="1800" dirty="0"/>
              <a:t> </a:t>
            </a:r>
            <a:r>
              <a:rPr lang="en-US" sz="1800" dirty="0" smtClean="0"/>
              <a:t>be using 3D points.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Simpler Prediction/Gating</a:t>
            </a:r>
          </a:p>
        </p:txBody>
      </p:sp>
      <p:sp>
        <p:nvSpPr>
          <p:cNvPr id="3046403" name="Text Box 3"/>
          <p:cNvSpPr txBox="1">
            <a:spLocks noChangeArrowheads="1"/>
          </p:cNvSpPr>
          <p:nvPr/>
        </p:nvSpPr>
        <p:spPr bwMode="auto">
          <a:xfrm>
            <a:off x="428625" y="1019175"/>
            <a:ext cx="77251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Could replace ellipsoidal error region with box or sphere:</a:t>
            </a:r>
            <a:endParaRPr lang="en-US" sz="2400" dirty="0">
              <a:cs typeface="+mn-cs"/>
            </a:endParaRPr>
          </a:p>
        </p:txBody>
      </p:sp>
      <p:sp>
        <p:nvSpPr>
          <p:cNvPr id="3046406" name="Rectangle 6"/>
          <p:cNvSpPr>
            <a:spLocks noChangeArrowheads="1"/>
          </p:cNvSpPr>
          <p:nvPr/>
        </p:nvSpPr>
        <p:spPr bwMode="auto">
          <a:xfrm>
            <a:off x="5524500" y="2438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6420" name="Line 20"/>
          <p:cNvSpPr>
            <a:spLocks noChangeShapeType="1"/>
          </p:cNvSpPr>
          <p:nvPr/>
        </p:nvSpPr>
        <p:spPr bwMode="auto">
          <a:xfrm>
            <a:off x="5664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6421" name="Text Box 21"/>
          <p:cNvSpPr txBox="1">
            <a:spLocks noChangeArrowheads="1"/>
          </p:cNvSpPr>
          <p:nvPr/>
        </p:nvSpPr>
        <p:spPr bwMode="auto">
          <a:xfrm>
            <a:off x="5800725" y="1984375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</a:t>
            </a:r>
          </a:p>
        </p:txBody>
      </p:sp>
      <p:sp>
        <p:nvSpPr>
          <p:cNvPr id="3046422" name="Rectangle 22"/>
          <p:cNvSpPr>
            <a:spLocks noChangeArrowheads="1"/>
          </p:cNvSpPr>
          <p:nvPr/>
        </p:nvSpPr>
        <p:spPr bwMode="auto">
          <a:xfrm>
            <a:off x="2806700" y="2438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6423" name="Rectangle 23"/>
          <p:cNvSpPr>
            <a:spLocks noChangeArrowheads="1"/>
          </p:cNvSpPr>
          <p:nvPr/>
        </p:nvSpPr>
        <p:spPr bwMode="auto">
          <a:xfrm>
            <a:off x="2057400" y="1727200"/>
            <a:ext cx="1663700" cy="1612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6424" name="Line 24"/>
          <p:cNvSpPr>
            <a:spLocks noChangeShapeType="1"/>
          </p:cNvSpPr>
          <p:nvPr/>
        </p:nvSpPr>
        <p:spPr bwMode="auto">
          <a:xfrm>
            <a:off x="294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6425" name="Text Box 25"/>
          <p:cNvSpPr txBox="1">
            <a:spLocks noChangeArrowheads="1"/>
          </p:cNvSpPr>
          <p:nvPr/>
        </p:nvSpPr>
        <p:spPr bwMode="auto">
          <a:xfrm>
            <a:off x="3082925" y="1984375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</a:t>
            </a:r>
          </a:p>
        </p:txBody>
      </p:sp>
      <p:sp>
        <p:nvSpPr>
          <p:cNvPr id="3046427" name="Oval 27"/>
          <p:cNvSpPr>
            <a:spLocks noChangeArrowheads="1"/>
          </p:cNvSpPr>
          <p:nvPr/>
        </p:nvSpPr>
        <p:spPr bwMode="auto">
          <a:xfrm>
            <a:off x="4762500" y="1727200"/>
            <a:ext cx="1663700" cy="16129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6429" name="Text Box 29"/>
          <p:cNvSpPr txBox="1">
            <a:spLocks noChangeArrowheads="1"/>
          </p:cNvSpPr>
          <p:nvPr/>
        </p:nvSpPr>
        <p:spPr bwMode="auto">
          <a:xfrm>
            <a:off x="6981825" y="2095500"/>
            <a:ext cx="1841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constant position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prediction</a:t>
            </a: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441325" y="3876675"/>
            <a:ext cx="832792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Note: the half-width or radius r should be computed somehow</a:t>
            </a:r>
            <a:br>
              <a:rPr lang="en-US" sz="2400" dirty="0" smtClean="0">
                <a:cs typeface="+mn-cs"/>
              </a:rPr>
            </a:br>
            <a:r>
              <a:rPr lang="en-US" sz="2400" dirty="0" smtClean="0">
                <a:cs typeface="+mn-cs"/>
              </a:rPr>
              <a:t>from the variances in D when KF covariance is decomposed </a:t>
            </a:r>
            <a:br>
              <a:rPr lang="en-US" sz="2400" dirty="0" smtClean="0">
                <a:cs typeface="+mn-cs"/>
              </a:rPr>
            </a:br>
            <a:r>
              <a:rPr lang="en-US" sz="2400" dirty="0" smtClean="0">
                <a:cs typeface="+mn-cs"/>
              </a:rPr>
              <a:t>as</a:t>
            </a:r>
            <a:r>
              <a:rPr lang="en-US" sz="2400" dirty="0">
                <a:cs typeface="+mn-cs"/>
              </a:rPr>
              <a:t> </a:t>
            </a:r>
            <a:r>
              <a:rPr lang="en-US" sz="2400" dirty="0" err="1" smtClean="0">
                <a:cs typeface="+mn-cs"/>
              </a:rPr>
              <a:t>Cov</a:t>
            </a:r>
            <a:r>
              <a:rPr lang="en-US" sz="2400" dirty="0" smtClean="0">
                <a:cs typeface="+mn-cs"/>
              </a:rPr>
              <a:t> =&gt; U D U</a:t>
            </a:r>
            <a:r>
              <a:rPr lang="en-US" sz="2400" baseline="30000" dirty="0" smtClean="0">
                <a:cs typeface="+mn-cs"/>
              </a:rPr>
              <a:t>T</a:t>
            </a:r>
          </a:p>
          <a:p>
            <a:pPr>
              <a:defRPr/>
            </a:pPr>
            <a:endParaRPr lang="en-US" sz="2400" baseline="30000" dirty="0">
              <a:cs typeface="+mn-cs"/>
            </a:endParaRPr>
          </a:p>
          <a:p>
            <a:pPr>
              <a:defRPr/>
            </a:pPr>
            <a:r>
              <a:rPr lang="en-US" sz="2400" dirty="0" smtClean="0">
                <a:cs typeface="+mn-cs"/>
              </a:rPr>
              <a:t>Alternatively, perhaps you could simplify the KF equations by</a:t>
            </a:r>
            <a:br>
              <a:rPr lang="en-US" sz="2400" dirty="0" smtClean="0">
                <a:cs typeface="+mn-cs"/>
              </a:rPr>
            </a:br>
            <a:r>
              <a:rPr lang="en-US" sz="2400" dirty="0" smtClean="0">
                <a:cs typeface="+mn-cs"/>
              </a:rPr>
              <a:t>assuming all covariance matrices are diagonal, with equal </a:t>
            </a:r>
            <a:r>
              <a:rPr lang="en-US" sz="2400" dirty="0">
                <a:cs typeface="+mn-cs"/>
              </a:rPr>
              <a:t/>
            </a:r>
            <a:br>
              <a:rPr lang="en-US" sz="2400" dirty="0">
                <a:cs typeface="+mn-cs"/>
              </a:rPr>
            </a:br>
            <a:r>
              <a:rPr lang="en-US" sz="2400" dirty="0" smtClean="0">
                <a:cs typeface="+mn-cs"/>
              </a:rPr>
              <a:t>variances along the diagonal.</a:t>
            </a:r>
            <a:endParaRPr lang="en-US" sz="2400" dirty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Filtering, Gating, Association</a:t>
            </a:r>
          </a:p>
        </p:txBody>
      </p:sp>
      <p:sp>
        <p:nvSpPr>
          <p:cNvPr id="3035140" name="Text Box 4"/>
          <p:cNvSpPr txBox="1">
            <a:spLocks noChangeArrowheads="1"/>
          </p:cNvSpPr>
          <p:nvPr/>
        </p:nvSpPr>
        <p:spPr bwMode="auto">
          <a:xfrm>
            <a:off x="741363" y="1100138"/>
            <a:ext cx="816133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 b="0" u="sng" dirty="0" smtClean="0">
                <a:cs typeface="+mn-cs"/>
              </a:rPr>
              <a:t>Add Gating and Data Association</a:t>
            </a:r>
          </a:p>
          <a:p>
            <a:pPr>
              <a:spcBef>
                <a:spcPct val="50000"/>
              </a:spcBef>
              <a:buFont typeface="Times" charset="0"/>
              <a:buAutoNum type="arabicParenR"/>
              <a:defRPr/>
            </a:pPr>
            <a:r>
              <a:rPr lang="en-US" sz="2800" b="0" dirty="0" smtClean="0">
                <a:cs typeface="+mn-cs"/>
              </a:rPr>
              <a:t>prediction: propagate state </a:t>
            </a:r>
            <a:r>
              <a:rPr lang="en-US" sz="2800" b="0" dirty="0" err="1" smtClean="0">
                <a:cs typeface="+mn-cs"/>
              </a:rPr>
              <a:t>pdf</a:t>
            </a:r>
            <a:r>
              <a:rPr lang="en-US" sz="2800" b="0" dirty="0" smtClean="0">
                <a:cs typeface="+mn-cs"/>
              </a:rPr>
              <a:t> forward in time</a:t>
            </a:r>
          </a:p>
          <a:p>
            <a:pPr>
              <a:spcBef>
                <a:spcPct val="50000"/>
              </a:spcBef>
              <a:buFont typeface="Times" charset="0"/>
              <a:buAutoNum type="arabicParenR"/>
              <a:defRPr/>
            </a:pPr>
            <a:r>
              <a:rPr lang="en-US" sz="2800" b="0" dirty="0" smtClean="0">
                <a:cs typeface="+mn-cs"/>
              </a:rPr>
              <a:t>Gating to determine possible matching observations</a:t>
            </a:r>
          </a:p>
          <a:p>
            <a:pPr>
              <a:spcBef>
                <a:spcPct val="50000"/>
              </a:spcBef>
              <a:buFont typeface="Times" charset="0"/>
              <a:buAutoNum type="arabicParenR"/>
              <a:defRPr/>
            </a:pPr>
            <a:r>
              <a:rPr lang="en-US" sz="2800" b="0" dirty="0" smtClean="0">
                <a:cs typeface="+mn-cs"/>
              </a:rPr>
              <a:t>Data association to determine best match</a:t>
            </a:r>
          </a:p>
          <a:p>
            <a:pPr>
              <a:spcBef>
                <a:spcPct val="50000"/>
              </a:spcBef>
              <a:buFont typeface="Times" charset="0"/>
              <a:buNone/>
              <a:defRPr/>
            </a:pPr>
            <a:r>
              <a:rPr lang="en-US" sz="2800" b="0" dirty="0" smtClean="0">
                <a:cs typeface="+mn-cs"/>
              </a:rPr>
              <a:t>4)  update: use Bayes theorem to modify prediction </a:t>
            </a:r>
            <a:r>
              <a:rPr lang="en-US" sz="2800" b="0" dirty="0" err="1" smtClean="0">
                <a:cs typeface="+mn-cs"/>
              </a:rPr>
              <a:t>pdf</a:t>
            </a:r>
            <a:r>
              <a:rPr lang="en-US" sz="2800" b="0" dirty="0" smtClean="0">
                <a:cs typeface="+mn-cs"/>
              </a:rPr>
              <a:t> based on current noisy measurement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Global Nearest Neighbor (GNN)</a:t>
            </a:r>
          </a:p>
        </p:txBody>
      </p:sp>
      <p:sp>
        <p:nvSpPr>
          <p:cNvPr id="3002371" name="Text Box 3"/>
          <p:cNvSpPr txBox="1">
            <a:spLocks noChangeArrowheads="1"/>
          </p:cNvSpPr>
          <p:nvPr/>
        </p:nvSpPr>
        <p:spPr bwMode="auto">
          <a:xfrm>
            <a:off x="715963" y="973138"/>
            <a:ext cx="78438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>
                <a:cs typeface="+mn-cs"/>
              </a:rPr>
              <a:t>Evaluate each observation in track gating region.  Choose </a:t>
            </a:r>
            <a:r>
              <a:rPr lang="ja-JP" altLang="en-US" b="0">
                <a:latin typeface="Arial"/>
                <a:cs typeface="+mn-cs"/>
              </a:rPr>
              <a:t>“</a:t>
            </a:r>
            <a:r>
              <a:rPr lang="en-US" b="0">
                <a:cs typeface="+mn-cs"/>
              </a:rPr>
              <a:t>best</a:t>
            </a:r>
            <a:r>
              <a:rPr lang="ja-JP" altLang="en-US" b="0">
                <a:latin typeface="Arial"/>
                <a:cs typeface="+mn-cs"/>
              </a:rPr>
              <a:t>”</a:t>
            </a:r>
            <a:r>
              <a:rPr lang="en-US" b="0">
                <a:cs typeface="+mn-cs"/>
              </a:rPr>
              <a:t> one to incorporate into track.</a:t>
            </a:r>
          </a:p>
        </p:txBody>
      </p:sp>
      <p:grpSp>
        <p:nvGrpSpPr>
          <p:cNvPr id="26627" name="Group 4"/>
          <p:cNvGrpSpPr>
            <a:grpSpLocks/>
          </p:cNvGrpSpPr>
          <p:nvPr/>
        </p:nvGrpSpPr>
        <p:grpSpPr bwMode="auto">
          <a:xfrm>
            <a:off x="1625600" y="2946400"/>
            <a:ext cx="3187700" cy="1485900"/>
            <a:chOff x="976" y="1416"/>
            <a:chExt cx="2008" cy="936"/>
          </a:xfrm>
        </p:grpSpPr>
        <p:sp>
          <p:nvSpPr>
            <p:cNvPr id="3002373" name="Freeform 5"/>
            <p:cNvSpPr>
              <a:spLocks/>
            </p:cNvSpPr>
            <p:nvPr/>
          </p:nvSpPr>
          <p:spPr bwMode="auto">
            <a:xfrm>
              <a:off x="1004" y="1504"/>
              <a:ext cx="1908" cy="820"/>
            </a:xfrm>
            <a:custGeom>
              <a:avLst/>
              <a:gdLst>
                <a:gd name="T0" fmla="*/ 44 w 1908"/>
                <a:gd name="T1" fmla="*/ 776 h 820"/>
                <a:gd name="T2" fmla="*/ 84 w 1908"/>
                <a:gd name="T3" fmla="*/ 744 h 820"/>
                <a:gd name="T4" fmla="*/ 548 w 1908"/>
                <a:gd name="T5" fmla="*/ 320 h 820"/>
                <a:gd name="T6" fmla="*/ 1196 w 1908"/>
                <a:gd name="T7" fmla="*/ 72 h 820"/>
                <a:gd name="T8" fmla="*/ 1908 w 1908"/>
                <a:gd name="T9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8" h="820">
                  <a:moveTo>
                    <a:pt x="44" y="776"/>
                  </a:moveTo>
                  <a:cubicBezTo>
                    <a:pt x="22" y="798"/>
                    <a:pt x="0" y="820"/>
                    <a:pt x="84" y="744"/>
                  </a:cubicBezTo>
                  <a:cubicBezTo>
                    <a:pt x="168" y="668"/>
                    <a:pt x="363" y="432"/>
                    <a:pt x="548" y="320"/>
                  </a:cubicBezTo>
                  <a:cubicBezTo>
                    <a:pt x="733" y="208"/>
                    <a:pt x="969" y="125"/>
                    <a:pt x="1196" y="72"/>
                  </a:cubicBezTo>
                  <a:cubicBezTo>
                    <a:pt x="1423" y="19"/>
                    <a:pt x="1665" y="9"/>
                    <a:pt x="190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02374" name="Rectangle 6"/>
            <p:cNvSpPr>
              <a:spLocks noChangeArrowheads="1"/>
            </p:cNvSpPr>
            <p:nvPr/>
          </p:nvSpPr>
          <p:spPr bwMode="auto">
            <a:xfrm>
              <a:off x="976" y="2200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02375" name="Rectangle 7"/>
            <p:cNvSpPr>
              <a:spLocks noChangeArrowheads="1"/>
            </p:cNvSpPr>
            <p:nvPr/>
          </p:nvSpPr>
          <p:spPr bwMode="auto">
            <a:xfrm>
              <a:off x="1480" y="1760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02376" name="Rectangle 8"/>
            <p:cNvSpPr>
              <a:spLocks noChangeArrowheads="1"/>
            </p:cNvSpPr>
            <p:nvPr/>
          </p:nvSpPr>
          <p:spPr bwMode="auto">
            <a:xfrm>
              <a:off x="2112" y="1504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02377" name="Rectangle 9"/>
            <p:cNvSpPr>
              <a:spLocks noChangeArrowheads="1"/>
            </p:cNvSpPr>
            <p:nvPr/>
          </p:nvSpPr>
          <p:spPr bwMode="auto">
            <a:xfrm>
              <a:off x="2816" y="1416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02380" name="Rectangle 12"/>
          <p:cNvSpPr>
            <a:spLocks noChangeArrowheads="1"/>
          </p:cNvSpPr>
          <p:nvPr/>
        </p:nvSpPr>
        <p:spPr bwMode="auto">
          <a:xfrm>
            <a:off x="5778500" y="3022600"/>
            <a:ext cx="114300" cy="101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02381" name="Line 13"/>
          <p:cNvSpPr>
            <a:spLocks noChangeShapeType="1"/>
          </p:cNvSpPr>
          <p:nvPr/>
        </p:nvSpPr>
        <p:spPr bwMode="auto">
          <a:xfrm>
            <a:off x="4813300" y="3086100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02384" name="Oval 16"/>
          <p:cNvSpPr>
            <a:spLocks noChangeArrowheads="1"/>
          </p:cNvSpPr>
          <p:nvPr/>
        </p:nvSpPr>
        <p:spPr bwMode="auto">
          <a:xfrm>
            <a:off x="4957763" y="2247900"/>
            <a:ext cx="1790700" cy="1714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02387" name="Oval 19"/>
          <p:cNvSpPr>
            <a:spLocks noChangeArrowheads="1"/>
          </p:cNvSpPr>
          <p:nvPr/>
        </p:nvSpPr>
        <p:spPr bwMode="auto">
          <a:xfrm>
            <a:off x="5753100" y="2489200"/>
            <a:ext cx="889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3002389" name="Oval 21"/>
          <p:cNvSpPr>
            <a:spLocks noChangeArrowheads="1"/>
          </p:cNvSpPr>
          <p:nvPr/>
        </p:nvSpPr>
        <p:spPr bwMode="auto">
          <a:xfrm>
            <a:off x="6311900" y="2844800"/>
            <a:ext cx="889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3002390" name="Oval 22"/>
          <p:cNvSpPr>
            <a:spLocks noChangeArrowheads="1"/>
          </p:cNvSpPr>
          <p:nvPr/>
        </p:nvSpPr>
        <p:spPr bwMode="auto">
          <a:xfrm>
            <a:off x="5232400" y="2870200"/>
            <a:ext cx="889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3002391" name="Text Box 23"/>
          <p:cNvSpPr txBox="1">
            <a:spLocks noChangeArrowheads="1"/>
          </p:cNvSpPr>
          <p:nvPr/>
        </p:nvSpPr>
        <p:spPr bwMode="auto">
          <a:xfrm>
            <a:off x="1228725" y="2886075"/>
            <a:ext cx="117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track1</a:t>
            </a:r>
          </a:p>
        </p:txBody>
      </p:sp>
      <p:sp>
        <p:nvSpPr>
          <p:cNvPr id="3002392" name="Oval 24"/>
          <p:cNvSpPr>
            <a:spLocks noChangeArrowheads="1"/>
          </p:cNvSpPr>
          <p:nvPr/>
        </p:nvSpPr>
        <p:spPr bwMode="auto">
          <a:xfrm>
            <a:off x="5969000" y="3302000"/>
            <a:ext cx="889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3002393" name="Text Box 25"/>
          <p:cNvSpPr txBox="1">
            <a:spLocks noChangeArrowheads="1"/>
          </p:cNvSpPr>
          <p:nvPr/>
        </p:nvSpPr>
        <p:spPr bwMode="auto">
          <a:xfrm>
            <a:off x="835025" y="4892675"/>
            <a:ext cx="738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</a:t>
            </a:r>
            <a:r>
              <a:rPr lang="en-US" baseline="-25000">
                <a:cs typeface="+mn-cs"/>
              </a:rPr>
              <a:t>1j </a:t>
            </a:r>
            <a:r>
              <a:rPr lang="en-US">
                <a:cs typeface="+mn-cs"/>
              </a:rPr>
              <a:t>= score for matching observation j to track 1</a:t>
            </a:r>
          </a:p>
        </p:txBody>
      </p:sp>
      <p:sp>
        <p:nvSpPr>
          <p:cNvPr id="3002394" name="Text Box 26"/>
          <p:cNvSpPr txBox="1">
            <a:spLocks noChangeArrowheads="1"/>
          </p:cNvSpPr>
          <p:nvPr/>
        </p:nvSpPr>
        <p:spPr bwMode="auto">
          <a:xfrm>
            <a:off x="5114925" y="247808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o</a:t>
            </a:r>
            <a:r>
              <a:rPr lang="en-US" sz="2000" baseline="-25000">
                <a:cs typeface="+mn-cs"/>
              </a:rPr>
              <a:t>1</a:t>
            </a:r>
            <a:endParaRPr lang="en-US" sz="2000">
              <a:cs typeface="+mn-cs"/>
            </a:endParaRPr>
          </a:p>
        </p:txBody>
      </p:sp>
      <p:sp>
        <p:nvSpPr>
          <p:cNvPr id="3002395" name="Text Box 27"/>
          <p:cNvSpPr txBox="1">
            <a:spLocks noChangeArrowheads="1"/>
          </p:cNvSpPr>
          <p:nvPr/>
        </p:nvSpPr>
        <p:spPr bwMode="auto">
          <a:xfrm>
            <a:off x="5788025" y="232568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o</a:t>
            </a:r>
            <a:r>
              <a:rPr lang="en-US" sz="2000" baseline="-25000">
                <a:cs typeface="+mn-cs"/>
              </a:rPr>
              <a:t>2</a:t>
            </a:r>
            <a:endParaRPr lang="en-US" sz="2000">
              <a:cs typeface="+mn-cs"/>
            </a:endParaRPr>
          </a:p>
        </p:txBody>
      </p:sp>
      <p:sp>
        <p:nvSpPr>
          <p:cNvPr id="3002396" name="Text Box 28"/>
          <p:cNvSpPr txBox="1">
            <a:spLocks noChangeArrowheads="1"/>
          </p:cNvSpPr>
          <p:nvPr/>
        </p:nvSpPr>
        <p:spPr bwMode="auto">
          <a:xfrm>
            <a:off x="6296025" y="285908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o</a:t>
            </a:r>
            <a:r>
              <a:rPr lang="en-US" sz="2000" baseline="-25000">
                <a:cs typeface="+mn-cs"/>
              </a:rPr>
              <a:t>3</a:t>
            </a:r>
            <a:endParaRPr lang="en-US" sz="2000">
              <a:cs typeface="+mn-cs"/>
            </a:endParaRPr>
          </a:p>
        </p:txBody>
      </p:sp>
      <p:sp>
        <p:nvSpPr>
          <p:cNvPr id="3002397" name="Text Box 29"/>
          <p:cNvSpPr txBox="1">
            <a:spLocks noChangeArrowheads="1"/>
          </p:cNvSpPr>
          <p:nvPr/>
        </p:nvSpPr>
        <p:spPr bwMode="auto">
          <a:xfrm>
            <a:off x="6067425" y="321468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o</a:t>
            </a:r>
            <a:r>
              <a:rPr lang="en-US" sz="2000" baseline="-25000">
                <a:cs typeface="+mn-cs"/>
              </a:rPr>
              <a:t>4</a:t>
            </a:r>
            <a:endParaRPr lang="en-US" sz="2000">
              <a:cs typeface="+mn-cs"/>
            </a:endParaRPr>
          </a:p>
        </p:txBody>
      </p:sp>
      <p:sp>
        <p:nvSpPr>
          <p:cNvPr id="3002400" name="Text Box 32"/>
          <p:cNvSpPr txBox="1">
            <a:spLocks noChangeArrowheads="1"/>
          </p:cNvSpPr>
          <p:nvPr/>
        </p:nvSpPr>
        <p:spPr bwMode="auto">
          <a:xfrm>
            <a:off x="779463" y="5443538"/>
            <a:ext cx="80089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>
                <a:cs typeface="+mn-cs"/>
              </a:rPr>
              <a:t>Could be based on Euclidean or Mahalanobis distance to predicted location (e.g. exp{-d</a:t>
            </a:r>
            <a:r>
              <a:rPr lang="en-US" sz="2400" b="0" baseline="30000">
                <a:cs typeface="+mn-cs"/>
              </a:rPr>
              <a:t>2</a:t>
            </a:r>
            <a:r>
              <a:rPr lang="en-US" sz="2400" b="0">
                <a:cs typeface="+mn-cs"/>
              </a:rPr>
              <a:t>}).  Could be based on similarity of appearance (e.g. appearance template correlation score)</a:t>
            </a:r>
            <a:endParaRPr lang="en-US" b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Global Nearest Neighbor (GNN)</a:t>
            </a:r>
          </a:p>
        </p:txBody>
      </p:sp>
      <p:sp>
        <p:nvSpPr>
          <p:cNvPr id="3048451" name="Text Box 3"/>
          <p:cNvSpPr txBox="1">
            <a:spLocks noChangeArrowheads="1"/>
          </p:cNvSpPr>
          <p:nvPr/>
        </p:nvSpPr>
        <p:spPr bwMode="auto">
          <a:xfrm>
            <a:off x="715963" y="973138"/>
            <a:ext cx="78438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>
                <a:cs typeface="+mn-cs"/>
              </a:rPr>
              <a:t>Evaluate each observation in track gating region.  Choose </a:t>
            </a:r>
            <a:r>
              <a:rPr lang="ja-JP" altLang="en-US" b="0">
                <a:latin typeface="Arial"/>
                <a:cs typeface="+mn-cs"/>
              </a:rPr>
              <a:t>“</a:t>
            </a:r>
            <a:r>
              <a:rPr lang="en-US" b="0">
                <a:cs typeface="+mn-cs"/>
              </a:rPr>
              <a:t>best</a:t>
            </a:r>
            <a:r>
              <a:rPr lang="ja-JP" altLang="en-US" b="0">
                <a:latin typeface="Arial"/>
                <a:cs typeface="+mn-cs"/>
              </a:rPr>
              <a:t>”</a:t>
            </a:r>
            <a:r>
              <a:rPr lang="en-US" b="0">
                <a:cs typeface="+mn-cs"/>
              </a:rPr>
              <a:t> one to incorporate into track.</a:t>
            </a:r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1625600" y="2946400"/>
            <a:ext cx="3187700" cy="1485900"/>
            <a:chOff x="976" y="1416"/>
            <a:chExt cx="2008" cy="936"/>
          </a:xfrm>
        </p:grpSpPr>
        <p:sp>
          <p:nvSpPr>
            <p:cNvPr id="3048453" name="Freeform 5"/>
            <p:cNvSpPr>
              <a:spLocks/>
            </p:cNvSpPr>
            <p:nvPr/>
          </p:nvSpPr>
          <p:spPr bwMode="auto">
            <a:xfrm>
              <a:off x="1004" y="1504"/>
              <a:ext cx="1908" cy="820"/>
            </a:xfrm>
            <a:custGeom>
              <a:avLst/>
              <a:gdLst>
                <a:gd name="T0" fmla="*/ 44 w 1908"/>
                <a:gd name="T1" fmla="*/ 776 h 820"/>
                <a:gd name="T2" fmla="*/ 84 w 1908"/>
                <a:gd name="T3" fmla="*/ 744 h 820"/>
                <a:gd name="T4" fmla="*/ 548 w 1908"/>
                <a:gd name="T5" fmla="*/ 320 h 820"/>
                <a:gd name="T6" fmla="*/ 1196 w 1908"/>
                <a:gd name="T7" fmla="*/ 72 h 820"/>
                <a:gd name="T8" fmla="*/ 1908 w 1908"/>
                <a:gd name="T9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8" h="820">
                  <a:moveTo>
                    <a:pt x="44" y="776"/>
                  </a:moveTo>
                  <a:cubicBezTo>
                    <a:pt x="22" y="798"/>
                    <a:pt x="0" y="820"/>
                    <a:pt x="84" y="744"/>
                  </a:cubicBezTo>
                  <a:cubicBezTo>
                    <a:pt x="168" y="668"/>
                    <a:pt x="363" y="432"/>
                    <a:pt x="548" y="320"/>
                  </a:cubicBezTo>
                  <a:cubicBezTo>
                    <a:pt x="733" y="208"/>
                    <a:pt x="969" y="125"/>
                    <a:pt x="1196" y="72"/>
                  </a:cubicBezTo>
                  <a:cubicBezTo>
                    <a:pt x="1423" y="19"/>
                    <a:pt x="1665" y="9"/>
                    <a:pt x="190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48454" name="Rectangle 6"/>
            <p:cNvSpPr>
              <a:spLocks noChangeArrowheads="1"/>
            </p:cNvSpPr>
            <p:nvPr/>
          </p:nvSpPr>
          <p:spPr bwMode="auto">
            <a:xfrm>
              <a:off x="976" y="2200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48455" name="Rectangle 7"/>
            <p:cNvSpPr>
              <a:spLocks noChangeArrowheads="1"/>
            </p:cNvSpPr>
            <p:nvPr/>
          </p:nvSpPr>
          <p:spPr bwMode="auto">
            <a:xfrm>
              <a:off x="1480" y="1760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48456" name="Rectangle 8"/>
            <p:cNvSpPr>
              <a:spLocks noChangeArrowheads="1"/>
            </p:cNvSpPr>
            <p:nvPr/>
          </p:nvSpPr>
          <p:spPr bwMode="auto">
            <a:xfrm>
              <a:off x="2112" y="1504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48457" name="Rectangle 9"/>
            <p:cNvSpPr>
              <a:spLocks noChangeArrowheads="1"/>
            </p:cNvSpPr>
            <p:nvPr/>
          </p:nvSpPr>
          <p:spPr bwMode="auto">
            <a:xfrm>
              <a:off x="2816" y="1416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48458" name="Rectangle 10"/>
          <p:cNvSpPr>
            <a:spLocks noChangeArrowheads="1"/>
          </p:cNvSpPr>
          <p:nvPr/>
        </p:nvSpPr>
        <p:spPr bwMode="auto">
          <a:xfrm>
            <a:off x="5778500" y="3022600"/>
            <a:ext cx="114300" cy="101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8459" name="Line 11"/>
          <p:cNvSpPr>
            <a:spLocks noChangeShapeType="1"/>
          </p:cNvSpPr>
          <p:nvPr/>
        </p:nvSpPr>
        <p:spPr bwMode="auto">
          <a:xfrm>
            <a:off x="4813300" y="3086100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8460" name="Oval 12"/>
          <p:cNvSpPr>
            <a:spLocks noChangeArrowheads="1"/>
          </p:cNvSpPr>
          <p:nvPr/>
        </p:nvSpPr>
        <p:spPr bwMode="auto">
          <a:xfrm>
            <a:off x="4957763" y="2247900"/>
            <a:ext cx="1790700" cy="1714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8461" name="Oval 13"/>
          <p:cNvSpPr>
            <a:spLocks noChangeArrowheads="1"/>
          </p:cNvSpPr>
          <p:nvPr/>
        </p:nvSpPr>
        <p:spPr bwMode="auto">
          <a:xfrm>
            <a:off x="5753100" y="2489200"/>
            <a:ext cx="889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3048462" name="Oval 14"/>
          <p:cNvSpPr>
            <a:spLocks noChangeArrowheads="1"/>
          </p:cNvSpPr>
          <p:nvPr/>
        </p:nvSpPr>
        <p:spPr bwMode="auto">
          <a:xfrm>
            <a:off x="6311900" y="2844800"/>
            <a:ext cx="889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3048463" name="Oval 15"/>
          <p:cNvSpPr>
            <a:spLocks noChangeArrowheads="1"/>
          </p:cNvSpPr>
          <p:nvPr/>
        </p:nvSpPr>
        <p:spPr bwMode="auto">
          <a:xfrm>
            <a:off x="5232400" y="2870200"/>
            <a:ext cx="889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3048464" name="Text Box 16"/>
          <p:cNvSpPr txBox="1">
            <a:spLocks noChangeArrowheads="1"/>
          </p:cNvSpPr>
          <p:nvPr/>
        </p:nvSpPr>
        <p:spPr bwMode="auto">
          <a:xfrm>
            <a:off x="1228725" y="2886075"/>
            <a:ext cx="117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track1</a:t>
            </a:r>
          </a:p>
        </p:txBody>
      </p:sp>
      <p:sp>
        <p:nvSpPr>
          <p:cNvPr id="3048465" name="Oval 17"/>
          <p:cNvSpPr>
            <a:spLocks noChangeArrowheads="1"/>
          </p:cNvSpPr>
          <p:nvPr/>
        </p:nvSpPr>
        <p:spPr bwMode="auto">
          <a:xfrm>
            <a:off x="5969000" y="3302000"/>
            <a:ext cx="889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3048466" name="Text Box 18"/>
          <p:cNvSpPr txBox="1">
            <a:spLocks noChangeArrowheads="1"/>
          </p:cNvSpPr>
          <p:nvPr/>
        </p:nvSpPr>
        <p:spPr bwMode="auto">
          <a:xfrm>
            <a:off x="835025" y="4892675"/>
            <a:ext cx="7350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</a:t>
            </a:r>
            <a:r>
              <a:rPr lang="en-US" baseline="-25000">
                <a:cs typeface="+mn-cs"/>
              </a:rPr>
              <a:t>i1 </a:t>
            </a:r>
            <a:r>
              <a:rPr lang="en-US">
                <a:cs typeface="+mn-cs"/>
              </a:rPr>
              <a:t>= score for matching observation i to track 1</a:t>
            </a:r>
          </a:p>
        </p:txBody>
      </p:sp>
      <p:sp>
        <p:nvSpPr>
          <p:cNvPr id="3048467" name="Text Box 19"/>
          <p:cNvSpPr txBox="1">
            <a:spLocks noChangeArrowheads="1"/>
          </p:cNvSpPr>
          <p:nvPr/>
        </p:nvSpPr>
        <p:spPr bwMode="auto">
          <a:xfrm>
            <a:off x="5114925" y="247808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o</a:t>
            </a:r>
            <a:r>
              <a:rPr lang="en-US" sz="2000" baseline="-25000">
                <a:cs typeface="+mn-cs"/>
              </a:rPr>
              <a:t>1</a:t>
            </a:r>
            <a:endParaRPr lang="en-US" sz="2000">
              <a:cs typeface="+mn-cs"/>
            </a:endParaRPr>
          </a:p>
        </p:txBody>
      </p:sp>
      <p:sp>
        <p:nvSpPr>
          <p:cNvPr id="3048468" name="Text Box 20"/>
          <p:cNvSpPr txBox="1">
            <a:spLocks noChangeArrowheads="1"/>
          </p:cNvSpPr>
          <p:nvPr/>
        </p:nvSpPr>
        <p:spPr bwMode="auto">
          <a:xfrm>
            <a:off x="5788025" y="232568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o</a:t>
            </a:r>
            <a:r>
              <a:rPr lang="en-US" sz="2000" baseline="-25000">
                <a:cs typeface="+mn-cs"/>
              </a:rPr>
              <a:t>2</a:t>
            </a:r>
            <a:endParaRPr lang="en-US" sz="2000">
              <a:cs typeface="+mn-cs"/>
            </a:endParaRPr>
          </a:p>
        </p:txBody>
      </p:sp>
      <p:sp>
        <p:nvSpPr>
          <p:cNvPr id="3048469" name="Text Box 21"/>
          <p:cNvSpPr txBox="1">
            <a:spLocks noChangeArrowheads="1"/>
          </p:cNvSpPr>
          <p:nvPr/>
        </p:nvSpPr>
        <p:spPr bwMode="auto">
          <a:xfrm>
            <a:off x="6296025" y="285908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o</a:t>
            </a:r>
            <a:r>
              <a:rPr lang="en-US" sz="2000" baseline="-25000">
                <a:cs typeface="+mn-cs"/>
              </a:rPr>
              <a:t>3</a:t>
            </a:r>
            <a:endParaRPr lang="en-US" sz="2000">
              <a:cs typeface="+mn-cs"/>
            </a:endParaRPr>
          </a:p>
        </p:txBody>
      </p:sp>
      <p:sp>
        <p:nvSpPr>
          <p:cNvPr id="3048470" name="Text Box 22"/>
          <p:cNvSpPr txBox="1">
            <a:spLocks noChangeArrowheads="1"/>
          </p:cNvSpPr>
          <p:nvPr/>
        </p:nvSpPr>
        <p:spPr bwMode="auto">
          <a:xfrm>
            <a:off x="6067425" y="321468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o</a:t>
            </a:r>
            <a:r>
              <a:rPr lang="en-US" sz="2000" baseline="-25000">
                <a:cs typeface="+mn-cs"/>
              </a:rPr>
              <a:t>4</a:t>
            </a:r>
            <a:endParaRPr lang="en-US" sz="2000">
              <a:cs typeface="+mn-cs"/>
            </a:endParaRPr>
          </a:p>
        </p:txBody>
      </p:sp>
      <p:sp>
        <p:nvSpPr>
          <p:cNvPr id="3048471" name="Text Box 23"/>
          <p:cNvSpPr txBox="1">
            <a:spLocks noChangeArrowheads="1"/>
          </p:cNvSpPr>
          <p:nvPr/>
        </p:nvSpPr>
        <p:spPr bwMode="auto">
          <a:xfrm>
            <a:off x="779463" y="5443538"/>
            <a:ext cx="7843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>
                <a:cs typeface="+mn-cs"/>
              </a:rPr>
              <a:t>Choose best match a</a:t>
            </a:r>
            <a:r>
              <a:rPr lang="en-US" sz="2400" b="0" baseline="-25000">
                <a:cs typeface="+mn-cs"/>
              </a:rPr>
              <a:t>m1</a:t>
            </a:r>
            <a:r>
              <a:rPr lang="en-US" sz="2400" b="0">
                <a:cs typeface="+mn-cs"/>
              </a:rPr>
              <a:t> = max{a</a:t>
            </a:r>
            <a:r>
              <a:rPr lang="en-US" sz="2400" b="0" baseline="-25000">
                <a:cs typeface="+mn-cs"/>
              </a:rPr>
              <a:t>11</a:t>
            </a:r>
            <a:r>
              <a:rPr lang="en-US" sz="2400" b="0">
                <a:cs typeface="+mn-cs"/>
              </a:rPr>
              <a:t>, a</a:t>
            </a:r>
            <a:r>
              <a:rPr lang="en-US" sz="2400" b="0" baseline="-25000">
                <a:cs typeface="+mn-cs"/>
              </a:rPr>
              <a:t>21</a:t>
            </a:r>
            <a:r>
              <a:rPr lang="en-US" sz="2400" b="0">
                <a:cs typeface="+mn-cs"/>
              </a:rPr>
              <a:t>,a</a:t>
            </a:r>
            <a:r>
              <a:rPr lang="en-US" sz="2400" b="0" baseline="-25000">
                <a:cs typeface="+mn-cs"/>
              </a:rPr>
              <a:t>31</a:t>
            </a:r>
            <a:r>
              <a:rPr lang="en-US" sz="2400" b="0">
                <a:cs typeface="+mn-cs"/>
              </a:rPr>
              <a:t>,a</a:t>
            </a:r>
            <a:r>
              <a:rPr lang="en-US" sz="2400" b="0" baseline="-25000">
                <a:cs typeface="+mn-cs"/>
              </a:rPr>
              <a:t>41</a:t>
            </a:r>
            <a:r>
              <a:rPr lang="en-US" sz="2400" b="0">
                <a:cs typeface="+mn-cs"/>
              </a:rPr>
              <a:t>}</a:t>
            </a:r>
            <a:endParaRPr lang="en-US" b="0">
              <a:cs typeface="+mn-cs"/>
            </a:endParaRPr>
          </a:p>
        </p:txBody>
      </p:sp>
      <p:sp>
        <p:nvSpPr>
          <p:cNvPr id="3048472" name="Text Box 24"/>
          <p:cNvSpPr txBox="1">
            <a:spLocks noChangeArrowheads="1"/>
          </p:cNvSpPr>
          <p:nvPr/>
        </p:nvSpPr>
        <p:spPr bwMode="auto">
          <a:xfrm>
            <a:off x="7172325" y="2351088"/>
            <a:ext cx="9588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 typeface="Times" charset="0"/>
              <a:buAutoNum type="arabicPlain"/>
              <a:defRPr/>
            </a:pPr>
            <a:r>
              <a:rPr lang="en-US" sz="2000" smtClean="0">
                <a:cs typeface="+mn-cs"/>
              </a:rPr>
              <a:t>3.0</a:t>
            </a:r>
          </a:p>
          <a:p>
            <a:pPr>
              <a:defRPr/>
            </a:pPr>
            <a:r>
              <a:rPr lang="en-US" sz="2000" smtClean="0">
                <a:cs typeface="+mn-cs"/>
              </a:rPr>
              <a:t>2     5.0</a:t>
            </a:r>
          </a:p>
          <a:p>
            <a:pPr>
              <a:defRPr/>
            </a:pPr>
            <a:r>
              <a:rPr lang="en-US" sz="2000" smtClean="0">
                <a:cs typeface="+mn-cs"/>
              </a:rPr>
              <a:t>3     6.0</a:t>
            </a:r>
          </a:p>
          <a:p>
            <a:pPr>
              <a:defRPr/>
            </a:pPr>
            <a:r>
              <a:rPr lang="en-US" sz="2000" smtClean="0">
                <a:cs typeface="+mn-cs"/>
              </a:rPr>
              <a:t>4     9.0</a:t>
            </a:r>
          </a:p>
        </p:txBody>
      </p:sp>
      <p:sp>
        <p:nvSpPr>
          <p:cNvPr id="3048473" name="Text Box 25"/>
          <p:cNvSpPr txBox="1">
            <a:spLocks noChangeArrowheads="1"/>
          </p:cNvSpPr>
          <p:nvPr/>
        </p:nvSpPr>
        <p:spPr bwMode="auto">
          <a:xfrm>
            <a:off x="7629525" y="1830388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ai1</a:t>
            </a:r>
          </a:p>
        </p:txBody>
      </p:sp>
      <p:sp>
        <p:nvSpPr>
          <p:cNvPr id="3048474" name="Rectangle 26"/>
          <p:cNvSpPr>
            <a:spLocks noChangeArrowheads="1"/>
          </p:cNvSpPr>
          <p:nvPr/>
        </p:nvSpPr>
        <p:spPr bwMode="auto">
          <a:xfrm>
            <a:off x="7569200" y="2235200"/>
            <a:ext cx="622300" cy="151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7669" name="Group 29"/>
          <p:cNvGrpSpPr>
            <a:grpSpLocks/>
          </p:cNvGrpSpPr>
          <p:nvPr/>
        </p:nvGrpSpPr>
        <p:grpSpPr bwMode="auto">
          <a:xfrm>
            <a:off x="7620000" y="3278188"/>
            <a:ext cx="1243013" cy="430212"/>
            <a:chOff x="4800" y="2065"/>
            <a:chExt cx="783" cy="271"/>
          </a:xfrm>
        </p:grpSpPr>
        <p:sp>
          <p:nvSpPr>
            <p:cNvPr id="3048475" name="Rectangle 27"/>
            <p:cNvSpPr>
              <a:spLocks noChangeArrowheads="1"/>
            </p:cNvSpPr>
            <p:nvPr/>
          </p:nvSpPr>
          <p:spPr bwMode="auto">
            <a:xfrm>
              <a:off x="4800" y="2072"/>
              <a:ext cx="336" cy="2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48476" name="Text Box 28"/>
            <p:cNvSpPr txBox="1">
              <a:spLocks noChangeArrowheads="1"/>
            </p:cNvSpPr>
            <p:nvPr/>
          </p:nvSpPr>
          <p:spPr bwMode="auto">
            <a:xfrm>
              <a:off x="5174" y="2065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cs typeface="+mn-cs"/>
                </a:rPr>
                <a:t>max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507" name="Line 35"/>
          <p:cNvSpPr>
            <a:spLocks noChangeShapeType="1"/>
          </p:cNvSpPr>
          <p:nvPr/>
        </p:nvSpPr>
        <p:spPr bwMode="auto">
          <a:xfrm flipV="1">
            <a:off x="3048000" y="4102100"/>
            <a:ext cx="2349500" cy="11303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Global Nearest Neighbor (GNN)</a:t>
            </a:r>
          </a:p>
        </p:txBody>
      </p:sp>
      <p:sp>
        <p:nvSpPr>
          <p:cNvPr id="3049475" name="Text Box 3"/>
          <p:cNvSpPr txBox="1">
            <a:spLocks noChangeArrowheads="1"/>
          </p:cNvSpPr>
          <p:nvPr/>
        </p:nvSpPr>
        <p:spPr bwMode="auto">
          <a:xfrm>
            <a:off x="715963" y="973138"/>
            <a:ext cx="78438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>
                <a:cs typeface="+mn-cs"/>
              </a:rPr>
              <a:t>Problem: if do independently for each track, could end up with contention for the same observations.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1625600" y="2946400"/>
            <a:ext cx="3187700" cy="1485900"/>
            <a:chOff x="976" y="1416"/>
            <a:chExt cx="2008" cy="936"/>
          </a:xfrm>
        </p:grpSpPr>
        <p:sp>
          <p:nvSpPr>
            <p:cNvPr id="3049477" name="Freeform 5"/>
            <p:cNvSpPr>
              <a:spLocks/>
            </p:cNvSpPr>
            <p:nvPr/>
          </p:nvSpPr>
          <p:spPr bwMode="auto">
            <a:xfrm>
              <a:off x="1004" y="1504"/>
              <a:ext cx="1908" cy="820"/>
            </a:xfrm>
            <a:custGeom>
              <a:avLst/>
              <a:gdLst>
                <a:gd name="T0" fmla="*/ 44 w 1908"/>
                <a:gd name="T1" fmla="*/ 776 h 820"/>
                <a:gd name="T2" fmla="*/ 84 w 1908"/>
                <a:gd name="T3" fmla="*/ 744 h 820"/>
                <a:gd name="T4" fmla="*/ 548 w 1908"/>
                <a:gd name="T5" fmla="*/ 320 h 820"/>
                <a:gd name="T6" fmla="*/ 1196 w 1908"/>
                <a:gd name="T7" fmla="*/ 72 h 820"/>
                <a:gd name="T8" fmla="*/ 1908 w 1908"/>
                <a:gd name="T9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8" h="820">
                  <a:moveTo>
                    <a:pt x="44" y="776"/>
                  </a:moveTo>
                  <a:cubicBezTo>
                    <a:pt x="22" y="798"/>
                    <a:pt x="0" y="820"/>
                    <a:pt x="84" y="744"/>
                  </a:cubicBezTo>
                  <a:cubicBezTo>
                    <a:pt x="168" y="668"/>
                    <a:pt x="363" y="432"/>
                    <a:pt x="548" y="320"/>
                  </a:cubicBezTo>
                  <a:cubicBezTo>
                    <a:pt x="733" y="208"/>
                    <a:pt x="969" y="125"/>
                    <a:pt x="1196" y="72"/>
                  </a:cubicBezTo>
                  <a:cubicBezTo>
                    <a:pt x="1423" y="19"/>
                    <a:pt x="1665" y="9"/>
                    <a:pt x="190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49478" name="Rectangle 6"/>
            <p:cNvSpPr>
              <a:spLocks noChangeArrowheads="1"/>
            </p:cNvSpPr>
            <p:nvPr/>
          </p:nvSpPr>
          <p:spPr bwMode="auto">
            <a:xfrm>
              <a:off x="976" y="2200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49479" name="Rectangle 7"/>
            <p:cNvSpPr>
              <a:spLocks noChangeArrowheads="1"/>
            </p:cNvSpPr>
            <p:nvPr/>
          </p:nvSpPr>
          <p:spPr bwMode="auto">
            <a:xfrm>
              <a:off x="1480" y="1760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49480" name="Rectangle 8"/>
            <p:cNvSpPr>
              <a:spLocks noChangeArrowheads="1"/>
            </p:cNvSpPr>
            <p:nvPr/>
          </p:nvSpPr>
          <p:spPr bwMode="auto">
            <a:xfrm>
              <a:off x="2112" y="1504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49481" name="Rectangle 9"/>
            <p:cNvSpPr>
              <a:spLocks noChangeArrowheads="1"/>
            </p:cNvSpPr>
            <p:nvPr/>
          </p:nvSpPr>
          <p:spPr bwMode="auto">
            <a:xfrm>
              <a:off x="2816" y="1416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49482" name="Rectangle 10"/>
          <p:cNvSpPr>
            <a:spLocks noChangeArrowheads="1"/>
          </p:cNvSpPr>
          <p:nvPr/>
        </p:nvSpPr>
        <p:spPr bwMode="auto">
          <a:xfrm>
            <a:off x="5778500" y="3022600"/>
            <a:ext cx="114300" cy="101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9483" name="Line 11"/>
          <p:cNvSpPr>
            <a:spLocks noChangeShapeType="1"/>
          </p:cNvSpPr>
          <p:nvPr/>
        </p:nvSpPr>
        <p:spPr bwMode="auto">
          <a:xfrm>
            <a:off x="4813300" y="3086100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9484" name="Oval 12"/>
          <p:cNvSpPr>
            <a:spLocks noChangeArrowheads="1"/>
          </p:cNvSpPr>
          <p:nvPr/>
        </p:nvSpPr>
        <p:spPr bwMode="auto">
          <a:xfrm>
            <a:off x="4957763" y="2247900"/>
            <a:ext cx="1790700" cy="1714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9485" name="Oval 13"/>
          <p:cNvSpPr>
            <a:spLocks noChangeArrowheads="1"/>
          </p:cNvSpPr>
          <p:nvPr/>
        </p:nvSpPr>
        <p:spPr bwMode="auto">
          <a:xfrm>
            <a:off x="5753100" y="2489200"/>
            <a:ext cx="889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3049486" name="Oval 14"/>
          <p:cNvSpPr>
            <a:spLocks noChangeArrowheads="1"/>
          </p:cNvSpPr>
          <p:nvPr/>
        </p:nvSpPr>
        <p:spPr bwMode="auto">
          <a:xfrm>
            <a:off x="6311900" y="2844800"/>
            <a:ext cx="889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3049487" name="Oval 15"/>
          <p:cNvSpPr>
            <a:spLocks noChangeArrowheads="1"/>
          </p:cNvSpPr>
          <p:nvPr/>
        </p:nvSpPr>
        <p:spPr bwMode="auto">
          <a:xfrm>
            <a:off x="5232400" y="2870200"/>
            <a:ext cx="889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3049488" name="Text Box 16"/>
          <p:cNvSpPr txBox="1">
            <a:spLocks noChangeArrowheads="1"/>
          </p:cNvSpPr>
          <p:nvPr/>
        </p:nvSpPr>
        <p:spPr bwMode="auto">
          <a:xfrm>
            <a:off x="1228725" y="2886075"/>
            <a:ext cx="117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track1</a:t>
            </a:r>
          </a:p>
        </p:txBody>
      </p:sp>
      <p:sp>
        <p:nvSpPr>
          <p:cNvPr id="3049489" name="Oval 17"/>
          <p:cNvSpPr>
            <a:spLocks noChangeArrowheads="1"/>
          </p:cNvSpPr>
          <p:nvPr/>
        </p:nvSpPr>
        <p:spPr bwMode="auto">
          <a:xfrm>
            <a:off x="5969000" y="3302000"/>
            <a:ext cx="889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3049491" name="Text Box 19"/>
          <p:cNvSpPr txBox="1">
            <a:spLocks noChangeArrowheads="1"/>
          </p:cNvSpPr>
          <p:nvPr/>
        </p:nvSpPr>
        <p:spPr bwMode="auto">
          <a:xfrm>
            <a:off x="5114925" y="247808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o</a:t>
            </a:r>
            <a:r>
              <a:rPr lang="en-US" sz="2000" baseline="-25000">
                <a:cs typeface="+mn-cs"/>
              </a:rPr>
              <a:t>1</a:t>
            </a:r>
            <a:endParaRPr lang="en-US" sz="2000">
              <a:cs typeface="+mn-cs"/>
            </a:endParaRPr>
          </a:p>
        </p:txBody>
      </p:sp>
      <p:sp>
        <p:nvSpPr>
          <p:cNvPr id="3049492" name="Text Box 20"/>
          <p:cNvSpPr txBox="1">
            <a:spLocks noChangeArrowheads="1"/>
          </p:cNvSpPr>
          <p:nvPr/>
        </p:nvSpPr>
        <p:spPr bwMode="auto">
          <a:xfrm>
            <a:off x="5788025" y="232568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o</a:t>
            </a:r>
            <a:r>
              <a:rPr lang="en-US" sz="2000" baseline="-25000">
                <a:cs typeface="+mn-cs"/>
              </a:rPr>
              <a:t>2</a:t>
            </a:r>
            <a:endParaRPr lang="en-US" sz="2000">
              <a:cs typeface="+mn-cs"/>
            </a:endParaRPr>
          </a:p>
        </p:txBody>
      </p:sp>
      <p:sp>
        <p:nvSpPr>
          <p:cNvPr id="3049493" name="Text Box 21"/>
          <p:cNvSpPr txBox="1">
            <a:spLocks noChangeArrowheads="1"/>
          </p:cNvSpPr>
          <p:nvPr/>
        </p:nvSpPr>
        <p:spPr bwMode="auto">
          <a:xfrm>
            <a:off x="6296025" y="285908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o</a:t>
            </a:r>
            <a:r>
              <a:rPr lang="en-US" sz="2000" baseline="-25000">
                <a:cs typeface="+mn-cs"/>
              </a:rPr>
              <a:t>3</a:t>
            </a:r>
            <a:endParaRPr lang="en-US" sz="2000">
              <a:cs typeface="+mn-cs"/>
            </a:endParaRPr>
          </a:p>
        </p:txBody>
      </p:sp>
      <p:sp>
        <p:nvSpPr>
          <p:cNvPr id="3049494" name="Text Box 22"/>
          <p:cNvSpPr txBox="1">
            <a:spLocks noChangeArrowheads="1"/>
          </p:cNvSpPr>
          <p:nvPr/>
        </p:nvSpPr>
        <p:spPr bwMode="auto">
          <a:xfrm>
            <a:off x="6067425" y="321468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o</a:t>
            </a:r>
            <a:r>
              <a:rPr lang="en-US" sz="2000" baseline="-25000">
                <a:cs typeface="+mn-cs"/>
              </a:rPr>
              <a:t>4</a:t>
            </a:r>
            <a:endParaRPr lang="en-US" sz="2000">
              <a:cs typeface="+mn-cs"/>
            </a:endParaRPr>
          </a:p>
        </p:txBody>
      </p:sp>
      <p:sp>
        <p:nvSpPr>
          <p:cNvPr id="3049496" name="Text Box 24"/>
          <p:cNvSpPr txBox="1">
            <a:spLocks noChangeArrowheads="1"/>
          </p:cNvSpPr>
          <p:nvPr/>
        </p:nvSpPr>
        <p:spPr bwMode="auto">
          <a:xfrm>
            <a:off x="7172325" y="2351088"/>
            <a:ext cx="16573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 typeface="Times" charset="0"/>
              <a:buAutoNum type="arabicPlain"/>
              <a:defRPr/>
            </a:pPr>
            <a:r>
              <a:rPr lang="en-US" sz="2000" smtClean="0">
                <a:cs typeface="+mn-cs"/>
              </a:rPr>
              <a:t>3.0 </a:t>
            </a:r>
          </a:p>
          <a:p>
            <a:pPr>
              <a:defRPr/>
            </a:pPr>
            <a:r>
              <a:rPr lang="en-US" sz="2000" smtClean="0">
                <a:cs typeface="+mn-cs"/>
              </a:rPr>
              <a:t>2     5.0</a:t>
            </a:r>
          </a:p>
          <a:p>
            <a:pPr>
              <a:defRPr/>
            </a:pPr>
            <a:r>
              <a:rPr lang="en-US" sz="2000" smtClean="0">
                <a:cs typeface="+mn-cs"/>
              </a:rPr>
              <a:t>3     6.0      1.0</a:t>
            </a:r>
          </a:p>
          <a:p>
            <a:pPr>
              <a:buFont typeface="Times" charset="0"/>
              <a:buAutoNum type="arabicPlain" startAt="4"/>
              <a:defRPr/>
            </a:pPr>
            <a:r>
              <a:rPr lang="en-US" sz="2000" smtClean="0">
                <a:cs typeface="+mn-cs"/>
              </a:rPr>
              <a:t>9.0      8.0</a:t>
            </a:r>
          </a:p>
          <a:p>
            <a:pPr>
              <a:buFont typeface="Times" charset="0"/>
              <a:buAutoNum type="arabicPlain" startAt="4"/>
              <a:defRPr/>
            </a:pPr>
            <a:r>
              <a:rPr lang="en-US" sz="2000" smtClean="0">
                <a:cs typeface="+mn-cs"/>
              </a:rPr>
              <a:t>           3.0</a:t>
            </a:r>
          </a:p>
          <a:p>
            <a:pPr>
              <a:buFont typeface="Times" charset="0"/>
              <a:buAutoNum type="arabicPlain" startAt="4"/>
              <a:defRPr/>
            </a:pPr>
            <a:endParaRPr lang="en-US" sz="2000" smtClean="0">
              <a:cs typeface="+mn-cs"/>
            </a:endParaRPr>
          </a:p>
        </p:txBody>
      </p:sp>
      <p:sp>
        <p:nvSpPr>
          <p:cNvPr id="3049497" name="Text Box 25"/>
          <p:cNvSpPr txBox="1">
            <a:spLocks noChangeArrowheads="1"/>
          </p:cNvSpPr>
          <p:nvPr/>
        </p:nvSpPr>
        <p:spPr bwMode="auto">
          <a:xfrm>
            <a:off x="7629525" y="1830388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ai1</a:t>
            </a:r>
          </a:p>
        </p:txBody>
      </p:sp>
      <p:sp>
        <p:nvSpPr>
          <p:cNvPr id="3049498" name="Rectangle 26"/>
          <p:cNvSpPr>
            <a:spLocks noChangeArrowheads="1"/>
          </p:cNvSpPr>
          <p:nvPr/>
        </p:nvSpPr>
        <p:spPr bwMode="auto">
          <a:xfrm>
            <a:off x="7569200" y="2235200"/>
            <a:ext cx="622300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9502" name="AutoShape 30"/>
          <p:cNvSpPr>
            <a:spLocks noChangeArrowheads="1"/>
          </p:cNvSpPr>
          <p:nvPr/>
        </p:nvSpPr>
        <p:spPr bwMode="auto">
          <a:xfrm>
            <a:off x="5207000" y="39497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9503" name="AutoShape 31"/>
          <p:cNvSpPr>
            <a:spLocks noChangeArrowheads="1"/>
          </p:cNvSpPr>
          <p:nvPr/>
        </p:nvSpPr>
        <p:spPr bwMode="auto">
          <a:xfrm>
            <a:off x="4419600" y="43307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9504" name="AutoShape 32"/>
          <p:cNvSpPr>
            <a:spLocks noChangeArrowheads="1"/>
          </p:cNvSpPr>
          <p:nvPr/>
        </p:nvSpPr>
        <p:spPr bwMode="auto">
          <a:xfrm>
            <a:off x="3619500" y="47117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9505" name="AutoShape 33"/>
          <p:cNvSpPr>
            <a:spLocks noChangeArrowheads="1"/>
          </p:cNvSpPr>
          <p:nvPr/>
        </p:nvSpPr>
        <p:spPr bwMode="auto">
          <a:xfrm>
            <a:off x="2819400" y="50927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9506" name="AutoShape 34"/>
          <p:cNvSpPr>
            <a:spLocks noChangeArrowheads="1"/>
          </p:cNvSpPr>
          <p:nvPr/>
        </p:nvSpPr>
        <p:spPr bwMode="auto">
          <a:xfrm>
            <a:off x="6083300" y="3619500"/>
            <a:ext cx="139700" cy="127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9508" name="Line 36"/>
          <p:cNvSpPr>
            <a:spLocks noChangeShapeType="1"/>
          </p:cNvSpPr>
          <p:nvPr/>
        </p:nvSpPr>
        <p:spPr bwMode="auto">
          <a:xfrm flipV="1">
            <a:off x="5448300" y="3733800"/>
            <a:ext cx="685800" cy="3175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9509" name="Oval 37"/>
          <p:cNvSpPr>
            <a:spLocks noChangeArrowheads="1"/>
          </p:cNvSpPr>
          <p:nvPr/>
        </p:nvSpPr>
        <p:spPr bwMode="auto">
          <a:xfrm>
            <a:off x="5300663" y="2844800"/>
            <a:ext cx="1790700" cy="1714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49510" name="Oval 38"/>
          <p:cNvSpPr>
            <a:spLocks noChangeArrowheads="1"/>
          </p:cNvSpPr>
          <p:nvPr/>
        </p:nvSpPr>
        <p:spPr bwMode="auto">
          <a:xfrm>
            <a:off x="6134100" y="4191000"/>
            <a:ext cx="889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3049511" name="Text Box 39"/>
          <p:cNvSpPr txBox="1">
            <a:spLocks noChangeArrowheads="1"/>
          </p:cNvSpPr>
          <p:nvPr/>
        </p:nvSpPr>
        <p:spPr bwMode="auto">
          <a:xfrm>
            <a:off x="6169025" y="402748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o</a:t>
            </a:r>
            <a:r>
              <a:rPr lang="en-US" sz="2000" baseline="-25000">
                <a:cs typeface="+mn-cs"/>
              </a:rPr>
              <a:t>5</a:t>
            </a:r>
            <a:endParaRPr lang="en-US" sz="2000">
              <a:cs typeface="+mn-cs"/>
            </a:endParaRPr>
          </a:p>
        </p:txBody>
      </p:sp>
      <p:sp>
        <p:nvSpPr>
          <p:cNvPr id="3049512" name="Text Box 40"/>
          <p:cNvSpPr txBox="1">
            <a:spLocks noChangeArrowheads="1"/>
          </p:cNvSpPr>
          <p:nvPr/>
        </p:nvSpPr>
        <p:spPr bwMode="auto">
          <a:xfrm>
            <a:off x="2498725" y="5349875"/>
            <a:ext cx="117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track2</a:t>
            </a:r>
          </a:p>
        </p:txBody>
      </p:sp>
      <p:sp>
        <p:nvSpPr>
          <p:cNvPr id="3049513" name="Text Box 41"/>
          <p:cNvSpPr txBox="1">
            <a:spLocks noChangeArrowheads="1"/>
          </p:cNvSpPr>
          <p:nvPr/>
        </p:nvSpPr>
        <p:spPr bwMode="auto">
          <a:xfrm>
            <a:off x="8251825" y="1830388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ai2</a:t>
            </a:r>
          </a:p>
        </p:txBody>
      </p:sp>
      <p:sp>
        <p:nvSpPr>
          <p:cNvPr id="3049514" name="Rectangle 42"/>
          <p:cNvSpPr>
            <a:spLocks noChangeArrowheads="1"/>
          </p:cNvSpPr>
          <p:nvPr/>
        </p:nvSpPr>
        <p:spPr bwMode="auto">
          <a:xfrm>
            <a:off x="8191500" y="2235200"/>
            <a:ext cx="622300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3049518" name="Group 46"/>
          <p:cNvGrpSpPr>
            <a:grpSpLocks/>
          </p:cNvGrpSpPr>
          <p:nvPr/>
        </p:nvGrpSpPr>
        <p:grpSpPr bwMode="auto">
          <a:xfrm>
            <a:off x="5876925" y="3289300"/>
            <a:ext cx="2898775" cy="2724150"/>
            <a:chOff x="3702" y="2072"/>
            <a:chExt cx="1826" cy="1716"/>
          </a:xfrm>
        </p:grpSpPr>
        <p:grpSp>
          <p:nvGrpSpPr>
            <p:cNvPr id="28705" name="Group 44"/>
            <p:cNvGrpSpPr>
              <a:grpSpLocks/>
            </p:cNvGrpSpPr>
            <p:nvPr/>
          </p:nvGrpSpPr>
          <p:grpSpPr bwMode="auto">
            <a:xfrm>
              <a:off x="4800" y="2072"/>
              <a:ext cx="728" cy="224"/>
              <a:chOff x="4800" y="2072"/>
              <a:chExt cx="728" cy="224"/>
            </a:xfrm>
          </p:grpSpPr>
          <p:sp>
            <p:nvSpPr>
              <p:cNvPr id="3049500" name="Rectangle 28"/>
              <p:cNvSpPr>
                <a:spLocks noChangeArrowheads="1"/>
              </p:cNvSpPr>
              <p:nvPr/>
            </p:nvSpPr>
            <p:spPr bwMode="auto">
              <a:xfrm>
                <a:off x="4800" y="2072"/>
                <a:ext cx="336" cy="22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049515" name="Rectangle 43"/>
              <p:cNvSpPr>
                <a:spLocks noChangeArrowheads="1"/>
              </p:cNvSpPr>
              <p:nvPr/>
            </p:nvSpPr>
            <p:spPr bwMode="auto">
              <a:xfrm>
                <a:off x="5192" y="2072"/>
                <a:ext cx="336" cy="22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049517" name="Text Box 45"/>
            <p:cNvSpPr txBox="1">
              <a:spLocks noChangeArrowheads="1"/>
            </p:cNvSpPr>
            <p:nvPr/>
          </p:nvSpPr>
          <p:spPr bwMode="auto">
            <a:xfrm>
              <a:off x="3702" y="3186"/>
              <a:ext cx="1722" cy="60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both try to claim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observation o</a:t>
              </a:r>
              <a:r>
                <a:rPr lang="en-US" baseline="-25000">
                  <a:cs typeface="+mn-cs"/>
                </a:rPr>
                <a:t>4</a:t>
              </a: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A Greedy (</a:t>
            </a:r>
            <a:r>
              <a:rPr lang="en-US" smtClean="0">
                <a:cs typeface="+mj-cs"/>
              </a:rPr>
              <a:t>Best First) Strategy</a:t>
            </a:r>
            <a:endParaRPr lang="en-US" dirty="0" smtClean="0">
              <a:cs typeface="+mj-cs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117725" y="2451130"/>
            <a:ext cx="3800475" cy="2257425"/>
            <a:chOff x="1302" y="1881"/>
            <a:chExt cx="2394" cy="1422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1584" y="2040"/>
              <a:ext cx="2112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/>
              <a:endParaRPr lang="en-US" sz="1800" b="0" dirty="0">
                <a:latin typeface="Arial" pitchFamily="-112" charset="0"/>
              </a:endParaRPr>
            </a:p>
            <a:p>
              <a:pPr eaLnBrk="1" hangingPunct="1"/>
              <a:r>
                <a:rPr lang="en-US" sz="1800" b="0" dirty="0">
                  <a:latin typeface="Arial" pitchFamily="-112" charset="0"/>
                </a:rPr>
                <a:t>0.95   0.76   0.62   0.41   0.06   </a:t>
              </a:r>
            </a:p>
            <a:p>
              <a:pPr eaLnBrk="1" hangingPunct="1"/>
              <a:r>
                <a:rPr lang="en-US" sz="1800" b="0" dirty="0">
                  <a:latin typeface="Arial" pitchFamily="-112" charset="0"/>
                </a:rPr>
                <a:t>0.23   0.46   0.79   0.94   0.35   </a:t>
              </a:r>
            </a:p>
            <a:p>
              <a:pPr eaLnBrk="1" hangingPunct="1"/>
              <a:r>
                <a:rPr lang="en-US" sz="1800" b="0" dirty="0">
                  <a:latin typeface="Arial" pitchFamily="-112" charset="0"/>
                </a:rPr>
                <a:t>0.61   0.02   0.92   0.92   0.81   </a:t>
              </a:r>
            </a:p>
            <a:p>
              <a:pPr eaLnBrk="1" hangingPunct="1"/>
              <a:r>
                <a:rPr lang="en-US" sz="1800" b="0" dirty="0">
                  <a:latin typeface="Arial" pitchFamily="-112" charset="0"/>
                </a:rPr>
                <a:t>0.49   0.82   0.74   0.41   0.01   </a:t>
              </a:r>
            </a:p>
            <a:p>
              <a:pPr eaLnBrk="1" hangingPunct="1"/>
              <a:r>
                <a:rPr lang="en-US" sz="1800" b="0" dirty="0">
                  <a:latin typeface="Arial" pitchFamily="-112" charset="0"/>
                </a:rPr>
                <a:t>0.89   0.44   0.18   0.89   </a:t>
              </a:r>
              <a:r>
                <a:rPr lang="en-US" sz="1800" b="0" dirty="0" smtClean="0">
                  <a:latin typeface="Arial" pitchFamily="-112" charset="0"/>
                </a:rPr>
                <a:t>0.14  </a:t>
              </a:r>
              <a:endParaRPr lang="en-US" sz="1800" b="0" dirty="0">
                <a:latin typeface="Arial" pitchFamily="-112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678" y="1881"/>
              <a:ext cx="17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1        2        3       4         5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1302" y="2207"/>
              <a:ext cx="196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Arial" pitchFamily="-112" charset="0"/>
                </a:rPr>
                <a:t>1</a:t>
              </a:r>
            </a:p>
            <a:p>
              <a:r>
                <a:rPr lang="en-US" sz="1800" b="0">
                  <a:latin typeface="Arial" pitchFamily="-112" charset="0"/>
                </a:rPr>
                <a:t>2</a:t>
              </a:r>
            </a:p>
            <a:p>
              <a:r>
                <a:rPr lang="en-US" sz="1800" b="0">
                  <a:latin typeface="Arial" pitchFamily="-112" charset="0"/>
                </a:rPr>
                <a:t>3</a:t>
              </a:r>
            </a:p>
            <a:p>
              <a:r>
                <a:rPr lang="en-US" sz="1800" b="0">
                  <a:latin typeface="Arial" pitchFamily="-112" charset="0"/>
                </a:rPr>
                <a:t>4</a:t>
              </a:r>
            </a:p>
            <a:p>
              <a:r>
                <a:rPr lang="en-US" sz="1800" b="0">
                  <a:latin typeface="Arial" pitchFamily="-112" charset="0"/>
                </a:rPr>
                <a:t>5</a:t>
              </a:r>
            </a:p>
            <a:p>
              <a:endParaRPr lang="en-US" sz="1800" b="0">
                <a:latin typeface="Arial" pitchFamily="-11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7525" y="1106697"/>
            <a:ext cx="3085546" cy="2188575"/>
            <a:chOff x="517525" y="1106697"/>
            <a:chExt cx="3085546" cy="2188575"/>
          </a:xfrm>
        </p:grpSpPr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517525" y="1106697"/>
              <a:ext cx="30855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400" b="0" dirty="0" smtClean="0"/>
                <a:t>Find the largest score.</a:t>
              </a:r>
              <a:endParaRPr lang="en-US" sz="2400" dirty="0" smtClean="0"/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2631166" y="2958406"/>
              <a:ext cx="480711" cy="33686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Rectangle 45"/>
          <p:cNvSpPr>
            <a:spLocks noChangeArrowheads="1"/>
          </p:cNvSpPr>
          <p:nvPr/>
        </p:nvSpPr>
        <p:spPr bwMode="auto">
          <a:xfrm>
            <a:off x="3256986" y="3808763"/>
            <a:ext cx="480711" cy="336866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45"/>
          <p:cNvSpPr>
            <a:spLocks noChangeArrowheads="1"/>
          </p:cNvSpPr>
          <p:nvPr/>
        </p:nvSpPr>
        <p:spPr bwMode="auto">
          <a:xfrm>
            <a:off x="5167036" y="4086823"/>
            <a:ext cx="480711" cy="336866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45"/>
          <p:cNvSpPr>
            <a:spLocks noChangeArrowheads="1"/>
          </p:cNvSpPr>
          <p:nvPr/>
        </p:nvSpPr>
        <p:spPr bwMode="auto">
          <a:xfrm>
            <a:off x="3892759" y="3554202"/>
            <a:ext cx="480711" cy="336866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18071" y="1466184"/>
            <a:ext cx="7847680" cy="2965457"/>
            <a:chOff x="518071" y="1466184"/>
            <a:chExt cx="7847680" cy="2965457"/>
          </a:xfrm>
        </p:grpSpPr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518071" y="1466184"/>
              <a:ext cx="784768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400" b="0" dirty="0" smtClean="0"/>
                <a:t>Remove scores in same row and column from consideration</a:t>
              </a:r>
              <a:br>
                <a:rPr lang="en-US" sz="2400" b="0" dirty="0" smtClean="0"/>
              </a:br>
              <a:r>
                <a:rPr lang="en-US" sz="2400" b="0" dirty="0" smtClean="0"/>
                <a:t>  (that is, enforcing the 1-1 matching constraints)</a:t>
              </a: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>
              <a:off x="3175120" y="3175320"/>
              <a:ext cx="2471071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16200000" flipH="1">
              <a:off x="2367502" y="3886315"/>
              <a:ext cx="1090650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559486" y="2225495"/>
            <a:ext cx="4467292" cy="1401319"/>
            <a:chOff x="559486" y="2225495"/>
            <a:chExt cx="4467292" cy="1401319"/>
          </a:xfrm>
        </p:grpSpPr>
        <p:sp>
          <p:nvSpPr>
            <p:cNvPr id="25" name="Rectangle 45"/>
            <p:cNvSpPr>
              <a:spLocks noChangeArrowheads="1"/>
            </p:cNvSpPr>
            <p:nvPr/>
          </p:nvSpPr>
          <p:spPr bwMode="auto">
            <a:xfrm>
              <a:off x="4546067" y="3289948"/>
              <a:ext cx="480711" cy="33686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3"/>
            <p:cNvSpPr txBox="1">
              <a:spLocks noChangeArrowheads="1"/>
            </p:cNvSpPr>
            <p:nvPr/>
          </p:nvSpPr>
          <p:spPr bwMode="auto">
            <a:xfrm>
              <a:off x="559486" y="2225495"/>
              <a:ext cx="30855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400" b="0" dirty="0" smtClean="0"/>
                <a:t>Repeat</a:t>
              </a:r>
              <a:endParaRPr lang="en-US" sz="2400" dirty="0" smtClean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277" y="3437630"/>
            <a:ext cx="2525744" cy="883567"/>
            <a:chOff x="1187766" y="4431643"/>
            <a:chExt cx="2525744" cy="883567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2471593" y="4970610"/>
              <a:ext cx="675942" cy="1325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endCxn id="25" idx="1"/>
            </p:cNvCxnSpPr>
            <p:nvPr/>
          </p:nvCxnSpPr>
          <p:spPr bwMode="auto">
            <a:xfrm>
              <a:off x="1187766" y="4432179"/>
              <a:ext cx="1356595" cy="641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V="1">
              <a:off x="3038166" y="4431643"/>
              <a:ext cx="675344" cy="107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3190017" y="3727550"/>
            <a:ext cx="2483784" cy="621258"/>
            <a:chOff x="3190017" y="3727550"/>
            <a:chExt cx="2483784" cy="621258"/>
          </a:xfrm>
        </p:grpSpPr>
        <p:cxnSp>
          <p:nvCxnSpPr>
            <p:cNvPr id="32" name="Straight Connector 31"/>
            <p:cNvCxnSpPr/>
            <p:nvPr/>
          </p:nvCxnSpPr>
          <p:spPr bwMode="auto">
            <a:xfrm flipV="1">
              <a:off x="3190017" y="3727550"/>
              <a:ext cx="661540" cy="107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V="1">
              <a:off x="4405392" y="3727550"/>
              <a:ext cx="1268409" cy="53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5400000" flipH="1" flipV="1">
              <a:off x="3921114" y="4114108"/>
              <a:ext cx="468855" cy="54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Group 34"/>
          <p:cNvGrpSpPr/>
          <p:nvPr/>
        </p:nvGrpSpPr>
        <p:grpSpPr>
          <a:xfrm>
            <a:off x="3520242" y="3989858"/>
            <a:ext cx="2112145" cy="455590"/>
            <a:chOff x="3520242" y="3989858"/>
            <a:chExt cx="2112145" cy="455590"/>
          </a:xfrm>
        </p:grpSpPr>
        <p:cxnSp>
          <p:nvCxnSpPr>
            <p:cNvPr id="36" name="Straight Connector 35"/>
            <p:cNvCxnSpPr/>
            <p:nvPr/>
          </p:nvCxnSpPr>
          <p:spPr bwMode="auto">
            <a:xfrm flipV="1">
              <a:off x="3812329" y="3989858"/>
              <a:ext cx="1820058" cy="148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rot="5400000" flipH="1" flipV="1">
              <a:off x="3361478" y="4286683"/>
              <a:ext cx="317529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4349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Project 1 Required Components</a:t>
            </a:r>
          </a:p>
        </p:txBody>
      </p:sp>
      <p:sp>
        <p:nvSpPr>
          <p:cNvPr id="299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990600"/>
            <a:ext cx="7772400" cy="4927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Read in labeled motion capture data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3D points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Part labels for each point</a:t>
            </a: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Tracking points through time to form trajectories, thus propagating part labels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Data association of trajectories up to time t-1 with points detected at time 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Do </a:t>
            </a:r>
            <a:r>
              <a:rPr lang="en-US" dirty="0" err="1" smtClean="0">
                <a:cs typeface="+mn-cs"/>
              </a:rPr>
              <a:t>Kalman</a:t>
            </a:r>
            <a:r>
              <a:rPr lang="en-US" dirty="0" smtClean="0">
                <a:cs typeface="+mn-cs"/>
              </a:rPr>
              <a:t> filter to update each trajectory with the point associated with it at time t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Write out the corrected points  / labels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Quantitative evaluation</a:t>
            </a:r>
            <a:endParaRPr lang="en-US" dirty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08000" y="2514600"/>
            <a:ext cx="8013700" cy="271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4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507" name="Line 35"/>
          <p:cNvSpPr>
            <a:spLocks noChangeShapeType="1"/>
          </p:cNvSpPr>
          <p:nvPr/>
        </p:nvSpPr>
        <p:spPr bwMode="auto">
          <a:xfrm flipV="1">
            <a:off x="3048000" y="4102100"/>
            <a:ext cx="2349500" cy="11303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(Best First) Strategy</a:t>
            </a:r>
            <a:endParaRPr lang="en-US" dirty="0"/>
          </a:p>
        </p:txBody>
      </p:sp>
      <p:sp>
        <p:nvSpPr>
          <p:cNvPr id="3049475" name="Text Box 3"/>
          <p:cNvSpPr txBox="1">
            <a:spLocks noChangeArrowheads="1"/>
          </p:cNvSpPr>
          <p:nvPr/>
        </p:nvSpPr>
        <p:spPr bwMode="auto">
          <a:xfrm>
            <a:off x="715963" y="973138"/>
            <a:ext cx="78438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latin typeface="Times New Roman"/>
                <a:cs typeface="Times New Roman"/>
              </a:rPr>
              <a:t>Assign observations to trajectories in decreasing </a:t>
            </a:r>
            <a:r>
              <a:rPr lang="en-US" sz="2400" dirty="0" smtClean="0">
                <a:latin typeface="Times New Roman"/>
                <a:cs typeface="Times New Roman"/>
              </a:rPr>
              <a:t>order of goodness, making sure to not reuse an observation twice.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25600" y="2946400"/>
            <a:ext cx="3187700" cy="1485900"/>
            <a:chOff x="976" y="1416"/>
            <a:chExt cx="2008" cy="936"/>
          </a:xfrm>
        </p:grpSpPr>
        <p:sp>
          <p:nvSpPr>
            <p:cNvPr id="3049477" name="Freeform 5"/>
            <p:cNvSpPr>
              <a:spLocks/>
            </p:cNvSpPr>
            <p:nvPr/>
          </p:nvSpPr>
          <p:spPr bwMode="auto">
            <a:xfrm>
              <a:off x="1004" y="1504"/>
              <a:ext cx="1908" cy="820"/>
            </a:xfrm>
            <a:custGeom>
              <a:avLst/>
              <a:gdLst/>
              <a:ahLst/>
              <a:cxnLst>
                <a:cxn ang="0">
                  <a:pos x="44" y="776"/>
                </a:cxn>
                <a:cxn ang="0">
                  <a:pos x="84" y="744"/>
                </a:cxn>
                <a:cxn ang="0">
                  <a:pos x="548" y="320"/>
                </a:cxn>
                <a:cxn ang="0">
                  <a:pos x="1196" y="72"/>
                </a:cxn>
                <a:cxn ang="0">
                  <a:pos x="1908" y="0"/>
                </a:cxn>
              </a:cxnLst>
              <a:rect l="0" t="0" r="r" b="b"/>
              <a:pathLst>
                <a:path w="1908" h="820">
                  <a:moveTo>
                    <a:pt x="44" y="776"/>
                  </a:moveTo>
                  <a:cubicBezTo>
                    <a:pt x="22" y="798"/>
                    <a:pt x="0" y="820"/>
                    <a:pt x="84" y="744"/>
                  </a:cubicBezTo>
                  <a:cubicBezTo>
                    <a:pt x="168" y="668"/>
                    <a:pt x="363" y="432"/>
                    <a:pt x="548" y="320"/>
                  </a:cubicBezTo>
                  <a:cubicBezTo>
                    <a:pt x="733" y="208"/>
                    <a:pt x="969" y="125"/>
                    <a:pt x="1196" y="72"/>
                  </a:cubicBezTo>
                  <a:cubicBezTo>
                    <a:pt x="1423" y="19"/>
                    <a:pt x="1665" y="9"/>
                    <a:pt x="190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9478" name="Rectangle 6"/>
            <p:cNvSpPr>
              <a:spLocks noChangeArrowheads="1"/>
            </p:cNvSpPr>
            <p:nvPr/>
          </p:nvSpPr>
          <p:spPr bwMode="auto">
            <a:xfrm>
              <a:off x="976" y="2200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9479" name="Rectangle 7"/>
            <p:cNvSpPr>
              <a:spLocks noChangeArrowheads="1"/>
            </p:cNvSpPr>
            <p:nvPr/>
          </p:nvSpPr>
          <p:spPr bwMode="auto">
            <a:xfrm>
              <a:off x="1480" y="1760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9480" name="Rectangle 8"/>
            <p:cNvSpPr>
              <a:spLocks noChangeArrowheads="1"/>
            </p:cNvSpPr>
            <p:nvPr/>
          </p:nvSpPr>
          <p:spPr bwMode="auto">
            <a:xfrm>
              <a:off x="2112" y="1504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9481" name="Rectangle 9"/>
            <p:cNvSpPr>
              <a:spLocks noChangeArrowheads="1"/>
            </p:cNvSpPr>
            <p:nvPr/>
          </p:nvSpPr>
          <p:spPr bwMode="auto">
            <a:xfrm>
              <a:off x="2816" y="1416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49482" name="Rectangle 10"/>
          <p:cNvSpPr>
            <a:spLocks noChangeArrowheads="1"/>
          </p:cNvSpPr>
          <p:nvPr/>
        </p:nvSpPr>
        <p:spPr bwMode="auto">
          <a:xfrm>
            <a:off x="5778500" y="3022600"/>
            <a:ext cx="114300" cy="101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9483" name="Line 11"/>
          <p:cNvSpPr>
            <a:spLocks noChangeShapeType="1"/>
          </p:cNvSpPr>
          <p:nvPr/>
        </p:nvSpPr>
        <p:spPr bwMode="auto">
          <a:xfrm>
            <a:off x="4813300" y="3086100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9484" name="Oval 12"/>
          <p:cNvSpPr>
            <a:spLocks noChangeArrowheads="1"/>
          </p:cNvSpPr>
          <p:nvPr/>
        </p:nvSpPr>
        <p:spPr bwMode="auto">
          <a:xfrm>
            <a:off x="4957763" y="2247900"/>
            <a:ext cx="1790700" cy="1714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9485" name="Oval 13"/>
          <p:cNvSpPr>
            <a:spLocks noChangeArrowheads="1"/>
          </p:cNvSpPr>
          <p:nvPr/>
        </p:nvSpPr>
        <p:spPr bwMode="auto">
          <a:xfrm>
            <a:off x="5753100" y="2489200"/>
            <a:ext cx="889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049486" name="Oval 14"/>
          <p:cNvSpPr>
            <a:spLocks noChangeArrowheads="1"/>
          </p:cNvSpPr>
          <p:nvPr/>
        </p:nvSpPr>
        <p:spPr bwMode="auto">
          <a:xfrm>
            <a:off x="6311900" y="2844800"/>
            <a:ext cx="889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049487" name="Oval 15"/>
          <p:cNvSpPr>
            <a:spLocks noChangeArrowheads="1"/>
          </p:cNvSpPr>
          <p:nvPr/>
        </p:nvSpPr>
        <p:spPr bwMode="auto">
          <a:xfrm>
            <a:off x="5232400" y="2870200"/>
            <a:ext cx="889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049488" name="Text Box 16"/>
          <p:cNvSpPr txBox="1">
            <a:spLocks noChangeArrowheads="1"/>
          </p:cNvSpPr>
          <p:nvPr/>
        </p:nvSpPr>
        <p:spPr bwMode="auto">
          <a:xfrm>
            <a:off x="1228725" y="2886075"/>
            <a:ext cx="1171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track1</a:t>
            </a:r>
          </a:p>
        </p:txBody>
      </p:sp>
      <p:sp>
        <p:nvSpPr>
          <p:cNvPr id="3049489" name="Oval 17"/>
          <p:cNvSpPr>
            <a:spLocks noChangeArrowheads="1"/>
          </p:cNvSpPr>
          <p:nvPr/>
        </p:nvSpPr>
        <p:spPr bwMode="auto">
          <a:xfrm>
            <a:off x="5969000" y="3302000"/>
            <a:ext cx="889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049491" name="Text Box 19"/>
          <p:cNvSpPr txBox="1">
            <a:spLocks noChangeArrowheads="1"/>
          </p:cNvSpPr>
          <p:nvPr/>
        </p:nvSpPr>
        <p:spPr bwMode="auto">
          <a:xfrm>
            <a:off x="5114925" y="2478088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o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3049492" name="Text Box 20"/>
          <p:cNvSpPr txBox="1">
            <a:spLocks noChangeArrowheads="1"/>
          </p:cNvSpPr>
          <p:nvPr/>
        </p:nvSpPr>
        <p:spPr bwMode="auto">
          <a:xfrm>
            <a:off x="5788025" y="2325688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o</a:t>
            </a:r>
            <a:r>
              <a:rPr lang="en-US" sz="2000" baseline="-25000"/>
              <a:t>2</a:t>
            </a:r>
            <a:endParaRPr lang="en-US" sz="2000"/>
          </a:p>
        </p:txBody>
      </p:sp>
      <p:sp>
        <p:nvSpPr>
          <p:cNvPr id="3049493" name="Text Box 21"/>
          <p:cNvSpPr txBox="1">
            <a:spLocks noChangeArrowheads="1"/>
          </p:cNvSpPr>
          <p:nvPr/>
        </p:nvSpPr>
        <p:spPr bwMode="auto">
          <a:xfrm>
            <a:off x="6296025" y="2859088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o</a:t>
            </a:r>
            <a:r>
              <a:rPr lang="en-US" sz="2000" baseline="-25000"/>
              <a:t>3</a:t>
            </a:r>
            <a:endParaRPr lang="en-US" sz="2000"/>
          </a:p>
        </p:txBody>
      </p:sp>
      <p:sp>
        <p:nvSpPr>
          <p:cNvPr id="3049494" name="Text Box 22"/>
          <p:cNvSpPr txBox="1">
            <a:spLocks noChangeArrowheads="1"/>
          </p:cNvSpPr>
          <p:nvPr/>
        </p:nvSpPr>
        <p:spPr bwMode="auto">
          <a:xfrm>
            <a:off x="6067425" y="3214688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o</a:t>
            </a:r>
            <a:r>
              <a:rPr lang="en-US" sz="2000" baseline="-25000"/>
              <a:t>4</a:t>
            </a:r>
            <a:endParaRPr lang="en-US" sz="2000"/>
          </a:p>
        </p:txBody>
      </p:sp>
      <p:sp>
        <p:nvSpPr>
          <p:cNvPr id="3049496" name="Text Box 24"/>
          <p:cNvSpPr txBox="1">
            <a:spLocks noChangeArrowheads="1"/>
          </p:cNvSpPr>
          <p:nvPr/>
        </p:nvSpPr>
        <p:spPr bwMode="auto">
          <a:xfrm>
            <a:off x="7172325" y="2351088"/>
            <a:ext cx="16573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>
              <a:buFont typeface="Times" pitchFamily="-112" charset="0"/>
              <a:buAutoNum type="arabicPlain"/>
            </a:pPr>
            <a:r>
              <a:rPr lang="en-US" sz="2000" dirty="0"/>
              <a:t>3.0 </a:t>
            </a:r>
          </a:p>
          <a:p>
            <a:pPr marL="457200" indent="-457200"/>
            <a:r>
              <a:rPr lang="en-US" sz="2000" dirty="0"/>
              <a:t>2     5.0</a:t>
            </a:r>
          </a:p>
          <a:p>
            <a:pPr marL="457200" indent="-457200"/>
            <a:r>
              <a:rPr lang="en-US" sz="2000" dirty="0"/>
              <a:t>3     6.0      1.0</a:t>
            </a:r>
          </a:p>
          <a:p>
            <a:pPr marL="457200" indent="-457200">
              <a:buFont typeface="Times" pitchFamily="-112" charset="0"/>
              <a:buAutoNum type="arabicPlain" startAt="4"/>
            </a:pPr>
            <a:r>
              <a:rPr lang="en-US" sz="2000" dirty="0"/>
              <a:t>9.0      8.0</a:t>
            </a:r>
          </a:p>
          <a:p>
            <a:pPr marL="457200" indent="-457200">
              <a:buFont typeface="Times" pitchFamily="-112" charset="0"/>
              <a:buAutoNum type="arabicPlain" startAt="4"/>
            </a:pPr>
            <a:r>
              <a:rPr lang="en-US" sz="2000" dirty="0"/>
              <a:t>           3.0</a:t>
            </a:r>
          </a:p>
          <a:p>
            <a:pPr marL="457200" indent="-457200">
              <a:buFont typeface="Times" pitchFamily="-112" charset="0"/>
              <a:buAutoNum type="arabicPlain" startAt="4"/>
            </a:pPr>
            <a:endParaRPr lang="en-US" sz="2000" dirty="0"/>
          </a:p>
        </p:txBody>
      </p:sp>
      <p:sp>
        <p:nvSpPr>
          <p:cNvPr id="3049497" name="Text Box 25"/>
          <p:cNvSpPr txBox="1">
            <a:spLocks noChangeArrowheads="1"/>
          </p:cNvSpPr>
          <p:nvPr/>
        </p:nvSpPr>
        <p:spPr bwMode="auto">
          <a:xfrm>
            <a:off x="7629525" y="1830388"/>
            <a:ext cx="50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ai1</a:t>
            </a:r>
          </a:p>
        </p:txBody>
      </p:sp>
      <p:sp>
        <p:nvSpPr>
          <p:cNvPr id="3049498" name="Rectangle 26"/>
          <p:cNvSpPr>
            <a:spLocks noChangeArrowheads="1"/>
          </p:cNvSpPr>
          <p:nvPr/>
        </p:nvSpPr>
        <p:spPr bwMode="auto">
          <a:xfrm>
            <a:off x="7569200" y="2235200"/>
            <a:ext cx="622300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9502" name="AutoShape 30"/>
          <p:cNvSpPr>
            <a:spLocks noChangeArrowheads="1"/>
          </p:cNvSpPr>
          <p:nvPr/>
        </p:nvSpPr>
        <p:spPr bwMode="auto">
          <a:xfrm>
            <a:off x="5207000" y="3949700"/>
            <a:ext cx="317500" cy="266700"/>
          </a:xfrm>
          <a:prstGeom prst="triangle">
            <a:avLst>
              <a:gd name="adj" fmla="val 50000"/>
            </a:avLst>
          </a:prstGeom>
          <a:solidFill>
            <a:srgbClr val="9AFF6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9503" name="AutoShape 31"/>
          <p:cNvSpPr>
            <a:spLocks noChangeArrowheads="1"/>
          </p:cNvSpPr>
          <p:nvPr/>
        </p:nvSpPr>
        <p:spPr bwMode="auto">
          <a:xfrm>
            <a:off x="4419600" y="4330700"/>
            <a:ext cx="317500" cy="266700"/>
          </a:xfrm>
          <a:prstGeom prst="triangle">
            <a:avLst>
              <a:gd name="adj" fmla="val 50000"/>
            </a:avLst>
          </a:prstGeom>
          <a:solidFill>
            <a:srgbClr val="9AFF6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9504" name="AutoShape 32"/>
          <p:cNvSpPr>
            <a:spLocks noChangeArrowheads="1"/>
          </p:cNvSpPr>
          <p:nvPr/>
        </p:nvSpPr>
        <p:spPr bwMode="auto">
          <a:xfrm>
            <a:off x="3619500" y="4711700"/>
            <a:ext cx="317500" cy="266700"/>
          </a:xfrm>
          <a:prstGeom prst="triangle">
            <a:avLst>
              <a:gd name="adj" fmla="val 50000"/>
            </a:avLst>
          </a:prstGeom>
          <a:solidFill>
            <a:srgbClr val="9AFF6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9505" name="AutoShape 33"/>
          <p:cNvSpPr>
            <a:spLocks noChangeArrowheads="1"/>
          </p:cNvSpPr>
          <p:nvPr/>
        </p:nvSpPr>
        <p:spPr bwMode="auto">
          <a:xfrm>
            <a:off x="2819400" y="5092700"/>
            <a:ext cx="317500" cy="266700"/>
          </a:xfrm>
          <a:prstGeom prst="triangle">
            <a:avLst>
              <a:gd name="adj" fmla="val 50000"/>
            </a:avLst>
          </a:prstGeom>
          <a:solidFill>
            <a:srgbClr val="9AFF6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9506" name="AutoShape 34"/>
          <p:cNvSpPr>
            <a:spLocks noChangeArrowheads="1"/>
          </p:cNvSpPr>
          <p:nvPr/>
        </p:nvSpPr>
        <p:spPr bwMode="auto">
          <a:xfrm>
            <a:off x="6083300" y="3619500"/>
            <a:ext cx="139700" cy="127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9508" name="Line 36"/>
          <p:cNvSpPr>
            <a:spLocks noChangeShapeType="1"/>
          </p:cNvSpPr>
          <p:nvPr/>
        </p:nvSpPr>
        <p:spPr bwMode="auto">
          <a:xfrm flipV="1">
            <a:off x="5448300" y="3733800"/>
            <a:ext cx="685800" cy="3175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9509" name="Oval 37"/>
          <p:cNvSpPr>
            <a:spLocks noChangeArrowheads="1"/>
          </p:cNvSpPr>
          <p:nvPr/>
        </p:nvSpPr>
        <p:spPr bwMode="auto">
          <a:xfrm>
            <a:off x="5300663" y="2844800"/>
            <a:ext cx="1790700" cy="1714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9510" name="Oval 38"/>
          <p:cNvSpPr>
            <a:spLocks noChangeArrowheads="1"/>
          </p:cNvSpPr>
          <p:nvPr/>
        </p:nvSpPr>
        <p:spPr bwMode="auto">
          <a:xfrm>
            <a:off x="6134100" y="4191000"/>
            <a:ext cx="88900" cy="101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049511" name="Text Box 39"/>
          <p:cNvSpPr txBox="1">
            <a:spLocks noChangeArrowheads="1"/>
          </p:cNvSpPr>
          <p:nvPr/>
        </p:nvSpPr>
        <p:spPr bwMode="auto">
          <a:xfrm>
            <a:off x="6169025" y="4027488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o</a:t>
            </a:r>
            <a:r>
              <a:rPr lang="en-US" sz="2000" baseline="-25000"/>
              <a:t>5</a:t>
            </a:r>
            <a:endParaRPr lang="en-US" sz="2000"/>
          </a:p>
        </p:txBody>
      </p:sp>
      <p:sp>
        <p:nvSpPr>
          <p:cNvPr id="3049512" name="Text Box 40"/>
          <p:cNvSpPr txBox="1">
            <a:spLocks noChangeArrowheads="1"/>
          </p:cNvSpPr>
          <p:nvPr/>
        </p:nvSpPr>
        <p:spPr bwMode="auto">
          <a:xfrm>
            <a:off x="2498725" y="5349875"/>
            <a:ext cx="1171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track2</a:t>
            </a:r>
          </a:p>
        </p:txBody>
      </p:sp>
      <p:sp>
        <p:nvSpPr>
          <p:cNvPr id="3049513" name="Text Box 41"/>
          <p:cNvSpPr txBox="1">
            <a:spLocks noChangeArrowheads="1"/>
          </p:cNvSpPr>
          <p:nvPr/>
        </p:nvSpPr>
        <p:spPr bwMode="auto">
          <a:xfrm>
            <a:off x="8251825" y="1830388"/>
            <a:ext cx="50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ai2</a:t>
            </a:r>
          </a:p>
        </p:txBody>
      </p:sp>
      <p:sp>
        <p:nvSpPr>
          <p:cNvPr id="3049514" name="Rectangle 42"/>
          <p:cNvSpPr>
            <a:spLocks noChangeArrowheads="1"/>
          </p:cNvSpPr>
          <p:nvPr/>
        </p:nvSpPr>
        <p:spPr bwMode="auto">
          <a:xfrm>
            <a:off x="8191500" y="2235200"/>
            <a:ext cx="622300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9500" name="Rectangle 28"/>
          <p:cNvSpPr>
            <a:spLocks noChangeArrowheads="1"/>
          </p:cNvSpPr>
          <p:nvPr/>
        </p:nvSpPr>
        <p:spPr bwMode="auto">
          <a:xfrm>
            <a:off x="7620000" y="3289301"/>
            <a:ext cx="533400" cy="355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9515" name="Rectangle 43"/>
          <p:cNvSpPr>
            <a:spLocks noChangeArrowheads="1"/>
          </p:cNvSpPr>
          <p:nvPr/>
        </p:nvSpPr>
        <p:spPr bwMode="auto">
          <a:xfrm>
            <a:off x="8242300" y="3606800"/>
            <a:ext cx="533400" cy="355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9517" name="Text Box 45"/>
          <p:cNvSpPr txBox="1">
            <a:spLocks noChangeArrowheads="1"/>
          </p:cNvSpPr>
          <p:nvPr/>
        </p:nvSpPr>
        <p:spPr bwMode="auto">
          <a:xfrm>
            <a:off x="5876925" y="4727576"/>
            <a:ext cx="3127375" cy="19389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Note: solution may</a:t>
            </a:r>
            <a:br>
              <a:rPr lang="en-US" sz="2400" dirty="0" smtClean="0">
                <a:latin typeface="Times New Roman"/>
                <a:cs typeface="Times New Roman"/>
              </a:rPr>
            </a:br>
            <a:r>
              <a:rPr lang="en-US" sz="2400" dirty="0" smtClean="0">
                <a:latin typeface="Times New Roman"/>
                <a:cs typeface="Times New Roman"/>
              </a:rPr>
              <a:t>not be optimal!  Later we will discuss other methods that find the optimal solution.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679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9500" grpId="0" animBg="1"/>
      <p:bldP spid="3049515" grpId="0" animBg="1"/>
      <p:bldP spid="30495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Missing Observations</a:t>
            </a:r>
          </a:p>
        </p:txBody>
      </p:sp>
      <p:sp>
        <p:nvSpPr>
          <p:cNvPr id="3002371" name="Text Box 3"/>
          <p:cNvSpPr txBox="1">
            <a:spLocks noChangeArrowheads="1"/>
          </p:cNvSpPr>
          <p:nvPr/>
        </p:nvSpPr>
        <p:spPr bwMode="auto">
          <a:xfrm>
            <a:off x="715963" y="973138"/>
            <a:ext cx="78438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 dirty="0" smtClean="0">
                <a:cs typeface="+mn-cs"/>
              </a:rPr>
              <a:t>What to do if there is no good observation to use for updating a trajectory (that is, no observation in the gating region)?</a:t>
            </a:r>
            <a:endParaRPr lang="en-US" b="0" dirty="0">
              <a:cs typeface="+mn-cs"/>
            </a:endParaRPr>
          </a:p>
        </p:txBody>
      </p:sp>
      <p:grpSp>
        <p:nvGrpSpPr>
          <p:cNvPr id="26627" name="Group 4"/>
          <p:cNvGrpSpPr>
            <a:grpSpLocks/>
          </p:cNvGrpSpPr>
          <p:nvPr/>
        </p:nvGrpSpPr>
        <p:grpSpPr bwMode="auto">
          <a:xfrm>
            <a:off x="1625600" y="2946400"/>
            <a:ext cx="3187700" cy="1485900"/>
            <a:chOff x="976" y="1416"/>
            <a:chExt cx="2008" cy="936"/>
          </a:xfrm>
        </p:grpSpPr>
        <p:sp>
          <p:nvSpPr>
            <p:cNvPr id="3002373" name="Freeform 5"/>
            <p:cNvSpPr>
              <a:spLocks/>
            </p:cNvSpPr>
            <p:nvPr/>
          </p:nvSpPr>
          <p:spPr bwMode="auto">
            <a:xfrm>
              <a:off x="1004" y="1504"/>
              <a:ext cx="1908" cy="820"/>
            </a:xfrm>
            <a:custGeom>
              <a:avLst/>
              <a:gdLst>
                <a:gd name="T0" fmla="*/ 44 w 1908"/>
                <a:gd name="T1" fmla="*/ 776 h 820"/>
                <a:gd name="T2" fmla="*/ 84 w 1908"/>
                <a:gd name="T3" fmla="*/ 744 h 820"/>
                <a:gd name="T4" fmla="*/ 548 w 1908"/>
                <a:gd name="T5" fmla="*/ 320 h 820"/>
                <a:gd name="T6" fmla="*/ 1196 w 1908"/>
                <a:gd name="T7" fmla="*/ 72 h 820"/>
                <a:gd name="T8" fmla="*/ 1908 w 1908"/>
                <a:gd name="T9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8" h="820">
                  <a:moveTo>
                    <a:pt x="44" y="776"/>
                  </a:moveTo>
                  <a:cubicBezTo>
                    <a:pt x="22" y="798"/>
                    <a:pt x="0" y="820"/>
                    <a:pt x="84" y="744"/>
                  </a:cubicBezTo>
                  <a:cubicBezTo>
                    <a:pt x="168" y="668"/>
                    <a:pt x="363" y="432"/>
                    <a:pt x="548" y="320"/>
                  </a:cubicBezTo>
                  <a:cubicBezTo>
                    <a:pt x="733" y="208"/>
                    <a:pt x="969" y="125"/>
                    <a:pt x="1196" y="72"/>
                  </a:cubicBezTo>
                  <a:cubicBezTo>
                    <a:pt x="1423" y="19"/>
                    <a:pt x="1665" y="9"/>
                    <a:pt x="190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02374" name="Rectangle 6"/>
            <p:cNvSpPr>
              <a:spLocks noChangeArrowheads="1"/>
            </p:cNvSpPr>
            <p:nvPr/>
          </p:nvSpPr>
          <p:spPr bwMode="auto">
            <a:xfrm>
              <a:off x="976" y="2200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02375" name="Rectangle 7"/>
            <p:cNvSpPr>
              <a:spLocks noChangeArrowheads="1"/>
            </p:cNvSpPr>
            <p:nvPr/>
          </p:nvSpPr>
          <p:spPr bwMode="auto">
            <a:xfrm>
              <a:off x="1480" y="1760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02376" name="Rectangle 8"/>
            <p:cNvSpPr>
              <a:spLocks noChangeArrowheads="1"/>
            </p:cNvSpPr>
            <p:nvPr/>
          </p:nvSpPr>
          <p:spPr bwMode="auto">
            <a:xfrm>
              <a:off x="2112" y="1504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02377" name="Rectangle 9"/>
            <p:cNvSpPr>
              <a:spLocks noChangeArrowheads="1"/>
            </p:cNvSpPr>
            <p:nvPr/>
          </p:nvSpPr>
          <p:spPr bwMode="auto">
            <a:xfrm>
              <a:off x="2816" y="1416"/>
              <a:ext cx="168" cy="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02380" name="Rectangle 12"/>
          <p:cNvSpPr>
            <a:spLocks noChangeArrowheads="1"/>
          </p:cNvSpPr>
          <p:nvPr/>
        </p:nvSpPr>
        <p:spPr bwMode="auto">
          <a:xfrm>
            <a:off x="5778500" y="3022600"/>
            <a:ext cx="114300" cy="101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02381" name="Line 13"/>
          <p:cNvSpPr>
            <a:spLocks noChangeShapeType="1"/>
          </p:cNvSpPr>
          <p:nvPr/>
        </p:nvSpPr>
        <p:spPr bwMode="auto">
          <a:xfrm>
            <a:off x="4813300" y="3086100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02384" name="Oval 16"/>
          <p:cNvSpPr>
            <a:spLocks noChangeArrowheads="1"/>
          </p:cNvSpPr>
          <p:nvPr/>
        </p:nvSpPr>
        <p:spPr bwMode="auto">
          <a:xfrm>
            <a:off x="4957763" y="2247900"/>
            <a:ext cx="1790700" cy="1714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02391" name="Text Box 23"/>
          <p:cNvSpPr txBox="1">
            <a:spLocks noChangeArrowheads="1"/>
          </p:cNvSpPr>
          <p:nvPr/>
        </p:nvSpPr>
        <p:spPr bwMode="auto">
          <a:xfrm>
            <a:off x="1228725" y="2886075"/>
            <a:ext cx="117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track1</a:t>
            </a:r>
          </a:p>
        </p:txBody>
      </p:sp>
    </p:spTree>
    <p:extLst>
      <p:ext uri="{BB962C8B-B14F-4D97-AF65-F5344CB8AC3E}">
        <p14:creationId xmlns:p14="http://schemas.microsoft.com/office/powerpoint/2010/main" val="295557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Missing Observations</a:t>
            </a:r>
          </a:p>
        </p:txBody>
      </p:sp>
      <p:sp>
        <p:nvSpPr>
          <p:cNvPr id="3002371" name="Text Box 3"/>
          <p:cNvSpPr txBox="1">
            <a:spLocks noChangeArrowheads="1"/>
          </p:cNvSpPr>
          <p:nvPr/>
        </p:nvSpPr>
        <p:spPr bwMode="auto">
          <a:xfrm>
            <a:off x="715963" y="973138"/>
            <a:ext cx="78438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 dirty="0" smtClean="0">
                <a:cs typeface="+mn-cs"/>
              </a:rPr>
              <a:t>Use predicted location as the updated location, but flag it as missing and increase the variance.</a:t>
            </a:r>
            <a:endParaRPr lang="en-US" b="0" dirty="0">
              <a:cs typeface="+mn-cs"/>
            </a:endParaRPr>
          </a:p>
        </p:txBody>
      </p:sp>
      <p:sp>
        <p:nvSpPr>
          <p:cNvPr id="3002373" name="Freeform 5"/>
          <p:cNvSpPr>
            <a:spLocks/>
          </p:cNvSpPr>
          <p:nvPr/>
        </p:nvSpPr>
        <p:spPr bwMode="auto">
          <a:xfrm>
            <a:off x="1670050" y="3086100"/>
            <a:ext cx="3028950" cy="1301750"/>
          </a:xfrm>
          <a:custGeom>
            <a:avLst/>
            <a:gdLst>
              <a:gd name="T0" fmla="*/ 44 w 1908"/>
              <a:gd name="T1" fmla="*/ 776 h 820"/>
              <a:gd name="T2" fmla="*/ 84 w 1908"/>
              <a:gd name="T3" fmla="*/ 744 h 820"/>
              <a:gd name="T4" fmla="*/ 548 w 1908"/>
              <a:gd name="T5" fmla="*/ 320 h 820"/>
              <a:gd name="T6" fmla="*/ 1196 w 1908"/>
              <a:gd name="T7" fmla="*/ 72 h 820"/>
              <a:gd name="T8" fmla="*/ 1908 w 1908"/>
              <a:gd name="T9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8" h="820">
                <a:moveTo>
                  <a:pt x="44" y="776"/>
                </a:moveTo>
                <a:cubicBezTo>
                  <a:pt x="22" y="798"/>
                  <a:pt x="0" y="820"/>
                  <a:pt x="84" y="744"/>
                </a:cubicBezTo>
                <a:cubicBezTo>
                  <a:pt x="168" y="668"/>
                  <a:pt x="363" y="432"/>
                  <a:pt x="548" y="320"/>
                </a:cubicBezTo>
                <a:cubicBezTo>
                  <a:pt x="733" y="208"/>
                  <a:pt x="969" y="125"/>
                  <a:pt x="1196" y="72"/>
                </a:cubicBezTo>
                <a:cubicBezTo>
                  <a:pt x="1423" y="19"/>
                  <a:pt x="1665" y="9"/>
                  <a:pt x="1908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02374" name="Rectangle 6"/>
          <p:cNvSpPr>
            <a:spLocks noChangeArrowheads="1"/>
          </p:cNvSpPr>
          <p:nvPr/>
        </p:nvSpPr>
        <p:spPr bwMode="auto">
          <a:xfrm>
            <a:off x="1625600" y="41910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02375" name="Rectangle 7"/>
          <p:cNvSpPr>
            <a:spLocks noChangeArrowheads="1"/>
          </p:cNvSpPr>
          <p:nvPr/>
        </p:nvSpPr>
        <p:spPr bwMode="auto">
          <a:xfrm>
            <a:off x="2425700" y="34925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02376" name="Rectangle 8"/>
          <p:cNvSpPr>
            <a:spLocks noChangeArrowheads="1"/>
          </p:cNvSpPr>
          <p:nvPr/>
        </p:nvSpPr>
        <p:spPr bwMode="auto">
          <a:xfrm>
            <a:off x="3429000" y="30861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02377" name="Rectangle 9"/>
          <p:cNvSpPr>
            <a:spLocks noChangeArrowheads="1"/>
          </p:cNvSpPr>
          <p:nvPr/>
        </p:nvSpPr>
        <p:spPr bwMode="auto">
          <a:xfrm>
            <a:off x="4546600" y="29464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02381" name="Line 13"/>
          <p:cNvSpPr>
            <a:spLocks noChangeShapeType="1"/>
          </p:cNvSpPr>
          <p:nvPr/>
        </p:nvSpPr>
        <p:spPr bwMode="auto">
          <a:xfrm>
            <a:off x="4813300" y="3086100"/>
            <a:ext cx="952500" cy="0"/>
          </a:xfrm>
          <a:prstGeom prst="line">
            <a:avLst/>
          </a:pr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+mn-cs"/>
            </a:endParaRPr>
          </a:p>
        </p:txBody>
      </p:sp>
      <p:sp>
        <p:nvSpPr>
          <p:cNvPr id="3002384" name="Oval 16"/>
          <p:cNvSpPr>
            <a:spLocks noChangeArrowheads="1"/>
          </p:cNvSpPr>
          <p:nvPr/>
        </p:nvSpPr>
        <p:spPr bwMode="auto">
          <a:xfrm>
            <a:off x="4754562" y="2006600"/>
            <a:ext cx="2268537" cy="2171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02391" name="Text Box 23"/>
          <p:cNvSpPr txBox="1">
            <a:spLocks noChangeArrowheads="1"/>
          </p:cNvSpPr>
          <p:nvPr/>
        </p:nvSpPr>
        <p:spPr bwMode="auto">
          <a:xfrm>
            <a:off x="1228725" y="2886075"/>
            <a:ext cx="117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track1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727700" y="2933700"/>
            <a:ext cx="266700" cy="2413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66763" y="4821238"/>
            <a:ext cx="78438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 dirty="0" smtClean="0">
                <a:cs typeface="+mn-cs"/>
              </a:rPr>
              <a:t>This way you can keep predicting forward in time, and hopefully regain tracking using detections in future frames.</a:t>
            </a: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184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Project 1 Required Components</a:t>
            </a:r>
          </a:p>
        </p:txBody>
      </p:sp>
      <p:sp>
        <p:nvSpPr>
          <p:cNvPr id="299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990600"/>
            <a:ext cx="7772400" cy="4927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Read in labeled motion capture data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3D points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Part labels for each point</a:t>
            </a: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Tracking points through time to form trajectories, thus propagating part labels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Data association of trajectories up to time t-1 with points detected at time 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Do </a:t>
            </a:r>
            <a:r>
              <a:rPr lang="en-US" dirty="0" err="1" smtClean="0">
                <a:cs typeface="+mn-cs"/>
              </a:rPr>
              <a:t>Kalman</a:t>
            </a:r>
            <a:r>
              <a:rPr lang="en-US" dirty="0" smtClean="0">
                <a:cs typeface="+mn-cs"/>
              </a:rPr>
              <a:t> filter to update each trajectory with the point associated with it at time t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Write out the corrected points  / labels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Quantitative evaluation</a:t>
            </a:r>
            <a:endParaRPr lang="en-US" dirty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08000" y="1016000"/>
            <a:ext cx="8013700" cy="15113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08000" y="5156200"/>
            <a:ext cx="8013700" cy="1371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9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Capture Overview</a:t>
            </a:r>
            <a:endParaRPr lang="en-US" dirty="0"/>
          </a:p>
        </p:txBody>
      </p:sp>
      <p:pic>
        <p:nvPicPr>
          <p:cNvPr id="4" name="Content Placeholder 3" descr="IMG_130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r="12456"/>
          <a:stretch>
            <a:fillRect/>
          </a:stretch>
        </p:blipFill>
        <p:spPr/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90800"/>
            <a:ext cx="1879600" cy="2280603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341835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Capture Overview</a:t>
            </a:r>
            <a:endParaRPr lang="en-US" dirty="0"/>
          </a:p>
        </p:txBody>
      </p:sp>
      <p:pic>
        <p:nvPicPr>
          <p:cNvPr id="4" name="Content Placeholder 3" descr="joint_location_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" r="15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415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Marker Locations</a:t>
            </a:r>
            <a:endParaRPr lang="en-US" dirty="0"/>
          </a:p>
        </p:txBody>
      </p:sp>
      <p:pic>
        <p:nvPicPr>
          <p:cNvPr id="4" name="Picture 3" descr="PiG_marker_placemen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063270"/>
            <a:ext cx="8310767" cy="5319627"/>
          </a:xfrm>
          <a:prstGeom prst="rect">
            <a:avLst/>
          </a:prstGeom>
        </p:spPr>
      </p:pic>
      <p:pic>
        <p:nvPicPr>
          <p:cNvPr id="5" name="Picture 4" descr="PiG_marker_placement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00"/>
            <a:ext cx="4963899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4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35000" y="952500"/>
            <a:ext cx="7772400" cy="4927600"/>
          </a:xfrm>
        </p:spPr>
        <p:txBody>
          <a:bodyPr/>
          <a:lstStyle/>
          <a:p>
            <a:r>
              <a:rPr lang="en-US" dirty="0"/>
              <a:t>The markers are identical 17mm diameter IR sphere reflectors. </a:t>
            </a:r>
            <a:endParaRPr lang="en-US" dirty="0" smtClean="0"/>
          </a:p>
          <a:p>
            <a:r>
              <a:rPr lang="en-US" dirty="0"/>
              <a:t>Because of this, when the VICON software finds the 3D </a:t>
            </a:r>
            <a:r>
              <a:rPr lang="en-US" dirty="0" smtClean="0"/>
              <a:t>positions </a:t>
            </a:r>
            <a:r>
              <a:rPr lang="en-US" dirty="0"/>
              <a:t>of the markers there is no indication of which body part an individual marker corresponds to.  </a:t>
            </a:r>
            <a:endParaRPr lang="en-US" dirty="0" smtClean="0"/>
          </a:p>
          <a:p>
            <a:r>
              <a:rPr lang="en-US" dirty="0" smtClean="0"/>
              <a:t>VICON </a:t>
            </a:r>
            <a:r>
              <a:rPr lang="en-US" dirty="0"/>
              <a:t>has an automatic labeling tool that tries to label the markers in the </a:t>
            </a:r>
            <a:r>
              <a:rPr lang="en-US" dirty="0" smtClean="0"/>
              <a:t>sequence, but...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9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11"/>
          <a:stretch/>
        </p:blipFill>
        <p:spPr bwMode="auto">
          <a:xfrm>
            <a:off x="1503045" y="2494280"/>
            <a:ext cx="2662556" cy="3754120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2300" y="825500"/>
            <a:ext cx="7772400" cy="4927600"/>
          </a:xfrm>
        </p:spPr>
        <p:txBody>
          <a:bodyPr/>
          <a:lstStyle/>
          <a:p>
            <a:r>
              <a:rPr lang="en-US" sz="2800" dirty="0" smtClean="0"/>
              <a:t>The output of the VICON labeling tool has many errors including: unlabeled markers, mislabeled markers, extra</a:t>
            </a:r>
            <a:r>
              <a:rPr lang="en-US" sz="2800" u="sng" dirty="0" smtClean="0"/>
              <a:t> </a:t>
            </a:r>
            <a:r>
              <a:rPr lang="en-US" sz="2800" dirty="0" smtClean="0"/>
              <a:t>markers, and missing markers.  </a:t>
            </a: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0500" y="3733800"/>
            <a:ext cx="13816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VICON</a:t>
            </a:r>
            <a:br>
              <a:rPr lang="en-US" dirty="0" smtClean="0"/>
            </a:br>
            <a:r>
              <a:rPr lang="en-US" dirty="0" smtClean="0"/>
              <a:t>output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38700" y="2506980"/>
            <a:ext cx="4172964" cy="3754120"/>
            <a:chOff x="4940300" y="2506980"/>
            <a:chExt cx="4172964" cy="3754120"/>
          </a:xfrm>
        </p:grpSpPr>
        <p:pic>
          <p:nvPicPr>
            <p:cNvPr id="7" name="Picture 6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45" r="-2022"/>
            <a:stretch/>
          </p:blipFill>
          <p:spPr bwMode="auto">
            <a:xfrm>
              <a:off x="4940300" y="2506980"/>
              <a:ext cx="2667000" cy="375412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7574712" y="3721100"/>
              <a:ext cx="153855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 want</a:t>
              </a:r>
            </a:p>
            <a:p>
              <a:r>
                <a:rPr lang="en-US" dirty="0" smtClean="0"/>
                <a:t>this!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779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Hope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tracking, you will have 39 trajectories, each corresponding to one body marker.</a:t>
            </a:r>
          </a:p>
          <a:p>
            <a:r>
              <a:rPr lang="en-US" dirty="0" smtClean="0"/>
              <a:t>The ground truth label of a marker in one frame thus determines the correct label for all points on the same trajectory.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8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Recall: Filtering Framework</a:t>
            </a:r>
          </a:p>
        </p:txBody>
      </p:sp>
      <p:sp>
        <p:nvSpPr>
          <p:cNvPr id="3001347" name="Text Box 3"/>
          <p:cNvSpPr txBox="1">
            <a:spLocks noChangeArrowheads="1"/>
          </p:cNvSpPr>
          <p:nvPr/>
        </p:nvSpPr>
        <p:spPr bwMode="auto">
          <a:xfrm>
            <a:off x="728663" y="1049338"/>
            <a:ext cx="7843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 dirty="0">
                <a:cs typeface="+mn-cs"/>
              </a:rPr>
              <a:t>Recall our </a:t>
            </a:r>
            <a:r>
              <a:rPr lang="en-US" b="0" dirty="0" smtClean="0">
                <a:cs typeface="+mn-cs"/>
              </a:rPr>
              <a:t>discussion </a:t>
            </a:r>
            <a:r>
              <a:rPr lang="en-US" b="0" dirty="0">
                <a:cs typeface="+mn-cs"/>
              </a:rPr>
              <a:t>of state space filtering</a:t>
            </a:r>
          </a:p>
        </p:txBody>
      </p:sp>
      <p:sp>
        <p:nvSpPr>
          <p:cNvPr id="3001348" name="Text Box 4"/>
          <p:cNvSpPr txBox="1">
            <a:spLocks noChangeArrowheads="1"/>
          </p:cNvSpPr>
          <p:nvPr/>
        </p:nvSpPr>
        <p:spPr bwMode="auto">
          <a:xfrm>
            <a:off x="715963" y="1760538"/>
            <a:ext cx="7843837" cy="415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 b="0" dirty="0" smtClean="0">
                <a:cs typeface="+mn-cs"/>
              </a:rPr>
              <a:t>We want to recursively estimate the current state</a:t>
            </a:r>
            <a:br>
              <a:rPr lang="en-US" sz="2800" b="0" dirty="0" smtClean="0">
                <a:cs typeface="+mn-cs"/>
              </a:rPr>
            </a:br>
            <a:r>
              <a:rPr lang="en-US" sz="2800" b="0" dirty="0" smtClean="0">
                <a:cs typeface="+mn-cs"/>
              </a:rPr>
              <a:t>at every time that a measurement is received.</a:t>
            </a:r>
          </a:p>
          <a:p>
            <a:pPr>
              <a:spcBef>
                <a:spcPct val="50000"/>
              </a:spcBef>
              <a:defRPr/>
            </a:pPr>
            <a:r>
              <a:rPr lang="en-US" sz="2800" b="0" u="sng" dirty="0" smtClean="0">
                <a:cs typeface="+mn-cs"/>
              </a:rPr>
              <a:t>Two step approach:</a:t>
            </a:r>
          </a:p>
          <a:p>
            <a:pPr>
              <a:spcBef>
                <a:spcPct val="50000"/>
              </a:spcBef>
              <a:buFont typeface="Times" charset="0"/>
              <a:buAutoNum type="arabicParenR"/>
              <a:defRPr/>
            </a:pPr>
            <a:r>
              <a:rPr lang="en-US" sz="2800" b="0" dirty="0" smtClean="0">
                <a:cs typeface="+mn-cs"/>
              </a:rPr>
              <a:t>prediction: propagate state </a:t>
            </a:r>
            <a:r>
              <a:rPr lang="en-US" sz="2800" b="0" dirty="0" err="1" smtClean="0">
                <a:cs typeface="+mn-cs"/>
              </a:rPr>
              <a:t>pdf</a:t>
            </a:r>
            <a:r>
              <a:rPr lang="en-US" sz="2800" b="0" dirty="0" smtClean="0">
                <a:cs typeface="+mn-cs"/>
              </a:rPr>
              <a:t> forward in time,</a:t>
            </a:r>
            <a:br>
              <a:rPr lang="en-US" sz="2800" b="0" dirty="0" smtClean="0">
                <a:cs typeface="+mn-cs"/>
              </a:rPr>
            </a:br>
            <a:r>
              <a:rPr lang="en-US" sz="2800" b="0" dirty="0" smtClean="0">
                <a:cs typeface="+mn-cs"/>
              </a:rPr>
              <a:t>taking process/model noise into account (translate, deform, and spread the </a:t>
            </a:r>
            <a:r>
              <a:rPr lang="en-US" sz="2800" b="0" dirty="0" err="1" smtClean="0">
                <a:cs typeface="+mn-cs"/>
              </a:rPr>
              <a:t>pdf</a:t>
            </a:r>
            <a:r>
              <a:rPr lang="en-US" sz="2800" b="0" dirty="0" smtClean="0">
                <a:cs typeface="+mn-cs"/>
              </a:rPr>
              <a:t>)</a:t>
            </a:r>
          </a:p>
          <a:p>
            <a:pPr>
              <a:spcBef>
                <a:spcPct val="50000"/>
              </a:spcBef>
              <a:buFont typeface="Times" charset="0"/>
              <a:buAutoNum type="arabicParenR"/>
              <a:defRPr/>
            </a:pPr>
            <a:r>
              <a:rPr lang="en-US" sz="2800" b="0" dirty="0" smtClean="0">
                <a:cs typeface="+mn-cs"/>
              </a:rPr>
              <a:t>update: use Bayes theorem to modify prediction </a:t>
            </a:r>
            <a:r>
              <a:rPr lang="en-US" sz="2800" b="0" dirty="0" err="1" smtClean="0">
                <a:cs typeface="+mn-cs"/>
              </a:rPr>
              <a:t>pdf</a:t>
            </a:r>
            <a:r>
              <a:rPr lang="en-US" sz="2800" b="0" dirty="0" smtClean="0">
                <a:cs typeface="+mn-cs"/>
              </a:rPr>
              <a:t> based on current noisy measurement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7" name="Picture 6" descr="Screen Shot 2017-02-13 at 8.55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130300"/>
            <a:ext cx="5789238" cy="424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1000" y="1168400"/>
            <a:ext cx="2868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Background info + this </a:t>
            </a:r>
            <a:r>
              <a:rPr lang="en-US" sz="1600" dirty="0" err="1" smtClean="0"/>
              <a:t>ppt</a:t>
            </a:r>
            <a:r>
              <a:rPr lang="en-US" sz="1600" dirty="0" smtClean="0"/>
              <a:t> file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1549400"/>
            <a:ext cx="1164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to use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778500" y="1854200"/>
            <a:ext cx="2634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One perfectly labeled frame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2171700"/>
            <a:ext cx="2363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Sequence to be corrected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191000" y="2870200"/>
            <a:ext cx="2042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Start with this code...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0259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3" name="Picture 2" descr="Screen Shot 2017-02-13 at 8.59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219200"/>
            <a:ext cx="7734300" cy="266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3600" y="4546600"/>
            <a:ext cx="6640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SampleCode.m</a:t>
            </a:r>
            <a:r>
              <a:rPr lang="en-US" dirty="0" smtClean="0"/>
              <a:t> is where you want to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1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"/>
            <a:ext cx="8001000" cy="838200"/>
          </a:xfrm>
        </p:spPr>
        <p:txBody>
          <a:bodyPr/>
          <a:lstStyle/>
          <a:p>
            <a:r>
              <a:rPr lang="en-US" dirty="0" smtClean="0"/>
              <a:t>Extensions (do at least one in addition to the required components)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104900"/>
            <a:ext cx="8115300" cy="4927600"/>
          </a:xfrm>
        </p:spPr>
        <p:txBody>
          <a:bodyPr/>
          <a:lstStyle/>
          <a:p>
            <a:r>
              <a:rPr lang="en-US" dirty="0" smtClean="0"/>
              <a:t>Implement particle filtering, and compare with KF for tracking</a:t>
            </a:r>
          </a:p>
          <a:p>
            <a:r>
              <a:rPr lang="en-US" dirty="0" smtClean="0"/>
              <a:t>Implement JPDAF for “soft” data association </a:t>
            </a:r>
          </a:p>
          <a:p>
            <a:r>
              <a:rPr lang="en-US" dirty="0" smtClean="0"/>
              <a:t>Implement an optimal approach for solving “hard” data association (hard </a:t>
            </a:r>
            <a:r>
              <a:rPr lang="en-US" dirty="0" err="1" smtClean="0"/>
              <a:t>vs</a:t>
            </a:r>
            <a:r>
              <a:rPr lang="en-US" dirty="0" smtClean="0"/>
              <a:t> soft, not </a:t>
            </a:r>
            <a:r>
              <a:rPr lang="en-US" dirty="0" err="1" smtClean="0"/>
              <a:t>vs</a:t>
            </a:r>
            <a:r>
              <a:rPr lang="en-US" dirty="0" smtClean="0"/>
              <a:t> easy).  Some choices are:</a:t>
            </a:r>
          </a:p>
          <a:p>
            <a:pPr lvl="1"/>
            <a:r>
              <a:rPr lang="en-US" dirty="0" smtClean="0"/>
              <a:t>	Kuhn-</a:t>
            </a:r>
            <a:r>
              <a:rPr lang="en-US" dirty="0" err="1" smtClean="0"/>
              <a:t>Munkres</a:t>
            </a:r>
            <a:r>
              <a:rPr lang="en-US" dirty="0" smtClean="0"/>
              <a:t> (Hungarian) algorithm</a:t>
            </a:r>
          </a:p>
          <a:p>
            <a:pPr lvl="1"/>
            <a:r>
              <a:rPr lang="en-US" dirty="0" smtClean="0"/>
              <a:t>  Linear programming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Min-cost network 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37200" y="4940300"/>
            <a:ext cx="3263900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When I say “implement” I mean implement the whole algorithm, not just call a library routine that does it.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1658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876300"/>
            <a:ext cx="8115300" cy="5448300"/>
          </a:xfrm>
        </p:spPr>
        <p:txBody>
          <a:bodyPr/>
          <a:lstStyle/>
          <a:p>
            <a:r>
              <a:rPr lang="en-US" dirty="0" smtClean="0"/>
              <a:t>Use knowledge about neighboring markers</a:t>
            </a:r>
            <a:br>
              <a:rPr lang="en-US" dirty="0" smtClean="0"/>
            </a:br>
            <a:r>
              <a:rPr lang="en-US" dirty="0" smtClean="0"/>
              <a:t>to improve the data association / tracking</a:t>
            </a:r>
          </a:p>
          <a:p>
            <a:pPr lvl="1"/>
            <a:r>
              <a:rPr lang="en-US" dirty="0" smtClean="0"/>
              <a:t>This is more open-ended... We don’t necessarily know what to do here. </a:t>
            </a:r>
          </a:p>
          <a:p>
            <a:pPr lvl="1"/>
            <a:r>
              <a:rPr lang="en-US" dirty="0" smtClean="0"/>
              <a:t>One idea: some pairs of marker points are constrained to be a certain distance away from each other, because they are both on a body part that is rigid (e.g. forearm; head; lower leg).</a:t>
            </a:r>
          </a:p>
          <a:p>
            <a:pPr lvl="1"/>
            <a:r>
              <a:rPr lang="en-US" dirty="0" smtClean="0"/>
              <a:t>Another idea: points on the same rigid body should move similarly.  If one is missing, perhaps you can use the velocity of the visible one.</a:t>
            </a:r>
          </a:p>
        </p:txBody>
      </p:sp>
    </p:spTree>
    <p:extLst>
      <p:ext uri="{BB962C8B-B14F-4D97-AF65-F5344CB8AC3E}">
        <p14:creationId xmlns:p14="http://schemas.microsoft.com/office/powerpoint/2010/main" val="29529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Recall: </a:t>
            </a:r>
            <a:r>
              <a:rPr lang="en-US" dirty="0" err="1" smtClean="0">
                <a:cs typeface="+mj-cs"/>
              </a:rPr>
              <a:t>Kalman</a:t>
            </a:r>
            <a:r>
              <a:rPr lang="en-US" dirty="0" smtClean="0">
                <a:cs typeface="+mj-cs"/>
              </a:rPr>
              <a:t> Filter</a:t>
            </a:r>
          </a:p>
        </p:txBody>
      </p:sp>
      <p:sp>
        <p:nvSpPr>
          <p:cNvPr id="3018756" name="Text Box 4"/>
          <p:cNvSpPr txBox="1">
            <a:spLocks noChangeArrowheads="1"/>
          </p:cNvSpPr>
          <p:nvPr/>
        </p:nvSpPr>
        <p:spPr bwMode="auto">
          <a:xfrm>
            <a:off x="568325" y="1108075"/>
            <a:ext cx="830097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 err="1" smtClean="0">
                <a:cs typeface="+mn-cs"/>
              </a:rPr>
              <a:t>Kalman</a:t>
            </a:r>
            <a:r>
              <a:rPr lang="en-US" b="0" dirty="0" smtClean="0">
                <a:cs typeface="+mn-cs"/>
              </a:rPr>
              <a:t> </a:t>
            </a:r>
            <a:r>
              <a:rPr lang="en-US" b="0" dirty="0">
                <a:cs typeface="+mn-cs"/>
              </a:rPr>
              <a:t>filtering </a:t>
            </a:r>
            <a:r>
              <a:rPr lang="en-US" b="0" dirty="0" smtClean="0">
                <a:cs typeface="+mn-cs"/>
              </a:rPr>
              <a:t>is an example of Bayes filtering where:</a:t>
            </a:r>
            <a:endParaRPr lang="en-US" b="0" dirty="0">
              <a:cs typeface="+mn-cs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b="0" dirty="0" smtClean="0">
                <a:cs typeface="+mn-cs"/>
              </a:rPr>
              <a:t>Motion model </a:t>
            </a:r>
            <a:r>
              <a:rPr lang="en-US" b="0" dirty="0">
                <a:cs typeface="+mn-cs"/>
              </a:rPr>
              <a:t>and measurement model are </a:t>
            </a:r>
            <a:r>
              <a:rPr lang="en-US" b="0" dirty="0" smtClean="0">
                <a:cs typeface="+mn-cs"/>
              </a:rPr>
              <a:t>linear</a:t>
            </a:r>
            <a:endParaRPr lang="en-US" b="0" dirty="0">
              <a:cs typeface="+mn-cs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b="0" dirty="0" smtClean="0">
                <a:cs typeface="+mn-cs"/>
              </a:rPr>
              <a:t>Noise </a:t>
            </a:r>
            <a:r>
              <a:rPr lang="en-US" b="0" dirty="0">
                <a:cs typeface="+mn-cs"/>
              </a:rPr>
              <a:t>is zero-mean </a:t>
            </a:r>
            <a:r>
              <a:rPr lang="en-US" b="0" dirty="0" smtClean="0">
                <a:cs typeface="+mn-cs"/>
              </a:rPr>
              <a:t>Gaussian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b="0" dirty="0" smtClean="0">
                <a:cs typeface="+mn-cs"/>
              </a:rPr>
              <a:t>Prior distribution on state vector is Gaussian</a:t>
            </a:r>
            <a:endParaRPr lang="en-US" sz="2400" i="1" dirty="0">
              <a:cs typeface="+mn-cs"/>
            </a:endParaRPr>
          </a:p>
        </p:txBody>
      </p:sp>
      <p:sp>
        <p:nvSpPr>
          <p:cNvPr id="3018757" name="Text Box 5"/>
          <p:cNvSpPr txBox="1">
            <a:spLocks noChangeArrowheads="1"/>
          </p:cNvSpPr>
          <p:nvPr/>
        </p:nvSpPr>
        <p:spPr bwMode="auto">
          <a:xfrm>
            <a:off x="646113" y="3078163"/>
            <a:ext cx="3567112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cs typeface="+mn-cs"/>
              </a:rPr>
              <a:t>1) </a:t>
            </a:r>
            <a:r>
              <a:rPr lang="en-US" b="0" dirty="0" smtClean="0">
                <a:cs typeface="+mn-cs"/>
              </a:rPr>
              <a:t>Motion model</a:t>
            </a:r>
            <a:endParaRPr lang="en-US" b="0" dirty="0">
              <a:cs typeface="+mn-cs"/>
            </a:endParaRPr>
          </a:p>
          <a:p>
            <a:pPr>
              <a:defRPr/>
            </a:pPr>
            <a:r>
              <a:rPr lang="en-US" b="0" dirty="0">
                <a:cs typeface="+mn-cs"/>
              </a:rPr>
              <a:t>         </a:t>
            </a:r>
          </a:p>
          <a:p>
            <a:pPr>
              <a:defRPr/>
            </a:pPr>
            <a:endParaRPr lang="en-US" b="0" dirty="0">
              <a:cs typeface="+mn-cs"/>
            </a:endParaRPr>
          </a:p>
          <a:p>
            <a:pPr>
              <a:defRPr/>
            </a:pPr>
            <a:r>
              <a:rPr lang="en-US" b="0" dirty="0">
                <a:cs typeface="+mn-cs"/>
              </a:rPr>
              <a:t>2) Measurement model </a:t>
            </a:r>
          </a:p>
          <a:p>
            <a:pPr>
              <a:defRPr/>
            </a:pPr>
            <a:r>
              <a:rPr lang="en-US" b="0" dirty="0">
                <a:cs typeface="+mn-cs"/>
              </a:rPr>
              <a:t>	</a:t>
            </a:r>
            <a:endParaRPr lang="en-US" b="0" i="1" dirty="0">
              <a:cs typeface="+mn-cs"/>
            </a:endParaRPr>
          </a:p>
        </p:txBody>
      </p:sp>
      <p:pic>
        <p:nvPicPr>
          <p:cNvPr id="30187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6" b="44965"/>
          <a:stretch>
            <a:fillRect/>
          </a:stretch>
        </p:blipFill>
        <p:spPr bwMode="auto">
          <a:xfrm>
            <a:off x="1514475" y="3602038"/>
            <a:ext cx="3421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018759" name="Text Box 7"/>
          <p:cNvSpPr txBox="1">
            <a:spLocks noChangeArrowheads="1"/>
          </p:cNvSpPr>
          <p:nvPr/>
        </p:nvSpPr>
        <p:spPr bwMode="auto">
          <a:xfrm>
            <a:off x="5203825" y="3597275"/>
            <a:ext cx="3014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i="1" dirty="0">
                <a:cs typeface="+mn-cs"/>
              </a:rPr>
              <a:t>p(</a:t>
            </a:r>
            <a:r>
              <a:rPr lang="en-US" b="0" i="1" dirty="0" err="1">
                <a:cs typeface="+mn-cs"/>
              </a:rPr>
              <a:t>v</a:t>
            </a:r>
            <a:r>
              <a:rPr lang="en-US" b="0" i="1" baseline="-25000" dirty="0" err="1">
                <a:cs typeface="+mn-cs"/>
              </a:rPr>
              <a:t>k</a:t>
            </a:r>
            <a:r>
              <a:rPr lang="en-US" b="0" i="1" dirty="0">
                <a:cs typeface="+mn-cs"/>
              </a:rPr>
              <a:t>) = N(</a:t>
            </a:r>
            <a:r>
              <a:rPr lang="en-US" b="0" i="1" dirty="0" err="1">
                <a:cs typeface="+mn-cs"/>
              </a:rPr>
              <a:t>v</a:t>
            </a:r>
            <a:r>
              <a:rPr lang="en-US" b="0" i="1" baseline="-25000" dirty="0" err="1">
                <a:cs typeface="+mn-cs"/>
              </a:rPr>
              <a:t>k</a:t>
            </a:r>
            <a:r>
              <a:rPr lang="en-US" b="0" i="1" dirty="0">
                <a:cs typeface="+mn-cs"/>
              </a:rPr>
              <a:t> | 0, </a:t>
            </a:r>
            <a:r>
              <a:rPr lang="en-US" b="0" i="1" dirty="0" err="1">
                <a:cs typeface="+mn-cs"/>
              </a:rPr>
              <a:t>Q</a:t>
            </a:r>
            <a:r>
              <a:rPr lang="en-US" b="0" i="1" baseline="-25000" dirty="0" err="1">
                <a:cs typeface="+mn-cs"/>
              </a:rPr>
              <a:t>k</a:t>
            </a:r>
            <a:r>
              <a:rPr lang="en-US" b="0" i="1" dirty="0">
                <a:cs typeface="+mn-cs"/>
              </a:rPr>
              <a:t>)</a:t>
            </a:r>
          </a:p>
        </p:txBody>
      </p:sp>
      <p:sp>
        <p:nvSpPr>
          <p:cNvPr id="3018760" name="Text Box 8"/>
          <p:cNvSpPr txBox="1">
            <a:spLocks noChangeArrowheads="1"/>
          </p:cNvSpPr>
          <p:nvPr/>
        </p:nvSpPr>
        <p:spPr bwMode="auto">
          <a:xfrm>
            <a:off x="5203825" y="4994275"/>
            <a:ext cx="301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i="1">
                <a:cs typeface="+mn-cs"/>
              </a:rPr>
              <a:t>p(n</a:t>
            </a:r>
            <a:r>
              <a:rPr lang="en-US" b="0" i="1" baseline="-25000">
                <a:cs typeface="+mn-cs"/>
              </a:rPr>
              <a:t>k</a:t>
            </a:r>
            <a:r>
              <a:rPr lang="en-US" b="0" i="1">
                <a:cs typeface="+mn-cs"/>
              </a:rPr>
              <a:t>) = N(n</a:t>
            </a:r>
            <a:r>
              <a:rPr lang="en-US" b="0" i="1" baseline="-25000">
                <a:cs typeface="+mn-cs"/>
              </a:rPr>
              <a:t>k</a:t>
            </a:r>
            <a:r>
              <a:rPr lang="en-US" b="0" i="1">
                <a:cs typeface="+mn-cs"/>
              </a:rPr>
              <a:t> | 0, R</a:t>
            </a:r>
            <a:r>
              <a:rPr lang="en-US" b="0" i="1" baseline="-25000">
                <a:cs typeface="+mn-cs"/>
              </a:rPr>
              <a:t>k</a:t>
            </a:r>
            <a:r>
              <a:rPr lang="en-US" b="0" i="1">
                <a:cs typeface="+mn-cs"/>
              </a:rPr>
              <a:t>)</a:t>
            </a:r>
          </a:p>
        </p:txBody>
      </p:sp>
      <p:grpSp>
        <p:nvGrpSpPr>
          <p:cNvPr id="14343" name="Group 9"/>
          <p:cNvGrpSpPr>
            <a:grpSpLocks/>
          </p:cNvGrpSpPr>
          <p:nvPr/>
        </p:nvGrpSpPr>
        <p:grpSpPr bwMode="auto">
          <a:xfrm>
            <a:off x="1489075" y="5024438"/>
            <a:ext cx="3421063" cy="657225"/>
            <a:chOff x="938" y="2925"/>
            <a:chExt cx="2155" cy="414"/>
          </a:xfrm>
        </p:grpSpPr>
        <p:pic>
          <p:nvPicPr>
            <p:cNvPr id="3018762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523"/>
            <a:stretch>
              <a:fillRect/>
            </a:stretch>
          </p:blipFill>
          <p:spPr bwMode="auto">
            <a:xfrm>
              <a:off x="938" y="2925"/>
              <a:ext cx="2155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018763" name="Rectangle 11"/>
            <p:cNvSpPr>
              <a:spLocks noChangeArrowheads="1"/>
            </p:cNvSpPr>
            <p:nvPr/>
          </p:nvSpPr>
          <p:spPr bwMode="auto">
            <a:xfrm>
              <a:off x="2624" y="3064"/>
              <a:ext cx="96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Kalman Filter</a:t>
            </a:r>
          </a:p>
        </p:txBody>
      </p:sp>
      <p:pic>
        <p:nvPicPr>
          <p:cNvPr id="3026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1" r="46243" b="12221"/>
          <a:stretch>
            <a:fillRect/>
          </a:stretch>
        </p:blipFill>
        <p:spPr bwMode="auto">
          <a:xfrm>
            <a:off x="876300" y="2185988"/>
            <a:ext cx="7102475" cy="207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0269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2"/>
          <a:stretch>
            <a:fillRect/>
          </a:stretch>
        </p:blipFill>
        <p:spPr bwMode="auto">
          <a:xfrm>
            <a:off x="4391025" y="4498975"/>
            <a:ext cx="4511675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026949" name="Text Box 5"/>
          <p:cNvSpPr txBox="1">
            <a:spLocks noChangeArrowheads="1"/>
          </p:cNvSpPr>
          <p:nvPr/>
        </p:nvSpPr>
        <p:spPr bwMode="auto">
          <a:xfrm>
            <a:off x="796925" y="1095375"/>
            <a:ext cx="760474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 smtClean="0">
                <a:cs typeface="+mn-cs"/>
              </a:rPr>
              <a:t>Under those conditions, all probability distributions</a:t>
            </a:r>
            <a:br>
              <a:rPr lang="en-US" b="0" dirty="0" smtClean="0">
                <a:cs typeface="+mn-cs"/>
              </a:rPr>
            </a:br>
            <a:r>
              <a:rPr lang="en-US" b="0" dirty="0" smtClean="0">
                <a:cs typeface="+mn-cs"/>
              </a:rPr>
              <a:t>remain Gaussian</a:t>
            </a:r>
            <a:r>
              <a:rPr lang="en-US" b="0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  <a:endParaRPr lang="en-US" sz="2400" b="0" dirty="0"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61000" y="3797300"/>
            <a:ext cx="0" cy="355600"/>
            <a:chOff x="8115300" y="1981200"/>
            <a:chExt cx="0" cy="355600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8115300" y="1981200"/>
              <a:ext cx="0" cy="3556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" name="Straight Connector 2"/>
            <p:cNvCxnSpPr/>
            <p:nvPr/>
          </p:nvCxnSpPr>
          <p:spPr bwMode="auto">
            <a:xfrm>
              <a:off x="8115300" y="1981200"/>
              <a:ext cx="0" cy="355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/>
          <p:cNvGrpSpPr/>
          <p:nvPr/>
        </p:nvGrpSpPr>
        <p:grpSpPr>
          <a:xfrm>
            <a:off x="4368800" y="3073400"/>
            <a:ext cx="0" cy="355600"/>
            <a:chOff x="8115300" y="1981200"/>
            <a:chExt cx="0" cy="355600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8115300" y="1981200"/>
              <a:ext cx="0" cy="3556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8115300" y="1981200"/>
              <a:ext cx="0" cy="355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18"/>
          <p:cNvGrpSpPr/>
          <p:nvPr/>
        </p:nvGrpSpPr>
        <p:grpSpPr>
          <a:xfrm>
            <a:off x="4749800" y="2425700"/>
            <a:ext cx="0" cy="355600"/>
            <a:chOff x="8115300" y="1981200"/>
            <a:chExt cx="0" cy="355600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8115300" y="1981200"/>
              <a:ext cx="0" cy="3556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8115300" y="1981200"/>
              <a:ext cx="0" cy="355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cs typeface="+mj-cs"/>
              </a:rPr>
              <a:t>Kalman</a:t>
            </a:r>
            <a:r>
              <a:rPr lang="en-US" dirty="0" smtClean="0">
                <a:cs typeface="+mj-cs"/>
              </a:rPr>
              <a:t> Filter</a:t>
            </a:r>
          </a:p>
        </p:txBody>
      </p:sp>
      <p:grpSp>
        <p:nvGrpSpPr>
          <p:cNvPr id="16386" name="Group 3"/>
          <p:cNvGrpSpPr>
            <a:grpSpLocks/>
          </p:cNvGrpSpPr>
          <p:nvPr/>
        </p:nvGrpSpPr>
        <p:grpSpPr bwMode="auto">
          <a:xfrm>
            <a:off x="317500" y="1136650"/>
            <a:ext cx="8396288" cy="4708525"/>
            <a:chOff x="200" y="716"/>
            <a:chExt cx="5289" cy="2966"/>
          </a:xfrm>
        </p:grpSpPr>
        <p:pic>
          <p:nvPicPr>
            <p:cNvPr id="30279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" y="716"/>
              <a:ext cx="5289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027973" name="Rectangle 5"/>
            <p:cNvSpPr>
              <a:spLocks noChangeArrowheads="1"/>
            </p:cNvSpPr>
            <p:nvPr/>
          </p:nvSpPr>
          <p:spPr bwMode="auto">
            <a:xfrm>
              <a:off x="2440" y="1104"/>
              <a:ext cx="728" cy="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Problem</a:t>
            </a:r>
          </a:p>
        </p:txBody>
      </p:sp>
      <p:sp>
        <p:nvSpPr>
          <p:cNvPr id="3001347" name="Text Box 3"/>
          <p:cNvSpPr txBox="1">
            <a:spLocks noChangeArrowheads="1"/>
          </p:cNvSpPr>
          <p:nvPr/>
        </p:nvSpPr>
        <p:spPr bwMode="auto">
          <a:xfrm>
            <a:off x="728663" y="909638"/>
            <a:ext cx="80343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 dirty="0" smtClean="0">
                <a:cs typeface="+mn-cs"/>
              </a:rPr>
              <a:t>When tracking multiple objects, or when there are multiple detections, how do we know which detection to use when updating each state vector?</a:t>
            </a:r>
            <a:endParaRPr lang="en-US" b="0" dirty="0">
              <a:cs typeface="+mn-cs"/>
            </a:endParaRPr>
          </a:p>
        </p:txBody>
      </p:sp>
      <p:sp>
        <p:nvSpPr>
          <p:cNvPr id="3001348" name="Text Box 4"/>
          <p:cNvSpPr txBox="1">
            <a:spLocks noChangeArrowheads="1"/>
          </p:cNvSpPr>
          <p:nvPr/>
        </p:nvSpPr>
        <p:spPr bwMode="auto">
          <a:xfrm>
            <a:off x="715963" y="1760538"/>
            <a:ext cx="784383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800" b="0" dirty="0" smtClean="0"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800" b="0" u="sng" dirty="0" smtClean="0">
                <a:cs typeface="+mn-cs"/>
              </a:rPr>
              <a:t>Two step approach:</a:t>
            </a:r>
          </a:p>
          <a:p>
            <a:pPr>
              <a:spcBef>
                <a:spcPct val="50000"/>
              </a:spcBef>
              <a:buFont typeface="Times" charset="0"/>
              <a:buAutoNum type="arabicParenR"/>
              <a:defRPr/>
            </a:pPr>
            <a:r>
              <a:rPr lang="en-US" sz="2800" b="0" dirty="0" smtClean="0">
                <a:cs typeface="+mn-cs"/>
              </a:rPr>
              <a:t>prediction: propagate state </a:t>
            </a:r>
            <a:r>
              <a:rPr lang="en-US" sz="2800" b="0" dirty="0" err="1" smtClean="0">
                <a:cs typeface="+mn-cs"/>
              </a:rPr>
              <a:t>pdf</a:t>
            </a:r>
            <a:r>
              <a:rPr lang="en-US" sz="2800" b="0" dirty="0" smtClean="0">
                <a:cs typeface="+mn-cs"/>
              </a:rPr>
              <a:t> forward in time,</a:t>
            </a:r>
            <a:br>
              <a:rPr lang="en-US" sz="2800" b="0" dirty="0" smtClean="0">
                <a:cs typeface="+mn-cs"/>
              </a:rPr>
            </a:br>
            <a:r>
              <a:rPr lang="en-US" sz="2800" b="0" dirty="0" smtClean="0">
                <a:cs typeface="+mn-cs"/>
              </a:rPr>
              <a:t>taking process noise into account (translate, deform, and spread the </a:t>
            </a:r>
            <a:r>
              <a:rPr lang="en-US" sz="2800" b="0" dirty="0" err="1" smtClean="0">
                <a:cs typeface="+mn-cs"/>
              </a:rPr>
              <a:t>pdf</a:t>
            </a:r>
            <a:r>
              <a:rPr lang="en-US" sz="2800" b="0" dirty="0" smtClean="0">
                <a:cs typeface="+mn-cs"/>
              </a:rPr>
              <a:t>)</a:t>
            </a:r>
          </a:p>
          <a:p>
            <a:pPr>
              <a:spcBef>
                <a:spcPct val="50000"/>
              </a:spcBef>
              <a:buFont typeface="Times" charset="0"/>
              <a:buAutoNum type="arabicParenR"/>
              <a:defRPr/>
            </a:pPr>
            <a:r>
              <a:rPr lang="en-US" sz="2800" b="0" dirty="0" smtClean="0">
                <a:cs typeface="+mn-cs"/>
              </a:rPr>
              <a:t>update: use Bayes theorem to modify prediction </a:t>
            </a:r>
            <a:r>
              <a:rPr lang="en-US" sz="2800" b="0" dirty="0" err="1" smtClean="0">
                <a:cs typeface="+mn-cs"/>
              </a:rPr>
              <a:t>pdf</a:t>
            </a:r>
            <a:r>
              <a:rPr lang="en-US" sz="2800" b="0" dirty="0" smtClean="0">
                <a:cs typeface="+mn-cs"/>
              </a:rPr>
              <a:t> based on current measurement</a:t>
            </a:r>
          </a:p>
        </p:txBody>
      </p:sp>
      <p:grpSp>
        <p:nvGrpSpPr>
          <p:cNvPr id="3001351" name="Group 7"/>
          <p:cNvGrpSpPr>
            <a:grpSpLocks/>
          </p:cNvGrpSpPr>
          <p:nvPr/>
        </p:nvGrpSpPr>
        <p:grpSpPr bwMode="auto">
          <a:xfrm>
            <a:off x="3111500" y="5054600"/>
            <a:ext cx="4062413" cy="1122363"/>
            <a:chOff x="1976" y="3432"/>
            <a:chExt cx="2559" cy="707"/>
          </a:xfrm>
        </p:grpSpPr>
        <p:sp>
          <p:nvSpPr>
            <p:cNvPr id="3001349" name="Rectangle 5"/>
            <p:cNvSpPr>
              <a:spLocks noChangeArrowheads="1"/>
            </p:cNvSpPr>
            <p:nvPr/>
          </p:nvSpPr>
          <p:spPr bwMode="auto">
            <a:xfrm>
              <a:off x="1976" y="3432"/>
              <a:ext cx="2040" cy="31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01350" name="Text Box 6"/>
            <p:cNvSpPr txBox="1">
              <a:spLocks noChangeArrowheads="1"/>
            </p:cNvSpPr>
            <p:nvPr/>
          </p:nvSpPr>
          <p:spPr bwMode="auto">
            <a:xfrm>
              <a:off x="2806" y="3697"/>
              <a:ext cx="1729" cy="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  <a:cs typeface="+mn-cs"/>
                </a:rPr>
                <a:t>But which observation</a:t>
              </a:r>
              <a:br>
                <a:rPr lang="en-US" sz="2000" dirty="0">
                  <a:solidFill>
                    <a:schemeClr val="bg1"/>
                  </a:solidFill>
                  <a:cs typeface="+mn-cs"/>
                </a:rPr>
              </a:br>
              <a:r>
                <a:rPr lang="en-US" sz="2000" dirty="0">
                  <a:solidFill>
                    <a:schemeClr val="bg1"/>
                  </a:solidFill>
                  <a:cs typeface="+mn-cs"/>
                </a:rPr>
                <a:t>should we update with?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47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768" name="Freeform 40"/>
          <p:cNvSpPr>
            <a:spLocks/>
          </p:cNvSpPr>
          <p:nvPr/>
        </p:nvSpPr>
        <p:spPr bwMode="auto">
          <a:xfrm>
            <a:off x="1689100" y="2413000"/>
            <a:ext cx="4419600" cy="1714500"/>
          </a:xfrm>
          <a:custGeom>
            <a:avLst/>
            <a:gdLst>
              <a:gd name="T0" fmla="*/ 0 w 2784"/>
              <a:gd name="T1" fmla="*/ 0 h 1080"/>
              <a:gd name="T2" fmla="*/ 296 w 2784"/>
              <a:gd name="T3" fmla="*/ 480 h 1080"/>
              <a:gd name="T4" fmla="*/ 784 w 2784"/>
              <a:gd name="T5" fmla="*/ 760 h 1080"/>
              <a:gd name="T6" fmla="*/ 1400 w 2784"/>
              <a:gd name="T7" fmla="*/ 920 h 1080"/>
              <a:gd name="T8" fmla="*/ 2112 w 2784"/>
              <a:gd name="T9" fmla="*/ 1040 h 1080"/>
              <a:gd name="T10" fmla="*/ 2784 w 2784"/>
              <a:gd name="T11" fmla="*/ 108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4" h="1080">
                <a:moveTo>
                  <a:pt x="0" y="0"/>
                </a:moveTo>
                <a:cubicBezTo>
                  <a:pt x="82" y="176"/>
                  <a:pt x="165" y="353"/>
                  <a:pt x="296" y="480"/>
                </a:cubicBezTo>
                <a:cubicBezTo>
                  <a:pt x="427" y="607"/>
                  <a:pt x="600" y="687"/>
                  <a:pt x="784" y="760"/>
                </a:cubicBezTo>
                <a:cubicBezTo>
                  <a:pt x="968" y="833"/>
                  <a:pt x="1179" y="873"/>
                  <a:pt x="1400" y="920"/>
                </a:cubicBezTo>
                <a:cubicBezTo>
                  <a:pt x="1621" y="967"/>
                  <a:pt x="1881" y="1013"/>
                  <a:pt x="2112" y="1040"/>
                </a:cubicBezTo>
                <a:cubicBezTo>
                  <a:pt x="2343" y="1067"/>
                  <a:pt x="2563" y="1073"/>
                  <a:pt x="2784" y="108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Data Association</a:t>
            </a:r>
          </a:p>
        </p:txBody>
      </p:sp>
      <p:sp>
        <p:nvSpPr>
          <p:cNvPr id="3017731" name="Text Box 3"/>
          <p:cNvSpPr txBox="1">
            <a:spLocks noChangeArrowheads="1"/>
          </p:cNvSpPr>
          <p:nvPr/>
        </p:nvSpPr>
        <p:spPr bwMode="auto">
          <a:xfrm>
            <a:off x="779463" y="858838"/>
            <a:ext cx="78438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 dirty="0">
                <a:cs typeface="+mn-cs"/>
              </a:rPr>
              <a:t>Multi-frame </a:t>
            </a:r>
            <a:r>
              <a:rPr lang="en-US" b="0" dirty="0" smtClean="0">
                <a:cs typeface="+mn-cs"/>
              </a:rPr>
              <a:t>matching </a:t>
            </a:r>
            <a:r>
              <a:rPr lang="en-US" b="0" dirty="0">
                <a:cs typeface="+mn-cs"/>
              </a:rPr>
              <a:t>(matching observations in a new frame to a set of tracked trajectories)</a:t>
            </a:r>
          </a:p>
        </p:txBody>
      </p:sp>
      <p:sp>
        <p:nvSpPr>
          <p:cNvPr id="3017760" name="Freeform 32"/>
          <p:cNvSpPr>
            <a:spLocks/>
          </p:cNvSpPr>
          <p:nvPr/>
        </p:nvSpPr>
        <p:spPr bwMode="auto">
          <a:xfrm>
            <a:off x="1485900" y="2667000"/>
            <a:ext cx="4813300" cy="2654300"/>
          </a:xfrm>
          <a:custGeom>
            <a:avLst/>
            <a:gdLst>
              <a:gd name="T0" fmla="*/ 0 w 3032"/>
              <a:gd name="T1" fmla="*/ 1672 h 1672"/>
              <a:gd name="T2" fmla="*/ 696 w 3032"/>
              <a:gd name="T3" fmla="*/ 1448 h 1672"/>
              <a:gd name="T4" fmla="*/ 1232 w 3032"/>
              <a:gd name="T5" fmla="*/ 816 h 1672"/>
              <a:gd name="T6" fmla="*/ 1664 w 3032"/>
              <a:gd name="T7" fmla="*/ 376 h 1672"/>
              <a:gd name="T8" fmla="*/ 2328 w 3032"/>
              <a:gd name="T9" fmla="*/ 80 h 1672"/>
              <a:gd name="T10" fmla="*/ 3032 w 3032"/>
              <a:gd name="T11" fmla="*/ 0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2" h="1672">
                <a:moveTo>
                  <a:pt x="0" y="1672"/>
                </a:moveTo>
                <a:cubicBezTo>
                  <a:pt x="245" y="1631"/>
                  <a:pt x="491" y="1591"/>
                  <a:pt x="696" y="1448"/>
                </a:cubicBezTo>
                <a:cubicBezTo>
                  <a:pt x="901" y="1305"/>
                  <a:pt x="1071" y="995"/>
                  <a:pt x="1232" y="816"/>
                </a:cubicBezTo>
                <a:cubicBezTo>
                  <a:pt x="1393" y="637"/>
                  <a:pt x="1481" y="499"/>
                  <a:pt x="1664" y="376"/>
                </a:cubicBezTo>
                <a:cubicBezTo>
                  <a:pt x="1847" y="253"/>
                  <a:pt x="2100" y="143"/>
                  <a:pt x="2328" y="80"/>
                </a:cubicBezTo>
                <a:cubicBezTo>
                  <a:pt x="2556" y="17"/>
                  <a:pt x="2794" y="8"/>
                  <a:pt x="303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7761" name="AutoShape 33"/>
          <p:cNvSpPr>
            <a:spLocks noChangeArrowheads="1"/>
          </p:cNvSpPr>
          <p:nvPr/>
        </p:nvSpPr>
        <p:spPr bwMode="auto">
          <a:xfrm>
            <a:off x="1498600" y="22352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7751" name="Rectangle 23"/>
          <p:cNvSpPr>
            <a:spLocks noChangeArrowheads="1"/>
          </p:cNvSpPr>
          <p:nvPr/>
        </p:nvSpPr>
        <p:spPr bwMode="auto">
          <a:xfrm>
            <a:off x="1358900" y="52070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7752" name="Rectangle 24"/>
          <p:cNvSpPr>
            <a:spLocks noChangeArrowheads="1"/>
          </p:cNvSpPr>
          <p:nvPr/>
        </p:nvSpPr>
        <p:spPr bwMode="auto">
          <a:xfrm>
            <a:off x="2413000" y="48514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7753" name="Rectangle 25"/>
          <p:cNvSpPr>
            <a:spLocks noChangeArrowheads="1"/>
          </p:cNvSpPr>
          <p:nvPr/>
        </p:nvSpPr>
        <p:spPr bwMode="auto">
          <a:xfrm>
            <a:off x="3302000" y="38481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7754" name="Rectangle 26"/>
          <p:cNvSpPr>
            <a:spLocks noChangeArrowheads="1"/>
          </p:cNvSpPr>
          <p:nvPr/>
        </p:nvSpPr>
        <p:spPr bwMode="auto">
          <a:xfrm>
            <a:off x="5054600" y="26924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7755" name="Rectangle 27"/>
          <p:cNvSpPr>
            <a:spLocks noChangeArrowheads="1"/>
          </p:cNvSpPr>
          <p:nvPr/>
        </p:nvSpPr>
        <p:spPr bwMode="auto">
          <a:xfrm>
            <a:off x="6172200" y="25527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7759" name="Rectangle 31"/>
          <p:cNvSpPr>
            <a:spLocks noChangeArrowheads="1"/>
          </p:cNvSpPr>
          <p:nvPr/>
        </p:nvSpPr>
        <p:spPr bwMode="auto">
          <a:xfrm>
            <a:off x="4013200" y="31496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7762" name="AutoShape 34"/>
          <p:cNvSpPr>
            <a:spLocks noChangeArrowheads="1"/>
          </p:cNvSpPr>
          <p:nvPr/>
        </p:nvSpPr>
        <p:spPr bwMode="auto">
          <a:xfrm>
            <a:off x="1981200" y="29591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7763" name="AutoShape 35"/>
          <p:cNvSpPr>
            <a:spLocks noChangeArrowheads="1"/>
          </p:cNvSpPr>
          <p:nvPr/>
        </p:nvSpPr>
        <p:spPr bwMode="auto">
          <a:xfrm>
            <a:off x="2794000" y="34290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7764" name="AutoShape 36"/>
          <p:cNvSpPr>
            <a:spLocks noChangeArrowheads="1"/>
          </p:cNvSpPr>
          <p:nvPr/>
        </p:nvSpPr>
        <p:spPr bwMode="auto">
          <a:xfrm>
            <a:off x="3708400" y="36576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7765" name="AutoShape 37"/>
          <p:cNvSpPr>
            <a:spLocks noChangeArrowheads="1"/>
          </p:cNvSpPr>
          <p:nvPr/>
        </p:nvSpPr>
        <p:spPr bwMode="auto">
          <a:xfrm>
            <a:off x="4762500" y="38481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7766" name="AutoShape 38"/>
          <p:cNvSpPr>
            <a:spLocks noChangeArrowheads="1"/>
          </p:cNvSpPr>
          <p:nvPr/>
        </p:nvSpPr>
        <p:spPr bwMode="auto">
          <a:xfrm>
            <a:off x="5918200" y="39497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7769" name="Oval 41"/>
          <p:cNvSpPr>
            <a:spLocks noChangeArrowheads="1"/>
          </p:cNvSpPr>
          <p:nvPr/>
        </p:nvSpPr>
        <p:spPr bwMode="auto">
          <a:xfrm>
            <a:off x="7264400" y="25654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7770" name="Oval 42"/>
          <p:cNvSpPr>
            <a:spLocks noChangeArrowheads="1"/>
          </p:cNvSpPr>
          <p:nvPr/>
        </p:nvSpPr>
        <p:spPr bwMode="auto">
          <a:xfrm>
            <a:off x="7150100" y="40640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7771" name="Oval 43"/>
          <p:cNvSpPr>
            <a:spLocks noChangeArrowheads="1"/>
          </p:cNvSpPr>
          <p:nvPr/>
        </p:nvSpPr>
        <p:spPr bwMode="auto">
          <a:xfrm>
            <a:off x="6756400" y="26797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7772" name="Oval 44"/>
          <p:cNvSpPr>
            <a:spLocks noChangeArrowheads="1"/>
          </p:cNvSpPr>
          <p:nvPr/>
        </p:nvSpPr>
        <p:spPr bwMode="auto">
          <a:xfrm>
            <a:off x="6578600" y="21590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7773" name="Oval 45"/>
          <p:cNvSpPr>
            <a:spLocks noChangeArrowheads="1"/>
          </p:cNvSpPr>
          <p:nvPr/>
        </p:nvSpPr>
        <p:spPr bwMode="auto">
          <a:xfrm>
            <a:off x="7391400" y="37338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7774" name="Text Box 46"/>
          <p:cNvSpPr txBox="1">
            <a:spLocks noChangeArrowheads="1"/>
          </p:cNvSpPr>
          <p:nvPr/>
        </p:nvSpPr>
        <p:spPr bwMode="auto">
          <a:xfrm>
            <a:off x="6359525" y="4664075"/>
            <a:ext cx="182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observations</a:t>
            </a:r>
          </a:p>
        </p:txBody>
      </p:sp>
      <p:sp>
        <p:nvSpPr>
          <p:cNvPr id="3017775" name="Text Box 47"/>
          <p:cNvSpPr txBox="1">
            <a:spLocks noChangeArrowheads="1"/>
          </p:cNvSpPr>
          <p:nvPr/>
        </p:nvSpPr>
        <p:spPr bwMode="auto">
          <a:xfrm>
            <a:off x="7870825" y="2708275"/>
            <a:ext cx="5270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>
                <a:cs typeface="+mn-cs"/>
              </a:rPr>
              <a:t>?</a:t>
            </a:r>
          </a:p>
        </p:txBody>
      </p:sp>
      <p:sp>
        <p:nvSpPr>
          <p:cNvPr id="3017776" name="Text Box 48"/>
          <p:cNvSpPr txBox="1">
            <a:spLocks noChangeArrowheads="1"/>
          </p:cNvSpPr>
          <p:nvPr/>
        </p:nvSpPr>
        <p:spPr bwMode="auto">
          <a:xfrm>
            <a:off x="390525" y="2771775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track 1</a:t>
            </a:r>
          </a:p>
        </p:txBody>
      </p:sp>
      <p:sp>
        <p:nvSpPr>
          <p:cNvPr id="3017777" name="Text Box 49"/>
          <p:cNvSpPr txBox="1">
            <a:spLocks noChangeArrowheads="1"/>
          </p:cNvSpPr>
          <p:nvPr/>
        </p:nvSpPr>
        <p:spPr bwMode="auto">
          <a:xfrm>
            <a:off x="657225" y="4524375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track 2</a:t>
            </a:r>
          </a:p>
        </p:txBody>
      </p:sp>
      <p:sp>
        <p:nvSpPr>
          <p:cNvPr id="3017778" name="Text Box 50"/>
          <p:cNvSpPr txBox="1">
            <a:spLocks noChangeArrowheads="1"/>
          </p:cNvSpPr>
          <p:nvPr/>
        </p:nvSpPr>
        <p:spPr bwMode="auto">
          <a:xfrm>
            <a:off x="2803525" y="5489575"/>
            <a:ext cx="6011863" cy="9556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How to determine which observations 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to add to which track?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018" name="Freeform 2"/>
          <p:cNvSpPr>
            <a:spLocks/>
          </p:cNvSpPr>
          <p:nvPr/>
        </p:nvSpPr>
        <p:spPr bwMode="auto">
          <a:xfrm>
            <a:off x="1689100" y="2413000"/>
            <a:ext cx="4419600" cy="1714500"/>
          </a:xfrm>
          <a:custGeom>
            <a:avLst/>
            <a:gdLst>
              <a:gd name="T0" fmla="*/ 0 w 2784"/>
              <a:gd name="T1" fmla="*/ 0 h 1080"/>
              <a:gd name="T2" fmla="*/ 296 w 2784"/>
              <a:gd name="T3" fmla="*/ 480 h 1080"/>
              <a:gd name="T4" fmla="*/ 784 w 2784"/>
              <a:gd name="T5" fmla="*/ 760 h 1080"/>
              <a:gd name="T6" fmla="*/ 1400 w 2784"/>
              <a:gd name="T7" fmla="*/ 920 h 1080"/>
              <a:gd name="T8" fmla="*/ 2112 w 2784"/>
              <a:gd name="T9" fmla="*/ 1040 h 1080"/>
              <a:gd name="T10" fmla="*/ 2784 w 2784"/>
              <a:gd name="T11" fmla="*/ 108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4" h="1080">
                <a:moveTo>
                  <a:pt x="0" y="0"/>
                </a:moveTo>
                <a:cubicBezTo>
                  <a:pt x="82" y="176"/>
                  <a:pt x="165" y="353"/>
                  <a:pt x="296" y="480"/>
                </a:cubicBezTo>
                <a:cubicBezTo>
                  <a:pt x="427" y="607"/>
                  <a:pt x="600" y="687"/>
                  <a:pt x="784" y="760"/>
                </a:cubicBezTo>
                <a:cubicBezTo>
                  <a:pt x="968" y="833"/>
                  <a:pt x="1179" y="873"/>
                  <a:pt x="1400" y="920"/>
                </a:cubicBezTo>
                <a:cubicBezTo>
                  <a:pt x="1621" y="967"/>
                  <a:pt x="1881" y="1013"/>
                  <a:pt x="2112" y="1040"/>
                </a:cubicBezTo>
                <a:cubicBezTo>
                  <a:pt x="2343" y="1067"/>
                  <a:pt x="2563" y="1073"/>
                  <a:pt x="2784" y="108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0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Data Association</a:t>
            </a:r>
          </a:p>
        </p:txBody>
      </p:sp>
      <p:sp>
        <p:nvSpPr>
          <p:cNvPr id="3030020" name="Text Box 4"/>
          <p:cNvSpPr txBox="1">
            <a:spLocks noChangeArrowheads="1"/>
          </p:cNvSpPr>
          <p:nvPr/>
        </p:nvSpPr>
        <p:spPr bwMode="auto">
          <a:xfrm>
            <a:off x="779463" y="757238"/>
            <a:ext cx="7843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>
                <a:cs typeface="+mn-cs"/>
              </a:rPr>
              <a:t>Intuition: predict next position along each track.</a:t>
            </a:r>
          </a:p>
        </p:txBody>
      </p:sp>
      <p:sp>
        <p:nvSpPr>
          <p:cNvPr id="3030021" name="Freeform 5"/>
          <p:cNvSpPr>
            <a:spLocks/>
          </p:cNvSpPr>
          <p:nvPr/>
        </p:nvSpPr>
        <p:spPr bwMode="auto">
          <a:xfrm>
            <a:off x="1485900" y="2667000"/>
            <a:ext cx="4813300" cy="2654300"/>
          </a:xfrm>
          <a:custGeom>
            <a:avLst/>
            <a:gdLst>
              <a:gd name="T0" fmla="*/ 0 w 3032"/>
              <a:gd name="T1" fmla="*/ 1672 h 1672"/>
              <a:gd name="T2" fmla="*/ 696 w 3032"/>
              <a:gd name="T3" fmla="*/ 1448 h 1672"/>
              <a:gd name="T4" fmla="*/ 1232 w 3032"/>
              <a:gd name="T5" fmla="*/ 816 h 1672"/>
              <a:gd name="T6" fmla="*/ 1664 w 3032"/>
              <a:gd name="T7" fmla="*/ 376 h 1672"/>
              <a:gd name="T8" fmla="*/ 2328 w 3032"/>
              <a:gd name="T9" fmla="*/ 80 h 1672"/>
              <a:gd name="T10" fmla="*/ 3032 w 3032"/>
              <a:gd name="T11" fmla="*/ 0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2" h="1672">
                <a:moveTo>
                  <a:pt x="0" y="1672"/>
                </a:moveTo>
                <a:cubicBezTo>
                  <a:pt x="245" y="1631"/>
                  <a:pt x="491" y="1591"/>
                  <a:pt x="696" y="1448"/>
                </a:cubicBezTo>
                <a:cubicBezTo>
                  <a:pt x="901" y="1305"/>
                  <a:pt x="1071" y="995"/>
                  <a:pt x="1232" y="816"/>
                </a:cubicBezTo>
                <a:cubicBezTo>
                  <a:pt x="1393" y="637"/>
                  <a:pt x="1481" y="499"/>
                  <a:pt x="1664" y="376"/>
                </a:cubicBezTo>
                <a:cubicBezTo>
                  <a:pt x="1847" y="253"/>
                  <a:pt x="2100" y="143"/>
                  <a:pt x="2328" y="80"/>
                </a:cubicBezTo>
                <a:cubicBezTo>
                  <a:pt x="2556" y="17"/>
                  <a:pt x="2794" y="8"/>
                  <a:pt x="303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0022" name="AutoShape 6"/>
          <p:cNvSpPr>
            <a:spLocks noChangeArrowheads="1"/>
          </p:cNvSpPr>
          <p:nvPr/>
        </p:nvSpPr>
        <p:spPr bwMode="auto">
          <a:xfrm>
            <a:off x="1498600" y="22352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0023" name="Rectangle 7"/>
          <p:cNvSpPr>
            <a:spLocks noChangeArrowheads="1"/>
          </p:cNvSpPr>
          <p:nvPr/>
        </p:nvSpPr>
        <p:spPr bwMode="auto">
          <a:xfrm>
            <a:off x="1358900" y="52070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0024" name="Rectangle 8"/>
          <p:cNvSpPr>
            <a:spLocks noChangeArrowheads="1"/>
          </p:cNvSpPr>
          <p:nvPr/>
        </p:nvSpPr>
        <p:spPr bwMode="auto">
          <a:xfrm>
            <a:off x="2413000" y="48514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0025" name="Rectangle 9"/>
          <p:cNvSpPr>
            <a:spLocks noChangeArrowheads="1"/>
          </p:cNvSpPr>
          <p:nvPr/>
        </p:nvSpPr>
        <p:spPr bwMode="auto">
          <a:xfrm>
            <a:off x="3302000" y="38481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0026" name="Rectangle 10"/>
          <p:cNvSpPr>
            <a:spLocks noChangeArrowheads="1"/>
          </p:cNvSpPr>
          <p:nvPr/>
        </p:nvSpPr>
        <p:spPr bwMode="auto">
          <a:xfrm>
            <a:off x="5054600" y="26924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0027" name="Rectangle 11"/>
          <p:cNvSpPr>
            <a:spLocks noChangeArrowheads="1"/>
          </p:cNvSpPr>
          <p:nvPr/>
        </p:nvSpPr>
        <p:spPr bwMode="auto">
          <a:xfrm>
            <a:off x="6172200" y="25527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0028" name="Rectangle 12"/>
          <p:cNvSpPr>
            <a:spLocks noChangeArrowheads="1"/>
          </p:cNvSpPr>
          <p:nvPr/>
        </p:nvSpPr>
        <p:spPr bwMode="auto">
          <a:xfrm>
            <a:off x="4013200" y="3149600"/>
            <a:ext cx="266700" cy="241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0029" name="AutoShape 13"/>
          <p:cNvSpPr>
            <a:spLocks noChangeArrowheads="1"/>
          </p:cNvSpPr>
          <p:nvPr/>
        </p:nvSpPr>
        <p:spPr bwMode="auto">
          <a:xfrm>
            <a:off x="1981200" y="29591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0030" name="AutoShape 14"/>
          <p:cNvSpPr>
            <a:spLocks noChangeArrowheads="1"/>
          </p:cNvSpPr>
          <p:nvPr/>
        </p:nvSpPr>
        <p:spPr bwMode="auto">
          <a:xfrm>
            <a:off x="2794000" y="34290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0031" name="AutoShape 15"/>
          <p:cNvSpPr>
            <a:spLocks noChangeArrowheads="1"/>
          </p:cNvSpPr>
          <p:nvPr/>
        </p:nvSpPr>
        <p:spPr bwMode="auto">
          <a:xfrm>
            <a:off x="3708400" y="36576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0032" name="AutoShape 16"/>
          <p:cNvSpPr>
            <a:spLocks noChangeArrowheads="1"/>
          </p:cNvSpPr>
          <p:nvPr/>
        </p:nvSpPr>
        <p:spPr bwMode="auto">
          <a:xfrm>
            <a:off x="4762500" y="38481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0033" name="AutoShape 17"/>
          <p:cNvSpPr>
            <a:spLocks noChangeArrowheads="1"/>
          </p:cNvSpPr>
          <p:nvPr/>
        </p:nvSpPr>
        <p:spPr bwMode="auto">
          <a:xfrm>
            <a:off x="5918200" y="3949700"/>
            <a:ext cx="317500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0034" name="Oval 18"/>
          <p:cNvSpPr>
            <a:spLocks noChangeArrowheads="1"/>
          </p:cNvSpPr>
          <p:nvPr/>
        </p:nvSpPr>
        <p:spPr bwMode="auto">
          <a:xfrm>
            <a:off x="7264400" y="25654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0035" name="Oval 19"/>
          <p:cNvSpPr>
            <a:spLocks noChangeArrowheads="1"/>
          </p:cNvSpPr>
          <p:nvPr/>
        </p:nvSpPr>
        <p:spPr bwMode="auto">
          <a:xfrm>
            <a:off x="7150100" y="40640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0036" name="Oval 20"/>
          <p:cNvSpPr>
            <a:spLocks noChangeArrowheads="1"/>
          </p:cNvSpPr>
          <p:nvPr/>
        </p:nvSpPr>
        <p:spPr bwMode="auto">
          <a:xfrm>
            <a:off x="6756400" y="26797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0037" name="Oval 21"/>
          <p:cNvSpPr>
            <a:spLocks noChangeArrowheads="1"/>
          </p:cNvSpPr>
          <p:nvPr/>
        </p:nvSpPr>
        <p:spPr bwMode="auto">
          <a:xfrm>
            <a:off x="6578600" y="21590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0038" name="Oval 22"/>
          <p:cNvSpPr>
            <a:spLocks noChangeArrowheads="1"/>
          </p:cNvSpPr>
          <p:nvPr/>
        </p:nvSpPr>
        <p:spPr bwMode="auto">
          <a:xfrm>
            <a:off x="7391400" y="3733800"/>
            <a:ext cx="203200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0039" name="Text Box 23"/>
          <p:cNvSpPr txBox="1">
            <a:spLocks noChangeArrowheads="1"/>
          </p:cNvSpPr>
          <p:nvPr/>
        </p:nvSpPr>
        <p:spPr bwMode="auto">
          <a:xfrm>
            <a:off x="6359525" y="4664075"/>
            <a:ext cx="182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observations</a:t>
            </a:r>
          </a:p>
        </p:txBody>
      </p:sp>
      <p:sp>
        <p:nvSpPr>
          <p:cNvPr id="3030040" name="Text Box 24"/>
          <p:cNvSpPr txBox="1">
            <a:spLocks noChangeArrowheads="1"/>
          </p:cNvSpPr>
          <p:nvPr/>
        </p:nvSpPr>
        <p:spPr bwMode="auto">
          <a:xfrm>
            <a:off x="7870825" y="2708275"/>
            <a:ext cx="5270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>
                <a:cs typeface="+mn-cs"/>
              </a:rPr>
              <a:t>?</a:t>
            </a:r>
          </a:p>
        </p:txBody>
      </p:sp>
      <p:sp>
        <p:nvSpPr>
          <p:cNvPr id="3030041" name="Text Box 25"/>
          <p:cNvSpPr txBox="1">
            <a:spLocks noChangeArrowheads="1"/>
          </p:cNvSpPr>
          <p:nvPr/>
        </p:nvSpPr>
        <p:spPr bwMode="auto">
          <a:xfrm>
            <a:off x="390525" y="2771775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track 1</a:t>
            </a:r>
          </a:p>
        </p:txBody>
      </p:sp>
      <p:sp>
        <p:nvSpPr>
          <p:cNvPr id="3030042" name="Text Box 26"/>
          <p:cNvSpPr txBox="1">
            <a:spLocks noChangeArrowheads="1"/>
          </p:cNvSpPr>
          <p:nvPr/>
        </p:nvSpPr>
        <p:spPr bwMode="auto">
          <a:xfrm>
            <a:off x="657225" y="4524375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track 2</a:t>
            </a:r>
          </a:p>
        </p:txBody>
      </p:sp>
      <p:sp>
        <p:nvSpPr>
          <p:cNvPr id="3030043" name="Text Box 27"/>
          <p:cNvSpPr txBox="1">
            <a:spLocks noChangeArrowheads="1"/>
          </p:cNvSpPr>
          <p:nvPr/>
        </p:nvSpPr>
        <p:spPr bwMode="auto">
          <a:xfrm>
            <a:off x="2803525" y="5489575"/>
            <a:ext cx="6011863" cy="9556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How to determine which observations 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to add to which track?</a:t>
            </a:r>
          </a:p>
        </p:txBody>
      </p:sp>
      <p:grpSp>
        <p:nvGrpSpPr>
          <p:cNvPr id="3030049" name="Group 33"/>
          <p:cNvGrpSpPr>
            <a:grpSpLocks/>
          </p:cNvGrpSpPr>
          <p:nvPr/>
        </p:nvGrpSpPr>
        <p:grpSpPr bwMode="auto">
          <a:xfrm>
            <a:off x="6210300" y="2540000"/>
            <a:ext cx="1435100" cy="1663700"/>
            <a:chOff x="3912" y="1600"/>
            <a:chExt cx="904" cy="1048"/>
          </a:xfrm>
        </p:grpSpPr>
        <p:sp>
          <p:nvSpPr>
            <p:cNvPr id="3030044" name="Rectangle 28"/>
            <p:cNvSpPr>
              <a:spLocks noChangeArrowheads="1"/>
            </p:cNvSpPr>
            <p:nvPr/>
          </p:nvSpPr>
          <p:spPr bwMode="auto">
            <a:xfrm>
              <a:off x="4640" y="1600"/>
              <a:ext cx="176" cy="1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0045" name="AutoShape 29"/>
            <p:cNvSpPr>
              <a:spLocks noChangeArrowheads="1"/>
            </p:cNvSpPr>
            <p:nvPr/>
          </p:nvSpPr>
          <p:spPr bwMode="auto">
            <a:xfrm>
              <a:off x="4432" y="2480"/>
              <a:ext cx="200" cy="168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0047" name="Line 31"/>
            <p:cNvSpPr>
              <a:spLocks noChangeShapeType="1"/>
            </p:cNvSpPr>
            <p:nvPr/>
          </p:nvSpPr>
          <p:spPr bwMode="auto">
            <a:xfrm>
              <a:off x="4048" y="1672"/>
              <a:ext cx="5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0048" name="Line 32"/>
            <p:cNvSpPr>
              <a:spLocks noChangeShapeType="1"/>
            </p:cNvSpPr>
            <p:nvPr/>
          </p:nvSpPr>
          <p:spPr bwMode="auto">
            <a:xfrm>
              <a:off x="3912" y="2592"/>
              <a:ext cx="5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1237</Words>
  <Application>Microsoft Macintosh PowerPoint</Application>
  <PresentationFormat>On-screen Show (4:3)</PresentationFormat>
  <Paragraphs>239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Default Design</vt:lpstr>
      <vt:lpstr>Project 1 Required Components</vt:lpstr>
      <vt:lpstr>Project 1 Required Components</vt:lpstr>
      <vt:lpstr>Recall: Filtering Framework</vt:lpstr>
      <vt:lpstr>Recall: Kalman Filter</vt:lpstr>
      <vt:lpstr>Kalman Filter</vt:lpstr>
      <vt:lpstr>Kalman Filter</vt:lpstr>
      <vt:lpstr>Problem</vt:lpstr>
      <vt:lpstr>Data Association</vt:lpstr>
      <vt:lpstr>Data Association</vt:lpstr>
      <vt:lpstr>Data Association</vt:lpstr>
      <vt:lpstr>Data Association</vt:lpstr>
      <vt:lpstr>Gating</vt:lpstr>
      <vt:lpstr>Gating for Kalman Filters</vt:lpstr>
      <vt:lpstr>Simpler Prediction/Gating</vt:lpstr>
      <vt:lpstr>Filtering, Gating, Association</vt:lpstr>
      <vt:lpstr>Global Nearest Neighbor (GNN)</vt:lpstr>
      <vt:lpstr>Global Nearest Neighbor (GNN)</vt:lpstr>
      <vt:lpstr>Global Nearest Neighbor (GNN)</vt:lpstr>
      <vt:lpstr>A Greedy (Best First) Strategy</vt:lpstr>
      <vt:lpstr>Greedy (Best First) Strategy</vt:lpstr>
      <vt:lpstr>Missing Observations</vt:lpstr>
      <vt:lpstr>Missing Observations</vt:lpstr>
      <vt:lpstr>Project 1 Required Components</vt:lpstr>
      <vt:lpstr>Motion Capture Overview</vt:lpstr>
      <vt:lpstr>Motion Capture Overview</vt:lpstr>
      <vt:lpstr>Marker Locations</vt:lpstr>
      <vt:lpstr>Motivation</vt:lpstr>
      <vt:lpstr>Motivation</vt:lpstr>
      <vt:lpstr>Overall Hope</vt:lpstr>
      <vt:lpstr>Getting Started</vt:lpstr>
      <vt:lpstr>Getting Started</vt:lpstr>
      <vt:lpstr>Extensions (do at least one in addition to the required components)</vt:lpstr>
      <vt:lpstr>Extensions (Continued)</vt:lpstr>
    </vt:vector>
  </TitlesOfParts>
  <Company>scs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bob collins</dc:creator>
  <cp:lastModifiedBy>Robert Collins</cp:lastModifiedBy>
  <cp:revision>1659</cp:revision>
  <cp:lastPrinted>2017-02-14T02:05:24Z</cp:lastPrinted>
  <dcterms:created xsi:type="dcterms:W3CDTF">1998-06-11T16:50:40Z</dcterms:created>
  <dcterms:modified xsi:type="dcterms:W3CDTF">2017-02-14T02:07:39Z</dcterms:modified>
</cp:coreProperties>
</file>