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67" r:id="rId6"/>
    <p:sldId id="262" r:id="rId7"/>
    <p:sldId id="268" r:id="rId8"/>
    <p:sldId id="269" r:id="rId9"/>
    <p:sldId id="275" r:id="rId10"/>
    <p:sldId id="265" r:id="rId11"/>
    <p:sldId id="274" r:id="rId12"/>
    <p:sldId id="273"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3837" autoAdjust="0"/>
  </p:normalViewPr>
  <p:slideViewPr>
    <p:cSldViewPr snapToGrid="0">
      <p:cViewPr>
        <p:scale>
          <a:sx n="75" d="100"/>
          <a:sy n="75" d="100"/>
        </p:scale>
        <p:origin x="-528"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29-06-2021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CASE STUDY</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	</a:t>
            </a:r>
          </a:p>
          <a:p>
            <a:pPr algn="l"/>
            <a:r>
              <a:rPr lang="en-IN" sz="1800"/>
              <a:t>Group </a:t>
            </a:r>
            <a:r>
              <a:rPr lang="en-IN" sz="1800" smtClean="0"/>
              <a:t>Members: </a:t>
            </a:r>
            <a:r>
              <a:rPr lang="en-US" sz="1400" b="1" i="0" dirty="0">
                <a:solidFill>
                  <a:srgbClr val="202124"/>
                </a:solidFill>
                <a:effectLst/>
              </a:rPr>
              <a:t>Amogha </a:t>
            </a:r>
            <a:r>
              <a:rPr lang="en-US" sz="1400" b="1" i="0">
                <a:solidFill>
                  <a:srgbClr val="202124"/>
                </a:solidFill>
                <a:effectLst/>
              </a:rPr>
              <a:t>J </a:t>
            </a:r>
            <a:r>
              <a:rPr lang="en-US" sz="1400" b="1" i="0" smtClean="0">
                <a:solidFill>
                  <a:srgbClr val="202124"/>
                </a:solidFill>
                <a:effectLst/>
              </a:rPr>
              <a:t>Namannavar,</a:t>
            </a:r>
            <a:r>
              <a:rPr lang="en-IN" sz="1400" b="1" smtClean="0"/>
              <a:t> </a:t>
            </a:r>
            <a:r>
              <a:rPr lang="en-IN" sz="1400" b="1" dirty="0" smtClean="0">
                <a:solidFill>
                  <a:srgbClr val="202124"/>
                </a:solidFill>
              </a:rPr>
              <a:t>Surya Kiran Bende</a:t>
            </a:r>
            <a:endParaRPr lang="en-US" sz="1400" b="1" dirty="0">
              <a:solidFill>
                <a:srgbClr val="202124"/>
              </a:solidFill>
            </a:endParaRPr>
          </a:p>
          <a:p>
            <a:pPr algn="l"/>
            <a:endParaRPr lang="en-IN" sz="1800" dirty="0"/>
          </a:p>
        </p:txBody>
      </p:sp>
    </p:spTree>
    <p:extLst>
      <p:ext uri="{BB962C8B-B14F-4D97-AF65-F5344CB8AC3E}">
        <p14:creationId xmlns:p14="http://schemas.microsoft.com/office/powerpoint/2010/main" xmlns=""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400" dirty="0"/>
              <a:t>Bivariate Analysis (Address State)</a:t>
            </a:r>
          </a:p>
        </p:txBody>
      </p:sp>
      <p:pic>
        <p:nvPicPr>
          <p:cNvPr id="5122" name="Picture 2">
            <a:extLst>
              <a:ext uri="{FF2B5EF4-FFF2-40B4-BE49-F238E27FC236}">
                <a16:creationId xmlns:a16="http://schemas.microsoft.com/office/drawing/2014/main" xmlns="" id="{7DF616E3-BEC1-45E9-857A-C56D824B88E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587500"/>
            <a:ext cx="5905499" cy="43449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D3735937-ACD1-4856-9A12-0DBBB6C002FA}"/>
              </a:ext>
            </a:extLst>
          </p:cNvPr>
          <p:cNvSpPr txBox="1"/>
          <p:nvPr/>
        </p:nvSpPr>
        <p:spPr>
          <a:xfrm>
            <a:off x="6896100" y="2374900"/>
            <a:ext cx="45593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Applicants from the state CA are having high probability to be default</a:t>
            </a:r>
          </a:p>
        </p:txBody>
      </p:sp>
    </p:spTree>
    <p:extLst>
      <p:ext uri="{BB962C8B-B14F-4D97-AF65-F5344CB8AC3E}">
        <p14:creationId xmlns:p14="http://schemas.microsoft.com/office/powerpoint/2010/main" xmlns="" val="13997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86933-C7C5-4C3F-81ED-A4A94A782C46}"/>
              </a:ext>
            </a:extLst>
          </p:cNvPr>
          <p:cNvSpPr>
            <a:spLocks noGrp="1"/>
          </p:cNvSpPr>
          <p:nvPr>
            <p:ph type="title"/>
          </p:nvPr>
        </p:nvSpPr>
        <p:spPr>
          <a:xfrm>
            <a:off x="1136469" y="640080"/>
            <a:ext cx="9313817" cy="642620"/>
          </a:xfrm>
        </p:spPr>
        <p:txBody>
          <a:bodyPr>
            <a:normAutofit/>
          </a:bodyPr>
          <a:lstStyle/>
          <a:p>
            <a:r>
              <a:rPr lang="en-US" sz="2400" dirty="0"/>
              <a:t>Analysis with Verification Status</a:t>
            </a:r>
          </a:p>
        </p:txBody>
      </p:sp>
      <p:pic>
        <p:nvPicPr>
          <p:cNvPr id="7170" name="Picture 2">
            <a:extLst>
              <a:ext uri="{FF2B5EF4-FFF2-40B4-BE49-F238E27FC236}">
                <a16:creationId xmlns:a16="http://schemas.microsoft.com/office/drawing/2014/main" xmlns="" id="{61284435-F5AA-4E04-BA84-C438A58FF5D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0" y="1358900"/>
            <a:ext cx="4572000" cy="2584633"/>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a:extLst>
              <a:ext uri="{FF2B5EF4-FFF2-40B4-BE49-F238E27FC236}">
                <a16:creationId xmlns:a16="http://schemas.microsoft.com/office/drawing/2014/main" xmlns="" id="{D4A6CE9B-0E5F-456A-B08A-F0E2A344FB3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600" y="1358900"/>
            <a:ext cx="5080001" cy="311616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9044D926-CB1A-47DC-8614-7010684E5E59}"/>
              </a:ext>
            </a:extLst>
          </p:cNvPr>
          <p:cNvSpPr txBox="1"/>
          <p:nvPr/>
        </p:nvSpPr>
        <p:spPr>
          <a:xfrm>
            <a:off x="863600" y="4475067"/>
            <a:ext cx="9586686" cy="646331"/>
          </a:xfrm>
          <a:prstGeom prst="rect">
            <a:avLst/>
          </a:prstGeom>
          <a:noFill/>
        </p:spPr>
        <p:txBody>
          <a:bodyPr wrap="square" rtlCol="0">
            <a:spAutoFit/>
          </a:bodyPr>
          <a:lstStyle/>
          <a:p>
            <a:r>
              <a:rPr lang="en-US" dirty="0"/>
              <a:t>Inference</a:t>
            </a:r>
          </a:p>
          <a:p>
            <a:r>
              <a:rPr lang="en-US" dirty="0"/>
              <a:t>Most of the data exists of applicants who are not verified</a:t>
            </a:r>
          </a:p>
        </p:txBody>
      </p:sp>
    </p:spTree>
    <p:extLst>
      <p:ext uri="{BB962C8B-B14F-4D97-AF65-F5344CB8AC3E}">
        <p14:creationId xmlns:p14="http://schemas.microsoft.com/office/powerpoint/2010/main" xmlns="" val="180311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6585E-B09A-4641-8B43-4975DD1F417D}"/>
              </a:ext>
            </a:extLst>
          </p:cNvPr>
          <p:cNvSpPr>
            <a:spLocks noGrp="1"/>
          </p:cNvSpPr>
          <p:nvPr>
            <p:ph type="title"/>
          </p:nvPr>
        </p:nvSpPr>
        <p:spPr/>
        <p:txBody>
          <a:bodyPr>
            <a:normAutofit/>
          </a:bodyPr>
          <a:lstStyle/>
          <a:p>
            <a:r>
              <a:rPr lang="en-US" sz="2000" dirty="0"/>
              <a:t>Analysis of loan status purpose and annual salary</a:t>
            </a:r>
          </a:p>
        </p:txBody>
      </p:sp>
      <p:pic>
        <p:nvPicPr>
          <p:cNvPr id="6146" name="Picture 2">
            <a:extLst>
              <a:ext uri="{FF2B5EF4-FFF2-40B4-BE49-F238E27FC236}">
                <a16:creationId xmlns:a16="http://schemas.microsoft.com/office/drawing/2014/main" xmlns="" id="{5FE9061F-EB6E-4A80-9963-4515E827C6F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5600" y="1758632"/>
            <a:ext cx="6121400" cy="394366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79FBE3C6-132E-4E9B-BB4F-F77041468FF3}"/>
              </a:ext>
            </a:extLst>
          </p:cNvPr>
          <p:cNvSpPr txBox="1"/>
          <p:nvPr/>
        </p:nvSpPr>
        <p:spPr>
          <a:xfrm>
            <a:off x="7480300" y="2171700"/>
            <a:ext cx="3949700" cy="923330"/>
          </a:xfrm>
          <a:prstGeom prst="rect">
            <a:avLst/>
          </a:prstGeom>
          <a:noFill/>
        </p:spPr>
        <p:txBody>
          <a:bodyPr wrap="square" rtlCol="0">
            <a:spAutoFit/>
          </a:bodyPr>
          <a:lstStyle/>
          <a:p>
            <a:r>
              <a:rPr lang="en-US" dirty="0"/>
              <a:t>Inference:</a:t>
            </a:r>
          </a:p>
          <a:p>
            <a:r>
              <a:rPr lang="en-US" dirty="0"/>
              <a:t>Applicants having higher income tends to charged off/default</a:t>
            </a:r>
          </a:p>
        </p:txBody>
      </p:sp>
    </p:spTree>
    <p:extLst>
      <p:ext uri="{BB962C8B-B14F-4D97-AF65-F5344CB8AC3E}">
        <p14:creationId xmlns:p14="http://schemas.microsoft.com/office/powerpoint/2010/main" xmlns="" val="31340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B7BF5-EC84-4FA3-8D71-D33283EBC2D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A80EF0E4-A2A1-4654-A298-7A4C6B8D1CD1}"/>
              </a:ext>
            </a:extLst>
          </p:cNvPr>
          <p:cNvSpPr>
            <a:spLocks noGrp="1"/>
          </p:cNvSpPr>
          <p:nvPr>
            <p:ph idx="1"/>
          </p:nvPr>
        </p:nvSpPr>
        <p:spPr/>
        <p:txBody>
          <a:bodyPr>
            <a:normAutofit/>
          </a:bodyPr>
          <a:lstStyle/>
          <a:p>
            <a:pPr marL="0" indent="0">
              <a:buNone/>
            </a:pPr>
            <a:r>
              <a:rPr lang="en-US" sz="2400" dirty="0"/>
              <a:t>1. Low grade loans have high tendency to default. Grading system is working as expected.</a:t>
            </a:r>
          </a:p>
          <a:p>
            <a:pPr marL="0" indent="0">
              <a:buNone/>
            </a:pPr>
            <a:r>
              <a:rPr lang="en-US" sz="2400" dirty="0"/>
              <a:t>2. Loans having higher interest rate have more defaulters. Check the background of applicant thoroughly if interest rate is high.</a:t>
            </a:r>
          </a:p>
          <a:p>
            <a:pPr marL="0" indent="0">
              <a:buNone/>
            </a:pPr>
            <a:r>
              <a:rPr lang="en-US" sz="2400" dirty="0"/>
              <a:t>3. Extra scrutiny must be done for the applicants belonging to CA state, as tendency to default is high.</a:t>
            </a:r>
          </a:p>
          <a:p>
            <a:pPr marL="0" indent="0">
              <a:buNone/>
            </a:pPr>
            <a:r>
              <a:rPr lang="en-US" sz="2400" dirty="0"/>
              <a:t>4.When the purpose is debt consolidation check</a:t>
            </a:r>
          </a:p>
          <a:p>
            <a:pPr marL="0" indent="0">
              <a:buNone/>
            </a:pPr>
            <a:r>
              <a:rPr lang="en-US" sz="2400" dirty="0"/>
              <a:t>applicant thoroughly as it has high tendency to</a:t>
            </a:r>
          </a:p>
          <a:p>
            <a:pPr marL="0" indent="0">
              <a:buNone/>
            </a:pPr>
            <a:r>
              <a:rPr lang="en-US" sz="2400" dirty="0"/>
              <a:t>default.</a:t>
            </a:r>
          </a:p>
          <a:p>
            <a:endParaRPr lang="en-US" dirty="0"/>
          </a:p>
        </p:txBody>
      </p:sp>
    </p:spTree>
    <p:extLst>
      <p:ext uri="{BB962C8B-B14F-4D97-AF65-F5344CB8AC3E}">
        <p14:creationId xmlns:p14="http://schemas.microsoft.com/office/powerpoint/2010/main" xmlns="" val="283725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3" y="1643064"/>
            <a:ext cx="11187928" cy="4556124"/>
          </a:xfrm>
        </p:spPr>
        <p:txBody>
          <a:bodyPr>
            <a:normAutofit/>
          </a:bodyPr>
          <a:lstStyle/>
          <a:p>
            <a:pPr marL="0" indent="0">
              <a:buNone/>
            </a:pPr>
            <a:r>
              <a:rPr lang="en-US" sz="1200" b="1" dirty="0"/>
              <a:t>Company Profile</a:t>
            </a:r>
          </a:p>
          <a:p>
            <a:endParaRPr lang="en-US" sz="1200" dirty="0"/>
          </a:p>
          <a:p>
            <a:r>
              <a:rPr lang="en-US" sz="1200" dirty="0"/>
              <a:t>The company is the largest online loan marketplace, facilitating personal loans, business loans, and financing of medical procedures. Borrowers can easily access lower interest rate loans through a fast online interface.</a:t>
            </a:r>
          </a:p>
          <a:p>
            <a:pPr marL="0" indent="0">
              <a:buNone/>
            </a:pPr>
            <a:endParaRPr lang="en-US" sz="1200" b="1" dirty="0"/>
          </a:p>
          <a:p>
            <a:pPr marL="0" indent="0">
              <a:buNone/>
            </a:pPr>
            <a:r>
              <a:rPr lang="en-US" sz="1200" b="1" dirty="0"/>
              <a:t>Risk Factors</a:t>
            </a:r>
          </a:p>
          <a:p>
            <a:endParaRPr lang="en-US" sz="1200" b="1" dirty="0"/>
          </a:p>
          <a:p>
            <a:r>
              <a:rPr lang="en-US" sz="1200" dirty="0"/>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p>
          <a:p>
            <a:pPr marL="0" indent="0">
              <a:buNone/>
            </a:pPr>
            <a:endParaRPr lang="en-IN" sz="1200" dirty="0"/>
          </a:p>
          <a:p>
            <a:pPr marL="0" indent="0">
              <a:buNone/>
            </a:pPr>
            <a:r>
              <a:rPr lang="en-IN" sz="1200" b="1" dirty="0"/>
              <a:t>Business Objective</a:t>
            </a:r>
          </a:p>
          <a:p>
            <a:pPr marL="0" indent="0">
              <a:buNone/>
            </a:pPr>
            <a:endParaRPr lang="en-IN" sz="1200" dirty="0"/>
          </a:p>
          <a:p>
            <a:r>
              <a:rPr lang="en-US" sz="1200" dirty="0"/>
              <a:t>To identify risky loan applicants, then such loans can be reduced thereby cutting down the amount of credit loss. Identification of such applicants using EDA is the aim of this case study.</a:t>
            </a:r>
          </a:p>
          <a:p>
            <a:r>
              <a:rPr lang="en-US" sz="1200" dirty="0"/>
              <a:t>In other words, the company wants to understand the driving factors (or driver variables) behind loan default, i.e. the variables which are strong indicators of default. The company can utilize this knowledge for its portfolio and risk assessment</a:t>
            </a:r>
          </a:p>
          <a:p>
            <a:pPr marL="0" indent="0">
              <a:buNone/>
            </a:pPr>
            <a:endParaRPr lang="en-IN" sz="1400" dirty="0"/>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Statement</a:t>
            </a:r>
          </a:p>
        </p:txBody>
      </p:sp>
    </p:spTree>
    <p:extLst>
      <p:ext uri="{BB962C8B-B14F-4D97-AF65-F5344CB8AC3E}">
        <p14:creationId xmlns:p14="http://schemas.microsoft.com/office/powerpoint/2010/main" xmlns=""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xmlns="" id="{C5FF94A8-1C9D-48F8-967A-D2FC42B8CB0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0027" y="1900237"/>
            <a:ext cx="6842168" cy="401319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D9F9E05A-FEDB-4A4A-9969-589393A3C024}"/>
              </a:ext>
            </a:extLst>
          </p:cNvPr>
          <p:cNvSpPr txBox="1"/>
          <p:nvPr/>
        </p:nvSpPr>
        <p:spPr>
          <a:xfrm>
            <a:off x="7515225" y="1714501"/>
            <a:ext cx="3966711" cy="4339650"/>
          </a:xfrm>
          <a:prstGeom prst="rect">
            <a:avLst/>
          </a:prstGeom>
          <a:noFill/>
        </p:spPr>
        <p:txBody>
          <a:bodyPr wrap="square" rtlCol="0">
            <a:spAutoFit/>
          </a:bodyPr>
          <a:lstStyle/>
          <a:p>
            <a:r>
              <a:rPr lang="en-US" sz="1200" b="1" dirty="0"/>
              <a:t>1) Loan accepted</a:t>
            </a:r>
            <a:r>
              <a:rPr lang="en-US" sz="1200" dirty="0"/>
              <a:t>:</a:t>
            </a:r>
          </a:p>
          <a:p>
            <a:r>
              <a:rPr lang="en-US" sz="1200" dirty="0"/>
              <a:t>If the company approves the loan, there are 3 possible scenarios described below:</a:t>
            </a:r>
          </a:p>
          <a:p>
            <a:endParaRPr lang="en-US" sz="1200" dirty="0"/>
          </a:p>
          <a:p>
            <a:r>
              <a:rPr lang="en-US" sz="1200" dirty="0"/>
              <a:t>-&gt;Fully paid: Applicant has fully paid the loan (the principal and the interest rate)</a:t>
            </a:r>
          </a:p>
          <a:p>
            <a:endParaRPr lang="en-US" sz="1200" dirty="0"/>
          </a:p>
          <a:p>
            <a:r>
              <a:rPr lang="en-US" sz="1200" dirty="0"/>
              <a:t>-&gt;Current: Applicant is in the process of paying the instalments, i.e. the tenure of the loan is not yet completed. These candidates are not labelled as 'defaulted’. The Current type values are dropped as part of our analysis as it is not good predictor.</a:t>
            </a:r>
          </a:p>
          <a:p>
            <a:endParaRPr lang="en-US" sz="1200" dirty="0"/>
          </a:p>
          <a:p>
            <a:r>
              <a:rPr lang="en-US" sz="1200" dirty="0"/>
              <a:t>-&gt;Charged-off: Applicant has not paid the instalments in due time for a long period of time, i.e. he/she has defaulted on the loan</a:t>
            </a:r>
          </a:p>
          <a:p>
            <a:endParaRPr lang="en-US" sz="1200" dirty="0"/>
          </a:p>
          <a:p>
            <a:r>
              <a:rPr lang="en-US" sz="1200" b="1" dirty="0"/>
              <a:t>2) Loan rejected </a:t>
            </a:r>
            <a:r>
              <a:rPr lang="en-US" sz="1200" dirty="0"/>
              <a:t>:</a:t>
            </a:r>
          </a:p>
          <a:p>
            <a:r>
              <a:rPr lang="en-US" sz="1200" dirty="0"/>
              <a:t>The company had rejected the loan (because the candidate does not meet their requirements etc.). Since the loan was rejected, there is no transactional history of those applicants with the company and so this data is not available with the company (and thus in this dataset)</a:t>
            </a:r>
          </a:p>
        </p:txBody>
      </p:sp>
    </p:spTree>
    <p:extLst>
      <p:ext uri="{BB962C8B-B14F-4D97-AF65-F5344CB8AC3E}">
        <p14:creationId xmlns:p14="http://schemas.microsoft.com/office/powerpoint/2010/main" xmlns=""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Data Understanding</a:t>
            </a:r>
          </a:p>
        </p:txBody>
      </p:sp>
      <p:sp>
        <p:nvSpPr>
          <p:cNvPr id="3" name="Content Placeholder 2"/>
          <p:cNvSpPr>
            <a:spLocks noGrp="1"/>
          </p:cNvSpPr>
          <p:nvPr>
            <p:ph idx="1"/>
          </p:nvPr>
        </p:nvSpPr>
        <p:spPr>
          <a:xfrm>
            <a:off x="404949" y="1638300"/>
            <a:ext cx="11168742" cy="4919595"/>
          </a:xfrm>
        </p:spPr>
        <p:txBody>
          <a:bodyPr>
            <a:normAutofit/>
          </a:bodyPr>
          <a:lstStyle/>
          <a:p>
            <a:pPr marL="0" indent="0">
              <a:buNone/>
            </a:pPr>
            <a:r>
              <a:rPr lang="en-IN" sz="1400" dirty="0"/>
              <a:t>Types of Variables:</a:t>
            </a:r>
          </a:p>
          <a:p>
            <a:r>
              <a:rPr lang="en-IN" sz="1400" dirty="0"/>
              <a:t>Customer Demographic</a:t>
            </a:r>
          </a:p>
          <a:p>
            <a:r>
              <a:rPr lang="en-IN" sz="1400" dirty="0"/>
              <a:t>Loan related information</a:t>
            </a:r>
          </a:p>
          <a:p>
            <a:r>
              <a:rPr lang="en-IN" sz="1400" dirty="0"/>
              <a:t>Customer Behaviour Variables (post loan approval)  </a:t>
            </a:r>
          </a:p>
        </p:txBody>
      </p:sp>
      <p:graphicFrame>
        <p:nvGraphicFramePr>
          <p:cNvPr id="4" name="Table 4">
            <a:extLst>
              <a:ext uri="{FF2B5EF4-FFF2-40B4-BE49-F238E27FC236}">
                <a16:creationId xmlns:a16="http://schemas.microsoft.com/office/drawing/2014/main" xmlns="" id="{AAFE3216-A248-404B-B7A4-194C55B7C3CC}"/>
              </a:ext>
            </a:extLst>
          </p:cNvPr>
          <p:cNvGraphicFramePr>
            <a:graphicFrameLocks noGrp="1"/>
          </p:cNvGraphicFramePr>
          <p:nvPr>
            <p:extLst>
              <p:ext uri="{D42A27DB-BD31-4B8C-83A1-F6EECF244321}">
                <p14:modId xmlns:p14="http://schemas.microsoft.com/office/powerpoint/2010/main" xmlns="" val="2289741621"/>
              </p:ext>
            </p:extLst>
          </p:nvPr>
        </p:nvGraphicFramePr>
        <p:xfrm>
          <a:off x="404949" y="3073015"/>
          <a:ext cx="3633788" cy="3291840"/>
        </p:xfrm>
        <a:graphic>
          <a:graphicData uri="http://schemas.openxmlformats.org/drawingml/2006/table">
            <a:tbl>
              <a:tblPr firstRow="1" bandRow="1">
                <a:tableStyleId>{5C22544A-7EE6-4342-B048-85BDC9FD1C3A}</a:tableStyleId>
              </a:tblPr>
              <a:tblGrid>
                <a:gridCol w="3633788">
                  <a:extLst>
                    <a:ext uri="{9D8B030D-6E8A-4147-A177-3AD203B41FA5}">
                      <a16:colId xmlns:a16="http://schemas.microsoft.com/office/drawing/2014/main" xmlns="" val="2714068695"/>
                    </a:ext>
                  </a:extLst>
                </a:gridCol>
              </a:tblGrid>
              <a:tr h="2876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Customer Demographics</a:t>
                      </a:r>
                    </a:p>
                  </a:txBody>
                  <a:tcPr/>
                </a:tc>
                <a:extLst>
                  <a:ext uri="{0D108BD9-81ED-4DB2-BD59-A6C34878D82A}">
                    <a16:rowId xmlns:a16="http://schemas.microsoft.com/office/drawing/2014/main" xmlns="" val="2008643869"/>
                  </a:ext>
                </a:extLst>
              </a:tr>
              <a:tr h="291662">
                <a:tc>
                  <a:txBody>
                    <a:bodyPr/>
                    <a:lstStyle/>
                    <a:p>
                      <a:pPr algn="ctr"/>
                      <a:r>
                        <a:rPr lang="en-US" dirty="0"/>
                        <a:t>Employment Length</a:t>
                      </a:r>
                    </a:p>
                  </a:txBody>
                  <a:tcPr/>
                </a:tc>
                <a:extLst>
                  <a:ext uri="{0D108BD9-81ED-4DB2-BD59-A6C34878D82A}">
                    <a16:rowId xmlns:a16="http://schemas.microsoft.com/office/drawing/2014/main" xmlns="" val="3619627914"/>
                  </a:ext>
                </a:extLst>
              </a:tr>
              <a:tr h="2916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Employment Title</a:t>
                      </a:r>
                    </a:p>
                  </a:txBody>
                  <a:tcPr/>
                </a:tc>
                <a:extLst>
                  <a:ext uri="{0D108BD9-81ED-4DB2-BD59-A6C34878D82A}">
                    <a16:rowId xmlns:a16="http://schemas.microsoft.com/office/drawing/2014/main" xmlns="" val="316699823"/>
                  </a:ext>
                </a:extLst>
              </a:tr>
              <a:tr h="291662">
                <a:tc>
                  <a:txBody>
                    <a:bodyPr/>
                    <a:lstStyle/>
                    <a:p>
                      <a:pPr algn="ctr"/>
                      <a:r>
                        <a:rPr lang="en-US" dirty="0"/>
                        <a:t>Annual Income</a:t>
                      </a:r>
                    </a:p>
                  </a:txBody>
                  <a:tcPr/>
                </a:tc>
                <a:extLst>
                  <a:ext uri="{0D108BD9-81ED-4DB2-BD59-A6C34878D82A}">
                    <a16:rowId xmlns:a16="http://schemas.microsoft.com/office/drawing/2014/main" xmlns="" val="3532307734"/>
                  </a:ext>
                </a:extLst>
              </a:tr>
              <a:tr h="291662">
                <a:tc>
                  <a:txBody>
                    <a:bodyPr/>
                    <a:lstStyle/>
                    <a:p>
                      <a:pPr algn="ctr"/>
                      <a:r>
                        <a:rPr lang="en-US" dirty="0"/>
                        <a:t>Zip Code</a:t>
                      </a:r>
                    </a:p>
                  </a:txBody>
                  <a:tcPr/>
                </a:tc>
                <a:extLst>
                  <a:ext uri="{0D108BD9-81ED-4DB2-BD59-A6C34878D82A}">
                    <a16:rowId xmlns:a16="http://schemas.microsoft.com/office/drawing/2014/main" xmlns="" val="1015270903"/>
                  </a:ext>
                </a:extLst>
              </a:tr>
              <a:tr h="291662">
                <a:tc>
                  <a:txBody>
                    <a:bodyPr/>
                    <a:lstStyle/>
                    <a:p>
                      <a:pPr algn="ctr"/>
                      <a:r>
                        <a:rPr lang="en-US" dirty="0"/>
                        <a:t>Address state</a:t>
                      </a:r>
                    </a:p>
                  </a:txBody>
                  <a:tcPr/>
                </a:tc>
                <a:extLst>
                  <a:ext uri="{0D108BD9-81ED-4DB2-BD59-A6C34878D82A}">
                    <a16:rowId xmlns:a16="http://schemas.microsoft.com/office/drawing/2014/main" xmlns="" val="1121563652"/>
                  </a:ext>
                </a:extLst>
              </a:tr>
              <a:tr h="291662">
                <a:tc>
                  <a:txBody>
                    <a:bodyPr/>
                    <a:lstStyle/>
                    <a:p>
                      <a:endParaRPr lang="en-US" dirty="0"/>
                    </a:p>
                  </a:txBody>
                  <a:tcPr/>
                </a:tc>
                <a:extLst>
                  <a:ext uri="{0D108BD9-81ED-4DB2-BD59-A6C34878D82A}">
                    <a16:rowId xmlns:a16="http://schemas.microsoft.com/office/drawing/2014/main" xmlns="" val="3430093441"/>
                  </a:ext>
                </a:extLst>
              </a:tr>
              <a:tr h="291662">
                <a:tc>
                  <a:txBody>
                    <a:bodyPr/>
                    <a:lstStyle/>
                    <a:p>
                      <a:endParaRPr lang="en-US" dirty="0"/>
                    </a:p>
                  </a:txBody>
                  <a:tcPr/>
                </a:tc>
                <a:extLst>
                  <a:ext uri="{0D108BD9-81ED-4DB2-BD59-A6C34878D82A}">
                    <a16:rowId xmlns:a16="http://schemas.microsoft.com/office/drawing/2014/main" xmlns="" val="2536216166"/>
                  </a:ext>
                </a:extLst>
              </a:tr>
              <a:tr h="291662">
                <a:tc>
                  <a:txBody>
                    <a:bodyPr/>
                    <a:lstStyle/>
                    <a:p>
                      <a:endParaRPr lang="en-US" dirty="0"/>
                    </a:p>
                  </a:txBody>
                  <a:tcPr/>
                </a:tc>
                <a:extLst>
                  <a:ext uri="{0D108BD9-81ED-4DB2-BD59-A6C34878D82A}">
                    <a16:rowId xmlns:a16="http://schemas.microsoft.com/office/drawing/2014/main" xmlns="" val="224685829"/>
                  </a:ext>
                </a:extLst>
              </a:tr>
            </a:tbl>
          </a:graphicData>
        </a:graphic>
      </p:graphicFrame>
      <p:graphicFrame>
        <p:nvGraphicFramePr>
          <p:cNvPr id="5" name="Table 4">
            <a:extLst>
              <a:ext uri="{FF2B5EF4-FFF2-40B4-BE49-F238E27FC236}">
                <a16:creationId xmlns:a16="http://schemas.microsoft.com/office/drawing/2014/main" xmlns="" id="{D8A10728-A7FE-4B77-92AF-5433D29A2905}"/>
              </a:ext>
            </a:extLst>
          </p:cNvPr>
          <p:cNvGraphicFramePr>
            <a:graphicFrameLocks noGrp="1"/>
          </p:cNvGraphicFramePr>
          <p:nvPr>
            <p:extLst>
              <p:ext uri="{D42A27DB-BD31-4B8C-83A1-F6EECF244321}">
                <p14:modId xmlns:p14="http://schemas.microsoft.com/office/powerpoint/2010/main" xmlns="" val="2478704419"/>
              </p:ext>
            </p:extLst>
          </p:nvPr>
        </p:nvGraphicFramePr>
        <p:xfrm>
          <a:off x="4172426" y="3073015"/>
          <a:ext cx="3633788" cy="3291840"/>
        </p:xfrm>
        <a:graphic>
          <a:graphicData uri="http://schemas.openxmlformats.org/drawingml/2006/table">
            <a:tbl>
              <a:tblPr firstRow="1" bandRow="1">
                <a:tableStyleId>{5C22544A-7EE6-4342-B048-85BDC9FD1C3A}</a:tableStyleId>
              </a:tblPr>
              <a:tblGrid>
                <a:gridCol w="3633788">
                  <a:extLst>
                    <a:ext uri="{9D8B030D-6E8A-4147-A177-3AD203B41FA5}">
                      <a16:colId xmlns:a16="http://schemas.microsoft.com/office/drawing/2014/main" xmlns="" val="2714068695"/>
                    </a:ext>
                  </a:extLst>
                </a:gridCol>
              </a:tblGrid>
              <a:tr h="2876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Loan related information</a:t>
                      </a:r>
                    </a:p>
                  </a:txBody>
                  <a:tcPr/>
                </a:tc>
                <a:extLst>
                  <a:ext uri="{0D108BD9-81ED-4DB2-BD59-A6C34878D82A}">
                    <a16:rowId xmlns:a16="http://schemas.microsoft.com/office/drawing/2014/main" xmlns="" val="2008643869"/>
                  </a:ext>
                </a:extLst>
              </a:tr>
              <a:tr h="291662">
                <a:tc>
                  <a:txBody>
                    <a:bodyPr/>
                    <a:lstStyle/>
                    <a:p>
                      <a:pPr algn="ctr"/>
                      <a:r>
                        <a:rPr lang="en-US" dirty="0"/>
                        <a:t>Loan Amount</a:t>
                      </a:r>
                    </a:p>
                  </a:txBody>
                  <a:tcPr/>
                </a:tc>
                <a:extLst>
                  <a:ext uri="{0D108BD9-81ED-4DB2-BD59-A6C34878D82A}">
                    <a16:rowId xmlns:a16="http://schemas.microsoft.com/office/drawing/2014/main" xmlns="" val="3619627914"/>
                  </a:ext>
                </a:extLst>
              </a:tr>
              <a:tr h="291662">
                <a:tc>
                  <a:txBody>
                    <a:bodyPr/>
                    <a:lstStyle/>
                    <a:p>
                      <a:pPr algn="ctr"/>
                      <a:r>
                        <a:rPr lang="en-US" dirty="0"/>
                        <a:t>Funded Amount</a:t>
                      </a:r>
                    </a:p>
                  </a:txBody>
                  <a:tcPr/>
                </a:tc>
                <a:extLst>
                  <a:ext uri="{0D108BD9-81ED-4DB2-BD59-A6C34878D82A}">
                    <a16:rowId xmlns:a16="http://schemas.microsoft.com/office/drawing/2014/main" xmlns="" val="316699823"/>
                  </a:ext>
                </a:extLst>
              </a:tr>
              <a:tr h="2916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Funded Amount Investment</a:t>
                      </a:r>
                    </a:p>
                  </a:txBody>
                  <a:tcPr/>
                </a:tc>
                <a:extLst>
                  <a:ext uri="{0D108BD9-81ED-4DB2-BD59-A6C34878D82A}">
                    <a16:rowId xmlns:a16="http://schemas.microsoft.com/office/drawing/2014/main" xmlns="" val="3532307734"/>
                  </a:ext>
                </a:extLst>
              </a:tr>
              <a:tr h="291662">
                <a:tc>
                  <a:txBody>
                    <a:bodyPr/>
                    <a:lstStyle/>
                    <a:p>
                      <a:pPr algn="ctr"/>
                      <a:r>
                        <a:rPr lang="en-US" dirty="0"/>
                        <a:t>Interest Rate</a:t>
                      </a:r>
                    </a:p>
                  </a:txBody>
                  <a:tcPr/>
                </a:tc>
                <a:extLst>
                  <a:ext uri="{0D108BD9-81ED-4DB2-BD59-A6C34878D82A}">
                    <a16:rowId xmlns:a16="http://schemas.microsoft.com/office/drawing/2014/main" xmlns="" val="1015270903"/>
                  </a:ext>
                </a:extLst>
              </a:tr>
              <a:tr h="291662">
                <a:tc>
                  <a:txBody>
                    <a:bodyPr/>
                    <a:lstStyle/>
                    <a:p>
                      <a:pPr algn="ctr"/>
                      <a:r>
                        <a:rPr lang="en-US" dirty="0"/>
                        <a:t>Loan Status</a:t>
                      </a:r>
                    </a:p>
                  </a:txBody>
                  <a:tcPr/>
                </a:tc>
                <a:extLst>
                  <a:ext uri="{0D108BD9-81ED-4DB2-BD59-A6C34878D82A}">
                    <a16:rowId xmlns:a16="http://schemas.microsoft.com/office/drawing/2014/main" xmlns="" val="1121563652"/>
                  </a:ext>
                </a:extLst>
              </a:tr>
              <a:tr h="291662">
                <a:tc>
                  <a:txBody>
                    <a:bodyPr/>
                    <a:lstStyle/>
                    <a:p>
                      <a:pPr algn="ctr"/>
                      <a:r>
                        <a:rPr lang="en-US" dirty="0"/>
                        <a:t>Loan Grade/Sub-Grade</a:t>
                      </a:r>
                    </a:p>
                  </a:txBody>
                  <a:tcPr/>
                </a:tc>
                <a:extLst>
                  <a:ext uri="{0D108BD9-81ED-4DB2-BD59-A6C34878D82A}">
                    <a16:rowId xmlns:a16="http://schemas.microsoft.com/office/drawing/2014/main" xmlns="" val="3430093441"/>
                  </a:ext>
                </a:extLst>
              </a:tr>
              <a:tr h="291662">
                <a:tc>
                  <a:txBody>
                    <a:bodyPr/>
                    <a:lstStyle/>
                    <a:p>
                      <a:pPr algn="ctr"/>
                      <a:r>
                        <a:rPr lang="en-US" dirty="0"/>
                        <a:t>Term</a:t>
                      </a:r>
                    </a:p>
                  </a:txBody>
                  <a:tcPr/>
                </a:tc>
                <a:extLst>
                  <a:ext uri="{0D108BD9-81ED-4DB2-BD59-A6C34878D82A}">
                    <a16:rowId xmlns:a16="http://schemas.microsoft.com/office/drawing/2014/main" xmlns="" val="2536216166"/>
                  </a:ext>
                </a:extLst>
              </a:tr>
              <a:tr h="291662">
                <a:tc>
                  <a:txBody>
                    <a:bodyPr/>
                    <a:lstStyle/>
                    <a:p>
                      <a:pPr algn="ctr"/>
                      <a:r>
                        <a:rPr lang="en-US" dirty="0"/>
                        <a:t>Purpose</a:t>
                      </a:r>
                    </a:p>
                  </a:txBody>
                  <a:tcPr/>
                </a:tc>
                <a:extLst>
                  <a:ext uri="{0D108BD9-81ED-4DB2-BD59-A6C34878D82A}">
                    <a16:rowId xmlns:a16="http://schemas.microsoft.com/office/drawing/2014/main" xmlns="" val="370111634"/>
                  </a:ext>
                </a:extLst>
              </a:tr>
            </a:tbl>
          </a:graphicData>
        </a:graphic>
      </p:graphicFrame>
      <p:graphicFrame>
        <p:nvGraphicFramePr>
          <p:cNvPr id="6" name="Table 4">
            <a:extLst>
              <a:ext uri="{FF2B5EF4-FFF2-40B4-BE49-F238E27FC236}">
                <a16:creationId xmlns:a16="http://schemas.microsoft.com/office/drawing/2014/main" xmlns="" id="{A07AFC10-F5F7-4CF5-BA37-CB01E4445BCD}"/>
              </a:ext>
            </a:extLst>
          </p:cNvPr>
          <p:cNvGraphicFramePr>
            <a:graphicFrameLocks noGrp="1"/>
          </p:cNvGraphicFramePr>
          <p:nvPr>
            <p:extLst>
              <p:ext uri="{D42A27DB-BD31-4B8C-83A1-F6EECF244321}">
                <p14:modId xmlns:p14="http://schemas.microsoft.com/office/powerpoint/2010/main" xmlns="" val="535637698"/>
              </p:ext>
            </p:extLst>
          </p:nvPr>
        </p:nvGraphicFramePr>
        <p:xfrm>
          <a:off x="7939903" y="3073015"/>
          <a:ext cx="3375797" cy="3291840"/>
        </p:xfrm>
        <a:graphic>
          <a:graphicData uri="http://schemas.openxmlformats.org/drawingml/2006/table">
            <a:tbl>
              <a:tblPr firstRow="1" bandRow="1">
                <a:tableStyleId>{5C22544A-7EE6-4342-B048-85BDC9FD1C3A}</a:tableStyleId>
              </a:tblPr>
              <a:tblGrid>
                <a:gridCol w="3375797">
                  <a:extLst>
                    <a:ext uri="{9D8B030D-6E8A-4147-A177-3AD203B41FA5}">
                      <a16:colId xmlns:a16="http://schemas.microsoft.com/office/drawing/2014/main" xmlns="" val="2714068695"/>
                    </a:ext>
                  </a:extLst>
                </a:gridCol>
              </a:tblGrid>
              <a:tr h="287667">
                <a:tc>
                  <a:txBody>
                    <a:bodyPr/>
                    <a:lstStyle/>
                    <a:p>
                      <a:pPr algn="ctr"/>
                      <a:r>
                        <a:rPr lang="en-IN" sz="1800" dirty="0"/>
                        <a:t>Customer Behaviour Variables </a:t>
                      </a:r>
                      <a:endParaRPr lang="en-US" dirty="0"/>
                    </a:p>
                  </a:txBody>
                  <a:tcPr/>
                </a:tc>
                <a:extLst>
                  <a:ext uri="{0D108BD9-81ED-4DB2-BD59-A6C34878D82A}">
                    <a16:rowId xmlns:a16="http://schemas.microsoft.com/office/drawing/2014/main" xmlns="" val="2008643869"/>
                  </a:ext>
                </a:extLst>
              </a:tr>
              <a:tr h="291662">
                <a:tc>
                  <a:txBody>
                    <a:bodyPr/>
                    <a:lstStyle/>
                    <a:p>
                      <a:pPr algn="ctr"/>
                      <a:r>
                        <a:rPr lang="en-US" dirty="0"/>
                        <a:t>Revolving Balance</a:t>
                      </a:r>
                    </a:p>
                  </a:txBody>
                  <a:tcPr/>
                </a:tc>
                <a:extLst>
                  <a:ext uri="{0D108BD9-81ED-4DB2-BD59-A6C34878D82A}">
                    <a16:rowId xmlns:a16="http://schemas.microsoft.com/office/drawing/2014/main" xmlns="" val="3619627914"/>
                  </a:ext>
                </a:extLst>
              </a:tr>
              <a:tr h="291662">
                <a:tc>
                  <a:txBody>
                    <a:bodyPr/>
                    <a:lstStyle/>
                    <a:p>
                      <a:pPr algn="ctr"/>
                      <a:r>
                        <a:rPr lang="en-US" dirty="0"/>
                        <a:t>Revolving Util</a:t>
                      </a:r>
                    </a:p>
                  </a:txBody>
                  <a:tcPr/>
                </a:tc>
                <a:extLst>
                  <a:ext uri="{0D108BD9-81ED-4DB2-BD59-A6C34878D82A}">
                    <a16:rowId xmlns:a16="http://schemas.microsoft.com/office/drawing/2014/main" xmlns="" val="316699823"/>
                  </a:ext>
                </a:extLst>
              </a:tr>
              <a:tr h="291662">
                <a:tc>
                  <a:txBody>
                    <a:bodyPr/>
                    <a:lstStyle/>
                    <a:p>
                      <a:pPr algn="ctr"/>
                      <a:r>
                        <a:rPr lang="en-US" dirty="0"/>
                        <a:t>Delinq 2yrs</a:t>
                      </a:r>
                    </a:p>
                  </a:txBody>
                  <a:tcPr/>
                </a:tc>
                <a:extLst>
                  <a:ext uri="{0D108BD9-81ED-4DB2-BD59-A6C34878D82A}">
                    <a16:rowId xmlns:a16="http://schemas.microsoft.com/office/drawing/2014/main" xmlns="" val="3532307734"/>
                  </a:ext>
                </a:extLst>
              </a:tr>
              <a:tr h="291662">
                <a:tc>
                  <a:txBody>
                    <a:bodyPr/>
                    <a:lstStyle/>
                    <a:p>
                      <a:pPr algn="ctr"/>
                      <a:r>
                        <a:rPr lang="en-US" dirty="0"/>
                        <a:t>Earliest credit Line</a:t>
                      </a:r>
                    </a:p>
                  </a:txBody>
                  <a:tcPr/>
                </a:tc>
                <a:extLst>
                  <a:ext uri="{0D108BD9-81ED-4DB2-BD59-A6C34878D82A}">
                    <a16:rowId xmlns:a16="http://schemas.microsoft.com/office/drawing/2014/main" xmlns="" val="1015270903"/>
                  </a:ext>
                </a:extLst>
              </a:tr>
              <a:tr h="291662">
                <a:tc>
                  <a:txBody>
                    <a:bodyPr/>
                    <a:lstStyle/>
                    <a:p>
                      <a:pPr algn="ctr"/>
                      <a:r>
                        <a:rPr lang="en-US" dirty="0"/>
                        <a:t>Delinq Amount</a:t>
                      </a:r>
                    </a:p>
                  </a:txBody>
                  <a:tcPr/>
                </a:tc>
                <a:extLst>
                  <a:ext uri="{0D108BD9-81ED-4DB2-BD59-A6C34878D82A}">
                    <a16:rowId xmlns:a16="http://schemas.microsoft.com/office/drawing/2014/main" xmlns="" val="1121563652"/>
                  </a:ext>
                </a:extLst>
              </a:tr>
              <a:tr h="291662">
                <a:tc>
                  <a:txBody>
                    <a:bodyPr/>
                    <a:lstStyle/>
                    <a:p>
                      <a:pPr algn="ctr"/>
                      <a:r>
                        <a:rPr lang="en-US" dirty="0"/>
                        <a:t>Account Now Delinq</a:t>
                      </a:r>
                    </a:p>
                  </a:txBody>
                  <a:tcPr/>
                </a:tc>
                <a:extLst>
                  <a:ext uri="{0D108BD9-81ED-4DB2-BD59-A6C34878D82A}">
                    <a16:rowId xmlns:a16="http://schemas.microsoft.com/office/drawing/2014/main" xmlns="" val="3430093441"/>
                  </a:ext>
                </a:extLst>
              </a:tr>
              <a:tr h="291662">
                <a:tc>
                  <a:txBody>
                    <a:bodyPr/>
                    <a:lstStyle/>
                    <a:p>
                      <a:pPr algn="ctr"/>
                      <a:r>
                        <a:rPr lang="fr-FR" dirty="0"/>
                        <a:t>Num of Collections in 12 months</a:t>
                      </a:r>
                      <a:endParaRPr lang="en-US" dirty="0"/>
                    </a:p>
                  </a:txBody>
                  <a:tcPr/>
                </a:tc>
                <a:extLst>
                  <a:ext uri="{0D108BD9-81ED-4DB2-BD59-A6C34878D82A}">
                    <a16:rowId xmlns:a16="http://schemas.microsoft.com/office/drawing/2014/main" xmlns="" val="2536216166"/>
                  </a:ext>
                </a:extLst>
              </a:tr>
              <a:tr h="291662">
                <a:tc>
                  <a:txBody>
                    <a:bodyPr/>
                    <a:lstStyle/>
                    <a:p>
                      <a:pPr algn="ctr"/>
                      <a:r>
                        <a:rPr lang="en-US" dirty="0"/>
                        <a:t>Payment plan</a:t>
                      </a:r>
                    </a:p>
                  </a:txBody>
                  <a:tcPr/>
                </a:tc>
                <a:extLst>
                  <a:ext uri="{0D108BD9-81ED-4DB2-BD59-A6C34878D82A}">
                    <a16:rowId xmlns:a16="http://schemas.microsoft.com/office/drawing/2014/main" xmlns="" val="2824965074"/>
                  </a:ext>
                </a:extLst>
              </a:tr>
            </a:tbl>
          </a:graphicData>
        </a:graphic>
      </p:graphicFrame>
    </p:spTree>
    <p:extLst>
      <p:ext uri="{BB962C8B-B14F-4D97-AF65-F5344CB8AC3E}">
        <p14:creationId xmlns:p14="http://schemas.microsoft.com/office/powerpoint/2010/main" xmlns=""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Data Analysis</a:t>
            </a:r>
          </a:p>
        </p:txBody>
      </p:sp>
      <p:sp>
        <p:nvSpPr>
          <p:cNvPr id="3" name="Content Placeholder 2"/>
          <p:cNvSpPr>
            <a:spLocks noGrp="1"/>
          </p:cNvSpPr>
          <p:nvPr>
            <p:ph idx="1"/>
          </p:nvPr>
        </p:nvSpPr>
        <p:spPr/>
        <p:txBody>
          <a:bodyPr>
            <a:normAutofit/>
          </a:bodyPr>
          <a:lstStyle/>
          <a:p>
            <a:pPr marL="0" indent="0">
              <a:buNone/>
            </a:pPr>
            <a:r>
              <a:rPr lang="en-IN" sz="1800" b="1" dirty="0"/>
              <a:t>Univariate Analysis – Target Variable</a:t>
            </a:r>
          </a:p>
        </p:txBody>
      </p:sp>
      <p:pic>
        <p:nvPicPr>
          <p:cNvPr id="1028" name="Picture 4">
            <a:extLst>
              <a:ext uri="{FF2B5EF4-FFF2-40B4-BE49-F238E27FC236}">
                <a16:creationId xmlns:a16="http://schemas.microsoft.com/office/drawing/2014/main" xmlns="" id="{72337EBA-ADA3-42D6-A106-04BE717814D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4420" y="2463800"/>
            <a:ext cx="5858939" cy="36449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12DB1DCB-0FDC-4D58-93FB-38691FA0FC3A}"/>
              </a:ext>
            </a:extLst>
          </p:cNvPr>
          <p:cNvSpPr txBox="1"/>
          <p:nvPr/>
        </p:nvSpPr>
        <p:spPr>
          <a:xfrm>
            <a:off x="7099300" y="2705100"/>
            <a:ext cx="4474391" cy="1477328"/>
          </a:xfrm>
          <a:prstGeom prst="rect">
            <a:avLst/>
          </a:prstGeom>
          <a:noFill/>
        </p:spPr>
        <p:txBody>
          <a:bodyPr wrap="square" rtlCol="0">
            <a:spAutoFit/>
          </a:bodyPr>
          <a:lstStyle/>
          <a:p>
            <a:r>
              <a:rPr lang="en-US" dirty="0"/>
              <a:t>Insights from the graph:</a:t>
            </a:r>
          </a:p>
          <a:p>
            <a:endParaRPr lang="en-US" dirty="0"/>
          </a:p>
          <a:p>
            <a:pPr marL="285750" indent="-285750">
              <a:buFont typeface="Arial" panose="020B0604020202020204" pitchFamily="34" charset="0"/>
              <a:buChar char="•"/>
            </a:pPr>
            <a:r>
              <a:rPr lang="en-US" dirty="0"/>
              <a:t>More than 30000 loans are fully paid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Around 5000 loans are charged off/Default</a:t>
            </a:r>
          </a:p>
        </p:txBody>
      </p:sp>
    </p:spTree>
    <p:extLst>
      <p:ext uri="{BB962C8B-B14F-4D97-AF65-F5344CB8AC3E}">
        <p14:creationId xmlns:p14="http://schemas.microsoft.com/office/powerpoint/2010/main" xmlns=""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B31AAF70-E7DC-45B3-9856-B70E710730C9}"/>
              </a:ext>
            </a:extLst>
          </p:cNvPr>
          <p:cNvPicPr>
            <a:picLocks noGrp="1" noChangeAspect="1"/>
          </p:cNvPicPr>
          <p:nvPr>
            <p:ph idx="1"/>
          </p:nvPr>
        </p:nvPicPr>
        <p:blipFill>
          <a:blip r:embed="rId2" cstate="print"/>
          <a:stretch>
            <a:fillRect/>
          </a:stretch>
        </p:blipFill>
        <p:spPr>
          <a:xfrm>
            <a:off x="4952004" y="1496218"/>
            <a:ext cx="6070600" cy="3066514"/>
          </a:xfrm>
        </p:spPr>
      </p:pic>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IN" sz="2800" b="1" dirty="0"/>
              <a:t>Univariate Analysis</a:t>
            </a:r>
            <a:br>
              <a:rPr lang="en-IN" sz="2800" b="1" dirty="0"/>
            </a:br>
            <a:endParaRPr lang="en-IN" sz="2800" dirty="0"/>
          </a:p>
        </p:txBody>
      </p:sp>
      <p:pic>
        <p:nvPicPr>
          <p:cNvPr id="3074" name="Picture 2">
            <a:extLst>
              <a:ext uri="{FF2B5EF4-FFF2-40B4-BE49-F238E27FC236}">
                <a16:creationId xmlns:a16="http://schemas.microsoft.com/office/drawing/2014/main" xmlns="" id="{634A877C-6CFF-411B-94AB-7657A0FE180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4000" y="1496218"/>
            <a:ext cx="3950698" cy="259164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42A61D32-2969-4057-A8EE-042F5351717B}"/>
              </a:ext>
            </a:extLst>
          </p:cNvPr>
          <p:cNvSpPr txBox="1"/>
          <p:nvPr/>
        </p:nvSpPr>
        <p:spPr>
          <a:xfrm>
            <a:off x="901700" y="4762500"/>
            <a:ext cx="9194800" cy="1292662"/>
          </a:xfrm>
          <a:prstGeom prst="rect">
            <a:avLst/>
          </a:prstGeom>
          <a:noFill/>
        </p:spPr>
        <p:txBody>
          <a:bodyPr wrap="square" rtlCol="0">
            <a:spAutoFit/>
          </a:bodyPr>
          <a:lstStyle/>
          <a:p>
            <a:r>
              <a:rPr lang="en-US" dirty="0"/>
              <a:t>Inferences for Grade and Sub-Grade</a:t>
            </a:r>
          </a:p>
          <a:p>
            <a:endParaRPr lang="en-US" dirty="0"/>
          </a:p>
          <a:p>
            <a:pPr marL="285750" indent="-285750">
              <a:buFont typeface="Arial" panose="020B0604020202020204" pitchFamily="34" charset="0"/>
              <a:buChar char="•"/>
            </a:pPr>
            <a:r>
              <a:rPr lang="en-US" sz="1400" dirty="0">
                <a:latin typeface="+mj-lt"/>
              </a:rPr>
              <a:t>Most of the loans are belonging to grade A and B</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a:solidFill>
                  <a:srgbClr val="000000"/>
                </a:solidFill>
                <a:latin typeface="+mj-lt"/>
              </a:rPr>
              <a:t>M</a:t>
            </a:r>
            <a:r>
              <a:rPr lang="en-US" sz="1400" b="0" i="0" dirty="0">
                <a:solidFill>
                  <a:srgbClr val="000000"/>
                </a:solidFill>
                <a:effectLst/>
                <a:latin typeface="+mj-lt"/>
              </a:rPr>
              <a:t>ajority of the employees lie in A4 subgrade</a:t>
            </a:r>
            <a:endParaRPr lang="en-US" sz="1400" dirty="0">
              <a:latin typeface="+mj-lt"/>
            </a:endParaRPr>
          </a:p>
        </p:txBody>
      </p:sp>
    </p:spTree>
    <p:extLst>
      <p:ext uri="{BB962C8B-B14F-4D97-AF65-F5344CB8AC3E}">
        <p14:creationId xmlns:p14="http://schemas.microsoft.com/office/powerpoint/2010/main" xmlns=""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4E4170A-832B-4BA3-92CE-B25C208CFD14}"/>
              </a:ext>
            </a:extLst>
          </p:cNvPr>
          <p:cNvPicPr>
            <a:picLocks noGrp="1" noChangeAspect="1"/>
          </p:cNvPicPr>
          <p:nvPr>
            <p:ph idx="1"/>
          </p:nvPr>
        </p:nvPicPr>
        <p:blipFill>
          <a:blip r:embed="rId2" cstate="print"/>
          <a:stretch>
            <a:fillRect/>
          </a:stretch>
        </p:blipFill>
        <p:spPr>
          <a:xfrm>
            <a:off x="344488" y="1496218"/>
            <a:ext cx="4610100" cy="3709194"/>
          </a:xfrm>
        </p:spPr>
      </p:pic>
      <p:sp>
        <p:nvSpPr>
          <p:cNvPr id="6" name="Title 1"/>
          <p:cNvSpPr>
            <a:spLocks noGrp="1"/>
          </p:cNvSpPr>
          <p:nvPr>
            <p:ph type="title"/>
          </p:nvPr>
        </p:nvSpPr>
        <p:spPr>
          <a:xfrm>
            <a:off x="1136469" y="640080"/>
            <a:ext cx="9313817" cy="856138"/>
          </a:xfrm>
        </p:spPr>
        <p:txBody>
          <a:bodyPr>
            <a:normAutofit/>
          </a:bodyPr>
          <a:lstStyle/>
          <a:p>
            <a:r>
              <a:rPr lang="en-US" sz="2000" dirty="0"/>
              <a:t>Year Wise and Month Wise Distribution of charged-off and fully paid loans</a:t>
            </a:r>
            <a:endParaRPr lang="en-IN" sz="2000" dirty="0"/>
          </a:p>
        </p:txBody>
      </p:sp>
      <p:pic>
        <p:nvPicPr>
          <p:cNvPr id="7" name="Picture 6">
            <a:extLst>
              <a:ext uri="{FF2B5EF4-FFF2-40B4-BE49-F238E27FC236}">
                <a16:creationId xmlns:a16="http://schemas.microsoft.com/office/drawing/2014/main" xmlns="" id="{C6519DEB-E7B7-4C3F-8FDA-B7418627C39D}"/>
              </a:ext>
            </a:extLst>
          </p:cNvPr>
          <p:cNvPicPr>
            <a:picLocks noChangeAspect="1"/>
          </p:cNvPicPr>
          <p:nvPr/>
        </p:nvPicPr>
        <p:blipFill>
          <a:blip r:embed="rId3" cstate="print"/>
          <a:stretch>
            <a:fillRect/>
          </a:stretch>
        </p:blipFill>
        <p:spPr>
          <a:xfrm>
            <a:off x="5925911" y="1496218"/>
            <a:ext cx="4524375" cy="3756820"/>
          </a:xfrm>
          <a:prstGeom prst="rect">
            <a:avLst/>
          </a:prstGeom>
        </p:spPr>
      </p:pic>
      <p:sp>
        <p:nvSpPr>
          <p:cNvPr id="8" name="TextBox 7">
            <a:extLst>
              <a:ext uri="{FF2B5EF4-FFF2-40B4-BE49-F238E27FC236}">
                <a16:creationId xmlns:a16="http://schemas.microsoft.com/office/drawing/2014/main" xmlns="" id="{65685BD5-199A-4C72-A7EE-7BBCFB44D9F7}"/>
              </a:ext>
            </a:extLst>
          </p:cNvPr>
          <p:cNvSpPr txBox="1"/>
          <p:nvPr/>
        </p:nvSpPr>
        <p:spPr>
          <a:xfrm>
            <a:off x="673100" y="5253038"/>
            <a:ext cx="9931400" cy="1323439"/>
          </a:xfrm>
          <a:prstGeom prst="rect">
            <a:avLst/>
          </a:prstGeom>
          <a:noFill/>
        </p:spPr>
        <p:txBody>
          <a:bodyPr wrap="square" rtlCol="0">
            <a:spAutoFit/>
          </a:bodyPr>
          <a:lstStyle/>
          <a:p>
            <a:pPr algn="l"/>
            <a:r>
              <a:rPr lang="en-US" sz="1400" b="1" i="1" dirty="0">
                <a:solidFill>
                  <a:srgbClr val="000000"/>
                </a:solidFill>
                <a:effectLst/>
                <a:latin typeface="+mj-lt"/>
              </a:rPr>
              <a:t>Insights from the above graph</a:t>
            </a:r>
          </a:p>
          <a:p>
            <a:pPr marL="171450" indent="-171450" algn="l">
              <a:buFont typeface="Arial" panose="020B0604020202020204" pitchFamily="34" charset="0"/>
              <a:buChar char="•"/>
            </a:pPr>
            <a:r>
              <a:rPr lang="en-US" sz="1200" b="0" i="0" dirty="0">
                <a:solidFill>
                  <a:srgbClr val="000000"/>
                </a:solidFill>
                <a:effectLst/>
                <a:latin typeface="+mj-lt"/>
              </a:rPr>
              <a:t>No. of loans, fully paid and charged off are increasing every year. They are at maximum in the year 2011. This is a very positive trend for Lending Club as the requirement of loans are increasing by each year</a:t>
            </a:r>
          </a:p>
          <a:p>
            <a:pPr marL="171450" indent="-171450" algn="l">
              <a:buFont typeface="Arial" panose="020B0604020202020204" pitchFamily="34" charset="0"/>
              <a:buChar char="•"/>
            </a:pPr>
            <a:r>
              <a:rPr lang="en-US" sz="1200" b="0" i="0" dirty="0">
                <a:solidFill>
                  <a:srgbClr val="000000"/>
                </a:solidFill>
                <a:effectLst/>
                <a:latin typeface="+mj-lt"/>
              </a:rPr>
              <a:t>The month-wise trend shows that most loans are fully paid as well as charged off as the year comes to an end, maximum in the month of December clearly stating the importance of year-end</a:t>
            </a:r>
          </a:p>
          <a:p>
            <a:endParaRPr lang="en-US" dirty="0"/>
          </a:p>
        </p:txBody>
      </p:sp>
    </p:spTree>
    <p:extLst>
      <p:ext uri="{BB962C8B-B14F-4D97-AF65-F5344CB8AC3E}">
        <p14:creationId xmlns:p14="http://schemas.microsoft.com/office/powerpoint/2010/main" xmlns=""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670019"/>
          </a:xfrm>
        </p:spPr>
        <p:txBody>
          <a:bodyPr>
            <a:normAutofit fontScale="90000"/>
          </a:bodyPr>
          <a:lstStyle/>
          <a:p>
            <a:r>
              <a:rPr lang="en-IN" sz="2800" dirty="0"/>
              <a:t>Bivariate Analysis</a:t>
            </a:r>
            <a:br>
              <a:rPr lang="en-IN" sz="2800" dirty="0"/>
            </a:br>
            <a:r>
              <a:rPr lang="en-IN" sz="1800" dirty="0"/>
              <a:t> Analyzing term with loan status and purpose</a:t>
            </a:r>
          </a:p>
        </p:txBody>
      </p:sp>
      <p:pic>
        <p:nvPicPr>
          <p:cNvPr id="4098" name="Picture 2">
            <a:extLst>
              <a:ext uri="{FF2B5EF4-FFF2-40B4-BE49-F238E27FC236}">
                <a16:creationId xmlns:a16="http://schemas.microsoft.com/office/drawing/2014/main" xmlns="" id="{E4D3E0FE-9DEB-4996-AF26-7EF8DC6C003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3755" y="1478609"/>
            <a:ext cx="5274672" cy="2745582"/>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a:extLst>
              <a:ext uri="{FF2B5EF4-FFF2-40B4-BE49-F238E27FC236}">
                <a16:creationId xmlns:a16="http://schemas.microsoft.com/office/drawing/2014/main" xmlns="" id="{228AF3F3-9631-4564-90A8-D41215E94EF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0" y="1433480"/>
            <a:ext cx="5274673" cy="274558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5CE1C7F3-57FA-41AC-A7E7-0172AA8D20E2}"/>
              </a:ext>
            </a:extLst>
          </p:cNvPr>
          <p:cNvSpPr txBox="1"/>
          <p:nvPr/>
        </p:nvSpPr>
        <p:spPr>
          <a:xfrm>
            <a:off x="503827" y="4179062"/>
            <a:ext cx="10109200" cy="1200329"/>
          </a:xfrm>
          <a:prstGeom prst="rect">
            <a:avLst/>
          </a:prstGeom>
          <a:noFill/>
        </p:spPr>
        <p:txBody>
          <a:bodyPr wrap="square" rtlCol="0">
            <a:spAutoFit/>
          </a:bodyPr>
          <a:lstStyle/>
          <a:p>
            <a:r>
              <a:rPr lang="en-US" dirty="0"/>
              <a:t>Inferences:</a:t>
            </a:r>
          </a:p>
          <a:p>
            <a:endParaRPr lang="en-US" dirty="0"/>
          </a:p>
          <a:p>
            <a:pPr marL="285750" indent="-285750">
              <a:buFont typeface="Arial" panose="020B0604020202020204" pitchFamily="34" charset="0"/>
              <a:buChar char="•"/>
            </a:pPr>
            <a:r>
              <a:rPr lang="en-US" dirty="0"/>
              <a:t>36 month term has maximum fully paid loans</a:t>
            </a:r>
          </a:p>
          <a:p>
            <a:pPr marL="285750" indent="-285750">
              <a:buFont typeface="Arial" panose="020B0604020202020204" pitchFamily="34" charset="0"/>
              <a:buChar char="•"/>
            </a:pPr>
            <a:r>
              <a:rPr lang="en-US" dirty="0"/>
              <a:t>36 and 60 months have debt consolidation as major loan purpose</a:t>
            </a:r>
          </a:p>
        </p:txBody>
      </p:sp>
    </p:spTree>
    <p:extLst>
      <p:ext uri="{BB962C8B-B14F-4D97-AF65-F5344CB8AC3E}">
        <p14:creationId xmlns:p14="http://schemas.microsoft.com/office/powerpoint/2010/main" xmlns="" val="1057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552CAD-EF53-4E89-A486-ED4DFFEDBB60}"/>
              </a:ext>
            </a:extLst>
          </p:cNvPr>
          <p:cNvSpPr>
            <a:spLocks noGrp="1"/>
          </p:cNvSpPr>
          <p:nvPr>
            <p:ph type="title"/>
          </p:nvPr>
        </p:nvSpPr>
        <p:spPr>
          <a:xfrm>
            <a:off x="1136469" y="640080"/>
            <a:ext cx="9313817" cy="762687"/>
          </a:xfrm>
        </p:spPr>
        <p:txBody>
          <a:bodyPr>
            <a:normAutofit/>
          </a:bodyPr>
          <a:lstStyle/>
          <a:p>
            <a:r>
              <a:rPr lang="en-US" sz="2000" dirty="0"/>
              <a:t>Analysis with Interest Rate</a:t>
            </a:r>
          </a:p>
        </p:txBody>
      </p:sp>
      <p:sp>
        <p:nvSpPr>
          <p:cNvPr id="5" name="TextBox 4">
            <a:extLst>
              <a:ext uri="{FF2B5EF4-FFF2-40B4-BE49-F238E27FC236}">
                <a16:creationId xmlns:a16="http://schemas.microsoft.com/office/drawing/2014/main" xmlns="" id="{23FD9707-835F-4C07-AB4C-BD6E3C0062D0}"/>
              </a:ext>
            </a:extLst>
          </p:cNvPr>
          <p:cNvSpPr txBox="1"/>
          <p:nvPr/>
        </p:nvSpPr>
        <p:spPr>
          <a:xfrm>
            <a:off x="6350000" y="2032000"/>
            <a:ext cx="4927600" cy="1477328"/>
          </a:xfrm>
          <a:prstGeom prst="rect">
            <a:avLst/>
          </a:prstGeom>
          <a:noFill/>
        </p:spPr>
        <p:txBody>
          <a:bodyPr wrap="square" rtlCol="0">
            <a:spAutoFit/>
          </a:bodyPr>
          <a:lstStyle/>
          <a:p>
            <a:r>
              <a:rPr lang="en-US" sz="1800" dirty="0"/>
              <a:t>Inference</a:t>
            </a:r>
          </a:p>
          <a:p>
            <a:r>
              <a:rPr lang="en-US" dirty="0"/>
              <a:t>0-fully paid</a:t>
            </a:r>
          </a:p>
          <a:p>
            <a:r>
              <a:rPr lang="en-US" sz="1800" dirty="0"/>
              <a:t>1-</a:t>
            </a:r>
            <a:r>
              <a:rPr lang="en-US" dirty="0"/>
              <a:t>Charged off/Defaulter</a:t>
            </a:r>
            <a:endParaRPr lang="en-US" sz="1800" dirty="0"/>
          </a:p>
          <a:p>
            <a:pPr marL="285750" indent="-285750">
              <a:buFont typeface="Arial" panose="020B0604020202020204" pitchFamily="34" charset="0"/>
              <a:buChar char="•"/>
            </a:pPr>
            <a:r>
              <a:rPr lang="en-US" sz="1800" dirty="0"/>
              <a:t>Loans having higher interest rate have more defaulters</a:t>
            </a:r>
            <a:endParaRPr lang="en-US" dirty="0"/>
          </a:p>
        </p:txBody>
      </p:sp>
      <p:pic>
        <p:nvPicPr>
          <p:cNvPr id="8198" name="Picture 6">
            <a:extLst>
              <a:ext uri="{FF2B5EF4-FFF2-40B4-BE49-F238E27FC236}">
                <a16:creationId xmlns:a16="http://schemas.microsoft.com/office/drawing/2014/main" xmlns="" id="{28D39070-E365-442B-B64E-C2549F376E5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139" y="2032000"/>
            <a:ext cx="4825397" cy="33015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41305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778</Words>
  <Application>Microsoft Office PowerPoint</Application>
  <PresentationFormat>Custom</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LENDING CASE STUDY  SUBMISSION </vt:lpstr>
      <vt:lpstr> Problem Statement</vt:lpstr>
      <vt:lpstr>Slide 3</vt:lpstr>
      <vt:lpstr> Data Understanding</vt:lpstr>
      <vt:lpstr> Data Analysis</vt:lpstr>
      <vt:lpstr> Univariate Analysis </vt:lpstr>
      <vt:lpstr>Year Wise and Month Wise Distribution of charged-off and fully paid loans</vt:lpstr>
      <vt:lpstr>Bivariate Analysis  Analyzing term with loan status and purpose</vt:lpstr>
      <vt:lpstr>Analysis with Interest Rate</vt:lpstr>
      <vt:lpstr> Bivariate Analysis (Address State)</vt:lpstr>
      <vt:lpstr>Analysis with Verification Status</vt:lpstr>
      <vt:lpstr>Analysis of loan status purpose and annual salary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Microsoft</cp:lastModifiedBy>
  <cp:revision>43</cp:revision>
  <dcterms:created xsi:type="dcterms:W3CDTF">2016-06-09T08:16:28Z</dcterms:created>
  <dcterms:modified xsi:type="dcterms:W3CDTF">2021-06-29T05:03:50Z</dcterms:modified>
</cp:coreProperties>
</file>