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62" r:id="rId3"/>
    <p:sldId id="292" r:id="rId4"/>
    <p:sldId id="293" r:id="rId5"/>
    <p:sldId id="266" r:id="rId6"/>
    <p:sldId id="268" r:id="rId7"/>
    <p:sldId id="279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mic Sans MS" panose="030F0702030302020204" pitchFamily="66" charset="0"/>
      <p:regular r:id="rId14"/>
      <p:bold r:id="rId15"/>
      <p:italic r:id="rId16"/>
      <p:boldItalic r:id="rId17"/>
    </p:embeddedFont>
    <p:embeddedFont>
      <p:font typeface="Kalam" panose="020B0604020202020204" charset="0"/>
      <p:regular r:id="rId18"/>
      <p:bold r:id="rId19"/>
    </p:embeddedFont>
    <p:embeddedFont>
      <p:font typeface="Merriweather" panose="020B0604020202020204" charset="0"/>
      <p:regular r:id="rId20"/>
      <p:bold r:id="rId21"/>
      <p:italic r:id="rId22"/>
      <p:boldItalic r:id="rId23"/>
    </p:embeddedFont>
    <p:embeddedFont>
      <p:font typeface="Waiting for the Sunrise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21"/>
    <a:srgbClr val="EDB4FC"/>
    <a:srgbClr val="FEFEB0"/>
    <a:srgbClr val="565A60"/>
    <a:srgbClr val="F3F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4DA569-81DD-4EED-ADBB-96DC942F18BB}">
  <a:tblStyle styleId="{614DA569-81DD-4EED-ADBB-96DC942F18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802" autoAdjust="0"/>
  </p:normalViewPr>
  <p:slideViewPr>
    <p:cSldViewPr snapToGrid="0">
      <p:cViewPr varScale="1">
        <p:scale>
          <a:sx n="84" d="100"/>
          <a:sy n="84" d="100"/>
        </p:scale>
        <p:origin x="7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3488f918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3488f918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122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3488f918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3488f918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3488f936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3488f936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308200" y="1991825"/>
            <a:ext cx="42261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854150" y="205975"/>
            <a:ext cx="5832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2854175" y="1333125"/>
            <a:ext cx="2831100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⪢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5855725" y="1333125"/>
            <a:ext cx="2831100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⪢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115700" y="205975"/>
            <a:ext cx="4571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4115700" y="1338300"/>
            <a:ext cx="4571100" cy="34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⪢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615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15700" y="205975"/>
            <a:ext cx="457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15700" y="1338300"/>
            <a:ext cx="4571100" cy="3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erriweather"/>
              <a:buChar char="⪢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erriweather"/>
              <a:buChar char="○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erriweather"/>
              <a:buChar char="■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○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■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○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556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Merriweather"/>
              <a:buChar char="■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pn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4292665" y="129540"/>
            <a:ext cx="4127435" cy="1424939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2000"/>
            </a:pPr>
            <a:r>
              <a:rPr lang="en-IN" sz="5400" b="1" dirty="0">
                <a:solidFill>
                  <a:srgbClr val="FFC000"/>
                </a:solidFill>
                <a:latin typeface="Merriweather" panose="020B0604020202020204" charset="0"/>
              </a:rPr>
              <a:t>AirSense</a:t>
            </a:r>
            <a:b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erriweather" panose="020B0604020202020204" charset="0"/>
              </a:rPr>
            </a:br>
            <a:r>
              <a:rPr lang="en-US" sz="1600" b="1" dirty="0">
                <a:solidFill>
                  <a:schemeClr val="accent1"/>
                </a:solidFill>
                <a:latin typeface="Merriweather" panose="020B0604020202020204" charset="0"/>
              </a:rPr>
              <a:t>IoT and AI based Air Quality Monitor - For a more aware public</a:t>
            </a:r>
            <a:endParaRPr sz="1600" b="1" dirty="0">
              <a:solidFill>
                <a:schemeClr val="accent1"/>
              </a:solidFill>
              <a:latin typeface="Merriweather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0F80F-FB1E-4FE9-AE2E-AF5D41C19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65" y="1706879"/>
            <a:ext cx="4704817" cy="3011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89" name="Google Shape;89;p18"/>
          <p:cNvSpPr txBox="1">
            <a:spLocks noGrp="1"/>
          </p:cNvSpPr>
          <p:nvPr>
            <p:ph type="ctrTitle" idx="4294967295"/>
          </p:nvPr>
        </p:nvSpPr>
        <p:spPr>
          <a:xfrm>
            <a:off x="5367638" y="1189791"/>
            <a:ext cx="3741737" cy="11604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>
                <a:solidFill>
                  <a:schemeClr val="accent1"/>
                </a:solidFill>
              </a:rPr>
              <a:t>Big</a:t>
            </a:r>
            <a:r>
              <a:rPr lang="en" sz="5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" sz="5600" dirty="0">
                <a:solidFill>
                  <a:schemeClr val="accent1"/>
                </a:solidFill>
              </a:rPr>
              <a:t>concept</a:t>
            </a:r>
            <a:endParaRPr sz="5600" dirty="0">
              <a:solidFill>
                <a:schemeClr val="accent1"/>
              </a:solidFill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4294967295"/>
          </p:nvPr>
        </p:nvSpPr>
        <p:spPr>
          <a:xfrm>
            <a:off x="4038591" y="2233134"/>
            <a:ext cx="4953000" cy="2713567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2800" dirty="0">
                <a:solidFill>
                  <a:srgbClr val="FFCA21"/>
                </a:solidFill>
                <a:latin typeface="Kalam" panose="020B0604020202020204" charset="0"/>
                <a:cs typeface="Kalam" panose="020B0604020202020204" charset="0"/>
              </a:rPr>
              <a:t>Lets give everyone a breath of purity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IN" sz="1600" dirty="0">
                <a:solidFill>
                  <a:schemeClr val="accent1">
                    <a:lumMod val="75000"/>
                  </a:schemeClr>
                </a:solidFill>
                <a:latin typeface="Kalam" panose="020B0604020202020204" charset="0"/>
                <a:cs typeface="Kalam" panose="020B0604020202020204" charset="0"/>
              </a:rPr>
              <a:t>This project is not aimed at only visualising the data or extracting and placing the data on a single page, it's more of a driver project to monitor the active hazard level by using AI to counter them easily overtime and make the users engage and be a part of the </a:t>
            </a:r>
            <a:r>
              <a:rPr lang="en-IN" sz="1600" dirty="0">
                <a:solidFill>
                  <a:srgbClr val="FFCA21"/>
                </a:solidFill>
                <a:latin typeface="Kalam" panose="020B0604020202020204" charset="0"/>
                <a:cs typeface="Kalam" panose="020B0604020202020204" charset="0"/>
              </a:rPr>
              <a:t>#AirSense 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  <a:latin typeface="Kalam" panose="020B0604020202020204" charset="0"/>
                <a:cs typeface="Kalam" panose="020B0604020202020204" charset="0"/>
              </a:rPr>
              <a:t>program.</a:t>
            </a:r>
          </a:p>
        </p:txBody>
      </p:sp>
      <p:sp>
        <p:nvSpPr>
          <p:cNvPr id="91" name="Google Shape;91;p18"/>
          <p:cNvSpPr/>
          <p:nvPr/>
        </p:nvSpPr>
        <p:spPr>
          <a:xfrm>
            <a:off x="5936494" y="121356"/>
            <a:ext cx="1356919" cy="1374985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92" name="Google Shape;92;p18"/>
          <p:cNvSpPr/>
          <p:nvPr/>
        </p:nvSpPr>
        <p:spPr>
          <a:xfrm rot="1473054">
            <a:off x="4484248" y="900593"/>
            <a:ext cx="793332" cy="772773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5193969" y="471325"/>
            <a:ext cx="347339" cy="33752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94" name="Google Shape;94;p18"/>
          <p:cNvSpPr/>
          <p:nvPr/>
        </p:nvSpPr>
        <p:spPr>
          <a:xfrm rot="2487132">
            <a:off x="4448455" y="2058405"/>
            <a:ext cx="247093" cy="240136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16907"/>
            <a:ext cx="9143999" cy="51604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E76102-493E-48B8-9DD9-ADC8A6BC282D}"/>
              </a:ext>
            </a:extLst>
          </p:cNvPr>
          <p:cNvSpPr txBox="1"/>
          <p:nvPr/>
        </p:nvSpPr>
        <p:spPr>
          <a:xfrm>
            <a:off x="2895600" y="441960"/>
            <a:ext cx="19583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mic Sans MS" panose="030F0702030302020204" pitchFamily="66" charset="0"/>
              </a:rPr>
              <a:t>People are detached from the air quality monitoring process</a:t>
            </a:r>
            <a:endParaRPr lang="en-IN" sz="1200" b="1" dirty="0"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9B8F9C-C676-48AD-82C7-44E9D8306CC3}"/>
              </a:ext>
            </a:extLst>
          </p:cNvPr>
          <p:cNvSpPr txBox="1"/>
          <p:nvPr/>
        </p:nvSpPr>
        <p:spPr>
          <a:xfrm>
            <a:off x="4724400" y="2169319"/>
            <a:ext cx="101346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mic Sans MS" panose="030F0702030302020204" pitchFamily="66" charset="0"/>
              </a:rPr>
              <a:t>Real time data is currently not available</a:t>
            </a:r>
            <a:endParaRPr lang="en-IN" sz="1200" b="1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E6F1C-FBE1-4BC9-9DF5-DBD52E7B109B}"/>
              </a:ext>
            </a:extLst>
          </p:cNvPr>
          <p:cNvSpPr txBox="1"/>
          <p:nvPr/>
        </p:nvSpPr>
        <p:spPr>
          <a:xfrm>
            <a:off x="3627120" y="1305639"/>
            <a:ext cx="17830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mic Sans MS" panose="030F0702030302020204" pitchFamily="66" charset="0"/>
              </a:rPr>
              <a:t>Untimely response to hazards in the environment</a:t>
            </a:r>
            <a:endParaRPr lang="en-IN" sz="1200" b="1" dirty="0"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83867E-8158-4492-B783-146002A0B8A4}"/>
              </a:ext>
            </a:extLst>
          </p:cNvPr>
          <p:cNvSpPr txBox="1"/>
          <p:nvPr/>
        </p:nvSpPr>
        <p:spPr>
          <a:xfrm>
            <a:off x="6141720" y="1465659"/>
            <a:ext cx="17830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mic Sans MS" panose="030F0702030302020204" pitchFamily="66" charset="0"/>
              </a:rPr>
              <a:t>Lack of regulatory compliance for industries</a:t>
            </a:r>
            <a:endParaRPr lang="en-IN" sz="1200" b="1" dirty="0">
              <a:latin typeface="Comic Sans MS" panose="030F07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F0E00-BA7A-448E-899E-A345E2632258}"/>
              </a:ext>
            </a:extLst>
          </p:cNvPr>
          <p:cNvSpPr txBox="1"/>
          <p:nvPr/>
        </p:nvSpPr>
        <p:spPr>
          <a:xfrm>
            <a:off x="7490460" y="2559486"/>
            <a:ext cx="134112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mic Sans MS" panose="030F0702030302020204" pitchFamily="66" charset="0"/>
              </a:rPr>
              <a:t>Rise in health problems due to air pollution</a:t>
            </a:r>
            <a:endParaRPr lang="en-IN" sz="12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0B9CF6-743B-4ED6-A0CC-506F66C24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567238"/>
            <a:ext cx="8324850" cy="3667125"/>
          </a:xfrm>
          <a:prstGeom prst="rect">
            <a:avLst/>
          </a:prstGeom>
        </p:spPr>
      </p:pic>
      <p:pic>
        <p:nvPicPr>
          <p:cNvPr id="12" name="Picture 11" descr="var geocoder = new google.maps.Geocoder();var">
            <a:extLst>
              <a:ext uri="{FF2B5EF4-FFF2-40B4-BE49-F238E27FC236}">
                <a16:creationId xmlns:a16="http://schemas.microsoft.com/office/drawing/2014/main" id="{C5974F1F-5266-4011-99DB-CD682578DA95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4" t="16295" r="24139" b="22284"/>
          <a:stretch/>
        </p:blipFill>
        <p:spPr bwMode="auto">
          <a:xfrm>
            <a:off x="8373686" y="3066698"/>
            <a:ext cx="663382" cy="738188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/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F5D244-5D91-4E76-9063-146EA5775CA0}"/>
              </a:ext>
            </a:extLst>
          </p:cNvPr>
          <p:cNvSpPr txBox="1"/>
          <p:nvPr/>
        </p:nvSpPr>
        <p:spPr>
          <a:xfrm>
            <a:off x="1716580" y="393598"/>
            <a:ext cx="359208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  <a:buSzPts val="2000"/>
            </a:pPr>
            <a:r>
              <a:rPr lang="en-IN" sz="4000" b="1" dirty="0">
                <a:solidFill>
                  <a:schemeClr val="accent1"/>
                </a:solidFill>
                <a:latin typeface="Merriweather" panose="020B0604020202020204" charset="0"/>
                <a:cs typeface="Kalam"/>
                <a:sym typeface="Kalam"/>
              </a:rPr>
              <a:t>Architecture</a:t>
            </a:r>
          </a:p>
        </p:txBody>
      </p:sp>
      <p:pic>
        <p:nvPicPr>
          <p:cNvPr id="16" name="Picture 198">
            <a:extLst>
              <a:ext uri="{FF2B5EF4-FFF2-40B4-BE49-F238E27FC236}">
                <a16:creationId xmlns:a16="http://schemas.microsoft.com/office/drawing/2014/main" id="{164383FF-A29E-4154-A49F-C4F69DD0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24" b="36092"/>
          <a:stretch>
            <a:fillRect/>
          </a:stretch>
        </p:blipFill>
        <p:spPr bwMode="auto">
          <a:xfrm>
            <a:off x="6446520" y="3300781"/>
            <a:ext cx="1067207" cy="20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09" descr="A close up of a logo&#10;&#10;Description automatically generated">
            <a:extLst>
              <a:ext uri="{FF2B5EF4-FFF2-40B4-BE49-F238E27FC236}">
                <a16:creationId xmlns:a16="http://schemas.microsoft.com/office/drawing/2014/main" id="{B5E9F9C9-E83E-4984-841D-40680A0D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48" b="29311"/>
          <a:stretch>
            <a:fillRect/>
          </a:stretch>
        </p:blipFill>
        <p:spPr bwMode="auto">
          <a:xfrm>
            <a:off x="4815836" y="3993699"/>
            <a:ext cx="3600614" cy="79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10" descr="A close up of a logo&#10;&#10;Description automatically generated">
            <a:extLst>
              <a:ext uri="{FF2B5EF4-FFF2-40B4-BE49-F238E27FC236}">
                <a16:creationId xmlns:a16="http://schemas.microsoft.com/office/drawing/2014/main" id="{03DA84C8-8B9F-42CB-9680-CB9B5A42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67" b="34264"/>
          <a:stretch>
            <a:fillRect/>
          </a:stretch>
        </p:blipFill>
        <p:spPr bwMode="auto">
          <a:xfrm>
            <a:off x="2460058" y="3456860"/>
            <a:ext cx="1833274" cy="611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Plus Sign 21">
            <a:extLst>
              <a:ext uri="{FF2B5EF4-FFF2-40B4-BE49-F238E27FC236}">
                <a16:creationId xmlns:a16="http://schemas.microsoft.com/office/drawing/2014/main" id="{BD133A44-1438-4FA1-A301-A4965C6FF809}"/>
              </a:ext>
            </a:extLst>
          </p:cNvPr>
          <p:cNvSpPr/>
          <p:nvPr/>
        </p:nvSpPr>
        <p:spPr>
          <a:xfrm>
            <a:off x="7928656" y="3300782"/>
            <a:ext cx="448277" cy="369824"/>
          </a:xfrm>
          <a:prstGeom prst="mathPlus">
            <a:avLst/>
          </a:prstGeom>
          <a:solidFill>
            <a:srgbClr val="FFCA21"/>
          </a:solidFill>
          <a:ln>
            <a:solidFill>
              <a:srgbClr val="FFCA21"/>
            </a:solidFill>
          </a:ln>
          <a:effectLst>
            <a:outerShdw blurRad="50800" dist="50800" dir="5400000" sx="29000" sy="29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DDC18DC7-F396-41DF-A184-C995806D570B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672" y="4520359"/>
            <a:ext cx="711200" cy="552450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EC577F8B-0050-4F3A-8C27-59851781E9EA}"/>
              </a:ext>
            </a:extLst>
          </p:cNvPr>
          <p:cNvSpPr/>
          <p:nvPr/>
        </p:nvSpPr>
        <p:spPr>
          <a:xfrm>
            <a:off x="4295184" y="4174104"/>
            <a:ext cx="86316" cy="232444"/>
          </a:xfrm>
          <a:prstGeom prst="downArrow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349F35E9-CB77-4090-98D4-AE41FC9B805A}"/>
              </a:ext>
            </a:extLst>
          </p:cNvPr>
          <p:cNvSpPr/>
          <p:nvPr/>
        </p:nvSpPr>
        <p:spPr>
          <a:xfrm>
            <a:off x="4507464" y="4154920"/>
            <a:ext cx="64536" cy="232444"/>
          </a:xfrm>
          <a:prstGeom prst="upArrow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0A91CCE-E0DF-40AE-8D9F-621FB647E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1" t="15486" r="18961" b="18315"/>
          <a:stretch>
            <a:fillRect/>
          </a:stretch>
        </p:blipFill>
        <p:spPr bwMode="auto">
          <a:xfrm>
            <a:off x="2361269" y="4353130"/>
            <a:ext cx="1300714" cy="75968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Arrow: Down 31">
            <a:extLst>
              <a:ext uri="{FF2B5EF4-FFF2-40B4-BE49-F238E27FC236}">
                <a16:creationId xmlns:a16="http://schemas.microsoft.com/office/drawing/2014/main" id="{84538864-3227-4331-B405-ABEB958907D0}"/>
              </a:ext>
            </a:extLst>
          </p:cNvPr>
          <p:cNvSpPr/>
          <p:nvPr/>
        </p:nvSpPr>
        <p:spPr>
          <a:xfrm>
            <a:off x="3175044" y="4120686"/>
            <a:ext cx="86316" cy="232444"/>
          </a:xfrm>
          <a:prstGeom prst="downArrow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9CCBC0E5-DB59-4E68-88F5-DB08D78EA31B}"/>
              </a:ext>
            </a:extLst>
          </p:cNvPr>
          <p:cNvSpPr/>
          <p:nvPr/>
        </p:nvSpPr>
        <p:spPr>
          <a:xfrm>
            <a:off x="3007404" y="4128243"/>
            <a:ext cx="64536" cy="232444"/>
          </a:xfrm>
          <a:prstGeom prst="upArrow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51411430-A5CE-4D4B-A6A8-FA9934F58CF2}"/>
              </a:ext>
            </a:extLst>
          </p:cNvPr>
          <p:cNvSpPr/>
          <p:nvPr/>
        </p:nvSpPr>
        <p:spPr>
          <a:xfrm flipH="1">
            <a:off x="3761659" y="2872620"/>
            <a:ext cx="128508" cy="563172"/>
          </a:xfrm>
          <a:prstGeom prst="downArrow">
            <a:avLst>
              <a:gd name="adj1" fmla="val 50000"/>
              <a:gd name="adj2" fmla="val 48674"/>
            </a:avLst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E89EDDE-BF61-4D02-8A87-BEFD3639DD26}"/>
              </a:ext>
            </a:extLst>
          </p:cNvPr>
          <p:cNvSpPr/>
          <p:nvPr/>
        </p:nvSpPr>
        <p:spPr>
          <a:xfrm>
            <a:off x="4744556" y="3614633"/>
            <a:ext cx="884362" cy="220980"/>
          </a:xfrm>
          <a:prstGeom prst="rightArrow">
            <a:avLst/>
          </a:prstGeom>
          <a:solidFill>
            <a:srgbClr val="FFCA21"/>
          </a:solidFill>
          <a:ln>
            <a:solidFill>
              <a:srgbClr val="FFC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9" name="Picture 198">
            <a:extLst>
              <a:ext uri="{FF2B5EF4-FFF2-40B4-BE49-F238E27FC236}">
                <a16:creationId xmlns:a16="http://schemas.microsoft.com/office/drawing/2014/main" id="{C54715E2-4ED4-4FF9-AFD1-4B80C2547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24" b="36092"/>
          <a:stretch>
            <a:fillRect/>
          </a:stretch>
        </p:blipFill>
        <p:spPr bwMode="auto">
          <a:xfrm>
            <a:off x="4616235" y="3438610"/>
            <a:ext cx="1067207" cy="20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11" descr="A close up of a logo&#10;&#10;Description automatically generated">
            <a:extLst>
              <a:ext uri="{FF2B5EF4-FFF2-40B4-BE49-F238E27FC236}">
                <a16:creationId xmlns:a16="http://schemas.microsoft.com/office/drawing/2014/main" id="{C4361A65-3399-443B-A0E8-169AD454F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514" y="3563998"/>
            <a:ext cx="431993" cy="39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 Box 190">
            <a:extLst>
              <a:ext uri="{FF2B5EF4-FFF2-40B4-BE49-F238E27FC236}">
                <a16:creationId xmlns:a16="http://schemas.microsoft.com/office/drawing/2014/main" id="{7475F6C9-77FD-4937-901F-534920721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8656" y="2128278"/>
            <a:ext cx="1261820" cy="5450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User Entry Point</a:t>
            </a:r>
            <a:endParaRPr kumimoji="0" lang="hi-I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AutoShape 4" descr="LSTM - LSTM - future value prediction error - Stack Overflow">
            <a:extLst>
              <a:ext uri="{FF2B5EF4-FFF2-40B4-BE49-F238E27FC236}">
                <a16:creationId xmlns:a16="http://schemas.microsoft.com/office/drawing/2014/main" id="{1225CFFB-4611-406B-AF10-B9D799CD31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7CC3C15-AC3C-4342-BBC7-7845BDDE20B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689" y="3485694"/>
            <a:ext cx="1878530" cy="99585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5F2D206-3E99-4159-8F0C-D7D5C285481A}"/>
              </a:ext>
            </a:extLst>
          </p:cNvPr>
          <p:cNvSpPr txBox="1"/>
          <p:nvPr/>
        </p:nvSpPr>
        <p:spPr>
          <a:xfrm>
            <a:off x="285126" y="4651149"/>
            <a:ext cx="19721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rgbClr val="000000"/>
                </a:solidFill>
                <a:latin typeface="Merriweather" panose="020B0604020202020204" charset="0"/>
                <a:cs typeface="Mangal" panose="02040503050203030202" pitchFamily="18" charset="0"/>
              </a:rPr>
              <a:t>LSTM model </a:t>
            </a:r>
            <a:r>
              <a:rPr lang="en-IN" sz="1200" dirty="0">
                <a:solidFill>
                  <a:srgbClr val="000000"/>
                </a:solidFill>
                <a:latin typeface="Merriweather" panose="020B0604020202020204" charset="0"/>
                <a:cs typeface="Mangal" panose="02040503050203030202" pitchFamily="18" charset="0"/>
              </a:rPr>
              <a:t>which predicts future values</a:t>
            </a:r>
            <a:endParaRPr lang="en-IN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D9A7FF-05AC-4441-AC50-5566315C60CC}"/>
              </a:ext>
            </a:extLst>
          </p:cNvPr>
          <p:cNvSpPr txBox="1"/>
          <p:nvPr/>
        </p:nvSpPr>
        <p:spPr>
          <a:xfrm>
            <a:off x="4796313" y="4615759"/>
            <a:ext cx="459756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Merriweather" panose="020B0604020202020204" charset="0"/>
                <a:cs typeface="Mangal" panose="02040503050203030202" pitchFamily="18" charset="0"/>
              </a:rPr>
              <a:t> </a:t>
            </a:r>
            <a:r>
              <a:rPr lang="en-IN" sz="1200" dirty="0">
                <a:solidFill>
                  <a:srgbClr val="000000"/>
                </a:solidFill>
                <a:latin typeface="Merriweather" panose="020B0604020202020204" charset="0"/>
                <a:cs typeface="Mangal" panose="02040503050203030202" pitchFamily="18" charset="0"/>
              </a:rPr>
              <a:t>To constantly monitor our stream of data and detect anomalies such as sudden spikes in CO2</a:t>
            </a:r>
            <a:endParaRPr lang="en-IN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3939F8-5530-4595-BCD3-1D367AA8DD78}"/>
              </a:ext>
            </a:extLst>
          </p:cNvPr>
          <p:cNvSpPr txBox="1"/>
          <p:nvPr/>
        </p:nvSpPr>
        <p:spPr>
          <a:xfrm>
            <a:off x="3071940" y="2833084"/>
            <a:ext cx="469773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1200" dirty="0">
                <a:latin typeface="Merriweather" panose="020B0604020202020204" charset="0"/>
              </a:rPr>
              <a:t>Storing sensor &amp; predicted data in real time database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8382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8" y="8436"/>
            <a:ext cx="905932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02CF61-C312-4DCF-B8AF-C7CF94907C8D}"/>
              </a:ext>
            </a:extLst>
          </p:cNvPr>
          <p:cNvSpPr txBox="1"/>
          <p:nvPr/>
        </p:nvSpPr>
        <p:spPr>
          <a:xfrm>
            <a:off x="2182036" y="2563435"/>
            <a:ext cx="246447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  <a:latin typeface="Comic Sans MS" panose="030F0702030302020204" pitchFamily="66" charset="0"/>
              </a:rPr>
              <a:t>Hospitals and Health Professionals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Reduce hospital admissions &amp; service delivery cost</a:t>
            </a:r>
            <a:endParaRPr lang="en-IN" sz="1200" b="1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45926-CF08-46F5-94D5-BB4FE757B198}"/>
              </a:ext>
            </a:extLst>
          </p:cNvPr>
          <p:cNvSpPr txBox="1"/>
          <p:nvPr/>
        </p:nvSpPr>
        <p:spPr>
          <a:xfrm>
            <a:off x="4646514" y="2563434"/>
            <a:ext cx="218482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  <a:latin typeface="Comic Sans MS" panose="030F0702030302020204" pitchFamily="66" charset="0"/>
              </a:rPr>
              <a:t>Regulators</a:t>
            </a:r>
            <a:r>
              <a:rPr lang="en-US" sz="1200" dirty="0">
                <a:latin typeface="Comic Sans MS" panose="030F0702030302020204" pitchFamily="66" charset="0"/>
              </a:rPr>
              <a:t> Ensure regulatory compliance standards for Oil and gas Industries/Factories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A2E85-F757-48DC-B899-816487E4E2D8}"/>
              </a:ext>
            </a:extLst>
          </p:cNvPr>
          <p:cNvSpPr txBox="1"/>
          <p:nvPr/>
        </p:nvSpPr>
        <p:spPr>
          <a:xfrm>
            <a:off x="6961964" y="2677984"/>
            <a:ext cx="186004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  <a:latin typeface="Comic Sans MS" panose="030F0702030302020204" pitchFamily="66" charset="0"/>
              </a:rPr>
              <a:t>City Administrators </a:t>
            </a:r>
            <a:r>
              <a:rPr lang="en-US" sz="1200" dirty="0">
                <a:latin typeface="Comic Sans MS" panose="030F0702030302020204" pitchFamily="66" charset="0"/>
              </a:rPr>
              <a:t>Access carbon trading and green bond markets Improved urban planning</a:t>
            </a:r>
            <a:endParaRPr lang="en-IN" sz="1200" dirty="0">
              <a:latin typeface="Comic Sans MS" panose="030F07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C08C8-4E7C-4685-A2F8-3BFFD0DEDD64}"/>
              </a:ext>
            </a:extLst>
          </p:cNvPr>
          <p:cNvSpPr txBox="1"/>
          <p:nvPr/>
        </p:nvSpPr>
        <p:spPr>
          <a:xfrm>
            <a:off x="1849535" y="1410516"/>
            <a:ext cx="348821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  <a:latin typeface="Comic Sans MS" panose="030F0702030302020204" pitchFamily="66" charset="0"/>
              </a:rPr>
              <a:t>Environmental Scientists and Researchers</a:t>
            </a:r>
          </a:p>
          <a:p>
            <a:r>
              <a:rPr lang="en-US" sz="1200" b="1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sz="1200" dirty="0">
                <a:latin typeface="Comic Sans MS" panose="030F0702030302020204" pitchFamily="66" charset="0"/>
              </a:rPr>
              <a:t>Access to new data sources, application enablement platforms, analytics capabilities and services </a:t>
            </a:r>
            <a:endParaRPr lang="en-IN" sz="1200" dirty="0">
              <a:latin typeface="Comic Sans MS" panose="030F07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9BC6AF-000D-4209-82D3-B52AC1E883C4}"/>
              </a:ext>
            </a:extLst>
          </p:cNvPr>
          <p:cNvSpPr txBox="1"/>
          <p:nvPr/>
        </p:nvSpPr>
        <p:spPr>
          <a:xfrm>
            <a:off x="5180584" y="856518"/>
            <a:ext cx="150204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  <a:latin typeface="Comic Sans MS" panose="030F0702030302020204" pitchFamily="66" charset="0"/>
              </a:rPr>
              <a:t>Government Bodies 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Avoid fines for poor air quality </a:t>
            </a:r>
          </a:p>
          <a:p>
            <a:r>
              <a:rPr lang="en-US" sz="1200" dirty="0">
                <a:latin typeface="Comic Sans MS" panose="030F0702030302020204" pitchFamily="66" charset="0"/>
              </a:rPr>
              <a:t>Reduced health spending &amp; higher tax revenues</a:t>
            </a:r>
            <a:endParaRPr lang="en-IN" sz="1200" dirty="0">
              <a:latin typeface="Comic Sans MS" panose="030F07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7473D2-B473-464A-9FB5-82093B07E6E5}"/>
              </a:ext>
            </a:extLst>
          </p:cNvPr>
          <p:cNvSpPr txBox="1"/>
          <p:nvPr/>
        </p:nvSpPr>
        <p:spPr>
          <a:xfrm>
            <a:off x="6682629" y="948850"/>
            <a:ext cx="1668891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  <a:latin typeface="Comic Sans MS" panose="030F0702030302020204" pitchFamily="66" charset="0"/>
              </a:rPr>
              <a:t>Schools and Education Providers </a:t>
            </a:r>
            <a:r>
              <a:rPr lang="en-US" sz="1200" dirty="0">
                <a:latin typeface="Comic Sans MS" panose="030F0702030302020204" pitchFamily="66" charset="0"/>
              </a:rPr>
              <a:t>Healthier pupils with improved educational outcomes</a:t>
            </a:r>
            <a:endParaRPr lang="en-IN" sz="12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 r="24379" b="20923"/>
          <a:stretch/>
        </p:blipFill>
        <p:spPr>
          <a:xfrm>
            <a:off x="7734625" y="3622050"/>
            <a:ext cx="1454950" cy="15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 rotWithShape="1">
          <a:blip r:embed="rId4">
            <a:alphaModFix/>
          </a:blip>
          <a:srcRect l="29863" t="31977"/>
          <a:stretch/>
        </p:blipFill>
        <p:spPr>
          <a:xfrm>
            <a:off x="-44350" y="0"/>
            <a:ext cx="2651475" cy="257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1957125" y="249973"/>
            <a:ext cx="50364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latin typeface="Waiting for the Sunrise"/>
              <a:ea typeface="Waiting for the Sunrise"/>
              <a:cs typeface="Waiting for the Sunrise"/>
              <a:sym typeface="Waiting for the Sunrise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477712" y="158974"/>
            <a:ext cx="76710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Waiting for the Sunrise"/>
                <a:ea typeface="Waiting for the Sunrise"/>
                <a:cs typeface="Waiting for the Sunrise"/>
                <a:sym typeface="Waiting for the Sunrise"/>
              </a:rPr>
              <a:t>We are a group of undergraduate students!</a:t>
            </a:r>
            <a:endParaRPr sz="3200" dirty="0">
              <a:latin typeface="Waiting for the Sunrise"/>
              <a:ea typeface="Waiting for the Sunrise"/>
              <a:cs typeface="Waiting for the Sunrise"/>
              <a:sym typeface="Waiting for the Sunrise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2514843" y="4548611"/>
            <a:ext cx="25053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Waiting for the Sunrise"/>
                <a:ea typeface="Waiting for the Sunrise"/>
                <a:cs typeface="Waiting for the Sunrise"/>
                <a:sym typeface="Waiting for the Sunrise"/>
              </a:rPr>
              <a:t>Shivam Patel</a:t>
            </a:r>
            <a:endParaRPr sz="2000" dirty="0">
              <a:latin typeface="Waiting for the Sunrise"/>
              <a:ea typeface="Waiting for the Sunrise"/>
              <a:cs typeface="Waiting for the Sunrise"/>
              <a:sym typeface="Waiting for the Sunrise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5667887" y="4624899"/>
            <a:ext cx="25053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Waiting for the Sunrise"/>
                <a:ea typeface="Waiting for the Sunrise"/>
                <a:cs typeface="Waiting for the Sunrise"/>
                <a:sym typeface="Waiting for the Sunrise"/>
              </a:rPr>
              <a:t>Amogha T S</a:t>
            </a:r>
            <a:endParaRPr sz="2000" dirty="0">
              <a:latin typeface="Waiting for the Sunrise"/>
              <a:ea typeface="Waiting for the Sunrise"/>
              <a:cs typeface="Waiting for the Sunrise"/>
              <a:sym typeface="Waiting for the Sunrise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4062817" y="3058023"/>
            <a:ext cx="20595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Waiting for the Sunrise"/>
                <a:ea typeface="Waiting for the Sunrise"/>
                <a:cs typeface="Waiting for the Sunrise"/>
                <a:sym typeface="Waiting for the Sunrise"/>
              </a:rPr>
              <a:t>Solomon Johnson</a:t>
            </a:r>
            <a:endParaRPr sz="2000" dirty="0">
              <a:latin typeface="Waiting for the Sunrise"/>
              <a:ea typeface="Waiting for the Sunrise"/>
              <a:cs typeface="Waiting for the Sunrise"/>
              <a:sym typeface="Waiting for the Sunris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377827-29F8-4157-97C0-D4CFCB905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3697" y="2590742"/>
            <a:ext cx="1856181" cy="18987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63DC87-3A1E-4153-B61F-3AEACA87AD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778" t="32273" r="28470" b="24741"/>
          <a:stretch/>
        </p:blipFill>
        <p:spPr>
          <a:xfrm>
            <a:off x="5524544" y="2761874"/>
            <a:ext cx="1984606" cy="1868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63D417-C9DF-4290-BBC2-6BA8F65AF8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0297" y="1451146"/>
            <a:ext cx="1856182" cy="18069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AutoShape 4">
            <a:extLst>
              <a:ext uri="{FF2B5EF4-FFF2-40B4-BE49-F238E27FC236}">
                <a16:creationId xmlns:a16="http://schemas.microsoft.com/office/drawing/2014/main" id="{27F31298-F09E-4A28-BDAA-C650B93CF7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615D9F45-F6CB-42F6-9CEB-543CEAB794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70F976C-8611-4161-93A4-9C93348373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0495" t="14022" r="12865" b="50594"/>
          <a:stretch/>
        </p:blipFill>
        <p:spPr>
          <a:xfrm>
            <a:off x="368527" y="1360672"/>
            <a:ext cx="1955170" cy="192597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Google Shape;155;p25">
            <a:extLst>
              <a:ext uri="{FF2B5EF4-FFF2-40B4-BE49-F238E27FC236}">
                <a16:creationId xmlns:a16="http://schemas.microsoft.com/office/drawing/2014/main" id="{0BD71FE7-C6AE-42B1-B3EA-B5EAF79BEFAA}"/>
              </a:ext>
            </a:extLst>
          </p:cNvPr>
          <p:cNvSpPr txBox="1"/>
          <p:nvPr/>
        </p:nvSpPr>
        <p:spPr>
          <a:xfrm>
            <a:off x="477712" y="3253593"/>
            <a:ext cx="25053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Waiting for the Sunrise"/>
                <a:ea typeface="Waiting for the Sunrise"/>
                <a:cs typeface="Waiting for the Sunrise"/>
                <a:sym typeface="Waiting for the Sunrise"/>
              </a:rPr>
              <a:t>Saloni Bhatia</a:t>
            </a:r>
            <a:endParaRPr sz="2000" dirty="0">
              <a:latin typeface="Waiting for the Sunrise"/>
              <a:ea typeface="Waiting for the Sunrise"/>
              <a:cs typeface="Waiting for the Sunrise"/>
              <a:sym typeface="Waiting for the Sunris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25B4F4-D12C-4CAA-97A6-0EA44D1ABCB4}"/>
              </a:ext>
            </a:extLst>
          </p:cNvPr>
          <p:cNvSpPr txBox="1"/>
          <p:nvPr/>
        </p:nvSpPr>
        <p:spPr>
          <a:xfrm>
            <a:off x="6736770" y="1839928"/>
            <a:ext cx="2050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Waiting for the Sunrise"/>
                <a:cs typeface="Waiting for the Sunrise"/>
              </a:rPr>
              <a:t>Piyush Maheshwari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>
            <a:spLocks noGrp="1"/>
          </p:cNvSpPr>
          <p:nvPr>
            <p:ph type="body" idx="1"/>
          </p:nvPr>
        </p:nvSpPr>
        <p:spPr>
          <a:xfrm>
            <a:off x="3459480" y="1338300"/>
            <a:ext cx="5227320" cy="100866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CA21"/>
                </a:solidFill>
              </a:rPr>
              <a:t>THANK YOU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6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u="sng" dirty="0">
              <a:solidFill>
                <a:schemeClr val="accent1">
                  <a:lumMod val="50000"/>
                </a:schemeClr>
              </a:solidFill>
              <a:latin typeface="Kalam" panose="020B0604020202020204" charset="0"/>
              <a:cs typeface="Kalam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u="sng" dirty="0">
                <a:solidFill>
                  <a:schemeClr val="accent1">
                    <a:lumMod val="50000"/>
                  </a:schemeClr>
                </a:solidFill>
                <a:latin typeface="Kalam" panose="020B0604020202020204" charset="0"/>
                <a:cs typeface="Kalam" panose="020B0604020202020204" charset="0"/>
              </a:rPr>
              <a:t>Efforts by: Saloni Bhatia(Team Leader)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u="sng" dirty="0">
                <a:solidFill>
                  <a:schemeClr val="accent1">
                    <a:lumMod val="50000"/>
                  </a:schemeClr>
                </a:solidFill>
                <a:latin typeface="Kalam" panose="020B0604020202020204" charset="0"/>
                <a:cs typeface="Kalam" panose="020B0604020202020204" charset="0"/>
              </a:rPr>
              <a:t>Team name: AirSense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u="sng" dirty="0">
                <a:solidFill>
                  <a:schemeClr val="accent1">
                    <a:lumMod val="50000"/>
                  </a:schemeClr>
                </a:solidFill>
                <a:latin typeface="Kalam" panose="020B0604020202020204" charset="0"/>
                <a:cs typeface="Kalam" panose="020B0604020202020204" charset="0"/>
              </a:rPr>
              <a:t>Submitted to: Delhi Hacks </a:t>
            </a:r>
            <a:endParaRPr sz="2400" u="sng" dirty="0">
              <a:solidFill>
                <a:schemeClr val="accent1">
                  <a:lumMod val="50000"/>
                </a:schemeClr>
              </a:solidFill>
              <a:latin typeface="Kalam" panose="020B0604020202020204" charset="0"/>
              <a:cs typeface="Kalam" panose="020B0604020202020204" charset="0"/>
            </a:endParaRPr>
          </a:p>
        </p:txBody>
      </p:sp>
      <p:sp>
        <p:nvSpPr>
          <p:cNvPr id="260" name="Google Shape;260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odville template">
  <a:themeElements>
    <a:clrScheme name="Custom 347">
      <a:dk1>
        <a:srgbClr val="38414C"/>
      </a:dk1>
      <a:lt1>
        <a:srgbClr val="FFFFFF"/>
      </a:lt1>
      <a:dk2>
        <a:srgbClr val="222222"/>
      </a:dk2>
      <a:lt2>
        <a:srgbClr val="DCE1E8"/>
      </a:lt2>
      <a:accent1>
        <a:srgbClr val="498BE4"/>
      </a:accent1>
      <a:accent2>
        <a:srgbClr val="8FC6EF"/>
      </a:accent2>
      <a:accent3>
        <a:srgbClr val="4F9CB5"/>
      </a:accent3>
      <a:accent4>
        <a:srgbClr val="9DDDD2"/>
      </a:accent4>
      <a:accent5>
        <a:srgbClr val="75AF77"/>
      </a:accent5>
      <a:accent6>
        <a:srgbClr val="ABDE75"/>
      </a:accent6>
      <a:hlink>
        <a:srgbClr val="4A8D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273</Words>
  <Application>Microsoft Office PowerPoint</Application>
  <PresentationFormat>On-screen Show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Arial</vt:lpstr>
      <vt:lpstr>Waiting for the Sunrise</vt:lpstr>
      <vt:lpstr>Comic Sans MS</vt:lpstr>
      <vt:lpstr>Kalam</vt:lpstr>
      <vt:lpstr>Merriweather</vt:lpstr>
      <vt:lpstr>Woodville template</vt:lpstr>
      <vt:lpstr>AirSense IoT and AI based Air Quality Monitor - For a more aware public</vt:lpstr>
      <vt:lpstr>Big concept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AirSense</dc:title>
  <dc:creator>HP</dc:creator>
  <cp:lastModifiedBy>saloni bhatia</cp:lastModifiedBy>
  <cp:revision>61</cp:revision>
  <dcterms:modified xsi:type="dcterms:W3CDTF">2020-09-05T18:11:36Z</dcterms:modified>
</cp:coreProperties>
</file>