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828" y="-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44020" y="336996"/>
            <a:ext cx="9616058" cy="1192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3603" y="1999520"/>
            <a:ext cx="19236892" cy="7637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891" y="2961044"/>
            <a:ext cx="18583275" cy="71647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b="1" spc="10" dirty="0">
                <a:latin typeface="Arial"/>
                <a:cs typeface="Arial"/>
              </a:rPr>
              <a:t>Problem</a:t>
            </a:r>
            <a:r>
              <a:rPr sz="2500" b="1" spc="-15" dirty="0">
                <a:latin typeface="Arial"/>
                <a:cs typeface="Arial"/>
              </a:rPr>
              <a:t> </a:t>
            </a:r>
            <a:r>
              <a:rPr sz="2500" b="1" spc="35" dirty="0">
                <a:latin typeface="Arial"/>
                <a:cs typeface="Arial"/>
              </a:rPr>
              <a:t>Statement</a:t>
            </a:r>
            <a:r>
              <a:rPr sz="2500" b="1" spc="-15" dirty="0">
                <a:latin typeface="Arial"/>
                <a:cs typeface="Arial"/>
              </a:rPr>
              <a:t> </a:t>
            </a:r>
            <a:r>
              <a:rPr sz="2500" b="1" spc="-135" dirty="0">
                <a:latin typeface="Arial"/>
                <a:cs typeface="Arial"/>
              </a:rPr>
              <a:t>:</a:t>
            </a:r>
            <a:endParaRPr sz="2500">
              <a:latin typeface="Arial"/>
              <a:cs typeface="Arial"/>
            </a:endParaRPr>
          </a:p>
          <a:p>
            <a:pPr marL="479425" marR="279400">
              <a:lnSpc>
                <a:spcPts val="2750"/>
              </a:lnSpc>
              <a:spcBef>
                <a:spcPts val="2255"/>
              </a:spcBef>
            </a:pPr>
            <a:r>
              <a:rPr sz="2500" spc="145" dirty="0">
                <a:latin typeface="Trebuchet MS"/>
                <a:cs typeface="Trebuchet MS"/>
              </a:rPr>
              <a:t>X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spc="30" dirty="0">
                <a:latin typeface="Trebuchet MS"/>
                <a:cs typeface="Trebuchet MS"/>
              </a:rPr>
              <a:t>Education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spc="25" dirty="0">
                <a:latin typeface="Trebuchet MS"/>
                <a:cs typeface="Trebuchet MS"/>
              </a:rPr>
              <a:t>sells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-30" dirty="0">
                <a:latin typeface="Trebuchet MS"/>
                <a:cs typeface="Trebuchet MS"/>
              </a:rPr>
              <a:t>online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spc="85" dirty="0">
                <a:latin typeface="Trebuchet MS"/>
                <a:cs typeface="Trebuchet MS"/>
              </a:rPr>
              <a:t>courses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spc="-45" dirty="0">
                <a:latin typeface="Trebuchet MS"/>
                <a:cs typeface="Trebuchet MS"/>
              </a:rPr>
              <a:t>to </a:t>
            </a:r>
            <a:r>
              <a:rPr sz="2500" spc="-5" dirty="0">
                <a:latin typeface="Trebuchet MS"/>
                <a:cs typeface="Trebuchet MS"/>
              </a:rPr>
              <a:t>industry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spc="15" dirty="0">
                <a:latin typeface="Trebuchet MS"/>
                <a:cs typeface="Trebuchet MS"/>
              </a:rPr>
              <a:t>professionals.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spc="5" dirty="0">
                <a:latin typeface="Trebuchet MS"/>
                <a:cs typeface="Trebuchet MS"/>
              </a:rPr>
              <a:t>The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70" dirty="0">
                <a:latin typeface="Trebuchet MS"/>
                <a:cs typeface="Trebuchet MS"/>
              </a:rPr>
              <a:t>company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spc="10" dirty="0">
                <a:latin typeface="Trebuchet MS"/>
                <a:cs typeface="Trebuchet MS"/>
              </a:rPr>
              <a:t>markets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spc="-35" dirty="0">
                <a:latin typeface="Trebuchet MS"/>
                <a:cs typeface="Trebuchet MS"/>
              </a:rPr>
              <a:t>its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85" dirty="0">
                <a:latin typeface="Trebuchet MS"/>
                <a:cs typeface="Trebuchet MS"/>
              </a:rPr>
              <a:t>courses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spc="70" dirty="0">
                <a:latin typeface="Trebuchet MS"/>
                <a:cs typeface="Trebuchet MS"/>
              </a:rPr>
              <a:t>on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several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35" dirty="0">
                <a:latin typeface="Trebuchet MS"/>
                <a:cs typeface="Trebuchet MS"/>
              </a:rPr>
              <a:t>websites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spc="60" dirty="0">
                <a:latin typeface="Trebuchet MS"/>
                <a:cs typeface="Trebuchet MS"/>
              </a:rPr>
              <a:t>and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spc="40" dirty="0">
                <a:latin typeface="Trebuchet MS"/>
                <a:cs typeface="Trebuchet MS"/>
              </a:rPr>
              <a:t>search </a:t>
            </a:r>
            <a:r>
              <a:rPr sz="2500" spc="-735" dirty="0">
                <a:latin typeface="Trebuchet MS"/>
                <a:cs typeface="Trebuchet MS"/>
              </a:rPr>
              <a:t> </a:t>
            </a:r>
            <a:r>
              <a:rPr sz="2500" spc="45" dirty="0">
                <a:latin typeface="Trebuchet MS"/>
                <a:cs typeface="Trebuchet MS"/>
              </a:rPr>
              <a:t>engines</a:t>
            </a:r>
            <a:r>
              <a:rPr sz="2500" spc="-60" dirty="0">
                <a:latin typeface="Trebuchet MS"/>
                <a:cs typeface="Trebuchet MS"/>
              </a:rPr>
              <a:t> </a:t>
            </a:r>
            <a:r>
              <a:rPr sz="2500" spc="-75" dirty="0">
                <a:latin typeface="Trebuchet MS"/>
                <a:cs typeface="Trebuchet MS"/>
              </a:rPr>
              <a:t>like</a:t>
            </a:r>
            <a:r>
              <a:rPr sz="2500" spc="-55" dirty="0">
                <a:latin typeface="Trebuchet MS"/>
                <a:cs typeface="Trebuchet MS"/>
              </a:rPr>
              <a:t> </a:t>
            </a:r>
            <a:r>
              <a:rPr sz="2500" spc="30" dirty="0">
                <a:latin typeface="Trebuchet MS"/>
                <a:cs typeface="Trebuchet MS"/>
              </a:rPr>
              <a:t>Google.</a:t>
            </a:r>
            <a:endParaRPr sz="2500">
              <a:latin typeface="Trebuchet MS"/>
              <a:cs typeface="Trebuchet MS"/>
            </a:endParaRPr>
          </a:p>
          <a:p>
            <a:pPr marL="332740" marR="198755" indent="-320675">
              <a:lnSpc>
                <a:spcPts val="2750"/>
              </a:lnSpc>
              <a:spcBef>
                <a:spcPts val="1900"/>
              </a:spcBef>
              <a:buSzPct val="124000"/>
              <a:buChar char="•"/>
              <a:tabLst>
                <a:tab pos="332740" algn="l"/>
                <a:tab pos="333375" algn="l"/>
              </a:tabLst>
            </a:pPr>
            <a:r>
              <a:rPr sz="2500" spc="90" dirty="0">
                <a:latin typeface="Trebuchet MS"/>
                <a:cs typeface="Trebuchet MS"/>
              </a:rPr>
              <a:t>Once </a:t>
            </a:r>
            <a:r>
              <a:rPr sz="2500" spc="10" dirty="0">
                <a:latin typeface="Trebuchet MS"/>
                <a:cs typeface="Trebuchet MS"/>
              </a:rPr>
              <a:t>these </a:t>
            </a:r>
            <a:r>
              <a:rPr sz="2500" spc="15" dirty="0">
                <a:latin typeface="Trebuchet MS"/>
                <a:cs typeface="Trebuchet MS"/>
              </a:rPr>
              <a:t>people </a:t>
            </a:r>
            <a:r>
              <a:rPr sz="2500" dirty="0">
                <a:latin typeface="Trebuchet MS"/>
                <a:cs typeface="Trebuchet MS"/>
              </a:rPr>
              <a:t>land </a:t>
            </a:r>
            <a:r>
              <a:rPr sz="2500" spc="70" dirty="0">
                <a:latin typeface="Trebuchet MS"/>
                <a:cs typeface="Trebuchet MS"/>
              </a:rPr>
              <a:t>on </a:t>
            </a:r>
            <a:r>
              <a:rPr sz="2500" spc="-60" dirty="0">
                <a:latin typeface="Trebuchet MS"/>
                <a:cs typeface="Trebuchet MS"/>
              </a:rPr>
              <a:t>the </a:t>
            </a:r>
            <a:r>
              <a:rPr sz="2500" spc="-25" dirty="0">
                <a:latin typeface="Trebuchet MS"/>
                <a:cs typeface="Trebuchet MS"/>
              </a:rPr>
              <a:t>website, </a:t>
            </a:r>
            <a:r>
              <a:rPr sz="2500" spc="-35" dirty="0">
                <a:latin typeface="Trebuchet MS"/>
                <a:cs typeface="Trebuchet MS"/>
              </a:rPr>
              <a:t>they </a:t>
            </a:r>
            <a:r>
              <a:rPr sz="2500" spc="-10" dirty="0">
                <a:latin typeface="Trebuchet MS"/>
                <a:cs typeface="Trebuchet MS"/>
              </a:rPr>
              <a:t>might </a:t>
            </a:r>
            <a:r>
              <a:rPr sz="2500" spc="50" dirty="0">
                <a:latin typeface="Trebuchet MS"/>
                <a:cs typeface="Trebuchet MS"/>
              </a:rPr>
              <a:t>browse </a:t>
            </a:r>
            <a:r>
              <a:rPr sz="2500" spc="-60" dirty="0">
                <a:latin typeface="Trebuchet MS"/>
                <a:cs typeface="Trebuchet MS"/>
              </a:rPr>
              <a:t>the </a:t>
            </a:r>
            <a:r>
              <a:rPr sz="2500" spc="85" dirty="0">
                <a:latin typeface="Trebuchet MS"/>
                <a:cs typeface="Trebuchet MS"/>
              </a:rPr>
              <a:t>courses </a:t>
            </a:r>
            <a:r>
              <a:rPr sz="2500" spc="-15" dirty="0">
                <a:latin typeface="Trebuchet MS"/>
                <a:cs typeface="Trebuchet MS"/>
              </a:rPr>
              <a:t>or </a:t>
            </a:r>
            <a:r>
              <a:rPr sz="2500" spc="-175" dirty="0">
                <a:latin typeface="Trebuchet MS"/>
                <a:cs typeface="Trebuchet MS"/>
              </a:rPr>
              <a:t>fill </a:t>
            </a:r>
            <a:r>
              <a:rPr sz="2500" spc="70" dirty="0">
                <a:latin typeface="Trebuchet MS"/>
                <a:cs typeface="Trebuchet MS"/>
              </a:rPr>
              <a:t>up </a:t>
            </a:r>
            <a:r>
              <a:rPr sz="2500" spc="40" dirty="0">
                <a:latin typeface="Trebuchet MS"/>
                <a:cs typeface="Trebuchet MS"/>
              </a:rPr>
              <a:t>a </a:t>
            </a:r>
            <a:r>
              <a:rPr sz="2500" spc="-35" dirty="0">
                <a:latin typeface="Trebuchet MS"/>
                <a:cs typeface="Trebuchet MS"/>
              </a:rPr>
              <a:t>form </a:t>
            </a:r>
            <a:r>
              <a:rPr sz="2500" spc="-70" dirty="0">
                <a:latin typeface="Trebuchet MS"/>
                <a:cs typeface="Trebuchet MS"/>
              </a:rPr>
              <a:t>for </a:t>
            </a:r>
            <a:r>
              <a:rPr sz="2500" spc="-60" dirty="0">
                <a:latin typeface="Trebuchet MS"/>
                <a:cs typeface="Trebuchet MS"/>
              </a:rPr>
              <a:t>the </a:t>
            </a:r>
            <a:r>
              <a:rPr sz="2500" spc="60" dirty="0">
                <a:latin typeface="Trebuchet MS"/>
                <a:cs typeface="Trebuchet MS"/>
              </a:rPr>
              <a:t>course </a:t>
            </a:r>
            <a:r>
              <a:rPr sz="2500" spc="-15" dirty="0">
                <a:latin typeface="Trebuchet MS"/>
                <a:cs typeface="Trebuchet MS"/>
              </a:rPr>
              <a:t>or </a:t>
            </a:r>
            <a:r>
              <a:rPr sz="2500" spc="10" dirty="0">
                <a:latin typeface="Trebuchet MS"/>
                <a:cs typeface="Trebuchet MS"/>
              </a:rPr>
              <a:t>watch </a:t>
            </a:r>
            <a:r>
              <a:rPr sz="2500" spc="105" dirty="0">
                <a:latin typeface="Trebuchet MS"/>
                <a:cs typeface="Trebuchet MS"/>
              </a:rPr>
              <a:t>some </a:t>
            </a:r>
            <a:r>
              <a:rPr sz="2500" spc="15" dirty="0">
                <a:latin typeface="Trebuchet MS"/>
                <a:cs typeface="Trebuchet MS"/>
              </a:rPr>
              <a:t>videos. </a:t>
            </a:r>
            <a:r>
              <a:rPr sz="2500" spc="-740" dirty="0">
                <a:latin typeface="Trebuchet MS"/>
                <a:cs typeface="Trebuchet MS"/>
              </a:rPr>
              <a:t> </a:t>
            </a:r>
            <a:r>
              <a:rPr sz="2500" spc="65" dirty="0">
                <a:latin typeface="Trebuchet MS"/>
                <a:cs typeface="Trebuchet MS"/>
              </a:rPr>
              <a:t>When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spc="10" dirty="0">
                <a:latin typeface="Trebuchet MS"/>
                <a:cs typeface="Trebuchet MS"/>
              </a:rPr>
              <a:t>these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15" dirty="0">
                <a:latin typeface="Trebuchet MS"/>
                <a:cs typeface="Trebuchet MS"/>
              </a:rPr>
              <a:t>people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-175" dirty="0">
                <a:latin typeface="Trebuchet MS"/>
                <a:cs typeface="Trebuchet MS"/>
              </a:rPr>
              <a:t>fill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70" dirty="0">
                <a:latin typeface="Trebuchet MS"/>
                <a:cs typeface="Trebuchet MS"/>
              </a:rPr>
              <a:t>up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40" dirty="0">
                <a:latin typeface="Trebuchet MS"/>
                <a:cs typeface="Trebuchet MS"/>
              </a:rPr>
              <a:t>a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spc="-35" dirty="0">
                <a:latin typeface="Trebuchet MS"/>
                <a:cs typeface="Trebuchet MS"/>
              </a:rPr>
              <a:t>form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10" dirty="0">
                <a:latin typeface="Trebuchet MS"/>
                <a:cs typeface="Trebuchet MS"/>
              </a:rPr>
              <a:t>providing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-95" dirty="0">
                <a:latin typeface="Trebuchet MS"/>
                <a:cs typeface="Trebuchet MS"/>
              </a:rPr>
              <a:t>their</a:t>
            </a:r>
            <a:r>
              <a:rPr sz="2500" spc="-45" dirty="0">
                <a:latin typeface="Trebuchet MS"/>
                <a:cs typeface="Trebuchet MS"/>
              </a:rPr>
              <a:t> email </a:t>
            </a:r>
            <a:r>
              <a:rPr sz="2500" spc="75" dirty="0">
                <a:latin typeface="Trebuchet MS"/>
                <a:cs typeface="Trebuchet MS"/>
              </a:rPr>
              <a:t>address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spc="-15" dirty="0">
                <a:latin typeface="Trebuchet MS"/>
                <a:cs typeface="Trebuchet MS"/>
              </a:rPr>
              <a:t>or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50" dirty="0">
                <a:latin typeface="Trebuchet MS"/>
                <a:cs typeface="Trebuchet MS"/>
              </a:rPr>
              <a:t>phone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-50" dirty="0">
                <a:latin typeface="Trebuchet MS"/>
                <a:cs typeface="Trebuchet MS"/>
              </a:rPr>
              <a:t>number,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-35" dirty="0">
                <a:latin typeface="Trebuchet MS"/>
                <a:cs typeface="Trebuchet MS"/>
              </a:rPr>
              <a:t>they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-50" dirty="0">
                <a:latin typeface="Trebuchet MS"/>
                <a:cs typeface="Trebuchet MS"/>
              </a:rPr>
              <a:t>are </a:t>
            </a:r>
            <a:r>
              <a:rPr sz="2500" spc="5" dirty="0">
                <a:latin typeface="Trebuchet MS"/>
                <a:cs typeface="Trebuchet MS"/>
              </a:rPr>
              <a:t>classified</a:t>
            </a:r>
            <a:r>
              <a:rPr sz="2500" spc="-45" dirty="0">
                <a:latin typeface="Trebuchet MS"/>
                <a:cs typeface="Trebuchet MS"/>
              </a:rPr>
              <a:t> to </a:t>
            </a:r>
            <a:r>
              <a:rPr sz="2500" spc="45" dirty="0">
                <a:latin typeface="Trebuchet MS"/>
                <a:cs typeface="Trebuchet MS"/>
              </a:rPr>
              <a:t>be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40" dirty="0">
                <a:latin typeface="Trebuchet MS"/>
                <a:cs typeface="Trebuchet MS"/>
              </a:rPr>
              <a:t>a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-55" dirty="0">
                <a:latin typeface="Trebuchet MS"/>
                <a:cs typeface="Trebuchet MS"/>
              </a:rPr>
              <a:t>lead.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spc="-15" dirty="0">
                <a:latin typeface="Trebuchet MS"/>
                <a:cs typeface="Trebuchet MS"/>
              </a:rPr>
              <a:t>Moreover,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-60" dirty="0">
                <a:latin typeface="Trebuchet MS"/>
                <a:cs typeface="Trebuchet MS"/>
              </a:rPr>
              <a:t>the </a:t>
            </a:r>
            <a:r>
              <a:rPr sz="2500" spc="-735" dirty="0">
                <a:latin typeface="Trebuchet MS"/>
                <a:cs typeface="Trebuchet MS"/>
              </a:rPr>
              <a:t> </a:t>
            </a:r>
            <a:r>
              <a:rPr sz="2500" spc="70" dirty="0">
                <a:latin typeface="Trebuchet MS"/>
                <a:cs typeface="Trebuchet MS"/>
              </a:rPr>
              <a:t>company</a:t>
            </a:r>
            <a:r>
              <a:rPr sz="2500" spc="-55" dirty="0">
                <a:latin typeface="Trebuchet MS"/>
                <a:cs typeface="Trebuchet MS"/>
              </a:rPr>
              <a:t> </a:t>
            </a:r>
            <a:r>
              <a:rPr sz="2500" spc="55" dirty="0">
                <a:latin typeface="Trebuchet MS"/>
                <a:cs typeface="Trebuchet MS"/>
              </a:rPr>
              <a:t>also</a:t>
            </a:r>
            <a:r>
              <a:rPr sz="2500" spc="-55" dirty="0">
                <a:latin typeface="Trebuchet MS"/>
                <a:cs typeface="Trebuchet MS"/>
              </a:rPr>
              <a:t> </a:t>
            </a:r>
            <a:r>
              <a:rPr sz="2500" spc="55" dirty="0">
                <a:latin typeface="Trebuchet MS"/>
                <a:cs typeface="Trebuchet MS"/>
              </a:rPr>
              <a:t>gets</a:t>
            </a:r>
            <a:r>
              <a:rPr sz="2500" spc="-55" dirty="0">
                <a:latin typeface="Trebuchet MS"/>
                <a:cs typeface="Trebuchet MS"/>
              </a:rPr>
              <a:t> </a:t>
            </a:r>
            <a:r>
              <a:rPr sz="2500" spc="40" dirty="0">
                <a:latin typeface="Trebuchet MS"/>
                <a:cs typeface="Trebuchet MS"/>
              </a:rPr>
              <a:t>leads</a:t>
            </a:r>
            <a:r>
              <a:rPr sz="2500" spc="-55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through</a:t>
            </a:r>
            <a:r>
              <a:rPr sz="2500" spc="-55" dirty="0">
                <a:latin typeface="Trebuchet MS"/>
                <a:cs typeface="Trebuchet MS"/>
              </a:rPr>
              <a:t> </a:t>
            </a:r>
            <a:r>
              <a:rPr sz="2500" spc="45" dirty="0">
                <a:latin typeface="Trebuchet MS"/>
                <a:cs typeface="Trebuchet MS"/>
              </a:rPr>
              <a:t>past</a:t>
            </a:r>
            <a:r>
              <a:rPr sz="2500" spc="-55" dirty="0">
                <a:latin typeface="Trebuchet MS"/>
                <a:cs typeface="Trebuchet MS"/>
              </a:rPr>
              <a:t> </a:t>
            </a:r>
            <a:r>
              <a:rPr sz="2500" spc="-75" dirty="0">
                <a:latin typeface="Trebuchet MS"/>
                <a:cs typeface="Trebuchet MS"/>
              </a:rPr>
              <a:t>referrals.</a:t>
            </a:r>
            <a:endParaRPr sz="2500">
              <a:latin typeface="Trebuchet MS"/>
              <a:cs typeface="Trebuchet MS"/>
            </a:endParaRPr>
          </a:p>
          <a:p>
            <a:pPr marL="332740" marR="584835" indent="-320675">
              <a:lnSpc>
                <a:spcPts val="2750"/>
              </a:lnSpc>
              <a:spcBef>
                <a:spcPts val="1900"/>
              </a:spcBef>
              <a:buSzPct val="124000"/>
              <a:buChar char="•"/>
              <a:tabLst>
                <a:tab pos="332740" algn="l"/>
                <a:tab pos="333375" algn="l"/>
              </a:tabLst>
            </a:pPr>
            <a:r>
              <a:rPr sz="2500" spc="90" dirty="0">
                <a:latin typeface="Trebuchet MS"/>
                <a:cs typeface="Trebuchet MS"/>
              </a:rPr>
              <a:t>Once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spc="10" dirty="0">
                <a:latin typeface="Trebuchet MS"/>
                <a:cs typeface="Trebuchet MS"/>
              </a:rPr>
              <a:t>these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40" dirty="0">
                <a:latin typeface="Trebuchet MS"/>
                <a:cs typeface="Trebuchet MS"/>
              </a:rPr>
              <a:t>leads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-50" dirty="0">
                <a:latin typeface="Trebuchet MS"/>
                <a:cs typeface="Trebuchet MS"/>
              </a:rPr>
              <a:t>are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-20" dirty="0">
                <a:latin typeface="Trebuchet MS"/>
                <a:cs typeface="Trebuchet MS"/>
              </a:rPr>
              <a:t>acquired,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40" dirty="0">
                <a:latin typeface="Trebuchet MS"/>
                <a:cs typeface="Trebuchet MS"/>
              </a:rPr>
              <a:t>employees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spc="-45" dirty="0">
                <a:latin typeface="Trebuchet MS"/>
                <a:cs typeface="Trebuchet MS"/>
              </a:rPr>
              <a:t>from </a:t>
            </a:r>
            <a:r>
              <a:rPr sz="2500" spc="-60" dirty="0">
                <a:latin typeface="Trebuchet MS"/>
                <a:cs typeface="Trebuchet MS"/>
              </a:rPr>
              <a:t>the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70" dirty="0">
                <a:latin typeface="Trebuchet MS"/>
                <a:cs typeface="Trebuchet MS"/>
              </a:rPr>
              <a:t>sales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-25" dirty="0">
                <a:latin typeface="Trebuchet MS"/>
                <a:cs typeface="Trebuchet MS"/>
              </a:rPr>
              <a:t>team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-50" dirty="0">
                <a:latin typeface="Trebuchet MS"/>
                <a:cs typeface="Trebuchet MS"/>
              </a:rPr>
              <a:t>start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40" dirty="0">
                <a:latin typeface="Trebuchet MS"/>
                <a:cs typeface="Trebuchet MS"/>
              </a:rPr>
              <a:t>making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spc="-30" dirty="0">
                <a:latin typeface="Trebuchet MS"/>
                <a:cs typeface="Trebuchet MS"/>
              </a:rPr>
              <a:t>calls,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-55" dirty="0">
                <a:latin typeface="Trebuchet MS"/>
                <a:cs typeface="Trebuchet MS"/>
              </a:rPr>
              <a:t>writing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-30" dirty="0">
                <a:latin typeface="Trebuchet MS"/>
                <a:cs typeface="Trebuchet MS"/>
              </a:rPr>
              <a:t>emails,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-80" dirty="0">
                <a:latin typeface="Trebuchet MS"/>
                <a:cs typeface="Trebuchet MS"/>
              </a:rPr>
              <a:t>etc.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30" dirty="0">
                <a:latin typeface="Trebuchet MS"/>
                <a:cs typeface="Trebuchet MS"/>
              </a:rPr>
              <a:t>Through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spc="-20" dirty="0">
                <a:latin typeface="Trebuchet MS"/>
                <a:cs typeface="Trebuchet MS"/>
              </a:rPr>
              <a:t>this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spc="50" dirty="0">
                <a:latin typeface="Trebuchet MS"/>
                <a:cs typeface="Trebuchet MS"/>
              </a:rPr>
              <a:t>process, </a:t>
            </a:r>
            <a:r>
              <a:rPr sz="2500" spc="-735" dirty="0">
                <a:latin typeface="Trebuchet MS"/>
                <a:cs typeface="Trebuchet MS"/>
              </a:rPr>
              <a:t> </a:t>
            </a:r>
            <a:r>
              <a:rPr sz="2500" spc="105" dirty="0">
                <a:latin typeface="Trebuchet MS"/>
                <a:cs typeface="Trebuchet MS"/>
              </a:rPr>
              <a:t>some</a:t>
            </a:r>
            <a:r>
              <a:rPr sz="2500" spc="-55" dirty="0">
                <a:latin typeface="Trebuchet MS"/>
                <a:cs typeface="Trebuchet MS"/>
              </a:rPr>
              <a:t> </a:t>
            </a:r>
            <a:r>
              <a:rPr sz="2500" spc="-40" dirty="0">
                <a:latin typeface="Trebuchet MS"/>
                <a:cs typeface="Trebuchet MS"/>
              </a:rPr>
              <a:t>of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spc="-60" dirty="0">
                <a:latin typeface="Trebuchet MS"/>
                <a:cs typeface="Trebuchet MS"/>
              </a:rPr>
              <a:t>the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spc="40" dirty="0">
                <a:latin typeface="Trebuchet MS"/>
                <a:cs typeface="Trebuchet MS"/>
              </a:rPr>
              <a:t>leads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spc="-5" dirty="0">
                <a:latin typeface="Trebuchet MS"/>
                <a:cs typeface="Trebuchet MS"/>
              </a:rPr>
              <a:t>get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spc="5" dirty="0">
                <a:latin typeface="Trebuchet MS"/>
                <a:cs typeface="Trebuchet MS"/>
              </a:rPr>
              <a:t>converted</a:t>
            </a:r>
            <a:r>
              <a:rPr sz="2500" spc="-50" dirty="0">
                <a:latin typeface="Trebuchet MS"/>
                <a:cs typeface="Trebuchet MS"/>
              </a:rPr>
              <a:t> while </a:t>
            </a:r>
            <a:r>
              <a:rPr sz="2500" spc="55" dirty="0">
                <a:latin typeface="Trebuchet MS"/>
                <a:cs typeface="Trebuchet MS"/>
              </a:rPr>
              <a:t>most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spc="100" dirty="0">
                <a:latin typeface="Trebuchet MS"/>
                <a:cs typeface="Trebuchet MS"/>
              </a:rPr>
              <a:t>do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spc="-70" dirty="0">
                <a:latin typeface="Trebuchet MS"/>
                <a:cs typeface="Trebuchet MS"/>
              </a:rPr>
              <a:t>not.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spc="5" dirty="0">
                <a:latin typeface="Trebuchet MS"/>
                <a:cs typeface="Trebuchet MS"/>
              </a:rPr>
              <a:t>The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spc="-35" dirty="0">
                <a:latin typeface="Trebuchet MS"/>
                <a:cs typeface="Trebuchet MS"/>
              </a:rPr>
              <a:t>typical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spc="-15" dirty="0">
                <a:latin typeface="Trebuchet MS"/>
                <a:cs typeface="Trebuchet MS"/>
              </a:rPr>
              <a:t>lead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spc="35" dirty="0">
                <a:latin typeface="Trebuchet MS"/>
                <a:cs typeface="Trebuchet MS"/>
              </a:rPr>
              <a:t>conversion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spc="-75" dirty="0">
                <a:latin typeface="Trebuchet MS"/>
                <a:cs typeface="Trebuchet MS"/>
              </a:rPr>
              <a:t>rate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spc="-80" dirty="0">
                <a:latin typeface="Trebuchet MS"/>
                <a:cs typeface="Trebuchet MS"/>
              </a:rPr>
              <a:t>at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spc="145" dirty="0">
                <a:latin typeface="Trebuchet MS"/>
                <a:cs typeface="Trebuchet MS"/>
              </a:rPr>
              <a:t>X</a:t>
            </a:r>
            <a:r>
              <a:rPr sz="2500" spc="-55" dirty="0">
                <a:latin typeface="Trebuchet MS"/>
                <a:cs typeface="Trebuchet MS"/>
              </a:rPr>
              <a:t> </a:t>
            </a:r>
            <a:r>
              <a:rPr sz="2500" spc="5" dirty="0">
                <a:latin typeface="Trebuchet MS"/>
                <a:cs typeface="Trebuchet MS"/>
              </a:rPr>
              <a:t>education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spc="45" dirty="0">
                <a:latin typeface="Trebuchet MS"/>
                <a:cs typeface="Trebuchet MS"/>
              </a:rPr>
              <a:t>is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spc="20" dirty="0">
                <a:latin typeface="Trebuchet MS"/>
                <a:cs typeface="Trebuchet MS"/>
              </a:rPr>
              <a:t>around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spc="245" dirty="0">
                <a:latin typeface="Trebuchet MS"/>
                <a:cs typeface="Trebuchet MS"/>
              </a:rPr>
              <a:t>30%.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•"/>
            </a:pPr>
            <a:endParaRPr sz="3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50" b="1" spc="-20" dirty="0">
                <a:latin typeface="Arial"/>
                <a:cs typeface="Arial"/>
              </a:rPr>
              <a:t>Business</a:t>
            </a:r>
            <a:r>
              <a:rPr sz="2450" b="1" spc="-30" dirty="0">
                <a:latin typeface="Arial"/>
                <a:cs typeface="Arial"/>
              </a:rPr>
              <a:t> </a:t>
            </a:r>
            <a:r>
              <a:rPr sz="2450" b="1" spc="-25" dirty="0">
                <a:latin typeface="Arial"/>
                <a:cs typeface="Arial"/>
              </a:rPr>
              <a:t>Goal:</a:t>
            </a:r>
            <a:endParaRPr sz="2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900">
              <a:latin typeface="Arial"/>
              <a:cs typeface="Arial"/>
            </a:endParaRPr>
          </a:p>
          <a:p>
            <a:pPr marL="268605">
              <a:lnSpc>
                <a:spcPct val="100000"/>
              </a:lnSpc>
              <a:spcBef>
                <a:spcPts val="1935"/>
              </a:spcBef>
            </a:pPr>
            <a:r>
              <a:rPr sz="2400" spc="125" dirty="0">
                <a:latin typeface="Trebuchet MS"/>
                <a:cs typeface="Trebuchet MS"/>
              </a:rPr>
              <a:t>X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15" dirty="0">
                <a:latin typeface="Trebuchet MS"/>
                <a:cs typeface="Trebuchet MS"/>
              </a:rPr>
              <a:t>Education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55" dirty="0">
                <a:latin typeface="Trebuchet MS"/>
                <a:cs typeface="Trebuchet MS"/>
              </a:rPr>
              <a:t>needs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help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selecting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the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40" dirty="0">
                <a:latin typeface="Trebuchet MS"/>
                <a:cs typeface="Trebuchet MS"/>
              </a:rPr>
              <a:t>most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15" dirty="0">
                <a:latin typeface="Trebuchet MS"/>
                <a:cs typeface="Trebuchet MS"/>
              </a:rPr>
              <a:t>promising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leads,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i.e.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the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25" dirty="0">
                <a:latin typeface="Trebuchet MS"/>
                <a:cs typeface="Trebuchet MS"/>
              </a:rPr>
              <a:t>leads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that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are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40" dirty="0">
                <a:latin typeface="Trebuchet MS"/>
                <a:cs typeface="Trebuchet MS"/>
              </a:rPr>
              <a:t>most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likely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to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convert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into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25" dirty="0">
                <a:latin typeface="Trebuchet MS"/>
                <a:cs typeface="Trebuchet MS"/>
              </a:rPr>
              <a:t>paying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10" dirty="0">
                <a:latin typeface="Trebuchet MS"/>
                <a:cs typeface="Trebuchet MS"/>
              </a:rPr>
              <a:t>customers.</a:t>
            </a:r>
            <a:endParaRPr sz="2400">
              <a:latin typeface="Trebuchet MS"/>
              <a:cs typeface="Trebuchet MS"/>
            </a:endParaRPr>
          </a:p>
          <a:p>
            <a:pPr marL="343535" marR="5080" indent="-331470">
              <a:lnSpc>
                <a:spcPts val="2830"/>
              </a:lnSpc>
              <a:spcBef>
                <a:spcPts val="1950"/>
              </a:spcBef>
              <a:buSzPct val="123076"/>
              <a:buChar char="•"/>
              <a:tabLst>
                <a:tab pos="343535" algn="l"/>
                <a:tab pos="344170" algn="l"/>
              </a:tabLst>
            </a:pPr>
            <a:r>
              <a:rPr sz="2600" spc="-5" dirty="0">
                <a:latin typeface="Trebuchet MS"/>
                <a:cs typeface="Trebuchet MS"/>
              </a:rPr>
              <a:t>The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65" dirty="0">
                <a:latin typeface="Trebuchet MS"/>
                <a:cs typeface="Trebuchet MS"/>
              </a:rPr>
              <a:t>company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65" dirty="0">
                <a:latin typeface="Trebuchet MS"/>
                <a:cs typeface="Trebuchet MS"/>
              </a:rPr>
              <a:t>needs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30" dirty="0">
                <a:latin typeface="Trebuchet MS"/>
                <a:cs typeface="Trebuchet MS"/>
              </a:rPr>
              <a:t>a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10" dirty="0">
                <a:latin typeface="Trebuchet MS"/>
                <a:cs typeface="Trebuchet MS"/>
              </a:rPr>
              <a:t>model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-45" dirty="0">
                <a:latin typeface="Trebuchet MS"/>
                <a:cs typeface="Trebuchet MS"/>
              </a:rPr>
              <a:t>wherein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50" dirty="0">
                <a:latin typeface="Trebuchet MS"/>
                <a:cs typeface="Trebuchet MS"/>
              </a:rPr>
              <a:t>you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30" dirty="0">
                <a:latin typeface="Trebuchet MS"/>
                <a:cs typeface="Trebuchet MS"/>
              </a:rPr>
              <a:t>a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-20" dirty="0">
                <a:latin typeface="Trebuchet MS"/>
                <a:cs typeface="Trebuchet MS"/>
              </a:rPr>
              <a:t>lead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50" dirty="0">
                <a:latin typeface="Trebuchet MS"/>
                <a:cs typeface="Trebuchet MS"/>
              </a:rPr>
              <a:t>score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40" dirty="0">
                <a:latin typeface="Trebuchet MS"/>
                <a:cs typeface="Trebuchet MS"/>
              </a:rPr>
              <a:t>is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80" dirty="0">
                <a:latin typeface="Trebuchet MS"/>
                <a:cs typeface="Trebuchet MS"/>
              </a:rPr>
              <a:t>assigned</a:t>
            </a:r>
            <a:r>
              <a:rPr sz="2600" spc="-55" dirty="0">
                <a:latin typeface="Trebuchet MS"/>
                <a:cs typeface="Trebuchet MS"/>
              </a:rPr>
              <a:t> to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35" dirty="0">
                <a:latin typeface="Trebuchet MS"/>
                <a:cs typeface="Trebuchet MS"/>
              </a:rPr>
              <a:t>each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-45" dirty="0">
                <a:latin typeface="Trebuchet MS"/>
                <a:cs typeface="Trebuchet MS"/>
              </a:rPr>
              <a:t>of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-70" dirty="0">
                <a:latin typeface="Trebuchet MS"/>
                <a:cs typeface="Trebuchet MS"/>
              </a:rPr>
              <a:t>the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35" dirty="0">
                <a:latin typeface="Trebuchet MS"/>
                <a:cs typeface="Trebuchet MS"/>
              </a:rPr>
              <a:t>leads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105" dirty="0">
                <a:latin typeface="Trebuchet MS"/>
                <a:cs typeface="Trebuchet MS"/>
              </a:rPr>
              <a:t>such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-90" dirty="0">
                <a:latin typeface="Trebuchet MS"/>
                <a:cs typeface="Trebuchet MS"/>
              </a:rPr>
              <a:t>that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-70" dirty="0">
                <a:latin typeface="Trebuchet MS"/>
                <a:cs typeface="Trebuchet MS"/>
              </a:rPr>
              <a:t>the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45" dirty="0">
                <a:latin typeface="Trebuchet MS"/>
                <a:cs typeface="Trebuchet MS"/>
              </a:rPr>
              <a:t>customers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-80" dirty="0">
                <a:latin typeface="Trebuchet MS"/>
                <a:cs typeface="Trebuchet MS"/>
              </a:rPr>
              <a:t>with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-15" dirty="0">
                <a:latin typeface="Trebuchet MS"/>
                <a:cs typeface="Trebuchet MS"/>
              </a:rPr>
              <a:t>higher </a:t>
            </a:r>
            <a:r>
              <a:rPr sz="2600" spc="-765" dirty="0">
                <a:latin typeface="Trebuchet MS"/>
                <a:cs typeface="Trebuchet MS"/>
              </a:rPr>
              <a:t> </a:t>
            </a:r>
            <a:r>
              <a:rPr sz="2600" spc="-20" dirty="0">
                <a:latin typeface="Trebuchet MS"/>
                <a:cs typeface="Trebuchet MS"/>
              </a:rPr>
              <a:t>lead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50" dirty="0">
                <a:latin typeface="Trebuchet MS"/>
                <a:cs typeface="Trebuchet MS"/>
              </a:rPr>
              <a:t>score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15" dirty="0">
                <a:latin typeface="Trebuchet MS"/>
                <a:cs typeface="Trebuchet MS"/>
              </a:rPr>
              <a:t>have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30" dirty="0">
                <a:latin typeface="Trebuchet MS"/>
                <a:cs typeface="Trebuchet MS"/>
              </a:rPr>
              <a:t>a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-15" dirty="0">
                <a:latin typeface="Trebuchet MS"/>
                <a:cs typeface="Trebuchet MS"/>
              </a:rPr>
              <a:t>higher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30" dirty="0">
                <a:latin typeface="Trebuchet MS"/>
                <a:cs typeface="Trebuchet MS"/>
              </a:rPr>
              <a:t>conversion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45" dirty="0">
                <a:latin typeface="Trebuchet MS"/>
                <a:cs typeface="Trebuchet MS"/>
              </a:rPr>
              <a:t>chance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50" dirty="0">
                <a:latin typeface="Trebuchet MS"/>
                <a:cs typeface="Trebuchet MS"/>
              </a:rPr>
              <a:t>and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-70" dirty="0">
                <a:latin typeface="Trebuchet MS"/>
                <a:cs typeface="Trebuchet MS"/>
              </a:rPr>
              <a:t>the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45" dirty="0">
                <a:latin typeface="Trebuchet MS"/>
                <a:cs typeface="Trebuchet MS"/>
              </a:rPr>
              <a:t>customers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-80" dirty="0">
                <a:latin typeface="Trebuchet MS"/>
                <a:cs typeface="Trebuchet MS"/>
              </a:rPr>
              <a:t>with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-45" dirty="0">
                <a:latin typeface="Trebuchet MS"/>
                <a:cs typeface="Trebuchet MS"/>
              </a:rPr>
              <a:t>lower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-20" dirty="0">
                <a:latin typeface="Trebuchet MS"/>
                <a:cs typeface="Trebuchet MS"/>
              </a:rPr>
              <a:t>lead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50" dirty="0">
                <a:latin typeface="Trebuchet MS"/>
                <a:cs typeface="Trebuchet MS"/>
              </a:rPr>
              <a:t>score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15" dirty="0">
                <a:latin typeface="Trebuchet MS"/>
                <a:cs typeface="Trebuchet MS"/>
              </a:rPr>
              <a:t>have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30" dirty="0">
                <a:latin typeface="Trebuchet MS"/>
                <a:cs typeface="Trebuchet MS"/>
              </a:rPr>
              <a:t>a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-45" dirty="0">
                <a:latin typeface="Trebuchet MS"/>
                <a:cs typeface="Trebuchet MS"/>
              </a:rPr>
              <a:t>lower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30" dirty="0">
                <a:latin typeface="Trebuchet MS"/>
                <a:cs typeface="Trebuchet MS"/>
              </a:rPr>
              <a:t>conversion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5" dirty="0">
                <a:latin typeface="Trebuchet MS"/>
                <a:cs typeface="Trebuchet MS"/>
              </a:rPr>
              <a:t>chance.</a:t>
            </a:r>
            <a:endParaRPr sz="2600">
              <a:latin typeface="Trebuchet MS"/>
              <a:cs typeface="Trebuchet MS"/>
            </a:endParaRPr>
          </a:p>
          <a:p>
            <a:pPr marL="343535" indent="-331470">
              <a:lnSpc>
                <a:spcPct val="100000"/>
              </a:lnSpc>
              <a:spcBef>
                <a:spcPts val="1550"/>
              </a:spcBef>
              <a:buSzPct val="123076"/>
              <a:buChar char="•"/>
              <a:tabLst>
                <a:tab pos="343535" algn="l"/>
                <a:tab pos="344170" algn="l"/>
              </a:tabLst>
            </a:pPr>
            <a:r>
              <a:rPr sz="2600" spc="-5" dirty="0">
                <a:latin typeface="Trebuchet MS"/>
                <a:cs typeface="Trebuchet MS"/>
              </a:rPr>
              <a:t>The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130" dirty="0">
                <a:latin typeface="Trebuchet MS"/>
                <a:cs typeface="Trebuchet MS"/>
              </a:rPr>
              <a:t>CEO,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-70" dirty="0">
                <a:latin typeface="Trebuchet MS"/>
                <a:cs typeface="Trebuchet MS"/>
              </a:rPr>
              <a:t>in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-95" dirty="0">
                <a:latin typeface="Trebuchet MS"/>
                <a:cs typeface="Trebuchet MS"/>
              </a:rPr>
              <a:t>particular,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100" dirty="0">
                <a:latin typeface="Trebuchet MS"/>
                <a:cs typeface="Trebuchet MS"/>
              </a:rPr>
              <a:t>has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10" dirty="0">
                <a:latin typeface="Trebuchet MS"/>
                <a:cs typeface="Trebuchet MS"/>
              </a:rPr>
              <a:t>given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30" dirty="0">
                <a:latin typeface="Trebuchet MS"/>
                <a:cs typeface="Trebuchet MS"/>
              </a:rPr>
              <a:t>a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-30" dirty="0">
                <a:latin typeface="Trebuchet MS"/>
                <a:cs typeface="Trebuchet MS"/>
              </a:rPr>
              <a:t>ballpark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-45" dirty="0">
                <a:latin typeface="Trebuchet MS"/>
                <a:cs typeface="Trebuchet MS"/>
              </a:rPr>
              <a:t>of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-70" dirty="0">
                <a:latin typeface="Trebuchet MS"/>
                <a:cs typeface="Trebuchet MS"/>
              </a:rPr>
              <a:t>the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-75" dirty="0">
                <a:latin typeface="Trebuchet MS"/>
                <a:cs typeface="Trebuchet MS"/>
              </a:rPr>
              <a:t>target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-20" dirty="0">
                <a:latin typeface="Trebuchet MS"/>
                <a:cs typeface="Trebuchet MS"/>
              </a:rPr>
              <a:t>lead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30" dirty="0">
                <a:latin typeface="Trebuchet MS"/>
                <a:cs typeface="Trebuchet MS"/>
              </a:rPr>
              <a:t>conversion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-85" dirty="0">
                <a:latin typeface="Trebuchet MS"/>
                <a:cs typeface="Trebuchet MS"/>
              </a:rPr>
              <a:t>rate</a:t>
            </a:r>
            <a:r>
              <a:rPr sz="2600" spc="-55" dirty="0">
                <a:latin typeface="Trebuchet MS"/>
                <a:cs typeface="Trebuchet MS"/>
              </a:rPr>
              <a:t> to </a:t>
            </a:r>
            <a:r>
              <a:rPr sz="2600" spc="35" dirty="0">
                <a:latin typeface="Trebuchet MS"/>
                <a:cs typeface="Trebuchet MS"/>
              </a:rPr>
              <a:t>be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15" dirty="0">
                <a:latin typeface="Trebuchet MS"/>
                <a:cs typeface="Trebuchet MS"/>
              </a:rPr>
              <a:t>around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245" dirty="0">
                <a:latin typeface="Trebuchet MS"/>
                <a:cs typeface="Trebuchet MS"/>
              </a:rPr>
              <a:t>80%.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91233" y="1108982"/>
            <a:ext cx="10606405" cy="716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0" spc="40" dirty="0"/>
              <a:t>Lead</a:t>
            </a:r>
            <a:r>
              <a:rPr sz="4500" spc="5" dirty="0"/>
              <a:t> </a:t>
            </a:r>
            <a:r>
              <a:rPr sz="4500" spc="15" dirty="0"/>
              <a:t>score</a:t>
            </a:r>
            <a:r>
              <a:rPr sz="4500" spc="5" dirty="0"/>
              <a:t> </a:t>
            </a:r>
            <a:r>
              <a:rPr sz="4500" spc="55" dirty="0"/>
              <a:t>case</a:t>
            </a:r>
            <a:r>
              <a:rPr sz="4500" spc="5" dirty="0"/>
              <a:t> </a:t>
            </a:r>
            <a:r>
              <a:rPr sz="4500" spc="-35" dirty="0"/>
              <a:t>study</a:t>
            </a:r>
            <a:r>
              <a:rPr sz="4500" spc="10" dirty="0"/>
              <a:t> </a:t>
            </a:r>
            <a:r>
              <a:rPr sz="4500" spc="15" dirty="0"/>
              <a:t>for</a:t>
            </a:r>
            <a:r>
              <a:rPr sz="4500" spc="5" dirty="0"/>
              <a:t> </a:t>
            </a:r>
            <a:r>
              <a:rPr sz="4500" spc="20" dirty="0"/>
              <a:t>X</a:t>
            </a:r>
            <a:r>
              <a:rPr sz="4500" spc="5" dirty="0"/>
              <a:t> Education</a:t>
            </a:r>
            <a:endParaRPr sz="4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052" y="324676"/>
            <a:ext cx="272415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30" dirty="0"/>
              <a:t>Conclusion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84090" y="1404569"/>
            <a:ext cx="18950305" cy="963104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74320" marR="680085" indent="-262255">
              <a:lnSpc>
                <a:spcPts val="2450"/>
              </a:lnSpc>
              <a:spcBef>
                <a:spcPts val="365"/>
              </a:spcBef>
              <a:buSzPct val="122727"/>
              <a:buChar char="•"/>
              <a:tabLst>
                <a:tab pos="274955" algn="l"/>
              </a:tabLst>
            </a:pPr>
            <a:r>
              <a:rPr sz="2200" dirty="0">
                <a:latin typeface="Trebuchet MS"/>
                <a:cs typeface="Trebuchet MS"/>
              </a:rPr>
              <a:t>In</a:t>
            </a:r>
            <a:r>
              <a:rPr sz="2200" spc="-35" dirty="0">
                <a:latin typeface="Trebuchet MS"/>
                <a:cs typeface="Trebuchet MS"/>
              </a:rPr>
              <a:t> </a:t>
            </a:r>
            <a:r>
              <a:rPr sz="2200" spc="20" dirty="0">
                <a:latin typeface="Trebuchet MS"/>
                <a:cs typeface="Trebuchet MS"/>
              </a:rPr>
              <a:t>conclusion,</a:t>
            </a:r>
            <a:r>
              <a:rPr sz="2200" spc="-35" dirty="0">
                <a:latin typeface="Trebuchet MS"/>
                <a:cs typeface="Trebuchet MS"/>
              </a:rPr>
              <a:t> </a:t>
            </a:r>
            <a:r>
              <a:rPr sz="2200" spc="135" dirty="0">
                <a:latin typeface="Trebuchet MS"/>
                <a:cs typeface="Trebuchet MS"/>
              </a:rPr>
              <a:t>X</a:t>
            </a:r>
            <a:r>
              <a:rPr sz="2200" spc="-35" dirty="0">
                <a:latin typeface="Trebuchet MS"/>
                <a:cs typeface="Trebuchet MS"/>
              </a:rPr>
              <a:t> </a:t>
            </a:r>
            <a:r>
              <a:rPr sz="2200" spc="10" dirty="0">
                <a:latin typeface="Trebuchet MS"/>
                <a:cs typeface="Trebuchet MS"/>
              </a:rPr>
              <a:t>Education’s</a:t>
            </a:r>
            <a:r>
              <a:rPr sz="2200" spc="-35" dirty="0">
                <a:latin typeface="Trebuchet MS"/>
                <a:cs typeface="Trebuchet MS"/>
              </a:rPr>
              <a:t> </a:t>
            </a:r>
            <a:r>
              <a:rPr sz="2200" spc="5" dirty="0">
                <a:latin typeface="Trebuchet MS"/>
                <a:cs typeface="Trebuchet MS"/>
              </a:rPr>
              <a:t>challenge</a:t>
            </a:r>
            <a:r>
              <a:rPr sz="2200" spc="-35" dirty="0">
                <a:latin typeface="Trebuchet MS"/>
                <a:cs typeface="Trebuchet MS"/>
              </a:rPr>
              <a:t> </a:t>
            </a:r>
            <a:r>
              <a:rPr sz="2200" spc="-30" dirty="0">
                <a:latin typeface="Trebuchet MS"/>
                <a:cs typeface="Trebuchet MS"/>
              </a:rPr>
              <a:t>of</a:t>
            </a:r>
            <a:r>
              <a:rPr sz="2200" spc="-35" dirty="0">
                <a:latin typeface="Trebuchet MS"/>
                <a:cs typeface="Trebuchet MS"/>
              </a:rPr>
              <a:t> </a:t>
            </a:r>
            <a:r>
              <a:rPr sz="2200" spc="5" dirty="0">
                <a:latin typeface="Trebuchet MS"/>
                <a:cs typeface="Trebuchet MS"/>
              </a:rPr>
              <a:t>selecting</a:t>
            </a:r>
            <a:r>
              <a:rPr sz="2200" spc="-35" dirty="0">
                <a:latin typeface="Trebuchet MS"/>
                <a:cs typeface="Trebuchet MS"/>
              </a:rPr>
              <a:t> </a:t>
            </a:r>
            <a:r>
              <a:rPr sz="2200" spc="-50" dirty="0">
                <a:latin typeface="Trebuchet MS"/>
                <a:cs typeface="Trebuchet MS"/>
              </a:rPr>
              <a:t>the</a:t>
            </a:r>
            <a:r>
              <a:rPr sz="2200" spc="-35" dirty="0">
                <a:latin typeface="Trebuchet MS"/>
                <a:cs typeface="Trebuchet MS"/>
              </a:rPr>
              <a:t> </a:t>
            </a:r>
            <a:r>
              <a:rPr sz="2200" spc="55" dirty="0">
                <a:latin typeface="Trebuchet MS"/>
                <a:cs typeface="Trebuchet MS"/>
              </a:rPr>
              <a:t>most</a:t>
            </a:r>
            <a:r>
              <a:rPr sz="2200" spc="-30" dirty="0">
                <a:latin typeface="Trebuchet MS"/>
                <a:cs typeface="Trebuchet MS"/>
              </a:rPr>
              <a:t> </a:t>
            </a:r>
            <a:r>
              <a:rPr sz="2200" spc="30" dirty="0">
                <a:latin typeface="Trebuchet MS"/>
                <a:cs typeface="Trebuchet MS"/>
              </a:rPr>
              <a:t>promising</a:t>
            </a:r>
            <a:r>
              <a:rPr sz="2200" spc="-35" dirty="0">
                <a:latin typeface="Trebuchet MS"/>
                <a:cs typeface="Trebuchet MS"/>
              </a:rPr>
              <a:t> </a:t>
            </a:r>
            <a:r>
              <a:rPr sz="2200" spc="35" dirty="0">
                <a:latin typeface="Trebuchet MS"/>
                <a:cs typeface="Trebuchet MS"/>
              </a:rPr>
              <a:t>leads</a:t>
            </a:r>
            <a:r>
              <a:rPr sz="2200" spc="-35" dirty="0">
                <a:latin typeface="Trebuchet MS"/>
                <a:cs typeface="Trebuchet MS"/>
              </a:rPr>
              <a:t> </a:t>
            </a:r>
            <a:r>
              <a:rPr sz="2200" spc="-60" dirty="0">
                <a:latin typeface="Trebuchet MS"/>
                <a:cs typeface="Trebuchet MS"/>
              </a:rPr>
              <a:t>for</a:t>
            </a:r>
            <a:r>
              <a:rPr sz="2200" spc="-35" dirty="0">
                <a:latin typeface="Trebuchet MS"/>
                <a:cs typeface="Trebuchet MS"/>
              </a:rPr>
              <a:t> </a:t>
            </a:r>
            <a:r>
              <a:rPr sz="2200" spc="35" dirty="0">
                <a:latin typeface="Trebuchet MS"/>
                <a:cs typeface="Trebuchet MS"/>
              </a:rPr>
              <a:t>conversion</a:t>
            </a:r>
            <a:r>
              <a:rPr sz="2200" spc="-35" dirty="0">
                <a:latin typeface="Trebuchet MS"/>
                <a:cs typeface="Trebuchet MS"/>
              </a:rPr>
              <a:t> </a:t>
            </a:r>
            <a:r>
              <a:rPr sz="2200" spc="-45" dirty="0">
                <a:latin typeface="Trebuchet MS"/>
                <a:cs typeface="Trebuchet MS"/>
              </a:rPr>
              <a:t>into</a:t>
            </a:r>
            <a:r>
              <a:rPr sz="2200" spc="-35" dirty="0">
                <a:latin typeface="Trebuchet MS"/>
                <a:cs typeface="Trebuchet MS"/>
              </a:rPr>
              <a:t> </a:t>
            </a:r>
            <a:r>
              <a:rPr sz="2200" spc="35" dirty="0">
                <a:latin typeface="Trebuchet MS"/>
                <a:cs typeface="Trebuchet MS"/>
              </a:rPr>
              <a:t>paying</a:t>
            </a:r>
            <a:r>
              <a:rPr sz="2200" spc="-35" dirty="0">
                <a:latin typeface="Trebuchet MS"/>
                <a:cs typeface="Trebuchet MS"/>
              </a:rPr>
              <a:t> </a:t>
            </a:r>
            <a:r>
              <a:rPr sz="2200" spc="50" dirty="0">
                <a:latin typeface="Trebuchet MS"/>
                <a:cs typeface="Trebuchet MS"/>
              </a:rPr>
              <a:t>customers</a:t>
            </a:r>
            <a:r>
              <a:rPr sz="2200" spc="-35" dirty="0">
                <a:latin typeface="Trebuchet MS"/>
                <a:cs typeface="Trebuchet MS"/>
              </a:rPr>
              <a:t> </a:t>
            </a:r>
            <a:r>
              <a:rPr sz="2200" spc="60" dirty="0">
                <a:latin typeface="Trebuchet MS"/>
                <a:cs typeface="Trebuchet MS"/>
              </a:rPr>
              <a:t>can</a:t>
            </a:r>
            <a:r>
              <a:rPr sz="2200" spc="-35" dirty="0">
                <a:latin typeface="Trebuchet MS"/>
                <a:cs typeface="Trebuchet MS"/>
              </a:rPr>
              <a:t> </a:t>
            </a:r>
            <a:r>
              <a:rPr sz="2200" spc="40" dirty="0">
                <a:latin typeface="Trebuchet MS"/>
                <a:cs typeface="Trebuchet MS"/>
              </a:rPr>
              <a:t>be</a:t>
            </a:r>
            <a:r>
              <a:rPr sz="2200" spc="-30" dirty="0">
                <a:latin typeface="Trebuchet MS"/>
                <a:cs typeface="Trebuchet MS"/>
              </a:rPr>
              <a:t> </a:t>
            </a:r>
            <a:r>
              <a:rPr sz="2200" spc="65" dirty="0">
                <a:latin typeface="Trebuchet MS"/>
                <a:cs typeface="Trebuchet MS"/>
              </a:rPr>
              <a:t>addressed</a:t>
            </a:r>
            <a:r>
              <a:rPr sz="2200" spc="-35" dirty="0">
                <a:latin typeface="Trebuchet MS"/>
                <a:cs typeface="Trebuchet MS"/>
              </a:rPr>
              <a:t> </a:t>
            </a:r>
            <a:r>
              <a:rPr sz="2200" spc="65" dirty="0">
                <a:latin typeface="Trebuchet MS"/>
                <a:cs typeface="Trebuchet MS"/>
              </a:rPr>
              <a:t>using</a:t>
            </a:r>
            <a:r>
              <a:rPr sz="2200" spc="-35" dirty="0">
                <a:latin typeface="Trebuchet MS"/>
                <a:cs typeface="Trebuchet MS"/>
              </a:rPr>
              <a:t> </a:t>
            </a:r>
            <a:r>
              <a:rPr sz="2200" spc="-50" dirty="0">
                <a:latin typeface="Trebuchet MS"/>
                <a:cs typeface="Trebuchet MS"/>
              </a:rPr>
              <a:t>the </a:t>
            </a:r>
            <a:r>
              <a:rPr sz="2200" spc="-65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lead </a:t>
            </a:r>
            <a:r>
              <a:rPr sz="2200" spc="55" dirty="0">
                <a:latin typeface="Trebuchet MS"/>
                <a:cs typeface="Trebuchet MS"/>
              </a:rPr>
              <a:t>scoring </a:t>
            </a:r>
            <a:r>
              <a:rPr sz="2200" spc="20" dirty="0">
                <a:latin typeface="Trebuchet MS"/>
                <a:cs typeface="Trebuchet MS"/>
              </a:rPr>
              <a:t>model </a:t>
            </a:r>
            <a:r>
              <a:rPr sz="2200" spc="25" dirty="0">
                <a:latin typeface="Trebuchet MS"/>
                <a:cs typeface="Trebuchet MS"/>
              </a:rPr>
              <a:t>developed </a:t>
            </a:r>
            <a:r>
              <a:rPr sz="2200" spc="-50" dirty="0">
                <a:latin typeface="Trebuchet MS"/>
                <a:cs typeface="Trebuchet MS"/>
              </a:rPr>
              <a:t>in </a:t>
            </a:r>
            <a:r>
              <a:rPr sz="2200" spc="-15" dirty="0">
                <a:latin typeface="Trebuchet MS"/>
                <a:cs typeface="Trebuchet MS"/>
              </a:rPr>
              <a:t>this </a:t>
            </a:r>
            <a:r>
              <a:rPr sz="2200" spc="-70" dirty="0">
                <a:latin typeface="Trebuchet MS"/>
                <a:cs typeface="Trebuchet MS"/>
              </a:rPr>
              <a:t>project. </a:t>
            </a:r>
            <a:r>
              <a:rPr sz="2200" spc="10" dirty="0">
                <a:latin typeface="Trebuchet MS"/>
                <a:cs typeface="Trebuchet MS"/>
              </a:rPr>
              <a:t>The </a:t>
            </a:r>
            <a:r>
              <a:rPr sz="2200" spc="30" dirty="0">
                <a:latin typeface="Trebuchet MS"/>
                <a:cs typeface="Trebuchet MS"/>
              </a:rPr>
              <a:t>methodology </a:t>
            </a:r>
            <a:r>
              <a:rPr sz="2200" dirty="0">
                <a:latin typeface="Trebuchet MS"/>
                <a:cs typeface="Trebuchet MS"/>
              </a:rPr>
              <a:t>involved data </a:t>
            </a:r>
            <a:r>
              <a:rPr sz="2200" spc="-15" dirty="0">
                <a:latin typeface="Trebuchet MS"/>
                <a:cs typeface="Trebuchet MS"/>
              </a:rPr>
              <a:t>cleaning, exploratory </a:t>
            </a:r>
            <a:r>
              <a:rPr sz="2200" dirty="0">
                <a:latin typeface="Trebuchet MS"/>
                <a:cs typeface="Trebuchet MS"/>
              </a:rPr>
              <a:t>data </a:t>
            </a:r>
            <a:r>
              <a:rPr sz="2200" spc="10" dirty="0">
                <a:latin typeface="Trebuchet MS"/>
                <a:cs typeface="Trebuchet MS"/>
              </a:rPr>
              <a:t>analysis, </a:t>
            </a:r>
            <a:r>
              <a:rPr sz="2200" spc="-60" dirty="0">
                <a:latin typeface="Trebuchet MS"/>
                <a:cs typeface="Trebuchet MS"/>
              </a:rPr>
              <a:t>feature </a:t>
            </a:r>
            <a:r>
              <a:rPr sz="2200" spc="10" dirty="0">
                <a:latin typeface="Trebuchet MS"/>
                <a:cs typeface="Trebuchet MS"/>
              </a:rPr>
              <a:t>scaling, </a:t>
            </a:r>
            <a:r>
              <a:rPr sz="2200" spc="55" dirty="0">
                <a:latin typeface="Trebuchet MS"/>
                <a:cs typeface="Trebuchet MS"/>
              </a:rPr>
              <a:t>and </a:t>
            </a:r>
            <a:r>
              <a:rPr sz="2200" spc="20" dirty="0">
                <a:latin typeface="Trebuchet MS"/>
                <a:cs typeface="Trebuchet MS"/>
              </a:rPr>
              <a:t>model </a:t>
            </a:r>
            <a:r>
              <a:rPr sz="2200" spc="2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building</a:t>
            </a:r>
            <a:r>
              <a:rPr sz="2200" spc="-45" dirty="0">
                <a:latin typeface="Trebuchet MS"/>
                <a:cs typeface="Trebuchet MS"/>
              </a:rPr>
              <a:t> </a:t>
            </a:r>
            <a:r>
              <a:rPr sz="2200" spc="-60" dirty="0">
                <a:latin typeface="Trebuchet MS"/>
                <a:cs typeface="Trebuchet MS"/>
              </a:rPr>
              <a:t>feature</a:t>
            </a:r>
            <a:r>
              <a:rPr sz="2200" spc="-40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selection</a:t>
            </a:r>
            <a:r>
              <a:rPr sz="2200" spc="-45" dirty="0">
                <a:latin typeface="Trebuchet MS"/>
                <a:cs typeface="Trebuchet MS"/>
              </a:rPr>
              <a:t> </a:t>
            </a:r>
            <a:r>
              <a:rPr sz="2200" spc="65" dirty="0">
                <a:latin typeface="Trebuchet MS"/>
                <a:cs typeface="Trebuchet MS"/>
              </a:rPr>
              <a:t>using</a:t>
            </a:r>
            <a:r>
              <a:rPr sz="2200" spc="-40" dirty="0">
                <a:latin typeface="Trebuchet MS"/>
                <a:cs typeface="Trebuchet MS"/>
              </a:rPr>
              <a:t> </a:t>
            </a:r>
            <a:r>
              <a:rPr sz="2200" spc="40" dirty="0">
                <a:latin typeface="Trebuchet MS"/>
                <a:cs typeface="Trebuchet MS"/>
              </a:rPr>
              <a:t>Recursive</a:t>
            </a:r>
            <a:r>
              <a:rPr sz="2200" spc="-45" dirty="0">
                <a:latin typeface="Trebuchet MS"/>
                <a:cs typeface="Trebuchet MS"/>
              </a:rPr>
              <a:t> </a:t>
            </a:r>
            <a:r>
              <a:rPr sz="2200" spc="-25" dirty="0">
                <a:latin typeface="Trebuchet MS"/>
                <a:cs typeface="Trebuchet MS"/>
              </a:rPr>
              <a:t>Feature</a:t>
            </a:r>
            <a:r>
              <a:rPr sz="2200" spc="-40" dirty="0">
                <a:latin typeface="Trebuchet MS"/>
                <a:cs typeface="Trebuchet MS"/>
              </a:rPr>
              <a:t> </a:t>
            </a:r>
            <a:r>
              <a:rPr sz="2200" spc="-25" dirty="0">
                <a:latin typeface="Trebuchet MS"/>
                <a:cs typeface="Trebuchet MS"/>
              </a:rPr>
              <a:t>Elimination</a:t>
            </a:r>
            <a:r>
              <a:rPr sz="2200" spc="-45" dirty="0">
                <a:latin typeface="Trebuchet MS"/>
                <a:cs typeface="Trebuchet MS"/>
              </a:rPr>
              <a:t> </a:t>
            </a:r>
            <a:r>
              <a:rPr sz="2200" spc="55" dirty="0">
                <a:latin typeface="Trebuchet MS"/>
                <a:cs typeface="Trebuchet MS"/>
              </a:rPr>
              <a:t>and</a:t>
            </a:r>
            <a:r>
              <a:rPr sz="2200" spc="-40" dirty="0">
                <a:latin typeface="Trebuchet MS"/>
                <a:cs typeface="Trebuchet MS"/>
              </a:rPr>
              <a:t> </a:t>
            </a:r>
            <a:r>
              <a:rPr sz="2200" spc="10" dirty="0">
                <a:latin typeface="Trebuchet MS"/>
                <a:cs typeface="Trebuchet MS"/>
              </a:rPr>
              <a:t>manual</a:t>
            </a:r>
            <a:r>
              <a:rPr sz="2200" spc="-40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selection</a:t>
            </a:r>
            <a:r>
              <a:rPr sz="2200" spc="-45" dirty="0">
                <a:latin typeface="Trebuchet MS"/>
                <a:cs typeface="Trebuchet MS"/>
              </a:rPr>
              <a:t> </a:t>
            </a:r>
            <a:r>
              <a:rPr sz="2200" spc="85" dirty="0">
                <a:latin typeface="Trebuchet MS"/>
                <a:cs typeface="Trebuchet MS"/>
              </a:rPr>
              <a:t>based</a:t>
            </a:r>
            <a:r>
              <a:rPr sz="2200" spc="-40" dirty="0">
                <a:latin typeface="Trebuchet MS"/>
                <a:cs typeface="Trebuchet MS"/>
              </a:rPr>
              <a:t> </a:t>
            </a:r>
            <a:r>
              <a:rPr sz="2200" spc="65" dirty="0">
                <a:latin typeface="Trebuchet MS"/>
                <a:cs typeface="Trebuchet MS"/>
              </a:rPr>
              <a:t>on</a:t>
            </a:r>
            <a:r>
              <a:rPr sz="2200" spc="-45" dirty="0">
                <a:latin typeface="Trebuchet MS"/>
                <a:cs typeface="Trebuchet MS"/>
              </a:rPr>
              <a:t> </a:t>
            </a:r>
            <a:r>
              <a:rPr sz="2200" spc="40" dirty="0">
                <a:latin typeface="Trebuchet MS"/>
                <a:cs typeface="Trebuchet MS"/>
              </a:rPr>
              <a:t>p-values</a:t>
            </a:r>
            <a:r>
              <a:rPr sz="2200" spc="-40" dirty="0">
                <a:latin typeface="Trebuchet MS"/>
                <a:cs typeface="Trebuchet MS"/>
              </a:rPr>
              <a:t> </a:t>
            </a:r>
            <a:r>
              <a:rPr sz="2200" spc="55" dirty="0">
                <a:latin typeface="Trebuchet MS"/>
                <a:cs typeface="Trebuchet MS"/>
              </a:rPr>
              <a:t>and</a:t>
            </a:r>
            <a:r>
              <a:rPr sz="2200" spc="-45" dirty="0">
                <a:latin typeface="Trebuchet MS"/>
                <a:cs typeface="Trebuchet MS"/>
              </a:rPr>
              <a:t> </a:t>
            </a:r>
            <a:r>
              <a:rPr sz="2200" spc="50" dirty="0">
                <a:latin typeface="Trebuchet MS"/>
                <a:cs typeface="Trebuchet MS"/>
              </a:rPr>
              <a:t>VIF</a:t>
            </a:r>
            <a:r>
              <a:rPr sz="2200" spc="-40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values.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rebuchet MS"/>
              <a:buChar char="•"/>
            </a:pPr>
            <a:endParaRPr sz="3200">
              <a:latin typeface="Trebuchet MS"/>
              <a:cs typeface="Trebuchet MS"/>
            </a:endParaRPr>
          </a:p>
          <a:p>
            <a:pPr marL="274320" marR="791210" indent="-262255">
              <a:lnSpc>
                <a:spcPts val="2450"/>
              </a:lnSpc>
              <a:buSzPct val="122727"/>
              <a:buChar char="•"/>
              <a:tabLst>
                <a:tab pos="274955" algn="l"/>
              </a:tabLst>
            </a:pPr>
            <a:r>
              <a:rPr sz="2200" spc="10" dirty="0">
                <a:latin typeface="Trebuchet MS"/>
                <a:cs typeface="Trebuchet MS"/>
              </a:rPr>
              <a:t>The</a:t>
            </a:r>
            <a:r>
              <a:rPr sz="2200" spc="-45" dirty="0">
                <a:latin typeface="Trebuchet MS"/>
                <a:cs typeface="Trebuchet MS"/>
              </a:rPr>
              <a:t> </a:t>
            </a:r>
            <a:r>
              <a:rPr sz="2200" spc="5" dirty="0">
                <a:latin typeface="Trebuchet MS"/>
                <a:cs typeface="Trebuchet MS"/>
              </a:rPr>
              <a:t>performance</a:t>
            </a:r>
            <a:r>
              <a:rPr sz="2200" spc="-40" dirty="0">
                <a:latin typeface="Trebuchet MS"/>
                <a:cs typeface="Trebuchet MS"/>
              </a:rPr>
              <a:t> </a:t>
            </a:r>
            <a:r>
              <a:rPr sz="2200" spc="-30" dirty="0">
                <a:latin typeface="Trebuchet MS"/>
                <a:cs typeface="Trebuchet MS"/>
              </a:rPr>
              <a:t>of</a:t>
            </a:r>
            <a:r>
              <a:rPr sz="2200" spc="-40" dirty="0">
                <a:latin typeface="Trebuchet MS"/>
                <a:cs typeface="Trebuchet MS"/>
              </a:rPr>
              <a:t> </a:t>
            </a:r>
            <a:r>
              <a:rPr sz="2200" spc="-50" dirty="0">
                <a:latin typeface="Trebuchet MS"/>
                <a:cs typeface="Trebuchet MS"/>
              </a:rPr>
              <a:t>the</a:t>
            </a:r>
            <a:r>
              <a:rPr sz="2200" spc="-40" dirty="0">
                <a:latin typeface="Trebuchet MS"/>
                <a:cs typeface="Trebuchet MS"/>
              </a:rPr>
              <a:t> </a:t>
            </a:r>
            <a:r>
              <a:rPr sz="2200" spc="20" dirty="0">
                <a:latin typeface="Trebuchet MS"/>
                <a:cs typeface="Trebuchet MS"/>
              </a:rPr>
              <a:t>model</a:t>
            </a:r>
            <a:r>
              <a:rPr sz="2200" spc="-40" dirty="0">
                <a:latin typeface="Trebuchet MS"/>
                <a:cs typeface="Trebuchet MS"/>
              </a:rPr>
              <a:t> </a:t>
            </a:r>
            <a:r>
              <a:rPr sz="2200" spc="100" dirty="0">
                <a:latin typeface="Trebuchet MS"/>
                <a:cs typeface="Trebuchet MS"/>
              </a:rPr>
              <a:t>was</a:t>
            </a:r>
            <a:r>
              <a:rPr sz="2200" spc="-4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evaluated</a:t>
            </a:r>
            <a:r>
              <a:rPr sz="2200" spc="-40" dirty="0">
                <a:latin typeface="Trebuchet MS"/>
                <a:cs typeface="Trebuchet MS"/>
              </a:rPr>
              <a:t> </a:t>
            </a:r>
            <a:r>
              <a:rPr sz="2200" spc="65" dirty="0">
                <a:latin typeface="Trebuchet MS"/>
                <a:cs typeface="Trebuchet MS"/>
              </a:rPr>
              <a:t>on</a:t>
            </a:r>
            <a:r>
              <a:rPr sz="2200" spc="-45" dirty="0">
                <a:latin typeface="Trebuchet MS"/>
                <a:cs typeface="Trebuchet MS"/>
              </a:rPr>
              <a:t> </a:t>
            </a:r>
            <a:r>
              <a:rPr sz="2200" spc="-50" dirty="0">
                <a:latin typeface="Trebuchet MS"/>
                <a:cs typeface="Trebuchet MS"/>
              </a:rPr>
              <a:t>the</a:t>
            </a:r>
            <a:r>
              <a:rPr sz="2200" spc="-40" dirty="0">
                <a:latin typeface="Trebuchet MS"/>
                <a:cs typeface="Trebuchet MS"/>
              </a:rPr>
              <a:t> </a:t>
            </a:r>
            <a:r>
              <a:rPr sz="2200" spc="-35" dirty="0">
                <a:latin typeface="Trebuchet MS"/>
                <a:cs typeface="Trebuchet MS"/>
              </a:rPr>
              <a:t>training</a:t>
            </a:r>
            <a:r>
              <a:rPr sz="2200" spc="-40" dirty="0">
                <a:latin typeface="Trebuchet MS"/>
                <a:cs typeface="Trebuchet MS"/>
              </a:rPr>
              <a:t> </a:t>
            </a:r>
            <a:r>
              <a:rPr sz="2200" spc="15" dirty="0">
                <a:latin typeface="Trebuchet MS"/>
                <a:cs typeface="Trebuchet MS"/>
              </a:rPr>
              <a:t>set</a:t>
            </a:r>
            <a:r>
              <a:rPr sz="2200" spc="-40" dirty="0">
                <a:latin typeface="Trebuchet MS"/>
                <a:cs typeface="Trebuchet MS"/>
              </a:rPr>
              <a:t> </a:t>
            </a:r>
            <a:r>
              <a:rPr sz="2200" spc="-55" dirty="0">
                <a:latin typeface="Trebuchet MS"/>
                <a:cs typeface="Trebuchet MS"/>
              </a:rPr>
              <a:t>with</a:t>
            </a:r>
            <a:r>
              <a:rPr sz="2200" spc="-40" dirty="0">
                <a:latin typeface="Trebuchet MS"/>
                <a:cs typeface="Trebuchet MS"/>
              </a:rPr>
              <a:t> </a:t>
            </a:r>
            <a:r>
              <a:rPr sz="2200" spc="35" dirty="0">
                <a:latin typeface="Trebuchet MS"/>
                <a:cs typeface="Trebuchet MS"/>
              </a:rPr>
              <a:t>an</a:t>
            </a:r>
            <a:r>
              <a:rPr sz="2200" spc="-40" dirty="0">
                <a:latin typeface="Trebuchet MS"/>
                <a:cs typeface="Trebuchet MS"/>
              </a:rPr>
              <a:t> </a:t>
            </a:r>
            <a:r>
              <a:rPr sz="2200" spc="40" dirty="0">
                <a:latin typeface="Trebuchet MS"/>
                <a:cs typeface="Trebuchet MS"/>
              </a:rPr>
              <a:t>accuracy</a:t>
            </a:r>
            <a:r>
              <a:rPr sz="2200" spc="-40" dirty="0">
                <a:latin typeface="Trebuchet MS"/>
                <a:cs typeface="Trebuchet MS"/>
              </a:rPr>
              <a:t> </a:t>
            </a:r>
            <a:r>
              <a:rPr sz="2200" spc="-30" dirty="0">
                <a:latin typeface="Trebuchet MS"/>
                <a:cs typeface="Trebuchet MS"/>
              </a:rPr>
              <a:t>of</a:t>
            </a:r>
            <a:r>
              <a:rPr sz="2200" spc="-45" dirty="0">
                <a:latin typeface="Trebuchet MS"/>
                <a:cs typeface="Trebuchet MS"/>
              </a:rPr>
              <a:t> </a:t>
            </a:r>
            <a:r>
              <a:rPr sz="2200" spc="220" dirty="0">
                <a:latin typeface="Trebuchet MS"/>
                <a:cs typeface="Trebuchet MS"/>
              </a:rPr>
              <a:t>81%,</a:t>
            </a:r>
            <a:r>
              <a:rPr sz="2200" spc="-40" dirty="0">
                <a:latin typeface="Trebuchet MS"/>
                <a:cs typeface="Trebuchet MS"/>
              </a:rPr>
              <a:t> </a:t>
            </a:r>
            <a:r>
              <a:rPr sz="2200" spc="-20" dirty="0">
                <a:latin typeface="Trebuchet MS"/>
                <a:cs typeface="Trebuchet MS"/>
              </a:rPr>
              <a:t>sensitivity</a:t>
            </a:r>
            <a:r>
              <a:rPr sz="2200" spc="-40" dirty="0">
                <a:latin typeface="Trebuchet MS"/>
                <a:cs typeface="Trebuchet MS"/>
              </a:rPr>
              <a:t> </a:t>
            </a:r>
            <a:r>
              <a:rPr sz="2200" spc="-30" dirty="0">
                <a:latin typeface="Trebuchet MS"/>
                <a:cs typeface="Trebuchet MS"/>
              </a:rPr>
              <a:t>of</a:t>
            </a:r>
            <a:r>
              <a:rPr sz="2200" spc="-40" dirty="0">
                <a:latin typeface="Trebuchet MS"/>
                <a:cs typeface="Trebuchet MS"/>
              </a:rPr>
              <a:t> </a:t>
            </a:r>
            <a:r>
              <a:rPr sz="2200" spc="220" dirty="0">
                <a:latin typeface="Trebuchet MS"/>
                <a:cs typeface="Trebuchet MS"/>
              </a:rPr>
              <a:t>80%,</a:t>
            </a:r>
            <a:r>
              <a:rPr sz="2200" spc="-40" dirty="0">
                <a:latin typeface="Trebuchet MS"/>
                <a:cs typeface="Trebuchet MS"/>
              </a:rPr>
              <a:t> </a:t>
            </a:r>
            <a:r>
              <a:rPr sz="2200" spc="55" dirty="0">
                <a:latin typeface="Trebuchet MS"/>
                <a:cs typeface="Trebuchet MS"/>
              </a:rPr>
              <a:t>and</a:t>
            </a:r>
            <a:r>
              <a:rPr sz="2200" spc="-40" dirty="0">
                <a:latin typeface="Trebuchet MS"/>
                <a:cs typeface="Trebuchet MS"/>
              </a:rPr>
              <a:t> </a:t>
            </a:r>
            <a:r>
              <a:rPr sz="2200" spc="-20" dirty="0">
                <a:latin typeface="Trebuchet MS"/>
                <a:cs typeface="Trebuchet MS"/>
              </a:rPr>
              <a:t>specificity</a:t>
            </a:r>
            <a:r>
              <a:rPr sz="2200" spc="-40" dirty="0">
                <a:latin typeface="Trebuchet MS"/>
                <a:cs typeface="Trebuchet MS"/>
              </a:rPr>
              <a:t> </a:t>
            </a:r>
            <a:r>
              <a:rPr sz="2200" spc="-30" dirty="0">
                <a:latin typeface="Trebuchet MS"/>
                <a:cs typeface="Trebuchet MS"/>
              </a:rPr>
              <a:t>of</a:t>
            </a:r>
            <a:r>
              <a:rPr sz="2200" spc="-40" dirty="0">
                <a:latin typeface="Trebuchet MS"/>
                <a:cs typeface="Trebuchet MS"/>
              </a:rPr>
              <a:t> </a:t>
            </a:r>
            <a:r>
              <a:rPr sz="2200" spc="220" dirty="0">
                <a:latin typeface="Trebuchet MS"/>
                <a:cs typeface="Trebuchet MS"/>
              </a:rPr>
              <a:t>81%.</a:t>
            </a:r>
            <a:r>
              <a:rPr sz="2200" spc="-45" dirty="0">
                <a:latin typeface="Trebuchet MS"/>
                <a:cs typeface="Trebuchet MS"/>
              </a:rPr>
              <a:t> </a:t>
            </a:r>
            <a:r>
              <a:rPr sz="2200" spc="10" dirty="0">
                <a:latin typeface="Trebuchet MS"/>
                <a:cs typeface="Trebuchet MS"/>
              </a:rPr>
              <a:t>The</a:t>
            </a:r>
            <a:r>
              <a:rPr sz="2200" spc="-40" dirty="0">
                <a:latin typeface="Trebuchet MS"/>
                <a:cs typeface="Trebuchet MS"/>
              </a:rPr>
              <a:t> </a:t>
            </a:r>
            <a:r>
              <a:rPr sz="2200" spc="145" dirty="0">
                <a:latin typeface="Trebuchet MS"/>
                <a:cs typeface="Trebuchet MS"/>
              </a:rPr>
              <a:t>Roc </a:t>
            </a:r>
            <a:r>
              <a:rPr sz="2200" spc="-645" dirty="0">
                <a:latin typeface="Trebuchet MS"/>
                <a:cs typeface="Trebuchet MS"/>
              </a:rPr>
              <a:t> </a:t>
            </a:r>
            <a:r>
              <a:rPr sz="2200" spc="10" dirty="0">
                <a:latin typeface="Trebuchet MS"/>
                <a:cs typeface="Trebuchet MS"/>
              </a:rPr>
              <a:t>curve </a:t>
            </a:r>
            <a:r>
              <a:rPr sz="2200" spc="100" dirty="0">
                <a:latin typeface="Trebuchet MS"/>
                <a:cs typeface="Trebuchet MS"/>
              </a:rPr>
              <a:t>was </a:t>
            </a:r>
            <a:r>
              <a:rPr sz="2200" spc="50" dirty="0">
                <a:latin typeface="Trebuchet MS"/>
                <a:cs typeface="Trebuchet MS"/>
              </a:rPr>
              <a:t>also </a:t>
            </a:r>
            <a:r>
              <a:rPr sz="2200" spc="85" dirty="0">
                <a:latin typeface="Trebuchet MS"/>
                <a:cs typeface="Trebuchet MS"/>
              </a:rPr>
              <a:t>used </a:t>
            </a:r>
            <a:r>
              <a:rPr sz="2200" spc="-40" dirty="0">
                <a:latin typeface="Trebuchet MS"/>
                <a:cs typeface="Trebuchet MS"/>
              </a:rPr>
              <a:t>to </a:t>
            </a:r>
            <a:r>
              <a:rPr sz="2200" spc="-25" dirty="0">
                <a:latin typeface="Trebuchet MS"/>
                <a:cs typeface="Trebuchet MS"/>
              </a:rPr>
              <a:t>evaluate </a:t>
            </a:r>
            <a:r>
              <a:rPr sz="2200" spc="-50" dirty="0">
                <a:latin typeface="Trebuchet MS"/>
                <a:cs typeface="Trebuchet MS"/>
              </a:rPr>
              <a:t>the </a:t>
            </a:r>
            <a:r>
              <a:rPr sz="2200" spc="20" dirty="0">
                <a:latin typeface="Trebuchet MS"/>
                <a:cs typeface="Trebuchet MS"/>
              </a:rPr>
              <a:t>model </a:t>
            </a:r>
            <a:r>
              <a:rPr sz="2200" spc="-15" dirty="0">
                <a:latin typeface="Trebuchet MS"/>
                <a:cs typeface="Trebuchet MS"/>
              </a:rPr>
              <a:t>performance, </a:t>
            </a:r>
            <a:r>
              <a:rPr sz="2200" spc="15" dirty="0">
                <a:latin typeface="Trebuchet MS"/>
                <a:cs typeface="Trebuchet MS"/>
              </a:rPr>
              <a:t>which </a:t>
            </a:r>
            <a:r>
              <a:rPr sz="2200" spc="-20" dirty="0">
                <a:latin typeface="Trebuchet MS"/>
                <a:cs typeface="Trebuchet MS"/>
              </a:rPr>
              <a:t>resulted </a:t>
            </a:r>
            <a:r>
              <a:rPr sz="2200" spc="-50" dirty="0">
                <a:latin typeface="Trebuchet MS"/>
                <a:cs typeface="Trebuchet MS"/>
              </a:rPr>
              <a:t>in </a:t>
            </a:r>
            <a:r>
              <a:rPr sz="2200" spc="35" dirty="0">
                <a:latin typeface="Trebuchet MS"/>
                <a:cs typeface="Trebuchet MS"/>
              </a:rPr>
              <a:t>an </a:t>
            </a:r>
            <a:r>
              <a:rPr sz="2200" spc="204" dirty="0">
                <a:latin typeface="Trebuchet MS"/>
                <a:cs typeface="Trebuchet MS"/>
              </a:rPr>
              <a:t>AUC </a:t>
            </a:r>
            <a:r>
              <a:rPr sz="2200" spc="-30" dirty="0">
                <a:latin typeface="Trebuchet MS"/>
                <a:cs typeface="Trebuchet MS"/>
              </a:rPr>
              <a:t>of 0.89. </a:t>
            </a:r>
            <a:r>
              <a:rPr sz="2200" spc="10" dirty="0">
                <a:latin typeface="Trebuchet MS"/>
                <a:cs typeface="Trebuchet MS"/>
              </a:rPr>
              <a:t>The </a:t>
            </a:r>
            <a:r>
              <a:rPr sz="2200" dirty="0">
                <a:latin typeface="Trebuchet MS"/>
                <a:cs typeface="Trebuchet MS"/>
              </a:rPr>
              <a:t>predictions </a:t>
            </a:r>
            <a:r>
              <a:rPr sz="2200" spc="50" dirty="0">
                <a:latin typeface="Trebuchet MS"/>
                <a:cs typeface="Trebuchet MS"/>
              </a:rPr>
              <a:t>made </a:t>
            </a:r>
            <a:r>
              <a:rPr sz="2200" spc="65" dirty="0">
                <a:latin typeface="Trebuchet MS"/>
                <a:cs typeface="Trebuchet MS"/>
              </a:rPr>
              <a:t>on </a:t>
            </a:r>
            <a:r>
              <a:rPr sz="2200" spc="-50" dirty="0">
                <a:latin typeface="Trebuchet MS"/>
                <a:cs typeface="Trebuchet MS"/>
              </a:rPr>
              <a:t>the </a:t>
            </a:r>
            <a:r>
              <a:rPr sz="2200" spc="-35" dirty="0">
                <a:latin typeface="Trebuchet MS"/>
                <a:cs typeface="Trebuchet MS"/>
              </a:rPr>
              <a:t>test </a:t>
            </a:r>
            <a:r>
              <a:rPr sz="2200" spc="5" dirty="0">
                <a:latin typeface="Trebuchet MS"/>
                <a:cs typeface="Trebuchet MS"/>
              </a:rPr>
              <a:t>dataset </a:t>
            </a:r>
            <a:r>
              <a:rPr sz="2200" spc="-85" dirty="0">
                <a:latin typeface="Trebuchet MS"/>
                <a:cs typeface="Trebuchet MS"/>
              </a:rPr>
              <a:t>after </a:t>
            </a:r>
            <a:r>
              <a:rPr sz="2200" spc="-80" dirty="0">
                <a:latin typeface="Trebuchet MS"/>
                <a:cs typeface="Trebuchet MS"/>
              </a:rPr>
              <a:t> </a:t>
            </a:r>
            <a:r>
              <a:rPr sz="2200" spc="20" dirty="0">
                <a:latin typeface="Trebuchet MS"/>
                <a:cs typeface="Trebuchet MS"/>
              </a:rPr>
              <a:t>applying</a:t>
            </a:r>
            <a:r>
              <a:rPr sz="2200" spc="-45" dirty="0">
                <a:latin typeface="Trebuchet MS"/>
                <a:cs typeface="Trebuchet MS"/>
              </a:rPr>
              <a:t> </a:t>
            </a:r>
            <a:r>
              <a:rPr sz="2200" spc="-50" dirty="0">
                <a:latin typeface="Trebuchet MS"/>
                <a:cs typeface="Trebuchet MS"/>
              </a:rPr>
              <a:t>the</a:t>
            </a:r>
            <a:r>
              <a:rPr sz="2200" spc="-45" dirty="0">
                <a:latin typeface="Trebuchet MS"/>
                <a:cs typeface="Trebuchet MS"/>
              </a:rPr>
              <a:t> </a:t>
            </a:r>
            <a:r>
              <a:rPr sz="2200" spc="80" dirty="0">
                <a:latin typeface="Trebuchet MS"/>
                <a:cs typeface="Trebuchet MS"/>
              </a:rPr>
              <a:t>same</a:t>
            </a:r>
            <a:r>
              <a:rPr sz="2200" spc="-45" dirty="0">
                <a:latin typeface="Trebuchet MS"/>
                <a:cs typeface="Trebuchet MS"/>
              </a:rPr>
              <a:t> </a:t>
            </a:r>
            <a:r>
              <a:rPr sz="2200" spc="45" dirty="0">
                <a:latin typeface="Trebuchet MS"/>
                <a:cs typeface="Trebuchet MS"/>
              </a:rPr>
              <a:t>preprocessing</a:t>
            </a:r>
            <a:r>
              <a:rPr sz="2200" spc="-45" dirty="0">
                <a:latin typeface="Trebuchet MS"/>
                <a:cs typeface="Trebuchet MS"/>
              </a:rPr>
              <a:t> </a:t>
            </a:r>
            <a:r>
              <a:rPr sz="2200" spc="70" dirty="0">
                <a:latin typeface="Trebuchet MS"/>
                <a:cs typeface="Trebuchet MS"/>
              </a:rPr>
              <a:t>steps</a:t>
            </a:r>
            <a:r>
              <a:rPr sz="2200" spc="-45" dirty="0">
                <a:latin typeface="Trebuchet MS"/>
                <a:cs typeface="Trebuchet MS"/>
              </a:rPr>
              <a:t> </a:t>
            </a:r>
            <a:r>
              <a:rPr sz="2200" spc="130" dirty="0">
                <a:latin typeface="Trebuchet MS"/>
                <a:cs typeface="Trebuchet MS"/>
              </a:rPr>
              <a:t>as</a:t>
            </a:r>
            <a:r>
              <a:rPr sz="2200" spc="-45" dirty="0">
                <a:latin typeface="Trebuchet MS"/>
                <a:cs typeface="Trebuchet MS"/>
              </a:rPr>
              <a:t> </a:t>
            </a:r>
            <a:r>
              <a:rPr sz="2200" spc="-50" dirty="0">
                <a:latin typeface="Trebuchet MS"/>
                <a:cs typeface="Trebuchet MS"/>
              </a:rPr>
              <a:t>the</a:t>
            </a:r>
            <a:r>
              <a:rPr sz="2200" spc="-40" dirty="0">
                <a:latin typeface="Trebuchet MS"/>
                <a:cs typeface="Trebuchet MS"/>
              </a:rPr>
              <a:t> </a:t>
            </a:r>
            <a:r>
              <a:rPr sz="2200" spc="-35" dirty="0">
                <a:latin typeface="Trebuchet MS"/>
                <a:cs typeface="Trebuchet MS"/>
              </a:rPr>
              <a:t>training</a:t>
            </a:r>
            <a:r>
              <a:rPr sz="2200" spc="-45" dirty="0">
                <a:latin typeface="Trebuchet MS"/>
                <a:cs typeface="Trebuchet MS"/>
              </a:rPr>
              <a:t> </a:t>
            </a:r>
            <a:r>
              <a:rPr sz="2200" spc="5" dirty="0">
                <a:latin typeface="Trebuchet MS"/>
                <a:cs typeface="Trebuchet MS"/>
              </a:rPr>
              <a:t>dataset</a:t>
            </a:r>
            <a:r>
              <a:rPr sz="2200" spc="-45" dirty="0">
                <a:latin typeface="Trebuchet MS"/>
                <a:cs typeface="Trebuchet MS"/>
              </a:rPr>
              <a:t> </a:t>
            </a:r>
            <a:r>
              <a:rPr sz="2200" spc="50" dirty="0">
                <a:latin typeface="Trebuchet MS"/>
                <a:cs typeface="Trebuchet MS"/>
              </a:rPr>
              <a:t>also</a:t>
            </a:r>
            <a:r>
              <a:rPr sz="2200" spc="-45" dirty="0">
                <a:latin typeface="Trebuchet MS"/>
                <a:cs typeface="Trebuchet MS"/>
              </a:rPr>
              <a:t> </a:t>
            </a:r>
            <a:r>
              <a:rPr sz="2200" spc="15" dirty="0">
                <a:latin typeface="Trebuchet MS"/>
                <a:cs typeface="Trebuchet MS"/>
              </a:rPr>
              <a:t>demonstrated</a:t>
            </a:r>
            <a:r>
              <a:rPr sz="2200" spc="-45" dirty="0">
                <a:latin typeface="Trebuchet MS"/>
                <a:cs typeface="Trebuchet MS"/>
              </a:rPr>
              <a:t> </a:t>
            </a:r>
            <a:r>
              <a:rPr sz="2200" spc="35" dirty="0">
                <a:latin typeface="Trebuchet MS"/>
                <a:cs typeface="Trebuchet MS"/>
              </a:rPr>
              <a:t>a</a:t>
            </a:r>
            <a:r>
              <a:rPr sz="2200" spc="-45" dirty="0">
                <a:latin typeface="Trebuchet MS"/>
                <a:cs typeface="Trebuchet MS"/>
              </a:rPr>
              <a:t> </a:t>
            </a:r>
            <a:r>
              <a:rPr sz="2200" spc="25" dirty="0">
                <a:latin typeface="Trebuchet MS"/>
                <a:cs typeface="Trebuchet MS"/>
              </a:rPr>
              <a:t>high</a:t>
            </a:r>
            <a:r>
              <a:rPr sz="2200" spc="-40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accuracy.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Trebuchet MS"/>
              <a:buChar char="•"/>
            </a:pPr>
            <a:endParaRPr sz="2600">
              <a:latin typeface="Trebuchet MS"/>
              <a:cs typeface="Trebuchet MS"/>
            </a:endParaRPr>
          </a:p>
          <a:p>
            <a:pPr marL="40640">
              <a:lnSpc>
                <a:spcPct val="100000"/>
              </a:lnSpc>
              <a:spcBef>
                <a:spcPts val="1820"/>
              </a:spcBef>
            </a:pPr>
            <a:r>
              <a:rPr sz="3550" b="1" spc="10" dirty="0">
                <a:latin typeface="Arial"/>
                <a:cs typeface="Arial"/>
              </a:rPr>
              <a:t>Recommendation</a:t>
            </a:r>
            <a:endParaRPr sz="3550">
              <a:latin typeface="Arial"/>
              <a:cs typeface="Arial"/>
            </a:endParaRPr>
          </a:p>
          <a:p>
            <a:pPr marL="498475" marR="237490" lvl="1" indent="-402590">
              <a:lnSpc>
                <a:spcPts val="2230"/>
              </a:lnSpc>
              <a:spcBef>
                <a:spcPts val="2545"/>
              </a:spcBef>
              <a:buSzPct val="121951"/>
              <a:buChar char="•"/>
              <a:tabLst>
                <a:tab pos="497840" algn="l"/>
                <a:tab pos="499109" algn="l"/>
              </a:tabLst>
            </a:pPr>
            <a:r>
              <a:rPr sz="2050" spc="-30" dirty="0">
                <a:latin typeface="Trebuchet MS"/>
                <a:cs typeface="Trebuchet MS"/>
              </a:rPr>
              <a:t>Prioritise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30" dirty="0">
                <a:latin typeface="Trebuchet MS"/>
                <a:cs typeface="Trebuchet MS"/>
              </a:rPr>
              <a:t>leads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-5" dirty="0">
                <a:latin typeface="Trebuchet MS"/>
                <a:cs typeface="Trebuchet MS"/>
              </a:rPr>
              <a:t>generated</a:t>
            </a:r>
            <a:r>
              <a:rPr sz="2050" spc="-35" dirty="0">
                <a:latin typeface="Trebuchet MS"/>
                <a:cs typeface="Trebuchet MS"/>
              </a:rPr>
              <a:t> </a:t>
            </a:r>
            <a:r>
              <a:rPr sz="2050" dirty="0">
                <a:latin typeface="Trebuchet MS"/>
                <a:cs typeface="Trebuchet MS"/>
              </a:rPr>
              <a:t>through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-50" dirty="0">
                <a:latin typeface="Trebuchet MS"/>
                <a:cs typeface="Trebuchet MS"/>
              </a:rPr>
              <a:t>the</a:t>
            </a:r>
            <a:r>
              <a:rPr sz="2050" spc="-35" dirty="0">
                <a:latin typeface="Trebuchet MS"/>
                <a:cs typeface="Trebuchet MS"/>
              </a:rPr>
              <a:t> </a:t>
            </a:r>
            <a:r>
              <a:rPr sz="2050" spc="-20" dirty="0">
                <a:latin typeface="Trebuchet MS"/>
                <a:cs typeface="Trebuchet MS"/>
              </a:rPr>
              <a:t>‘landing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60" dirty="0">
                <a:latin typeface="Trebuchet MS"/>
                <a:cs typeface="Trebuchet MS"/>
              </a:rPr>
              <a:t>page</a:t>
            </a:r>
            <a:r>
              <a:rPr sz="2050" spc="-35" dirty="0">
                <a:latin typeface="Trebuchet MS"/>
                <a:cs typeface="Trebuchet MS"/>
              </a:rPr>
              <a:t> </a:t>
            </a:r>
            <a:r>
              <a:rPr sz="2050" spc="40" dirty="0">
                <a:latin typeface="Trebuchet MS"/>
                <a:cs typeface="Trebuchet MS"/>
              </a:rPr>
              <a:t>submission’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45" dirty="0">
                <a:latin typeface="Trebuchet MS"/>
                <a:cs typeface="Trebuchet MS"/>
              </a:rPr>
              <a:t>and</a:t>
            </a:r>
            <a:r>
              <a:rPr sz="2050" spc="-35" dirty="0">
                <a:latin typeface="Trebuchet MS"/>
                <a:cs typeface="Trebuchet MS"/>
              </a:rPr>
              <a:t> </a:t>
            </a:r>
            <a:r>
              <a:rPr sz="2050" spc="-20" dirty="0">
                <a:latin typeface="Trebuchet MS"/>
                <a:cs typeface="Trebuchet MS"/>
              </a:rPr>
              <a:t>‘API’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30" dirty="0">
                <a:latin typeface="Trebuchet MS"/>
                <a:cs typeface="Trebuchet MS"/>
              </a:rPr>
              <a:t>channels</a:t>
            </a:r>
            <a:r>
              <a:rPr sz="2050" spc="-35" dirty="0">
                <a:latin typeface="Trebuchet MS"/>
                <a:cs typeface="Trebuchet MS"/>
              </a:rPr>
              <a:t> </a:t>
            </a:r>
            <a:r>
              <a:rPr sz="2050" spc="114" dirty="0">
                <a:latin typeface="Trebuchet MS"/>
                <a:cs typeface="Trebuchet MS"/>
              </a:rPr>
              <a:t>as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-35" dirty="0">
                <a:latin typeface="Trebuchet MS"/>
                <a:cs typeface="Trebuchet MS"/>
              </a:rPr>
              <a:t>they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15" dirty="0">
                <a:latin typeface="Trebuchet MS"/>
                <a:cs typeface="Trebuchet MS"/>
              </a:rPr>
              <a:t>have</a:t>
            </a:r>
            <a:r>
              <a:rPr sz="2050" spc="-35" dirty="0">
                <a:latin typeface="Trebuchet MS"/>
                <a:cs typeface="Trebuchet MS"/>
              </a:rPr>
              <a:t> </a:t>
            </a:r>
            <a:r>
              <a:rPr sz="2050" spc="25" dirty="0">
                <a:latin typeface="Trebuchet MS"/>
                <a:cs typeface="Trebuchet MS"/>
              </a:rPr>
              <a:t>a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-10" dirty="0">
                <a:latin typeface="Trebuchet MS"/>
                <a:cs typeface="Trebuchet MS"/>
              </a:rPr>
              <a:t>higher</a:t>
            </a:r>
            <a:r>
              <a:rPr sz="2050" spc="-35" dirty="0">
                <a:latin typeface="Trebuchet MS"/>
                <a:cs typeface="Trebuchet MS"/>
              </a:rPr>
              <a:t> </a:t>
            </a:r>
            <a:r>
              <a:rPr sz="2050" spc="25" dirty="0">
                <a:latin typeface="Trebuchet MS"/>
                <a:cs typeface="Trebuchet MS"/>
              </a:rPr>
              <a:t>conversion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-90" dirty="0">
                <a:latin typeface="Trebuchet MS"/>
                <a:cs typeface="Trebuchet MS"/>
              </a:rPr>
              <a:t>rate.</a:t>
            </a:r>
            <a:r>
              <a:rPr sz="2050" spc="-35" dirty="0">
                <a:latin typeface="Trebuchet MS"/>
                <a:cs typeface="Trebuchet MS"/>
              </a:rPr>
              <a:t> </a:t>
            </a:r>
            <a:r>
              <a:rPr sz="2050" spc="-20" dirty="0">
                <a:latin typeface="Trebuchet MS"/>
                <a:cs typeface="Trebuchet MS"/>
              </a:rPr>
              <a:t>Allocate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-10" dirty="0">
                <a:latin typeface="Trebuchet MS"/>
                <a:cs typeface="Trebuchet MS"/>
              </a:rPr>
              <a:t>more</a:t>
            </a:r>
            <a:r>
              <a:rPr sz="2050" spc="-35" dirty="0">
                <a:latin typeface="Trebuchet MS"/>
                <a:cs typeface="Trebuchet MS"/>
              </a:rPr>
              <a:t> </a:t>
            </a:r>
            <a:r>
              <a:rPr sz="2050" spc="30" dirty="0">
                <a:latin typeface="Trebuchet MS"/>
                <a:cs typeface="Trebuchet MS"/>
              </a:rPr>
              <a:t>resources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15" dirty="0">
                <a:latin typeface="Trebuchet MS"/>
                <a:cs typeface="Trebuchet MS"/>
              </a:rPr>
              <a:t>towards </a:t>
            </a:r>
            <a:r>
              <a:rPr sz="2050" spc="-600" dirty="0">
                <a:latin typeface="Trebuchet MS"/>
                <a:cs typeface="Trebuchet MS"/>
              </a:rPr>
              <a:t> </a:t>
            </a:r>
            <a:r>
              <a:rPr sz="2050" spc="-20" dirty="0">
                <a:latin typeface="Trebuchet MS"/>
                <a:cs typeface="Trebuchet MS"/>
              </a:rPr>
              <a:t>this</a:t>
            </a:r>
            <a:r>
              <a:rPr sz="2050" spc="-50" dirty="0">
                <a:latin typeface="Trebuchet MS"/>
                <a:cs typeface="Trebuchet MS"/>
              </a:rPr>
              <a:t> </a:t>
            </a:r>
            <a:r>
              <a:rPr sz="2050" spc="30" dirty="0">
                <a:latin typeface="Trebuchet MS"/>
                <a:cs typeface="Trebuchet MS"/>
              </a:rPr>
              <a:t>channels</a:t>
            </a:r>
            <a:r>
              <a:rPr sz="2050" spc="-45" dirty="0">
                <a:latin typeface="Trebuchet MS"/>
                <a:cs typeface="Trebuchet MS"/>
              </a:rPr>
              <a:t> to </a:t>
            </a:r>
            <a:r>
              <a:rPr sz="2050" spc="-15" dirty="0">
                <a:latin typeface="Trebuchet MS"/>
                <a:cs typeface="Trebuchet MS"/>
              </a:rPr>
              <a:t>generate</a:t>
            </a:r>
            <a:r>
              <a:rPr sz="2050" spc="-45" dirty="0">
                <a:latin typeface="Trebuchet MS"/>
                <a:cs typeface="Trebuchet MS"/>
              </a:rPr>
              <a:t> </a:t>
            </a:r>
            <a:r>
              <a:rPr sz="2050" spc="-10" dirty="0">
                <a:latin typeface="Trebuchet MS"/>
                <a:cs typeface="Trebuchet MS"/>
              </a:rPr>
              <a:t>more</a:t>
            </a:r>
            <a:r>
              <a:rPr sz="2050" spc="-45" dirty="0">
                <a:latin typeface="Trebuchet MS"/>
                <a:cs typeface="Trebuchet MS"/>
              </a:rPr>
              <a:t> </a:t>
            </a:r>
            <a:r>
              <a:rPr sz="2050" spc="-5" dirty="0">
                <a:latin typeface="Trebuchet MS"/>
                <a:cs typeface="Trebuchet MS"/>
              </a:rPr>
              <a:t>leads.</a:t>
            </a:r>
            <a:endParaRPr sz="205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Trebuchet MS"/>
              <a:buChar char="•"/>
            </a:pPr>
            <a:endParaRPr sz="3150">
              <a:latin typeface="Trebuchet MS"/>
              <a:cs typeface="Trebuchet MS"/>
            </a:endParaRPr>
          </a:p>
          <a:p>
            <a:pPr marL="498475" marR="490220" lvl="1" indent="-402590">
              <a:lnSpc>
                <a:spcPts val="2230"/>
              </a:lnSpc>
              <a:buSzPct val="121951"/>
              <a:buChar char="•"/>
              <a:tabLst>
                <a:tab pos="497840" algn="l"/>
                <a:tab pos="499109" algn="l"/>
              </a:tabLst>
            </a:pPr>
            <a:r>
              <a:rPr sz="2050" spc="10" dirty="0">
                <a:latin typeface="Trebuchet MS"/>
                <a:cs typeface="Trebuchet MS"/>
              </a:rPr>
              <a:t>Optimise</a:t>
            </a:r>
            <a:r>
              <a:rPr sz="2050" spc="-35" dirty="0">
                <a:latin typeface="Trebuchet MS"/>
                <a:cs typeface="Trebuchet MS"/>
              </a:rPr>
              <a:t> </a:t>
            </a:r>
            <a:r>
              <a:rPr sz="2050" spc="-50" dirty="0">
                <a:latin typeface="Trebuchet MS"/>
                <a:cs typeface="Trebuchet MS"/>
              </a:rPr>
              <a:t>the</a:t>
            </a:r>
            <a:r>
              <a:rPr sz="2050" spc="-35" dirty="0">
                <a:latin typeface="Trebuchet MS"/>
                <a:cs typeface="Trebuchet MS"/>
              </a:rPr>
              <a:t> </a:t>
            </a:r>
            <a:r>
              <a:rPr sz="2050" dirty="0">
                <a:latin typeface="Trebuchet MS"/>
                <a:cs typeface="Trebuchet MS"/>
              </a:rPr>
              <a:t>‘don</a:t>
            </a:r>
            <a:r>
              <a:rPr sz="2050" spc="-35" dirty="0">
                <a:latin typeface="Trebuchet MS"/>
                <a:cs typeface="Trebuchet MS"/>
              </a:rPr>
              <a:t> </a:t>
            </a:r>
            <a:r>
              <a:rPr sz="2050" spc="-20" dirty="0">
                <a:latin typeface="Trebuchet MS"/>
                <a:cs typeface="Trebuchet MS"/>
              </a:rPr>
              <a:t>not</a:t>
            </a:r>
            <a:r>
              <a:rPr sz="2050" spc="-35" dirty="0">
                <a:latin typeface="Trebuchet MS"/>
                <a:cs typeface="Trebuchet MS"/>
              </a:rPr>
              <a:t> </a:t>
            </a:r>
            <a:r>
              <a:rPr sz="2050" spc="-65" dirty="0">
                <a:latin typeface="Trebuchet MS"/>
                <a:cs typeface="Trebuchet MS"/>
              </a:rPr>
              <a:t>email’</a:t>
            </a:r>
            <a:r>
              <a:rPr sz="2050" spc="-35" dirty="0">
                <a:latin typeface="Trebuchet MS"/>
                <a:cs typeface="Trebuchet MS"/>
              </a:rPr>
              <a:t> </a:t>
            </a:r>
            <a:r>
              <a:rPr sz="2050" spc="-65" dirty="0">
                <a:latin typeface="Trebuchet MS"/>
                <a:cs typeface="Trebuchet MS"/>
              </a:rPr>
              <a:t>feature</a:t>
            </a:r>
            <a:r>
              <a:rPr sz="2050" spc="-35" dirty="0">
                <a:latin typeface="Trebuchet MS"/>
                <a:cs typeface="Trebuchet MS"/>
              </a:rPr>
              <a:t> </a:t>
            </a:r>
            <a:r>
              <a:rPr sz="2050" spc="-45" dirty="0">
                <a:latin typeface="Trebuchet MS"/>
                <a:cs typeface="Trebuchet MS"/>
              </a:rPr>
              <a:t>to</a:t>
            </a:r>
            <a:r>
              <a:rPr sz="2050" spc="-35" dirty="0">
                <a:latin typeface="Trebuchet MS"/>
                <a:cs typeface="Trebuchet MS"/>
              </a:rPr>
              <a:t> </a:t>
            </a:r>
            <a:r>
              <a:rPr sz="2050" spc="10" dirty="0">
                <a:latin typeface="Trebuchet MS"/>
                <a:cs typeface="Trebuchet MS"/>
              </a:rPr>
              <a:t>ensure</a:t>
            </a:r>
            <a:r>
              <a:rPr sz="2050" spc="-35" dirty="0">
                <a:latin typeface="Trebuchet MS"/>
                <a:cs typeface="Trebuchet MS"/>
              </a:rPr>
              <a:t> </a:t>
            </a:r>
            <a:r>
              <a:rPr sz="2050" spc="-70" dirty="0">
                <a:latin typeface="Trebuchet MS"/>
                <a:cs typeface="Trebuchet MS"/>
              </a:rPr>
              <a:t>that</a:t>
            </a:r>
            <a:r>
              <a:rPr sz="2050" spc="-35" dirty="0">
                <a:latin typeface="Trebuchet MS"/>
                <a:cs typeface="Trebuchet MS"/>
              </a:rPr>
              <a:t> </a:t>
            </a:r>
            <a:r>
              <a:rPr sz="2050" spc="-5" dirty="0">
                <a:latin typeface="Trebuchet MS"/>
                <a:cs typeface="Trebuchet MS"/>
              </a:rPr>
              <a:t>only</a:t>
            </a:r>
            <a:r>
              <a:rPr sz="2050" spc="-35" dirty="0">
                <a:latin typeface="Trebuchet MS"/>
                <a:cs typeface="Trebuchet MS"/>
              </a:rPr>
              <a:t> interested </a:t>
            </a:r>
            <a:r>
              <a:rPr sz="2050" spc="30" dirty="0">
                <a:latin typeface="Trebuchet MS"/>
                <a:cs typeface="Trebuchet MS"/>
              </a:rPr>
              <a:t>leads</a:t>
            </a:r>
            <a:r>
              <a:rPr sz="2050" spc="-35" dirty="0">
                <a:latin typeface="Trebuchet MS"/>
                <a:cs typeface="Trebuchet MS"/>
              </a:rPr>
              <a:t> </a:t>
            </a:r>
            <a:r>
              <a:rPr sz="2050" spc="-45" dirty="0">
                <a:latin typeface="Trebuchet MS"/>
                <a:cs typeface="Trebuchet MS"/>
              </a:rPr>
              <a:t>are</a:t>
            </a:r>
            <a:r>
              <a:rPr sz="2050" spc="-35" dirty="0">
                <a:latin typeface="Trebuchet MS"/>
                <a:cs typeface="Trebuchet MS"/>
              </a:rPr>
              <a:t> </a:t>
            </a:r>
            <a:r>
              <a:rPr sz="2050" spc="-15" dirty="0">
                <a:latin typeface="Trebuchet MS"/>
                <a:cs typeface="Trebuchet MS"/>
              </a:rPr>
              <a:t>contacted.</a:t>
            </a:r>
            <a:r>
              <a:rPr sz="2050" spc="-35" dirty="0">
                <a:latin typeface="Trebuchet MS"/>
                <a:cs typeface="Trebuchet MS"/>
              </a:rPr>
              <a:t> </a:t>
            </a:r>
            <a:r>
              <a:rPr sz="2050" spc="20" dirty="0">
                <a:latin typeface="Trebuchet MS"/>
                <a:cs typeface="Trebuchet MS"/>
              </a:rPr>
              <a:t>This</a:t>
            </a:r>
            <a:r>
              <a:rPr sz="2050" spc="-35" dirty="0">
                <a:latin typeface="Trebuchet MS"/>
                <a:cs typeface="Trebuchet MS"/>
              </a:rPr>
              <a:t> </a:t>
            </a:r>
            <a:r>
              <a:rPr sz="2050" spc="45" dirty="0">
                <a:latin typeface="Trebuchet MS"/>
                <a:cs typeface="Trebuchet MS"/>
              </a:rPr>
              <a:t>can</a:t>
            </a:r>
            <a:r>
              <a:rPr sz="2050" spc="-35" dirty="0">
                <a:latin typeface="Trebuchet MS"/>
                <a:cs typeface="Trebuchet MS"/>
              </a:rPr>
              <a:t> </a:t>
            </a:r>
            <a:r>
              <a:rPr sz="2050" spc="30" dirty="0">
                <a:latin typeface="Trebuchet MS"/>
                <a:cs typeface="Trebuchet MS"/>
              </a:rPr>
              <a:t>be</a:t>
            </a:r>
            <a:r>
              <a:rPr sz="2050" spc="-35" dirty="0">
                <a:latin typeface="Trebuchet MS"/>
                <a:cs typeface="Trebuchet MS"/>
              </a:rPr>
              <a:t> </a:t>
            </a:r>
            <a:r>
              <a:rPr sz="2050" spc="10" dirty="0">
                <a:latin typeface="Trebuchet MS"/>
                <a:cs typeface="Trebuchet MS"/>
              </a:rPr>
              <a:t>achieved</a:t>
            </a:r>
            <a:r>
              <a:rPr sz="2050" spc="-35" dirty="0">
                <a:latin typeface="Trebuchet MS"/>
                <a:cs typeface="Trebuchet MS"/>
              </a:rPr>
              <a:t> </a:t>
            </a:r>
            <a:r>
              <a:rPr sz="2050" spc="45" dirty="0">
                <a:latin typeface="Trebuchet MS"/>
                <a:cs typeface="Trebuchet MS"/>
              </a:rPr>
              <a:t>by</a:t>
            </a:r>
            <a:r>
              <a:rPr sz="2050" spc="-35" dirty="0">
                <a:latin typeface="Trebuchet MS"/>
                <a:cs typeface="Trebuchet MS"/>
              </a:rPr>
              <a:t> </a:t>
            </a:r>
            <a:r>
              <a:rPr sz="2050" spc="65" dirty="0">
                <a:latin typeface="Trebuchet MS"/>
                <a:cs typeface="Trebuchet MS"/>
              </a:rPr>
              <a:t>sensing</a:t>
            </a:r>
            <a:r>
              <a:rPr sz="2050" spc="-35" dirty="0">
                <a:latin typeface="Trebuchet MS"/>
                <a:cs typeface="Trebuchet MS"/>
              </a:rPr>
              <a:t> targeted </a:t>
            </a:r>
            <a:r>
              <a:rPr sz="2050" spc="45" dirty="0">
                <a:latin typeface="Trebuchet MS"/>
                <a:cs typeface="Trebuchet MS"/>
              </a:rPr>
              <a:t>and</a:t>
            </a:r>
            <a:r>
              <a:rPr sz="2050" spc="-35" dirty="0">
                <a:latin typeface="Trebuchet MS"/>
                <a:cs typeface="Trebuchet MS"/>
              </a:rPr>
              <a:t> </a:t>
            </a:r>
            <a:r>
              <a:rPr sz="2050" spc="20" dirty="0">
                <a:latin typeface="Trebuchet MS"/>
                <a:cs typeface="Trebuchet MS"/>
              </a:rPr>
              <a:t>personalised</a:t>
            </a:r>
            <a:r>
              <a:rPr sz="2050" spc="-35" dirty="0">
                <a:latin typeface="Trebuchet MS"/>
                <a:cs typeface="Trebuchet MS"/>
              </a:rPr>
              <a:t> </a:t>
            </a:r>
            <a:r>
              <a:rPr sz="2050" dirty="0">
                <a:latin typeface="Trebuchet MS"/>
                <a:cs typeface="Trebuchet MS"/>
              </a:rPr>
              <a:t>emails </a:t>
            </a:r>
            <a:r>
              <a:rPr sz="2050" spc="-605" dirty="0">
                <a:latin typeface="Trebuchet MS"/>
                <a:cs typeface="Trebuchet MS"/>
              </a:rPr>
              <a:t> </a:t>
            </a:r>
            <a:r>
              <a:rPr sz="2050" spc="5" dirty="0">
                <a:latin typeface="Trebuchet MS"/>
                <a:cs typeface="Trebuchet MS"/>
              </a:rPr>
              <a:t>instead</a:t>
            </a:r>
            <a:r>
              <a:rPr sz="2050" spc="-50" dirty="0">
                <a:latin typeface="Trebuchet MS"/>
                <a:cs typeface="Trebuchet MS"/>
              </a:rPr>
              <a:t> </a:t>
            </a:r>
            <a:r>
              <a:rPr sz="2050" spc="-35" dirty="0">
                <a:latin typeface="Trebuchet MS"/>
                <a:cs typeface="Trebuchet MS"/>
              </a:rPr>
              <a:t>of</a:t>
            </a:r>
            <a:r>
              <a:rPr sz="2050" spc="-45" dirty="0">
                <a:latin typeface="Trebuchet MS"/>
                <a:cs typeface="Trebuchet MS"/>
              </a:rPr>
              <a:t> </a:t>
            </a:r>
            <a:r>
              <a:rPr sz="2050" dirty="0">
                <a:latin typeface="Trebuchet MS"/>
                <a:cs typeface="Trebuchet MS"/>
              </a:rPr>
              <a:t>generic</a:t>
            </a:r>
            <a:r>
              <a:rPr sz="2050" spc="-45" dirty="0">
                <a:latin typeface="Trebuchet MS"/>
                <a:cs typeface="Trebuchet MS"/>
              </a:rPr>
              <a:t> </a:t>
            </a:r>
            <a:r>
              <a:rPr sz="2050" spc="20" dirty="0">
                <a:latin typeface="Trebuchet MS"/>
                <a:cs typeface="Trebuchet MS"/>
              </a:rPr>
              <a:t>ones.</a:t>
            </a:r>
            <a:endParaRPr sz="205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Trebuchet MS"/>
              <a:buChar char="•"/>
            </a:pPr>
            <a:endParaRPr sz="3150">
              <a:latin typeface="Trebuchet MS"/>
              <a:cs typeface="Trebuchet MS"/>
            </a:endParaRPr>
          </a:p>
          <a:p>
            <a:pPr marL="498475" marR="848360" lvl="1" indent="-402590">
              <a:lnSpc>
                <a:spcPts val="2230"/>
              </a:lnSpc>
              <a:buSzPct val="121951"/>
              <a:buChar char="•"/>
              <a:tabLst>
                <a:tab pos="497840" algn="l"/>
                <a:tab pos="499109" algn="l"/>
              </a:tabLst>
            </a:pPr>
            <a:r>
              <a:rPr sz="2050" spc="5" dirty="0">
                <a:latin typeface="Trebuchet MS"/>
                <a:cs typeface="Trebuchet MS"/>
              </a:rPr>
              <a:t>Improve</a:t>
            </a:r>
            <a:r>
              <a:rPr sz="2050" spc="-45" dirty="0">
                <a:latin typeface="Trebuchet MS"/>
                <a:cs typeface="Trebuchet MS"/>
              </a:rPr>
              <a:t> </a:t>
            </a:r>
            <a:r>
              <a:rPr sz="2050" spc="-50" dirty="0">
                <a:latin typeface="Trebuchet MS"/>
                <a:cs typeface="Trebuchet MS"/>
              </a:rPr>
              <a:t>the</a:t>
            </a:r>
            <a:r>
              <a:rPr sz="2050" spc="-40" dirty="0">
                <a:latin typeface="Trebuchet MS"/>
                <a:cs typeface="Trebuchet MS"/>
              </a:rPr>
              <a:t> overall </a:t>
            </a:r>
            <a:r>
              <a:rPr sz="2050" spc="25" dirty="0">
                <a:latin typeface="Trebuchet MS"/>
                <a:cs typeface="Trebuchet MS"/>
              </a:rPr>
              <a:t>user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-5" dirty="0">
                <a:latin typeface="Trebuchet MS"/>
                <a:cs typeface="Trebuchet MS"/>
              </a:rPr>
              <a:t>experience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-35" dirty="0">
                <a:latin typeface="Trebuchet MS"/>
                <a:cs typeface="Trebuchet MS"/>
              </a:rPr>
              <a:t>of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-50" dirty="0">
                <a:latin typeface="Trebuchet MS"/>
                <a:cs typeface="Trebuchet MS"/>
              </a:rPr>
              <a:t>the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dirty="0">
                <a:latin typeface="Trebuchet MS"/>
                <a:cs typeface="Trebuchet MS"/>
              </a:rPr>
              <a:t>website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-45" dirty="0">
                <a:latin typeface="Trebuchet MS"/>
                <a:cs typeface="Trebuchet MS"/>
              </a:rPr>
              <a:t>to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5" dirty="0">
                <a:latin typeface="Trebuchet MS"/>
                <a:cs typeface="Trebuchet MS"/>
              </a:rPr>
              <a:t>increase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-50" dirty="0">
                <a:latin typeface="Trebuchet MS"/>
                <a:cs typeface="Trebuchet MS"/>
              </a:rPr>
              <a:t>the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-95" dirty="0">
                <a:latin typeface="Trebuchet MS"/>
                <a:cs typeface="Trebuchet MS"/>
              </a:rPr>
              <a:t>‘total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-65" dirty="0">
                <a:latin typeface="Trebuchet MS"/>
                <a:cs typeface="Trebuchet MS"/>
              </a:rPr>
              <a:t>time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25" dirty="0">
                <a:latin typeface="Trebuchet MS"/>
                <a:cs typeface="Trebuchet MS"/>
              </a:rPr>
              <a:t>spent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50" dirty="0">
                <a:latin typeface="Trebuchet MS"/>
                <a:cs typeface="Trebuchet MS"/>
              </a:rPr>
              <a:t>on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-50" dirty="0">
                <a:latin typeface="Trebuchet MS"/>
                <a:cs typeface="Trebuchet MS"/>
              </a:rPr>
              <a:t>the</a:t>
            </a:r>
            <a:r>
              <a:rPr sz="2050" spc="-40" dirty="0">
                <a:latin typeface="Trebuchet MS"/>
                <a:cs typeface="Trebuchet MS"/>
              </a:rPr>
              <a:t> website’.</a:t>
            </a:r>
            <a:r>
              <a:rPr sz="2050" spc="-45" dirty="0">
                <a:latin typeface="Trebuchet MS"/>
                <a:cs typeface="Trebuchet MS"/>
              </a:rPr>
              <a:t> </a:t>
            </a:r>
            <a:r>
              <a:rPr sz="2050" spc="20" dirty="0">
                <a:latin typeface="Trebuchet MS"/>
                <a:cs typeface="Trebuchet MS"/>
              </a:rPr>
              <a:t>This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45" dirty="0">
                <a:latin typeface="Trebuchet MS"/>
                <a:cs typeface="Trebuchet MS"/>
              </a:rPr>
              <a:t>can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30" dirty="0">
                <a:latin typeface="Trebuchet MS"/>
                <a:cs typeface="Trebuchet MS"/>
              </a:rPr>
              <a:t>be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40" dirty="0">
                <a:latin typeface="Trebuchet MS"/>
                <a:cs typeface="Trebuchet MS"/>
              </a:rPr>
              <a:t>done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45" dirty="0">
                <a:latin typeface="Trebuchet MS"/>
                <a:cs typeface="Trebuchet MS"/>
              </a:rPr>
              <a:t>by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5" dirty="0">
                <a:latin typeface="Trebuchet MS"/>
                <a:cs typeface="Trebuchet MS"/>
              </a:rPr>
              <a:t>providing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55" dirty="0">
                <a:latin typeface="Trebuchet MS"/>
                <a:cs typeface="Trebuchet MS"/>
              </a:rPr>
              <a:t>easy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-5" dirty="0">
                <a:latin typeface="Trebuchet MS"/>
                <a:cs typeface="Trebuchet MS"/>
              </a:rPr>
              <a:t>navigation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45" dirty="0">
                <a:latin typeface="Trebuchet MS"/>
                <a:cs typeface="Trebuchet MS"/>
              </a:rPr>
              <a:t>and </a:t>
            </a:r>
            <a:r>
              <a:rPr sz="2050" spc="-605" dirty="0">
                <a:latin typeface="Trebuchet MS"/>
                <a:cs typeface="Trebuchet MS"/>
              </a:rPr>
              <a:t> </a:t>
            </a:r>
            <a:r>
              <a:rPr sz="2050" spc="-55" dirty="0">
                <a:latin typeface="Trebuchet MS"/>
                <a:cs typeface="Trebuchet MS"/>
              </a:rPr>
              <a:t>relevant</a:t>
            </a:r>
            <a:r>
              <a:rPr sz="2050" spc="-50" dirty="0">
                <a:latin typeface="Trebuchet MS"/>
                <a:cs typeface="Trebuchet MS"/>
              </a:rPr>
              <a:t> </a:t>
            </a:r>
            <a:r>
              <a:rPr sz="2050" spc="-40" dirty="0">
                <a:latin typeface="Trebuchet MS"/>
                <a:cs typeface="Trebuchet MS"/>
              </a:rPr>
              <a:t>content.</a:t>
            </a:r>
            <a:endParaRPr sz="205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Font typeface="Trebuchet MS"/>
              <a:buChar char="•"/>
            </a:pPr>
            <a:endParaRPr sz="3200">
              <a:latin typeface="Trebuchet MS"/>
              <a:cs typeface="Trebuchet MS"/>
            </a:endParaRPr>
          </a:p>
          <a:p>
            <a:pPr marL="498475" marR="5080" lvl="1" indent="-402590">
              <a:lnSpc>
                <a:spcPts val="2230"/>
              </a:lnSpc>
              <a:buSzPct val="121951"/>
              <a:buChar char="•"/>
              <a:tabLst>
                <a:tab pos="497840" algn="l"/>
                <a:tab pos="499109" algn="l"/>
              </a:tabLst>
            </a:pPr>
            <a:r>
              <a:rPr sz="2050" spc="100" dirty="0">
                <a:latin typeface="Trebuchet MS"/>
                <a:cs typeface="Trebuchet MS"/>
              </a:rPr>
              <a:t>Focus</a:t>
            </a:r>
            <a:r>
              <a:rPr sz="2050" spc="-35" dirty="0">
                <a:latin typeface="Trebuchet MS"/>
                <a:cs typeface="Trebuchet MS"/>
              </a:rPr>
              <a:t> </a:t>
            </a:r>
            <a:r>
              <a:rPr sz="2050" spc="50" dirty="0">
                <a:latin typeface="Trebuchet MS"/>
                <a:cs typeface="Trebuchet MS"/>
              </a:rPr>
              <a:t>on</a:t>
            </a:r>
            <a:r>
              <a:rPr sz="2050" spc="-35" dirty="0">
                <a:latin typeface="Trebuchet MS"/>
                <a:cs typeface="Trebuchet MS"/>
              </a:rPr>
              <a:t> </a:t>
            </a:r>
            <a:r>
              <a:rPr sz="2050" spc="30" dirty="0">
                <a:latin typeface="Trebuchet MS"/>
                <a:cs typeface="Trebuchet MS"/>
              </a:rPr>
              <a:t>leads</a:t>
            </a:r>
            <a:r>
              <a:rPr sz="2050" spc="-30" dirty="0">
                <a:latin typeface="Trebuchet MS"/>
                <a:cs typeface="Trebuchet MS"/>
              </a:rPr>
              <a:t> </a:t>
            </a:r>
            <a:r>
              <a:rPr sz="2050" spc="-5" dirty="0">
                <a:latin typeface="Trebuchet MS"/>
                <a:cs typeface="Trebuchet MS"/>
              </a:rPr>
              <a:t>generated</a:t>
            </a:r>
            <a:r>
              <a:rPr sz="2050" spc="-35" dirty="0">
                <a:latin typeface="Trebuchet MS"/>
                <a:cs typeface="Trebuchet MS"/>
              </a:rPr>
              <a:t> </a:t>
            </a:r>
            <a:r>
              <a:rPr sz="2050" dirty="0">
                <a:latin typeface="Trebuchet MS"/>
                <a:cs typeface="Trebuchet MS"/>
              </a:rPr>
              <a:t>through</a:t>
            </a:r>
            <a:r>
              <a:rPr sz="2050" spc="-30" dirty="0">
                <a:latin typeface="Trebuchet MS"/>
                <a:cs typeface="Trebuchet MS"/>
              </a:rPr>
              <a:t> </a:t>
            </a:r>
            <a:r>
              <a:rPr sz="2050" spc="-70" dirty="0">
                <a:latin typeface="Trebuchet MS"/>
                <a:cs typeface="Trebuchet MS"/>
              </a:rPr>
              <a:t>‘reference’</a:t>
            </a:r>
            <a:r>
              <a:rPr sz="2050" spc="-35" dirty="0">
                <a:latin typeface="Trebuchet MS"/>
                <a:cs typeface="Trebuchet MS"/>
              </a:rPr>
              <a:t> </a:t>
            </a:r>
            <a:r>
              <a:rPr sz="2050" spc="45" dirty="0">
                <a:latin typeface="Trebuchet MS"/>
                <a:cs typeface="Trebuchet MS"/>
              </a:rPr>
              <a:t>and</a:t>
            </a:r>
            <a:r>
              <a:rPr sz="2050" spc="-35" dirty="0">
                <a:latin typeface="Trebuchet MS"/>
                <a:cs typeface="Trebuchet MS"/>
              </a:rPr>
              <a:t> </a:t>
            </a:r>
            <a:r>
              <a:rPr sz="2050" spc="-25" dirty="0">
                <a:latin typeface="Trebuchet MS"/>
                <a:cs typeface="Trebuchet MS"/>
              </a:rPr>
              <a:t>‘welingak</a:t>
            </a:r>
            <a:r>
              <a:rPr sz="2050" spc="-30" dirty="0">
                <a:latin typeface="Trebuchet MS"/>
                <a:cs typeface="Trebuchet MS"/>
              </a:rPr>
              <a:t> </a:t>
            </a:r>
            <a:r>
              <a:rPr sz="2050" spc="-25" dirty="0">
                <a:latin typeface="Trebuchet MS"/>
                <a:cs typeface="Trebuchet MS"/>
              </a:rPr>
              <a:t>website’</a:t>
            </a:r>
            <a:r>
              <a:rPr sz="2050" spc="-35" dirty="0">
                <a:latin typeface="Trebuchet MS"/>
                <a:cs typeface="Trebuchet MS"/>
              </a:rPr>
              <a:t> </a:t>
            </a:r>
            <a:r>
              <a:rPr sz="2050" spc="114" dirty="0">
                <a:latin typeface="Trebuchet MS"/>
                <a:cs typeface="Trebuchet MS"/>
              </a:rPr>
              <a:t>as</a:t>
            </a:r>
            <a:r>
              <a:rPr sz="2050" spc="-30" dirty="0">
                <a:latin typeface="Trebuchet MS"/>
                <a:cs typeface="Trebuchet MS"/>
              </a:rPr>
              <a:t> </a:t>
            </a:r>
            <a:r>
              <a:rPr sz="2050" spc="-35" dirty="0">
                <a:latin typeface="Trebuchet MS"/>
                <a:cs typeface="Trebuchet MS"/>
              </a:rPr>
              <a:t>they </a:t>
            </a:r>
            <a:r>
              <a:rPr sz="2050" spc="15" dirty="0">
                <a:latin typeface="Trebuchet MS"/>
                <a:cs typeface="Trebuchet MS"/>
              </a:rPr>
              <a:t>have</a:t>
            </a:r>
            <a:r>
              <a:rPr sz="2050" spc="-35" dirty="0">
                <a:latin typeface="Trebuchet MS"/>
                <a:cs typeface="Trebuchet MS"/>
              </a:rPr>
              <a:t> </a:t>
            </a:r>
            <a:r>
              <a:rPr sz="2050" spc="25" dirty="0">
                <a:latin typeface="Trebuchet MS"/>
                <a:cs typeface="Trebuchet MS"/>
              </a:rPr>
              <a:t>a</a:t>
            </a:r>
            <a:r>
              <a:rPr sz="2050" spc="-30" dirty="0">
                <a:latin typeface="Trebuchet MS"/>
                <a:cs typeface="Trebuchet MS"/>
              </a:rPr>
              <a:t> </a:t>
            </a:r>
            <a:r>
              <a:rPr sz="2050" spc="-10" dirty="0">
                <a:latin typeface="Trebuchet MS"/>
                <a:cs typeface="Trebuchet MS"/>
              </a:rPr>
              <a:t>higher</a:t>
            </a:r>
            <a:r>
              <a:rPr sz="2050" spc="-35" dirty="0">
                <a:latin typeface="Trebuchet MS"/>
                <a:cs typeface="Trebuchet MS"/>
              </a:rPr>
              <a:t> </a:t>
            </a:r>
            <a:r>
              <a:rPr sz="2050" spc="40" dirty="0">
                <a:latin typeface="Trebuchet MS"/>
                <a:cs typeface="Trebuchet MS"/>
              </a:rPr>
              <a:t>chance</a:t>
            </a:r>
            <a:r>
              <a:rPr sz="2050" spc="-30" dirty="0">
                <a:latin typeface="Trebuchet MS"/>
                <a:cs typeface="Trebuchet MS"/>
              </a:rPr>
              <a:t> </a:t>
            </a:r>
            <a:r>
              <a:rPr sz="2050" spc="-35" dirty="0">
                <a:latin typeface="Trebuchet MS"/>
                <a:cs typeface="Trebuchet MS"/>
              </a:rPr>
              <a:t>of </a:t>
            </a:r>
            <a:r>
              <a:rPr sz="2050" spc="-20" dirty="0">
                <a:latin typeface="Trebuchet MS"/>
                <a:cs typeface="Trebuchet MS"/>
              </a:rPr>
              <a:t>converting.</a:t>
            </a:r>
            <a:r>
              <a:rPr sz="2050" spc="-35" dirty="0">
                <a:latin typeface="Trebuchet MS"/>
                <a:cs typeface="Trebuchet MS"/>
              </a:rPr>
              <a:t> </a:t>
            </a:r>
            <a:r>
              <a:rPr sz="2050" spc="20" dirty="0">
                <a:latin typeface="Trebuchet MS"/>
                <a:cs typeface="Trebuchet MS"/>
              </a:rPr>
              <a:t>Leverage</a:t>
            </a:r>
            <a:r>
              <a:rPr sz="2050" spc="-30" dirty="0">
                <a:latin typeface="Trebuchet MS"/>
                <a:cs typeface="Trebuchet MS"/>
              </a:rPr>
              <a:t> </a:t>
            </a:r>
            <a:r>
              <a:rPr sz="2050" spc="20" dirty="0">
                <a:latin typeface="Trebuchet MS"/>
                <a:cs typeface="Trebuchet MS"/>
              </a:rPr>
              <a:t>customer</a:t>
            </a:r>
            <a:r>
              <a:rPr sz="2050" spc="-35" dirty="0">
                <a:latin typeface="Trebuchet MS"/>
                <a:cs typeface="Trebuchet MS"/>
              </a:rPr>
              <a:t> testimonial</a:t>
            </a:r>
            <a:r>
              <a:rPr sz="2050" spc="-30" dirty="0">
                <a:latin typeface="Trebuchet MS"/>
                <a:cs typeface="Trebuchet MS"/>
              </a:rPr>
              <a:t> </a:t>
            </a:r>
            <a:r>
              <a:rPr sz="2050" spc="45" dirty="0">
                <a:latin typeface="Trebuchet MS"/>
                <a:cs typeface="Trebuchet MS"/>
              </a:rPr>
              <a:t>and</a:t>
            </a:r>
            <a:r>
              <a:rPr sz="2050" spc="-35" dirty="0">
                <a:latin typeface="Trebuchet MS"/>
                <a:cs typeface="Trebuchet MS"/>
              </a:rPr>
              <a:t> </a:t>
            </a:r>
            <a:r>
              <a:rPr sz="2050" spc="110" dirty="0">
                <a:latin typeface="Trebuchet MS"/>
                <a:cs typeface="Trebuchet MS"/>
              </a:rPr>
              <a:t>success </a:t>
            </a:r>
            <a:r>
              <a:rPr sz="2050" spc="-600" dirty="0">
                <a:latin typeface="Trebuchet MS"/>
                <a:cs typeface="Trebuchet MS"/>
              </a:rPr>
              <a:t> </a:t>
            </a:r>
            <a:r>
              <a:rPr sz="2050" spc="10" dirty="0">
                <a:latin typeface="Trebuchet MS"/>
                <a:cs typeface="Trebuchet MS"/>
              </a:rPr>
              <a:t>stories</a:t>
            </a:r>
            <a:r>
              <a:rPr sz="2050" spc="-50" dirty="0">
                <a:latin typeface="Trebuchet MS"/>
                <a:cs typeface="Trebuchet MS"/>
              </a:rPr>
              <a:t> </a:t>
            </a:r>
            <a:r>
              <a:rPr sz="2050" spc="-45" dirty="0">
                <a:latin typeface="Trebuchet MS"/>
                <a:cs typeface="Trebuchet MS"/>
              </a:rPr>
              <a:t>to </a:t>
            </a:r>
            <a:r>
              <a:rPr sz="2050" spc="30" dirty="0">
                <a:latin typeface="Trebuchet MS"/>
                <a:cs typeface="Trebuchet MS"/>
              </a:rPr>
              <a:t>encourage</a:t>
            </a:r>
            <a:r>
              <a:rPr sz="2050" spc="-45" dirty="0">
                <a:latin typeface="Trebuchet MS"/>
                <a:cs typeface="Trebuchet MS"/>
              </a:rPr>
              <a:t> </a:t>
            </a:r>
            <a:r>
              <a:rPr sz="2050" spc="-10" dirty="0">
                <a:latin typeface="Trebuchet MS"/>
                <a:cs typeface="Trebuchet MS"/>
              </a:rPr>
              <a:t>more</a:t>
            </a:r>
            <a:r>
              <a:rPr sz="2050" spc="-45" dirty="0">
                <a:latin typeface="Trebuchet MS"/>
                <a:cs typeface="Trebuchet MS"/>
              </a:rPr>
              <a:t> </a:t>
            </a:r>
            <a:r>
              <a:rPr sz="2050" spc="-65" dirty="0">
                <a:latin typeface="Trebuchet MS"/>
                <a:cs typeface="Trebuchet MS"/>
              </a:rPr>
              <a:t>referrals.</a:t>
            </a:r>
            <a:endParaRPr sz="205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Trebuchet MS"/>
              <a:buChar char="•"/>
            </a:pPr>
            <a:endParaRPr sz="3150">
              <a:latin typeface="Trebuchet MS"/>
              <a:cs typeface="Trebuchet MS"/>
            </a:endParaRPr>
          </a:p>
          <a:p>
            <a:pPr marL="498475" marR="688340" lvl="1" indent="-402590">
              <a:lnSpc>
                <a:spcPts val="2230"/>
              </a:lnSpc>
              <a:buSzPct val="121951"/>
              <a:buChar char="•"/>
              <a:tabLst>
                <a:tab pos="497840" algn="l"/>
                <a:tab pos="499109" algn="l"/>
              </a:tabLst>
            </a:pPr>
            <a:r>
              <a:rPr sz="2050" spc="-30" dirty="0">
                <a:latin typeface="Trebuchet MS"/>
                <a:cs typeface="Trebuchet MS"/>
              </a:rPr>
              <a:t>Prioritise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-15" dirty="0">
                <a:latin typeface="Trebuchet MS"/>
                <a:cs typeface="Trebuchet MS"/>
              </a:rPr>
              <a:t>lead</a:t>
            </a:r>
            <a:r>
              <a:rPr sz="2050" spc="-35" dirty="0">
                <a:latin typeface="Trebuchet MS"/>
                <a:cs typeface="Trebuchet MS"/>
              </a:rPr>
              <a:t> </a:t>
            </a:r>
            <a:r>
              <a:rPr sz="2050" spc="-5" dirty="0">
                <a:latin typeface="Trebuchet MS"/>
                <a:cs typeface="Trebuchet MS"/>
              </a:rPr>
              <a:t>generated</a:t>
            </a:r>
            <a:r>
              <a:rPr sz="2050" spc="-35" dirty="0">
                <a:latin typeface="Trebuchet MS"/>
                <a:cs typeface="Trebuchet MS"/>
              </a:rPr>
              <a:t> </a:t>
            </a:r>
            <a:r>
              <a:rPr sz="2050" spc="-70" dirty="0">
                <a:latin typeface="Trebuchet MS"/>
                <a:cs typeface="Trebuchet MS"/>
              </a:rPr>
              <a:t>from’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10" dirty="0">
                <a:latin typeface="Trebuchet MS"/>
                <a:cs typeface="Trebuchet MS"/>
              </a:rPr>
              <a:t>working</a:t>
            </a:r>
            <a:r>
              <a:rPr sz="2050" spc="-35" dirty="0">
                <a:latin typeface="Trebuchet MS"/>
                <a:cs typeface="Trebuchet MS"/>
              </a:rPr>
              <a:t> </a:t>
            </a:r>
            <a:r>
              <a:rPr sz="2050" spc="10" dirty="0">
                <a:latin typeface="Trebuchet MS"/>
                <a:cs typeface="Trebuchet MS"/>
              </a:rPr>
              <a:t>professionals’</a:t>
            </a:r>
            <a:r>
              <a:rPr sz="2050" spc="-35" dirty="0">
                <a:latin typeface="Trebuchet MS"/>
                <a:cs typeface="Trebuchet MS"/>
              </a:rPr>
              <a:t> </a:t>
            </a:r>
            <a:r>
              <a:rPr sz="2050" spc="114" dirty="0">
                <a:latin typeface="Trebuchet MS"/>
                <a:cs typeface="Trebuchet MS"/>
              </a:rPr>
              <a:t>as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-35" dirty="0">
                <a:latin typeface="Trebuchet MS"/>
                <a:cs typeface="Trebuchet MS"/>
              </a:rPr>
              <a:t>they </a:t>
            </a:r>
            <a:r>
              <a:rPr sz="2050" spc="15" dirty="0">
                <a:latin typeface="Trebuchet MS"/>
                <a:cs typeface="Trebuchet MS"/>
              </a:rPr>
              <a:t>have</a:t>
            </a:r>
            <a:r>
              <a:rPr sz="2050" spc="-35" dirty="0">
                <a:latin typeface="Trebuchet MS"/>
                <a:cs typeface="Trebuchet MS"/>
              </a:rPr>
              <a:t> </a:t>
            </a:r>
            <a:r>
              <a:rPr sz="2050" spc="25" dirty="0">
                <a:latin typeface="Trebuchet MS"/>
                <a:cs typeface="Trebuchet MS"/>
              </a:rPr>
              <a:t>a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-10" dirty="0">
                <a:latin typeface="Trebuchet MS"/>
                <a:cs typeface="Trebuchet MS"/>
              </a:rPr>
              <a:t>higher</a:t>
            </a:r>
            <a:r>
              <a:rPr sz="2050" spc="-35" dirty="0">
                <a:latin typeface="Trebuchet MS"/>
                <a:cs typeface="Trebuchet MS"/>
              </a:rPr>
              <a:t> </a:t>
            </a:r>
            <a:r>
              <a:rPr sz="2050" dirty="0">
                <a:latin typeface="Trebuchet MS"/>
                <a:cs typeface="Trebuchet MS"/>
              </a:rPr>
              <a:t>propensity</a:t>
            </a:r>
            <a:r>
              <a:rPr sz="2050" spc="-35" dirty="0">
                <a:latin typeface="Trebuchet MS"/>
                <a:cs typeface="Trebuchet MS"/>
              </a:rPr>
              <a:t> </a:t>
            </a:r>
            <a:r>
              <a:rPr sz="2050" spc="-45" dirty="0">
                <a:latin typeface="Trebuchet MS"/>
                <a:cs typeface="Trebuchet MS"/>
              </a:rPr>
              <a:t>to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-30" dirty="0">
                <a:latin typeface="Trebuchet MS"/>
                <a:cs typeface="Trebuchet MS"/>
              </a:rPr>
              <a:t>convert.</a:t>
            </a:r>
            <a:r>
              <a:rPr sz="2050" spc="-35" dirty="0">
                <a:latin typeface="Trebuchet MS"/>
                <a:cs typeface="Trebuchet MS"/>
              </a:rPr>
              <a:t> </a:t>
            </a:r>
            <a:r>
              <a:rPr sz="2050" spc="-55" dirty="0">
                <a:latin typeface="Trebuchet MS"/>
                <a:cs typeface="Trebuchet MS"/>
              </a:rPr>
              <a:t>Offer</a:t>
            </a:r>
            <a:r>
              <a:rPr sz="2050" spc="-35" dirty="0">
                <a:latin typeface="Trebuchet MS"/>
                <a:cs typeface="Trebuchet MS"/>
              </a:rPr>
              <a:t> </a:t>
            </a:r>
            <a:r>
              <a:rPr sz="2050" spc="-55" dirty="0">
                <a:latin typeface="Trebuchet MS"/>
                <a:cs typeface="Trebuchet MS"/>
              </a:rPr>
              <a:t>tailored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65" dirty="0">
                <a:latin typeface="Trebuchet MS"/>
                <a:cs typeface="Trebuchet MS"/>
              </a:rPr>
              <a:t>courses</a:t>
            </a:r>
            <a:r>
              <a:rPr sz="2050" spc="-35" dirty="0">
                <a:latin typeface="Trebuchet MS"/>
                <a:cs typeface="Trebuchet MS"/>
              </a:rPr>
              <a:t> </a:t>
            </a:r>
            <a:r>
              <a:rPr sz="2050" spc="45" dirty="0">
                <a:latin typeface="Trebuchet MS"/>
                <a:cs typeface="Trebuchet MS"/>
              </a:rPr>
              <a:t>and</a:t>
            </a:r>
            <a:r>
              <a:rPr sz="2050" spc="-35" dirty="0">
                <a:latin typeface="Trebuchet MS"/>
                <a:cs typeface="Trebuchet MS"/>
              </a:rPr>
              <a:t> </a:t>
            </a:r>
            <a:r>
              <a:rPr sz="2050" spc="-60" dirty="0">
                <a:latin typeface="Trebuchet MS"/>
                <a:cs typeface="Trebuchet MS"/>
              </a:rPr>
              <a:t>flexible</a:t>
            </a:r>
            <a:r>
              <a:rPr sz="2050" spc="-35" dirty="0">
                <a:latin typeface="Trebuchet MS"/>
                <a:cs typeface="Trebuchet MS"/>
              </a:rPr>
              <a:t> </a:t>
            </a:r>
            <a:r>
              <a:rPr sz="2050" spc="5" dirty="0">
                <a:latin typeface="Trebuchet MS"/>
                <a:cs typeface="Trebuchet MS"/>
              </a:rPr>
              <a:t>payment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25" dirty="0">
                <a:latin typeface="Trebuchet MS"/>
                <a:cs typeface="Trebuchet MS"/>
              </a:rPr>
              <a:t>options</a:t>
            </a:r>
            <a:r>
              <a:rPr sz="2050" spc="-35" dirty="0">
                <a:latin typeface="Trebuchet MS"/>
                <a:cs typeface="Trebuchet MS"/>
              </a:rPr>
              <a:t> </a:t>
            </a:r>
            <a:r>
              <a:rPr sz="2050" spc="-45" dirty="0">
                <a:latin typeface="Trebuchet MS"/>
                <a:cs typeface="Trebuchet MS"/>
              </a:rPr>
              <a:t>to </a:t>
            </a:r>
            <a:r>
              <a:rPr sz="2050" spc="-605" dirty="0">
                <a:latin typeface="Trebuchet MS"/>
                <a:cs typeface="Trebuchet MS"/>
              </a:rPr>
              <a:t> </a:t>
            </a:r>
            <a:r>
              <a:rPr sz="2050" spc="10" dirty="0">
                <a:latin typeface="Trebuchet MS"/>
                <a:cs typeface="Trebuchet MS"/>
              </a:rPr>
              <a:t>appeal</a:t>
            </a:r>
            <a:r>
              <a:rPr sz="2050" spc="-50" dirty="0">
                <a:latin typeface="Trebuchet MS"/>
                <a:cs typeface="Trebuchet MS"/>
              </a:rPr>
              <a:t> </a:t>
            </a:r>
            <a:r>
              <a:rPr sz="2050" spc="-45" dirty="0">
                <a:latin typeface="Trebuchet MS"/>
                <a:cs typeface="Trebuchet MS"/>
              </a:rPr>
              <a:t>to </a:t>
            </a:r>
            <a:r>
              <a:rPr sz="2050" spc="-20" dirty="0">
                <a:latin typeface="Trebuchet MS"/>
                <a:cs typeface="Trebuchet MS"/>
              </a:rPr>
              <a:t>this</a:t>
            </a:r>
            <a:r>
              <a:rPr sz="2050" spc="-45" dirty="0">
                <a:latin typeface="Trebuchet MS"/>
                <a:cs typeface="Trebuchet MS"/>
              </a:rPr>
              <a:t> </a:t>
            </a:r>
            <a:r>
              <a:rPr sz="2050" spc="5" dirty="0">
                <a:latin typeface="Trebuchet MS"/>
                <a:cs typeface="Trebuchet MS"/>
              </a:rPr>
              <a:t>segment.</a:t>
            </a:r>
            <a:endParaRPr sz="205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Trebuchet MS"/>
              <a:buChar char="•"/>
            </a:pPr>
            <a:endParaRPr sz="3150">
              <a:latin typeface="Trebuchet MS"/>
              <a:cs typeface="Trebuchet MS"/>
            </a:endParaRPr>
          </a:p>
          <a:p>
            <a:pPr marL="498475" marR="996950" lvl="1" indent="-402590">
              <a:lnSpc>
                <a:spcPts val="2230"/>
              </a:lnSpc>
              <a:buSzPct val="121951"/>
              <a:buChar char="•"/>
              <a:tabLst>
                <a:tab pos="497840" algn="l"/>
                <a:tab pos="499109" algn="l"/>
              </a:tabLst>
            </a:pPr>
            <a:r>
              <a:rPr sz="2050" spc="35" dirty="0">
                <a:latin typeface="Trebuchet MS"/>
                <a:cs typeface="Trebuchet MS"/>
              </a:rPr>
              <a:t>These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5" dirty="0">
                <a:latin typeface="Trebuchet MS"/>
                <a:cs typeface="Trebuchet MS"/>
              </a:rPr>
              <a:t>recommendations,</a:t>
            </a:r>
            <a:r>
              <a:rPr sz="2050" spc="-35" dirty="0">
                <a:latin typeface="Trebuchet MS"/>
                <a:cs typeface="Trebuchet MS"/>
              </a:rPr>
              <a:t> </a:t>
            </a:r>
            <a:r>
              <a:rPr sz="2050" spc="-140" dirty="0">
                <a:latin typeface="Trebuchet MS"/>
                <a:cs typeface="Trebuchet MS"/>
              </a:rPr>
              <a:t>if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-20" dirty="0">
                <a:latin typeface="Trebuchet MS"/>
                <a:cs typeface="Trebuchet MS"/>
              </a:rPr>
              <a:t>implemented</a:t>
            </a:r>
            <a:r>
              <a:rPr sz="2050" spc="-35" dirty="0">
                <a:latin typeface="Trebuchet MS"/>
                <a:cs typeface="Trebuchet MS"/>
              </a:rPr>
              <a:t> </a:t>
            </a:r>
            <a:r>
              <a:rPr sz="2050" spc="-85" dirty="0">
                <a:latin typeface="Trebuchet MS"/>
                <a:cs typeface="Trebuchet MS"/>
              </a:rPr>
              <a:t>effectively,</a:t>
            </a:r>
            <a:r>
              <a:rPr sz="2050" spc="-35" dirty="0">
                <a:latin typeface="Trebuchet MS"/>
                <a:cs typeface="Trebuchet MS"/>
              </a:rPr>
              <a:t> </a:t>
            </a:r>
            <a:r>
              <a:rPr sz="2050" spc="45" dirty="0">
                <a:latin typeface="Trebuchet MS"/>
                <a:cs typeface="Trebuchet MS"/>
              </a:rPr>
              <a:t>can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-15" dirty="0">
                <a:latin typeface="Trebuchet MS"/>
                <a:cs typeface="Trebuchet MS"/>
              </a:rPr>
              <a:t>help</a:t>
            </a:r>
            <a:r>
              <a:rPr sz="2050" spc="-35" dirty="0">
                <a:latin typeface="Trebuchet MS"/>
                <a:cs typeface="Trebuchet MS"/>
              </a:rPr>
              <a:t> </a:t>
            </a:r>
            <a:r>
              <a:rPr sz="2050" spc="114" dirty="0">
                <a:latin typeface="Trebuchet MS"/>
                <a:cs typeface="Trebuchet MS"/>
              </a:rPr>
              <a:t>X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20" dirty="0">
                <a:latin typeface="Trebuchet MS"/>
                <a:cs typeface="Trebuchet MS"/>
              </a:rPr>
              <a:t>Education</a:t>
            </a:r>
            <a:r>
              <a:rPr sz="2050" spc="-35" dirty="0">
                <a:latin typeface="Trebuchet MS"/>
                <a:cs typeface="Trebuchet MS"/>
              </a:rPr>
              <a:t> </a:t>
            </a:r>
            <a:r>
              <a:rPr sz="2050" spc="5" dirty="0">
                <a:latin typeface="Trebuchet MS"/>
                <a:cs typeface="Trebuchet MS"/>
              </a:rPr>
              <a:t>increase</a:t>
            </a:r>
            <a:r>
              <a:rPr sz="2050" spc="-35" dirty="0">
                <a:latin typeface="Trebuchet MS"/>
                <a:cs typeface="Trebuchet MS"/>
              </a:rPr>
              <a:t> </a:t>
            </a:r>
            <a:r>
              <a:rPr sz="2050" spc="-50" dirty="0">
                <a:latin typeface="Trebuchet MS"/>
                <a:cs typeface="Trebuchet MS"/>
              </a:rPr>
              <a:t>the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25" dirty="0">
                <a:latin typeface="Trebuchet MS"/>
                <a:cs typeface="Trebuchet MS"/>
              </a:rPr>
              <a:t>conversion</a:t>
            </a:r>
            <a:r>
              <a:rPr sz="2050" spc="-35" dirty="0">
                <a:latin typeface="Trebuchet MS"/>
                <a:cs typeface="Trebuchet MS"/>
              </a:rPr>
              <a:t> </a:t>
            </a:r>
            <a:r>
              <a:rPr sz="2050" spc="-65" dirty="0">
                <a:latin typeface="Trebuchet MS"/>
                <a:cs typeface="Trebuchet MS"/>
              </a:rPr>
              <a:t>rate</a:t>
            </a:r>
            <a:r>
              <a:rPr sz="2050" spc="-35" dirty="0">
                <a:latin typeface="Trebuchet MS"/>
                <a:cs typeface="Trebuchet MS"/>
              </a:rPr>
              <a:t> of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30" dirty="0">
                <a:latin typeface="Trebuchet MS"/>
                <a:cs typeface="Trebuchet MS"/>
              </a:rPr>
              <a:t>leads</a:t>
            </a:r>
            <a:r>
              <a:rPr sz="2050" spc="-35" dirty="0">
                <a:latin typeface="Trebuchet MS"/>
                <a:cs typeface="Trebuchet MS"/>
              </a:rPr>
              <a:t> </a:t>
            </a:r>
            <a:r>
              <a:rPr sz="2050" spc="-50" dirty="0">
                <a:latin typeface="Trebuchet MS"/>
                <a:cs typeface="Trebuchet MS"/>
              </a:rPr>
              <a:t>into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30" dirty="0">
                <a:latin typeface="Trebuchet MS"/>
                <a:cs typeface="Trebuchet MS"/>
              </a:rPr>
              <a:t>paying</a:t>
            </a:r>
            <a:r>
              <a:rPr sz="2050" spc="-35" dirty="0">
                <a:latin typeface="Trebuchet MS"/>
                <a:cs typeface="Trebuchet MS"/>
              </a:rPr>
              <a:t> </a:t>
            </a:r>
            <a:r>
              <a:rPr sz="2050" spc="40" dirty="0">
                <a:latin typeface="Trebuchet MS"/>
                <a:cs typeface="Trebuchet MS"/>
              </a:rPr>
              <a:t>customers</a:t>
            </a:r>
            <a:r>
              <a:rPr sz="2050" spc="-35" dirty="0">
                <a:latin typeface="Trebuchet MS"/>
                <a:cs typeface="Trebuchet MS"/>
              </a:rPr>
              <a:t> </a:t>
            </a:r>
            <a:r>
              <a:rPr sz="2050" spc="45" dirty="0">
                <a:latin typeface="Trebuchet MS"/>
                <a:cs typeface="Trebuchet MS"/>
              </a:rPr>
              <a:t>and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45" dirty="0">
                <a:latin typeface="Trebuchet MS"/>
                <a:cs typeface="Trebuchet MS"/>
              </a:rPr>
              <a:t>accede</a:t>
            </a:r>
            <a:r>
              <a:rPr sz="2050" spc="-35" dirty="0">
                <a:latin typeface="Trebuchet MS"/>
                <a:cs typeface="Trebuchet MS"/>
              </a:rPr>
              <a:t> </a:t>
            </a:r>
            <a:r>
              <a:rPr sz="2050" spc="-30" dirty="0">
                <a:latin typeface="Trebuchet MS"/>
                <a:cs typeface="Trebuchet MS"/>
              </a:rPr>
              <a:t>its </a:t>
            </a:r>
            <a:r>
              <a:rPr sz="2050" spc="-605" dirty="0">
                <a:latin typeface="Trebuchet MS"/>
                <a:cs typeface="Trebuchet MS"/>
              </a:rPr>
              <a:t> </a:t>
            </a:r>
            <a:r>
              <a:rPr sz="2050" spc="70" dirty="0">
                <a:latin typeface="Trebuchet MS"/>
                <a:cs typeface="Trebuchet MS"/>
              </a:rPr>
              <a:t>business</a:t>
            </a:r>
            <a:r>
              <a:rPr sz="2050" spc="-50" dirty="0">
                <a:latin typeface="Trebuchet MS"/>
                <a:cs typeface="Trebuchet MS"/>
              </a:rPr>
              <a:t> </a:t>
            </a:r>
            <a:r>
              <a:rPr sz="2050" spc="-15" dirty="0">
                <a:latin typeface="Trebuchet MS"/>
                <a:cs typeface="Trebuchet MS"/>
              </a:rPr>
              <a:t>goal.</a:t>
            </a:r>
            <a:endParaRPr sz="2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Lead score case study</a:t>
            </a:r>
            <a:endParaRPr lang="en-US" sz="6000" i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1661993"/>
          </a:xfrm>
        </p:spPr>
        <p:txBody>
          <a:bodyPr/>
          <a:lstStyle/>
          <a:p>
            <a:r>
              <a:rPr lang="en-US" sz="5400" dirty="0" smtClean="0">
                <a:latin typeface="Arial Rounded MT Bold" pitchFamily="34" charset="0"/>
              </a:rPr>
              <a:t>By,</a:t>
            </a:r>
          </a:p>
          <a:p>
            <a:r>
              <a:rPr lang="en-US" sz="5400" dirty="0" err="1" smtClean="0">
                <a:latin typeface="Arial Rounded MT Bold" pitchFamily="34" charset="0"/>
              </a:rPr>
              <a:t>Amogh</a:t>
            </a:r>
            <a:r>
              <a:rPr lang="en-US" sz="5400" dirty="0" smtClean="0">
                <a:latin typeface="Arial Rounded MT Bold" pitchFamily="34" charset="0"/>
              </a:rPr>
              <a:t> D R</a:t>
            </a:r>
            <a:endParaRPr lang="en-US" sz="5400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4693" y="2193039"/>
            <a:ext cx="2340610" cy="716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0" spc="25" dirty="0"/>
              <a:t>Strategy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572856" y="3676708"/>
            <a:ext cx="6910070" cy="58813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92455" indent="-580390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592455" algn="l"/>
                <a:tab pos="593090" algn="l"/>
              </a:tabLst>
            </a:pPr>
            <a:r>
              <a:rPr sz="3100" spc="30" dirty="0">
                <a:latin typeface="Trebuchet MS"/>
                <a:cs typeface="Trebuchet MS"/>
              </a:rPr>
              <a:t>Problem</a:t>
            </a:r>
            <a:r>
              <a:rPr sz="3100" spc="-90" dirty="0">
                <a:latin typeface="Trebuchet MS"/>
                <a:cs typeface="Trebuchet MS"/>
              </a:rPr>
              <a:t> </a:t>
            </a:r>
            <a:r>
              <a:rPr sz="3100" spc="-5" dirty="0">
                <a:latin typeface="Trebuchet MS"/>
                <a:cs typeface="Trebuchet MS"/>
              </a:rPr>
              <a:t>Statement</a:t>
            </a:r>
            <a:endParaRPr sz="3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rebuchet MS"/>
              <a:buAutoNum type="arabicPeriod"/>
            </a:pPr>
            <a:endParaRPr sz="2850">
              <a:latin typeface="Trebuchet MS"/>
              <a:cs typeface="Trebuchet MS"/>
            </a:endParaRPr>
          </a:p>
          <a:p>
            <a:pPr marL="454659" indent="-442595">
              <a:lnSpc>
                <a:spcPct val="100000"/>
              </a:lnSpc>
              <a:buAutoNum type="arabicPeriod"/>
              <a:tabLst>
                <a:tab pos="455295" algn="l"/>
              </a:tabLst>
            </a:pPr>
            <a:r>
              <a:rPr sz="3100" spc="80" dirty="0">
                <a:latin typeface="Trebuchet MS"/>
                <a:cs typeface="Trebuchet MS"/>
              </a:rPr>
              <a:t>Methodology</a:t>
            </a:r>
            <a:endParaRPr sz="3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rebuchet MS"/>
              <a:buAutoNum type="arabicPeriod"/>
            </a:pPr>
            <a:endParaRPr sz="2850">
              <a:latin typeface="Trebuchet MS"/>
              <a:cs typeface="Trebuchet MS"/>
            </a:endParaRPr>
          </a:p>
          <a:p>
            <a:pPr marL="454659" indent="-442595">
              <a:lnSpc>
                <a:spcPct val="100000"/>
              </a:lnSpc>
              <a:buAutoNum type="arabicPeriod"/>
              <a:tabLst>
                <a:tab pos="455295" algn="l"/>
              </a:tabLst>
            </a:pPr>
            <a:r>
              <a:rPr sz="3100" dirty="0">
                <a:latin typeface="Trebuchet MS"/>
                <a:cs typeface="Trebuchet MS"/>
              </a:rPr>
              <a:t>Exploratory</a:t>
            </a:r>
            <a:r>
              <a:rPr sz="3100" spc="-80" dirty="0">
                <a:latin typeface="Trebuchet MS"/>
                <a:cs typeface="Trebuchet MS"/>
              </a:rPr>
              <a:t> </a:t>
            </a:r>
            <a:r>
              <a:rPr sz="3100" spc="-5" dirty="0">
                <a:latin typeface="Trebuchet MS"/>
                <a:cs typeface="Trebuchet MS"/>
              </a:rPr>
              <a:t>data</a:t>
            </a:r>
            <a:r>
              <a:rPr sz="3100" spc="-80" dirty="0">
                <a:latin typeface="Trebuchet MS"/>
                <a:cs typeface="Trebuchet MS"/>
              </a:rPr>
              <a:t> </a:t>
            </a:r>
            <a:r>
              <a:rPr sz="3100" spc="50" dirty="0">
                <a:latin typeface="Trebuchet MS"/>
                <a:cs typeface="Trebuchet MS"/>
              </a:rPr>
              <a:t>analysis</a:t>
            </a:r>
            <a:endParaRPr sz="3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rebuchet MS"/>
              <a:buAutoNum type="arabicPeriod"/>
            </a:pPr>
            <a:endParaRPr sz="2850">
              <a:latin typeface="Trebuchet MS"/>
              <a:cs typeface="Trebuchet MS"/>
            </a:endParaRPr>
          </a:p>
          <a:p>
            <a:pPr marL="454659" indent="-44259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55295" algn="l"/>
              </a:tabLst>
            </a:pPr>
            <a:r>
              <a:rPr sz="3100" spc="110" dirty="0">
                <a:latin typeface="Trebuchet MS"/>
                <a:cs typeface="Trebuchet MS"/>
              </a:rPr>
              <a:t>Model</a:t>
            </a:r>
            <a:r>
              <a:rPr sz="3100" spc="-85" dirty="0">
                <a:latin typeface="Trebuchet MS"/>
                <a:cs typeface="Trebuchet MS"/>
              </a:rPr>
              <a:t> </a:t>
            </a:r>
            <a:r>
              <a:rPr sz="3100" spc="-5" dirty="0">
                <a:latin typeface="Trebuchet MS"/>
                <a:cs typeface="Trebuchet MS"/>
              </a:rPr>
              <a:t>Evaluation</a:t>
            </a:r>
            <a:endParaRPr sz="3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rebuchet MS"/>
              <a:buAutoNum type="arabicPeriod"/>
            </a:pPr>
            <a:endParaRPr sz="2850">
              <a:latin typeface="Trebuchet MS"/>
              <a:cs typeface="Trebuchet MS"/>
            </a:endParaRPr>
          </a:p>
          <a:p>
            <a:pPr marL="454659" indent="-442595">
              <a:lnSpc>
                <a:spcPct val="100000"/>
              </a:lnSpc>
              <a:buAutoNum type="arabicPeriod"/>
              <a:tabLst>
                <a:tab pos="455295" algn="l"/>
              </a:tabLst>
            </a:pPr>
            <a:r>
              <a:rPr sz="3100" spc="-40" dirty="0">
                <a:latin typeface="Trebuchet MS"/>
                <a:cs typeface="Trebuchet MS"/>
              </a:rPr>
              <a:t>Identifying</a:t>
            </a:r>
            <a:r>
              <a:rPr sz="3100" spc="-70" dirty="0">
                <a:latin typeface="Trebuchet MS"/>
                <a:cs typeface="Trebuchet MS"/>
              </a:rPr>
              <a:t> the </a:t>
            </a:r>
            <a:r>
              <a:rPr sz="3100" spc="75" dirty="0">
                <a:latin typeface="Trebuchet MS"/>
                <a:cs typeface="Trebuchet MS"/>
              </a:rPr>
              <a:t>most</a:t>
            </a:r>
            <a:r>
              <a:rPr sz="3100" spc="-65" dirty="0">
                <a:latin typeface="Trebuchet MS"/>
                <a:cs typeface="Trebuchet MS"/>
              </a:rPr>
              <a:t> </a:t>
            </a:r>
            <a:r>
              <a:rPr sz="3100" spc="40" dirty="0">
                <a:latin typeface="Trebuchet MS"/>
                <a:cs typeface="Trebuchet MS"/>
              </a:rPr>
              <a:t>promising</a:t>
            </a:r>
            <a:r>
              <a:rPr sz="3100" spc="-70" dirty="0">
                <a:latin typeface="Trebuchet MS"/>
                <a:cs typeface="Trebuchet MS"/>
              </a:rPr>
              <a:t> </a:t>
            </a:r>
            <a:r>
              <a:rPr sz="3100" spc="50" dirty="0">
                <a:latin typeface="Trebuchet MS"/>
                <a:cs typeface="Trebuchet MS"/>
              </a:rPr>
              <a:t>leads</a:t>
            </a:r>
            <a:endParaRPr sz="3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rebuchet MS"/>
              <a:buAutoNum type="arabicPeriod"/>
            </a:pPr>
            <a:endParaRPr sz="2850">
              <a:latin typeface="Trebuchet MS"/>
              <a:cs typeface="Trebuchet MS"/>
            </a:endParaRPr>
          </a:p>
          <a:p>
            <a:pPr marL="454659" indent="-442595">
              <a:lnSpc>
                <a:spcPct val="100000"/>
              </a:lnSpc>
              <a:buAutoNum type="arabicPeriod"/>
              <a:tabLst>
                <a:tab pos="455295" algn="l"/>
              </a:tabLst>
            </a:pPr>
            <a:r>
              <a:rPr sz="3100" spc="85" dirty="0">
                <a:latin typeface="Trebuchet MS"/>
                <a:cs typeface="Trebuchet MS"/>
              </a:rPr>
              <a:t>Conclusion</a:t>
            </a:r>
            <a:endParaRPr sz="3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rebuchet MS"/>
              <a:buAutoNum type="arabicPeriod"/>
            </a:pPr>
            <a:endParaRPr sz="2850">
              <a:latin typeface="Trebuchet MS"/>
              <a:cs typeface="Trebuchet MS"/>
            </a:endParaRPr>
          </a:p>
          <a:p>
            <a:pPr marL="454659" indent="-442595">
              <a:lnSpc>
                <a:spcPct val="100000"/>
              </a:lnSpc>
              <a:buAutoNum type="arabicPeriod"/>
              <a:tabLst>
                <a:tab pos="455295" algn="l"/>
              </a:tabLst>
            </a:pPr>
            <a:r>
              <a:rPr sz="3100" spc="55" dirty="0">
                <a:latin typeface="Trebuchet MS"/>
                <a:cs typeface="Trebuchet MS"/>
              </a:rPr>
              <a:t>Recommendation</a:t>
            </a:r>
            <a:endParaRPr sz="3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03746"/>
            <a:ext cx="2656840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00" spc="15" dirty="0"/>
              <a:t>Methodology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433603" y="1999520"/>
            <a:ext cx="11850370" cy="7637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15290" algn="l"/>
              </a:tabLst>
            </a:pPr>
            <a:r>
              <a:rPr sz="2150" b="1" spc="10" dirty="0">
                <a:latin typeface="Arial"/>
                <a:cs typeface="Arial"/>
              </a:rPr>
              <a:t>1.	</a:t>
            </a:r>
            <a:r>
              <a:rPr sz="2150" b="1" spc="50" dirty="0">
                <a:latin typeface="Arial"/>
                <a:cs typeface="Arial"/>
              </a:rPr>
              <a:t>Data</a:t>
            </a:r>
            <a:r>
              <a:rPr sz="2150" b="1" spc="-5" dirty="0">
                <a:latin typeface="Arial"/>
                <a:cs typeface="Arial"/>
              </a:rPr>
              <a:t> </a:t>
            </a:r>
            <a:r>
              <a:rPr sz="2150" b="1" spc="5" dirty="0">
                <a:latin typeface="Arial"/>
                <a:cs typeface="Arial"/>
              </a:rPr>
              <a:t>cleaning</a:t>
            </a:r>
            <a:r>
              <a:rPr sz="2150" b="1" spc="-5" dirty="0">
                <a:latin typeface="Arial"/>
                <a:cs typeface="Arial"/>
              </a:rPr>
              <a:t> </a:t>
            </a:r>
            <a:r>
              <a:rPr sz="2150" b="1" spc="15" dirty="0">
                <a:latin typeface="Arial"/>
                <a:cs typeface="Arial"/>
              </a:rPr>
              <a:t>and</a:t>
            </a:r>
            <a:r>
              <a:rPr sz="2150" b="1" spc="-5" dirty="0">
                <a:latin typeface="Arial"/>
                <a:cs typeface="Arial"/>
              </a:rPr>
              <a:t> </a:t>
            </a:r>
            <a:r>
              <a:rPr sz="2150" b="1" spc="15" dirty="0">
                <a:latin typeface="Arial"/>
                <a:cs typeface="Arial"/>
              </a:rPr>
              <a:t>preparation</a:t>
            </a:r>
            <a:endParaRPr sz="2150">
              <a:latin typeface="Arial"/>
              <a:cs typeface="Arial"/>
            </a:endParaRPr>
          </a:p>
          <a:p>
            <a:pPr marL="177165" indent="-165100">
              <a:lnSpc>
                <a:spcPct val="100000"/>
              </a:lnSpc>
              <a:spcBef>
                <a:spcPts val="105"/>
              </a:spcBef>
              <a:buSzPct val="102380"/>
              <a:buChar char="•"/>
              <a:tabLst>
                <a:tab pos="177800" algn="l"/>
              </a:tabLst>
            </a:pPr>
            <a:r>
              <a:rPr sz="2100" spc="-5" dirty="0">
                <a:latin typeface="Times New Roman"/>
                <a:cs typeface="Times New Roman"/>
              </a:rPr>
              <a:t>The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data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was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cleaned</a:t>
            </a:r>
            <a:r>
              <a:rPr sz="2100" dirty="0">
                <a:latin typeface="Times New Roman"/>
                <a:cs typeface="Times New Roman"/>
              </a:rPr>
              <a:t> by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dropping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unnecessary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columns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imputing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missing</a:t>
            </a:r>
            <a:endParaRPr sz="2100">
              <a:latin typeface="Times New Roman"/>
              <a:cs typeface="Times New Roman"/>
            </a:endParaRPr>
          </a:p>
          <a:p>
            <a:pPr marL="12700" marR="4128770">
              <a:lnSpc>
                <a:spcPct val="113900"/>
              </a:lnSpc>
              <a:spcBef>
                <a:spcPts val="85"/>
              </a:spcBef>
            </a:pPr>
            <a:r>
              <a:rPr sz="2100" spc="-5" dirty="0">
                <a:latin typeface="Times New Roman"/>
                <a:cs typeface="Times New Roman"/>
              </a:rPr>
              <a:t>values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with mode </a:t>
            </a:r>
            <a:r>
              <a:rPr sz="2100" dirty="0">
                <a:latin typeface="Times New Roman"/>
                <a:cs typeface="Times New Roman"/>
              </a:rPr>
              <a:t>or ‘unknown’.</a:t>
            </a:r>
            <a:r>
              <a:rPr sz="2100" spc="-5" dirty="0">
                <a:latin typeface="Times New Roman"/>
                <a:cs typeface="Times New Roman"/>
              </a:rPr>
              <a:t> Outliers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were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removed </a:t>
            </a:r>
            <a:r>
              <a:rPr sz="2100" dirty="0">
                <a:latin typeface="Times New Roman"/>
                <a:cs typeface="Times New Roman"/>
              </a:rPr>
              <a:t>from</a:t>
            </a:r>
            <a:r>
              <a:rPr sz="2100" spc="-5" dirty="0">
                <a:latin typeface="Times New Roman"/>
                <a:cs typeface="Times New Roman"/>
              </a:rPr>
              <a:t> numerical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columns using boxplots.</a:t>
            </a:r>
            <a:endParaRPr sz="2100">
              <a:latin typeface="Times New Roman"/>
              <a:cs typeface="Times New Roman"/>
            </a:endParaRPr>
          </a:p>
          <a:p>
            <a:pPr marL="172720" indent="-160020">
              <a:lnSpc>
                <a:spcPct val="100000"/>
              </a:lnSpc>
              <a:spcBef>
                <a:spcPts val="365"/>
              </a:spcBef>
              <a:buChar char="•"/>
              <a:tabLst>
                <a:tab pos="172720" algn="l"/>
              </a:tabLst>
            </a:pPr>
            <a:r>
              <a:rPr sz="2100" spc="-5" dirty="0">
                <a:latin typeface="Times New Roman"/>
                <a:cs typeface="Times New Roman"/>
              </a:rPr>
              <a:t>Exploratory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data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analysis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was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performed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to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identify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patterns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trends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data.</a:t>
            </a:r>
            <a:endParaRPr sz="2100">
              <a:latin typeface="Times New Roman"/>
              <a:cs typeface="Times New Roman"/>
            </a:endParaRPr>
          </a:p>
          <a:p>
            <a:pPr marL="172720" indent="-160020">
              <a:lnSpc>
                <a:spcPct val="100000"/>
              </a:lnSpc>
              <a:spcBef>
                <a:spcPts val="45"/>
              </a:spcBef>
              <a:buChar char="•"/>
              <a:tabLst>
                <a:tab pos="172720" algn="l"/>
              </a:tabLst>
            </a:pPr>
            <a:r>
              <a:rPr sz="2100" spc="-5" dirty="0">
                <a:latin typeface="Times New Roman"/>
                <a:cs typeface="Times New Roman"/>
              </a:rPr>
              <a:t>Data was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prepared</a:t>
            </a:r>
            <a:r>
              <a:rPr sz="2100" dirty="0">
                <a:latin typeface="Times New Roman"/>
                <a:cs typeface="Times New Roman"/>
              </a:rPr>
              <a:t> by </a:t>
            </a:r>
            <a:r>
              <a:rPr sz="2100" spc="-5" dirty="0">
                <a:latin typeface="Times New Roman"/>
                <a:cs typeface="Times New Roman"/>
              </a:rPr>
              <a:t>binary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conversion </a:t>
            </a:r>
            <a:r>
              <a:rPr sz="2100" dirty="0">
                <a:latin typeface="Times New Roman"/>
                <a:cs typeface="Times New Roman"/>
              </a:rPr>
              <a:t>of </a:t>
            </a:r>
            <a:r>
              <a:rPr sz="2100" spc="-5" dirty="0">
                <a:latin typeface="Times New Roman"/>
                <a:cs typeface="Times New Roman"/>
              </a:rPr>
              <a:t>data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creating</a:t>
            </a:r>
            <a:r>
              <a:rPr sz="2100" dirty="0">
                <a:latin typeface="Times New Roman"/>
                <a:cs typeface="Times New Roman"/>
              </a:rPr>
              <a:t> of</a:t>
            </a:r>
            <a:r>
              <a:rPr sz="2100" spc="-5" dirty="0">
                <a:latin typeface="Times New Roman"/>
                <a:cs typeface="Times New Roman"/>
              </a:rPr>
              <a:t> dummy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100" spc="-5" dirty="0">
                <a:latin typeface="Times New Roman"/>
                <a:cs typeface="Times New Roman"/>
              </a:rPr>
              <a:t>variables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for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categorical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columns.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900" b="1" spc="5" dirty="0">
                <a:latin typeface="Arial"/>
                <a:cs typeface="Arial"/>
              </a:rPr>
              <a:t>2.</a:t>
            </a:r>
            <a:r>
              <a:rPr sz="1900" b="1" spc="-5" dirty="0">
                <a:latin typeface="Arial"/>
                <a:cs typeface="Arial"/>
              </a:rPr>
              <a:t> </a:t>
            </a:r>
            <a:r>
              <a:rPr sz="1900" b="1" spc="10" dirty="0">
                <a:latin typeface="Arial"/>
                <a:cs typeface="Arial"/>
              </a:rPr>
              <a:t>Feature</a:t>
            </a:r>
            <a:r>
              <a:rPr sz="1900" b="1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scaling</a:t>
            </a:r>
            <a:r>
              <a:rPr sz="1900" b="1" dirty="0">
                <a:latin typeface="Arial"/>
                <a:cs typeface="Arial"/>
              </a:rPr>
              <a:t> </a:t>
            </a:r>
            <a:r>
              <a:rPr sz="1900" b="1" spc="5" dirty="0">
                <a:latin typeface="Arial"/>
                <a:cs typeface="Arial"/>
              </a:rPr>
              <a:t>and</a:t>
            </a:r>
            <a:r>
              <a:rPr sz="1900" b="1" dirty="0">
                <a:latin typeface="Arial"/>
                <a:cs typeface="Arial"/>
              </a:rPr>
              <a:t> </a:t>
            </a:r>
            <a:r>
              <a:rPr sz="1900" b="1" spc="-10" dirty="0">
                <a:latin typeface="Arial"/>
                <a:cs typeface="Arial"/>
              </a:rPr>
              <a:t>splitting</a:t>
            </a:r>
            <a:r>
              <a:rPr sz="1900" b="1" spc="-5" dirty="0">
                <a:latin typeface="Arial"/>
                <a:cs typeface="Arial"/>
              </a:rPr>
              <a:t> </a:t>
            </a:r>
            <a:r>
              <a:rPr sz="1900" b="1" spc="30" dirty="0">
                <a:latin typeface="Arial"/>
                <a:cs typeface="Arial"/>
              </a:rPr>
              <a:t>data</a:t>
            </a:r>
            <a:r>
              <a:rPr sz="1900" b="1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into</a:t>
            </a:r>
            <a:r>
              <a:rPr sz="1900" b="1" dirty="0">
                <a:latin typeface="Arial"/>
                <a:cs typeface="Arial"/>
              </a:rPr>
              <a:t> </a:t>
            </a:r>
            <a:r>
              <a:rPr sz="1900" b="1" spc="5" dirty="0">
                <a:latin typeface="Arial"/>
                <a:cs typeface="Arial"/>
              </a:rPr>
              <a:t>train</a:t>
            </a:r>
            <a:r>
              <a:rPr sz="1900" b="1" dirty="0">
                <a:latin typeface="Arial"/>
                <a:cs typeface="Arial"/>
              </a:rPr>
              <a:t> </a:t>
            </a:r>
            <a:r>
              <a:rPr sz="1900" b="1" spc="-65" dirty="0">
                <a:latin typeface="Arial"/>
                <a:cs typeface="Arial"/>
              </a:rPr>
              <a:t>&amp;</a:t>
            </a:r>
            <a:r>
              <a:rPr sz="1900" b="1" dirty="0">
                <a:latin typeface="Arial"/>
                <a:cs typeface="Arial"/>
              </a:rPr>
              <a:t> </a:t>
            </a:r>
            <a:r>
              <a:rPr sz="1900" b="1" spc="20" dirty="0">
                <a:latin typeface="Arial"/>
                <a:cs typeface="Arial"/>
              </a:rPr>
              <a:t>test</a:t>
            </a:r>
            <a:r>
              <a:rPr sz="1900" b="1" spc="-5" dirty="0">
                <a:latin typeface="Arial"/>
                <a:cs typeface="Arial"/>
              </a:rPr>
              <a:t> </a:t>
            </a:r>
            <a:r>
              <a:rPr sz="1900" b="1" spc="5" dirty="0">
                <a:latin typeface="Arial"/>
                <a:cs typeface="Arial"/>
              </a:rPr>
              <a:t>sets</a:t>
            </a:r>
            <a:endParaRPr sz="1900">
              <a:latin typeface="Arial"/>
              <a:cs typeface="Arial"/>
            </a:endParaRPr>
          </a:p>
          <a:p>
            <a:pPr marL="213360" indent="-201295">
              <a:lnSpc>
                <a:spcPts val="2010"/>
              </a:lnSpc>
              <a:spcBef>
                <a:spcPts val="1620"/>
              </a:spcBef>
              <a:buSzPct val="125714"/>
              <a:buChar char="•"/>
              <a:tabLst>
                <a:tab pos="213995" algn="l"/>
              </a:tabLst>
            </a:pPr>
            <a:r>
              <a:rPr sz="1750" spc="-15" dirty="0">
                <a:latin typeface="Trebuchet MS"/>
                <a:cs typeface="Trebuchet MS"/>
              </a:rPr>
              <a:t>Feature</a:t>
            </a:r>
            <a:r>
              <a:rPr sz="1750" spc="-35" dirty="0">
                <a:latin typeface="Trebuchet MS"/>
                <a:cs typeface="Trebuchet MS"/>
              </a:rPr>
              <a:t> </a:t>
            </a:r>
            <a:r>
              <a:rPr sz="1750" spc="55" dirty="0">
                <a:latin typeface="Trebuchet MS"/>
                <a:cs typeface="Trebuchet MS"/>
              </a:rPr>
              <a:t>Scaling</a:t>
            </a:r>
            <a:r>
              <a:rPr sz="1750" spc="-30" dirty="0">
                <a:latin typeface="Trebuchet MS"/>
                <a:cs typeface="Trebuchet MS"/>
              </a:rPr>
              <a:t> </a:t>
            </a:r>
            <a:r>
              <a:rPr sz="1750" spc="35" dirty="0">
                <a:latin typeface="Trebuchet MS"/>
                <a:cs typeface="Trebuchet MS"/>
              </a:rPr>
              <a:t>is</a:t>
            </a:r>
            <a:r>
              <a:rPr sz="1750" spc="-30" dirty="0">
                <a:latin typeface="Trebuchet MS"/>
                <a:cs typeface="Trebuchet MS"/>
              </a:rPr>
              <a:t> </a:t>
            </a:r>
            <a:r>
              <a:rPr sz="1750" spc="50" dirty="0">
                <a:latin typeface="Trebuchet MS"/>
                <a:cs typeface="Trebuchet MS"/>
              </a:rPr>
              <a:t>done</a:t>
            </a:r>
            <a:r>
              <a:rPr sz="1750" spc="-35" dirty="0">
                <a:latin typeface="Trebuchet MS"/>
                <a:cs typeface="Trebuchet MS"/>
              </a:rPr>
              <a:t> </a:t>
            </a:r>
            <a:r>
              <a:rPr sz="1750" spc="55" dirty="0">
                <a:latin typeface="Trebuchet MS"/>
                <a:cs typeface="Trebuchet MS"/>
              </a:rPr>
              <a:t>on</a:t>
            </a:r>
            <a:r>
              <a:rPr sz="1750" spc="-30" dirty="0">
                <a:latin typeface="Trebuchet MS"/>
                <a:cs typeface="Trebuchet MS"/>
              </a:rPr>
              <a:t> </a:t>
            </a:r>
            <a:r>
              <a:rPr sz="1750" spc="5" dirty="0">
                <a:latin typeface="Trebuchet MS"/>
                <a:cs typeface="Trebuchet MS"/>
              </a:rPr>
              <a:t>numeric</a:t>
            </a:r>
            <a:r>
              <a:rPr sz="1750" spc="-30" dirty="0">
                <a:latin typeface="Trebuchet MS"/>
                <a:cs typeface="Trebuchet MS"/>
              </a:rPr>
              <a:t> </a:t>
            </a:r>
            <a:r>
              <a:rPr sz="1750" spc="25" dirty="0">
                <a:latin typeface="Trebuchet MS"/>
                <a:cs typeface="Trebuchet MS"/>
              </a:rPr>
              <a:t>columns.</a:t>
            </a:r>
            <a:r>
              <a:rPr sz="1750" spc="-35" dirty="0">
                <a:latin typeface="Trebuchet MS"/>
                <a:cs typeface="Trebuchet MS"/>
              </a:rPr>
              <a:t> </a:t>
            </a:r>
            <a:r>
              <a:rPr sz="1750" spc="30" dirty="0">
                <a:latin typeface="Trebuchet MS"/>
                <a:cs typeface="Trebuchet MS"/>
              </a:rPr>
              <a:t>Data</a:t>
            </a:r>
            <a:r>
              <a:rPr sz="1750" spc="-30" dirty="0">
                <a:latin typeface="Trebuchet MS"/>
                <a:cs typeface="Trebuchet MS"/>
              </a:rPr>
              <a:t> </a:t>
            </a:r>
            <a:r>
              <a:rPr sz="1750" spc="35" dirty="0">
                <a:latin typeface="Trebuchet MS"/>
                <a:cs typeface="Trebuchet MS"/>
              </a:rPr>
              <a:t>is</a:t>
            </a:r>
            <a:r>
              <a:rPr sz="1750" spc="-30" dirty="0">
                <a:latin typeface="Trebuchet MS"/>
                <a:cs typeface="Trebuchet MS"/>
              </a:rPr>
              <a:t> </a:t>
            </a:r>
            <a:r>
              <a:rPr sz="1750" spc="-20" dirty="0">
                <a:latin typeface="Trebuchet MS"/>
                <a:cs typeface="Trebuchet MS"/>
              </a:rPr>
              <a:t>splitted</a:t>
            </a:r>
            <a:r>
              <a:rPr sz="1750" spc="-35" dirty="0">
                <a:latin typeface="Trebuchet MS"/>
                <a:cs typeface="Trebuchet MS"/>
              </a:rPr>
              <a:t> </a:t>
            </a:r>
            <a:r>
              <a:rPr sz="1750" spc="-30" dirty="0">
                <a:latin typeface="Trebuchet MS"/>
                <a:cs typeface="Trebuchet MS"/>
              </a:rPr>
              <a:t>into </a:t>
            </a:r>
            <a:r>
              <a:rPr sz="1750" spc="-55" dirty="0">
                <a:latin typeface="Trebuchet MS"/>
                <a:cs typeface="Trebuchet MS"/>
              </a:rPr>
              <a:t>train</a:t>
            </a:r>
            <a:r>
              <a:rPr sz="1750" spc="-30" dirty="0">
                <a:latin typeface="Trebuchet MS"/>
                <a:cs typeface="Trebuchet MS"/>
              </a:rPr>
              <a:t> </a:t>
            </a:r>
            <a:r>
              <a:rPr sz="1750" spc="50" dirty="0">
                <a:latin typeface="Trebuchet MS"/>
                <a:cs typeface="Trebuchet MS"/>
              </a:rPr>
              <a:t>and</a:t>
            </a:r>
            <a:r>
              <a:rPr sz="1750" spc="-35" dirty="0">
                <a:latin typeface="Trebuchet MS"/>
                <a:cs typeface="Trebuchet MS"/>
              </a:rPr>
              <a:t> </a:t>
            </a:r>
            <a:r>
              <a:rPr sz="1750" spc="-25" dirty="0">
                <a:latin typeface="Trebuchet MS"/>
                <a:cs typeface="Trebuchet MS"/>
              </a:rPr>
              <a:t>test</a:t>
            </a:r>
            <a:r>
              <a:rPr sz="1750" spc="-30" dirty="0">
                <a:latin typeface="Trebuchet MS"/>
                <a:cs typeface="Trebuchet MS"/>
              </a:rPr>
              <a:t> </a:t>
            </a:r>
            <a:r>
              <a:rPr sz="1750" spc="15" dirty="0">
                <a:latin typeface="Trebuchet MS"/>
                <a:cs typeface="Trebuchet MS"/>
              </a:rPr>
              <a:t>sets.</a:t>
            </a:r>
            <a:endParaRPr sz="1750">
              <a:latin typeface="Trebuchet MS"/>
              <a:cs typeface="Trebuchet MS"/>
            </a:endParaRPr>
          </a:p>
          <a:p>
            <a:pPr marL="12700">
              <a:lnSpc>
                <a:spcPts val="2210"/>
              </a:lnSpc>
              <a:tabLst>
                <a:tab pos="361950" algn="l"/>
              </a:tabLst>
            </a:pPr>
            <a:r>
              <a:rPr sz="1950" b="1" spc="10" dirty="0">
                <a:latin typeface="Arial"/>
                <a:cs typeface="Arial"/>
              </a:rPr>
              <a:t>3.	</a:t>
            </a:r>
            <a:r>
              <a:rPr sz="1950" b="1" spc="45" dirty="0">
                <a:latin typeface="Arial"/>
                <a:cs typeface="Arial"/>
              </a:rPr>
              <a:t>Model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-15" dirty="0">
                <a:latin typeface="Arial"/>
                <a:cs typeface="Arial"/>
              </a:rPr>
              <a:t>Building</a:t>
            </a:r>
            <a:endParaRPr sz="1950">
              <a:latin typeface="Arial"/>
              <a:cs typeface="Arial"/>
            </a:endParaRPr>
          </a:p>
          <a:p>
            <a:pPr marL="278765" indent="-266700" algn="just">
              <a:lnSpc>
                <a:spcPts val="2485"/>
              </a:lnSpc>
              <a:buSzPct val="121428"/>
              <a:buChar char="•"/>
              <a:tabLst>
                <a:tab pos="279400" algn="l"/>
              </a:tabLst>
            </a:pPr>
            <a:r>
              <a:rPr sz="2100" spc="-5" dirty="0">
                <a:latin typeface="Times New Roman"/>
                <a:cs typeface="Times New Roman"/>
              </a:rPr>
              <a:t>Feature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selection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was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performed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using</a:t>
            </a:r>
            <a:r>
              <a:rPr sz="2100" dirty="0">
                <a:latin typeface="Times New Roman"/>
                <a:cs typeface="Times New Roman"/>
              </a:rPr>
              <a:t> RFE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manual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selection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based</a:t>
            </a:r>
            <a:r>
              <a:rPr sz="2100" dirty="0">
                <a:latin typeface="Times New Roman"/>
                <a:cs typeface="Times New Roman"/>
              </a:rPr>
              <a:t> on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p-values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VIF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values.</a:t>
            </a:r>
            <a:endParaRPr sz="2100">
              <a:latin typeface="Times New Roman"/>
              <a:cs typeface="Times New Roman"/>
            </a:endParaRPr>
          </a:p>
          <a:p>
            <a:pPr marL="278765" marR="3507104" indent="-266700" algn="just">
              <a:lnSpc>
                <a:spcPct val="100400"/>
              </a:lnSpc>
              <a:spcBef>
                <a:spcPts val="355"/>
              </a:spcBef>
              <a:buSzPct val="121428"/>
              <a:buChar char="•"/>
              <a:tabLst>
                <a:tab pos="279400" algn="l"/>
              </a:tabLst>
            </a:pPr>
            <a:r>
              <a:rPr sz="2100" spc="-5" dirty="0">
                <a:latin typeface="Times New Roman"/>
                <a:cs typeface="Times New Roman"/>
              </a:rPr>
              <a:t>The model was evaluated </a:t>
            </a:r>
            <a:r>
              <a:rPr sz="2100" dirty="0">
                <a:latin typeface="Times New Roman"/>
                <a:cs typeface="Times New Roman"/>
              </a:rPr>
              <a:t>on </a:t>
            </a:r>
            <a:r>
              <a:rPr sz="2100" spc="-5" dirty="0">
                <a:latin typeface="Times New Roman"/>
                <a:cs typeface="Times New Roman"/>
              </a:rPr>
              <a:t>the training dataset using various performance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metrics such as </a:t>
            </a:r>
            <a:r>
              <a:rPr sz="2100" spc="-20" dirty="0">
                <a:latin typeface="Times New Roman"/>
                <a:cs typeface="Times New Roman"/>
              </a:rPr>
              <a:t>accuracy, </a:t>
            </a:r>
            <a:r>
              <a:rPr sz="2100" spc="-15" dirty="0">
                <a:latin typeface="Times New Roman"/>
                <a:cs typeface="Times New Roman"/>
              </a:rPr>
              <a:t>sensitivity, specificity, </a:t>
            </a:r>
            <a:r>
              <a:rPr sz="2100" spc="-5" dirty="0">
                <a:latin typeface="Times New Roman"/>
                <a:cs typeface="Times New Roman"/>
              </a:rPr>
              <a:t>and confusion matrix. The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optimal</a:t>
            </a:r>
            <a:r>
              <a:rPr sz="2000" spc="5" dirty="0">
                <a:latin typeface="Times New Roman"/>
                <a:cs typeface="Times New Roman"/>
              </a:rPr>
              <a:t> cut-off </a:t>
            </a:r>
            <a:r>
              <a:rPr sz="2000" spc="10" dirty="0">
                <a:latin typeface="Times New Roman"/>
                <a:cs typeface="Times New Roman"/>
              </a:rPr>
              <a:t>point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was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determined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using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sensitivity.</a:t>
            </a:r>
            <a:endParaRPr sz="2000">
              <a:latin typeface="Times New Roman"/>
              <a:cs typeface="Times New Roman"/>
            </a:endParaRPr>
          </a:p>
          <a:p>
            <a:pPr marL="278765" indent="-266700" algn="just">
              <a:lnSpc>
                <a:spcPct val="100000"/>
              </a:lnSpc>
              <a:spcBef>
                <a:spcPts val="355"/>
              </a:spcBef>
              <a:buSzPct val="121428"/>
              <a:buChar char="•"/>
              <a:tabLst>
                <a:tab pos="279400" algn="l"/>
              </a:tabLst>
            </a:pPr>
            <a:r>
              <a:rPr sz="2100" dirty="0">
                <a:latin typeface="Times New Roman"/>
                <a:cs typeface="Times New Roman"/>
              </a:rPr>
              <a:t>ROC</a:t>
            </a:r>
            <a:r>
              <a:rPr sz="2100" spc="-5" dirty="0">
                <a:latin typeface="Times New Roman"/>
                <a:cs typeface="Times New Roman"/>
              </a:rPr>
              <a:t> curve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was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used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to evaluate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model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spc="10" dirty="0">
                <a:latin typeface="Times New Roman"/>
                <a:cs typeface="Times New Roman"/>
              </a:rPr>
              <a:t>performance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with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an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AUC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0.89.</a:t>
            </a:r>
            <a:endParaRPr sz="2000">
              <a:latin typeface="Times New Roman"/>
              <a:cs typeface="Times New Roman"/>
            </a:endParaRPr>
          </a:p>
          <a:p>
            <a:pPr marL="278765" indent="-266700" algn="just">
              <a:lnSpc>
                <a:spcPct val="100000"/>
              </a:lnSpc>
              <a:spcBef>
                <a:spcPts val="355"/>
              </a:spcBef>
              <a:buSzPct val="121428"/>
              <a:buChar char="•"/>
              <a:tabLst>
                <a:tab pos="279400" algn="l"/>
              </a:tabLst>
            </a:pPr>
            <a:r>
              <a:rPr sz="2100" spc="-5" dirty="0">
                <a:latin typeface="Times New Roman"/>
                <a:cs typeface="Times New Roman"/>
              </a:rPr>
              <a:t>Predictions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were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made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test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dataset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after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applying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same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preprocessing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steps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as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training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dataset.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1850" b="1" spc="10" dirty="0">
                <a:latin typeface="Arial"/>
                <a:cs typeface="Arial"/>
              </a:rPr>
              <a:t>4.</a:t>
            </a:r>
            <a:r>
              <a:rPr sz="1850" b="1" spc="-30" dirty="0">
                <a:latin typeface="Arial"/>
                <a:cs typeface="Arial"/>
              </a:rPr>
              <a:t> </a:t>
            </a:r>
            <a:r>
              <a:rPr sz="1850" b="1" spc="5" dirty="0">
                <a:latin typeface="Arial"/>
                <a:cs typeface="Arial"/>
              </a:rPr>
              <a:t>Result</a:t>
            </a:r>
            <a:endParaRPr sz="1850">
              <a:latin typeface="Arial"/>
              <a:cs typeface="Arial"/>
            </a:endParaRPr>
          </a:p>
          <a:p>
            <a:pPr marL="213360" indent="-201295">
              <a:lnSpc>
                <a:spcPct val="100000"/>
              </a:lnSpc>
              <a:spcBef>
                <a:spcPts val="1525"/>
              </a:spcBef>
              <a:buSzPct val="123529"/>
              <a:buChar char="•"/>
              <a:tabLst>
                <a:tab pos="213995" algn="l"/>
              </a:tabLst>
            </a:pPr>
            <a:r>
              <a:rPr sz="1700" spc="5" dirty="0">
                <a:latin typeface="Trebuchet MS"/>
                <a:cs typeface="Trebuchet MS"/>
              </a:rPr>
              <a:t>The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30" dirty="0">
                <a:latin typeface="Trebuchet MS"/>
                <a:cs typeface="Trebuchet MS"/>
              </a:rPr>
              <a:t>accuracy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-25" dirty="0">
                <a:latin typeface="Trebuchet MS"/>
                <a:cs typeface="Trebuchet MS"/>
              </a:rPr>
              <a:t>of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-40" dirty="0">
                <a:latin typeface="Trebuchet MS"/>
                <a:cs typeface="Trebuchet MS"/>
              </a:rPr>
              <a:t>the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10" dirty="0">
                <a:latin typeface="Trebuchet MS"/>
                <a:cs typeface="Trebuchet MS"/>
              </a:rPr>
              <a:t>model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30" dirty="0">
                <a:latin typeface="Trebuchet MS"/>
                <a:cs typeface="Trebuchet MS"/>
              </a:rPr>
              <a:t>is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165" dirty="0">
                <a:latin typeface="Trebuchet MS"/>
                <a:cs typeface="Trebuchet MS"/>
              </a:rPr>
              <a:t>81%,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10" dirty="0">
                <a:latin typeface="Trebuchet MS"/>
                <a:cs typeface="Trebuchet MS"/>
              </a:rPr>
              <a:t>which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50" dirty="0">
                <a:latin typeface="Trebuchet MS"/>
                <a:cs typeface="Trebuchet MS"/>
              </a:rPr>
              <a:t>means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-55" dirty="0">
                <a:latin typeface="Trebuchet MS"/>
                <a:cs typeface="Trebuchet MS"/>
              </a:rPr>
              <a:t>that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-120" dirty="0">
                <a:latin typeface="Trebuchet MS"/>
                <a:cs typeface="Trebuchet MS"/>
              </a:rPr>
              <a:t>it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-30" dirty="0">
                <a:latin typeface="Trebuchet MS"/>
                <a:cs typeface="Trebuchet MS"/>
              </a:rPr>
              <a:t>correctly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-10" dirty="0">
                <a:latin typeface="Trebuchet MS"/>
                <a:cs typeface="Trebuchet MS"/>
              </a:rPr>
              <a:t>predicted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-40" dirty="0">
                <a:latin typeface="Trebuchet MS"/>
                <a:cs typeface="Trebuchet MS"/>
              </a:rPr>
              <a:t>the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-45" dirty="0">
                <a:latin typeface="Trebuchet MS"/>
                <a:cs typeface="Trebuchet MS"/>
              </a:rPr>
              <a:t>target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-25" dirty="0">
                <a:latin typeface="Trebuchet MS"/>
                <a:cs typeface="Trebuchet MS"/>
              </a:rPr>
              <a:t>variable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270" dirty="0">
                <a:latin typeface="Trebuchet MS"/>
                <a:cs typeface="Trebuchet MS"/>
              </a:rPr>
              <a:t>81%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-25" dirty="0">
                <a:latin typeface="Trebuchet MS"/>
                <a:cs typeface="Trebuchet MS"/>
              </a:rPr>
              <a:t>of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-40" dirty="0">
                <a:latin typeface="Trebuchet MS"/>
                <a:cs typeface="Trebuchet MS"/>
              </a:rPr>
              <a:t>the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-70" dirty="0">
                <a:latin typeface="Trebuchet MS"/>
                <a:cs typeface="Trebuchet MS"/>
              </a:rPr>
              <a:t>time.</a:t>
            </a:r>
            <a:endParaRPr sz="1700">
              <a:latin typeface="Trebuchet MS"/>
              <a:cs typeface="Trebuchet MS"/>
            </a:endParaRPr>
          </a:p>
          <a:p>
            <a:pPr marL="213360" indent="-201295">
              <a:lnSpc>
                <a:spcPct val="100000"/>
              </a:lnSpc>
              <a:spcBef>
                <a:spcPts val="1300"/>
              </a:spcBef>
              <a:buSzPct val="123529"/>
              <a:buChar char="•"/>
              <a:tabLst>
                <a:tab pos="213995" algn="l"/>
              </a:tabLst>
            </a:pPr>
            <a:r>
              <a:rPr sz="1700" spc="-5" dirty="0">
                <a:latin typeface="Trebuchet MS"/>
                <a:cs typeface="Trebuchet MS"/>
              </a:rPr>
              <a:t>Sensitivity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30" dirty="0">
                <a:latin typeface="Trebuchet MS"/>
                <a:cs typeface="Trebuchet MS"/>
              </a:rPr>
              <a:t>is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165" dirty="0">
                <a:latin typeface="Trebuchet MS"/>
                <a:cs typeface="Trebuchet MS"/>
              </a:rPr>
              <a:t>80%,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10" dirty="0">
                <a:latin typeface="Trebuchet MS"/>
                <a:cs typeface="Trebuchet MS"/>
              </a:rPr>
              <a:t>which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30" dirty="0">
                <a:latin typeface="Trebuchet MS"/>
                <a:cs typeface="Trebuchet MS"/>
              </a:rPr>
              <a:t>is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25" dirty="0">
                <a:latin typeface="Trebuchet MS"/>
                <a:cs typeface="Trebuchet MS"/>
              </a:rPr>
              <a:t>a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85" dirty="0">
                <a:latin typeface="Trebuchet MS"/>
                <a:cs typeface="Trebuchet MS"/>
              </a:rPr>
              <a:t>good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-15" dirty="0">
                <a:latin typeface="Trebuchet MS"/>
                <a:cs typeface="Trebuchet MS"/>
              </a:rPr>
              <a:t>indication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-55" dirty="0">
                <a:latin typeface="Trebuchet MS"/>
                <a:cs typeface="Trebuchet MS"/>
              </a:rPr>
              <a:t>that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-40" dirty="0">
                <a:latin typeface="Trebuchet MS"/>
                <a:cs typeface="Trebuchet MS"/>
              </a:rPr>
              <a:t>the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10" dirty="0">
                <a:latin typeface="Trebuchet MS"/>
                <a:cs typeface="Trebuchet MS"/>
              </a:rPr>
              <a:t>model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30" dirty="0">
                <a:latin typeface="Trebuchet MS"/>
                <a:cs typeface="Trebuchet MS"/>
              </a:rPr>
              <a:t>is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-10" dirty="0">
                <a:latin typeface="Trebuchet MS"/>
                <a:cs typeface="Trebuchet MS"/>
              </a:rPr>
              <a:t>able</a:t>
            </a:r>
            <a:r>
              <a:rPr sz="1700" spc="-35" dirty="0">
                <a:latin typeface="Trebuchet MS"/>
                <a:cs typeface="Trebuchet MS"/>
              </a:rPr>
              <a:t> to </a:t>
            </a:r>
            <a:r>
              <a:rPr sz="1700" spc="-45" dirty="0">
                <a:latin typeface="Trebuchet MS"/>
                <a:cs typeface="Trebuchet MS"/>
              </a:rPr>
              <a:t>identify</a:t>
            </a:r>
            <a:r>
              <a:rPr sz="1700" spc="-40" dirty="0">
                <a:latin typeface="Trebuchet MS"/>
                <a:cs typeface="Trebuchet MS"/>
              </a:rPr>
              <a:t> the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-50" dirty="0">
                <a:latin typeface="Trebuchet MS"/>
                <a:cs typeface="Trebuchet MS"/>
              </a:rPr>
              <a:t>majority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-25" dirty="0">
                <a:latin typeface="Trebuchet MS"/>
                <a:cs typeface="Trebuchet MS"/>
              </a:rPr>
              <a:t>of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-20" dirty="0">
                <a:latin typeface="Trebuchet MS"/>
                <a:cs typeface="Trebuchet MS"/>
              </a:rPr>
              <a:t>actual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positive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45" dirty="0">
                <a:latin typeface="Trebuchet MS"/>
                <a:cs typeface="Trebuchet MS"/>
              </a:rPr>
              <a:t>cases.</a:t>
            </a:r>
            <a:endParaRPr sz="1700">
              <a:latin typeface="Trebuchet MS"/>
              <a:cs typeface="Trebuchet MS"/>
            </a:endParaRPr>
          </a:p>
          <a:p>
            <a:pPr marL="213360" indent="-201295">
              <a:lnSpc>
                <a:spcPct val="100000"/>
              </a:lnSpc>
              <a:spcBef>
                <a:spcPts val="1305"/>
              </a:spcBef>
              <a:buSzPct val="123529"/>
              <a:buChar char="•"/>
              <a:tabLst>
                <a:tab pos="213995" algn="l"/>
              </a:tabLst>
            </a:pPr>
            <a:r>
              <a:rPr sz="1700" spc="-5" dirty="0">
                <a:latin typeface="Trebuchet MS"/>
                <a:cs typeface="Trebuchet MS"/>
              </a:rPr>
              <a:t>Specificity</a:t>
            </a:r>
            <a:r>
              <a:rPr sz="1700" spc="-30" dirty="0">
                <a:latin typeface="Trebuchet MS"/>
                <a:cs typeface="Trebuchet MS"/>
              </a:rPr>
              <a:t> </a:t>
            </a:r>
            <a:r>
              <a:rPr sz="1700" spc="30" dirty="0">
                <a:latin typeface="Trebuchet MS"/>
                <a:cs typeface="Trebuchet MS"/>
              </a:rPr>
              <a:t>is</a:t>
            </a:r>
            <a:r>
              <a:rPr sz="1700" spc="-30" dirty="0">
                <a:latin typeface="Trebuchet MS"/>
                <a:cs typeface="Trebuchet MS"/>
              </a:rPr>
              <a:t> </a:t>
            </a:r>
            <a:r>
              <a:rPr sz="1700" spc="165" dirty="0">
                <a:latin typeface="Trebuchet MS"/>
                <a:cs typeface="Trebuchet MS"/>
              </a:rPr>
              <a:t>81%,</a:t>
            </a:r>
            <a:r>
              <a:rPr sz="1700" spc="-30" dirty="0">
                <a:latin typeface="Trebuchet MS"/>
                <a:cs typeface="Trebuchet MS"/>
              </a:rPr>
              <a:t> </a:t>
            </a:r>
            <a:r>
              <a:rPr sz="1700" spc="10" dirty="0">
                <a:latin typeface="Trebuchet MS"/>
                <a:cs typeface="Trebuchet MS"/>
              </a:rPr>
              <a:t>which</a:t>
            </a:r>
            <a:r>
              <a:rPr sz="1700" spc="-3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indicates</a:t>
            </a:r>
            <a:r>
              <a:rPr sz="1700" spc="-30" dirty="0">
                <a:latin typeface="Trebuchet MS"/>
                <a:cs typeface="Trebuchet MS"/>
              </a:rPr>
              <a:t> </a:t>
            </a:r>
            <a:r>
              <a:rPr sz="1700" spc="10" dirty="0">
                <a:latin typeface="Trebuchet MS"/>
                <a:cs typeface="Trebuchet MS"/>
              </a:rPr>
              <a:t>model</a:t>
            </a:r>
            <a:r>
              <a:rPr sz="1700" spc="-25" dirty="0">
                <a:latin typeface="Trebuchet MS"/>
                <a:cs typeface="Trebuchet MS"/>
              </a:rPr>
              <a:t> </a:t>
            </a:r>
            <a:r>
              <a:rPr sz="1700" spc="70" dirty="0">
                <a:latin typeface="Trebuchet MS"/>
                <a:cs typeface="Trebuchet MS"/>
              </a:rPr>
              <a:t>has</a:t>
            </a:r>
            <a:r>
              <a:rPr sz="1700" spc="-30" dirty="0">
                <a:latin typeface="Trebuchet MS"/>
                <a:cs typeface="Trebuchet MS"/>
              </a:rPr>
              <a:t> correctly </a:t>
            </a:r>
            <a:r>
              <a:rPr sz="1700" spc="-10" dirty="0">
                <a:latin typeface="Trebuchet MS"/>
                <a:cs typeface="Trebuchet MS"/>
              </a:rPr>
              <a:t>predicted</a:t>
            </a:r>
            <a:r>
              <a:rPr sz="1700" spc="-30" dirty="0">
                <a:latin typeface="Trebuchet MS"/>
                <a:cs typeface="Trebuchet MS"/>
              </a:rPr>
              <a:t> </a:t>
            </a:r>
            <a:r>
              <a:rPr sz="1700" spc="-20" dirty="0">
                <a:latin typeface="Trebuchet MS"/>
                <a:cs typeface="Trebuchet MS"/>
              </a:rPr>
              <a:t>actual</a:t>
            </a:r>
            <a:r>
              <a:rPr sz="1700" spc="-30" dirty="0">
                <a:latin typeface="Trebuchet MS"/>
                <a:cs typeface="Trebuchet MS"/>
              </a:rPr>
              <a:t> </a:t>
            </a:r>
            <a:r>
              <a:rPr sz="1700" spc="-10" dirty="0">
                <a:latin typeface="Trebuchet MS"/>
                <a:cs typeface="Trebuchet MS"/>
              </a:rPr>
              <a:t>negative</a:t>
            </a:r>
            <a:r>
              <a:rPr sz="1700" spc="-30" dirty="0">
                <a:latin typeface="Trebuchet MS"/>
                <a:cs typeface="Trebuchet MS"/>
              </a:rPr>
              <a:t> </a:t>
            </a:r>
            <a:r>
              <a:rPr sz="1700" spc="45" dirty="0">
                <a:latin typeface="Trebuchet MS"/>
                <a:cs typeface="Trebuchet MS"/>
              </a:rPr>
              <a:t>cases.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1631" y="7867796"/>
            <a:ext cx="8293734" cy="65976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ts val="2380"/>
              </a:lnSpc>
              <a:spcBef>
                <a:spcPts val="370"/>
              </a:spcBef>
            </a:pPr>
            <a:r>
              <a:rPr sz="2150" spc="10" dirty="0">
                <a:latin typeface="Trebuchet MS"/>
                <a:cs typeface="Trebuchet MS"/>
              </a:rPr>
              <a:t>The</a:t>
            </a:r>
            <a:r>
              <a:rPr sz="2150" spc="-40" dirty="0">
                <a:latin typeface="Trebuchet MS"/>
                <a:cs typeface="Trebuchet MS"/>
              </a:rPr>
              <a:t> </a:t>
            </a:r>
            <a:r>
              <a:rPr sz="2150" spc="35" dirty="0">
                <a:latin typeface="Trebuchet MS"/>
                <a:cs typeface="Trebuchet MS"/>
              </a:rPr>
              <a:t>conversion</a:t>
            </a:r>
            <a:r>
              <a:rPr sz="2150" spc="-40" dirty="0">
                <a:latin typeface="Trebuchet MS"/>
                <a:cs typeface="Trebuchet MS"/>
              </a:rPr>
              <a:t> </a:t>
            </a:r>
            <a:r>
              <a:rPr sz="2150" spc="-5" dirty="0">
                <a:latin typeface="Trebuchet MS"/>
                <a:cs typeface="Trebuchet MS"/>
              </a:rPr>
              <a:t>rates</a:t>
            </a:r>
            <a:r>
              <a:rPr sz="2150" spc="-40" dirty="0">
                <a:latin typeface="Trebuchet MS"/>
                <a:cs typeface="Trebuchet MS"/>
              </a:rPr>
              <a:t> </a:t>
            </a:r>
            <a:r>
              <a:rPr sz="2150" spc="-30" dirty="0">
                <a:latin typeface="Trebuchet MS"/>
                <a:cs typeface="Trebuchet MS"/>
              </a:rPr>
              <a:t>were</a:t>
            </a:r>
            <a:r>
              <a:rPr sz="2150" spc="-35" dirty="0">
                <a:latin typeface="Trebuchet MS"/>
                <a:cs typeface="Trebuchet MS"/>
              </a:rPr>
              <a:t> </a:t>
            </a:r>
            <a:r>
              <a:rPr sz="2150" spc="25" dirty="0">
                <a:latin typeface="Trebuchet MS"/>
                <a:cs typeface="Trebuchet MS"/>
              </a:rPr>
              <a:t>high</a:t>
            </a:r>
            <a:r>
              <a:rPr sz="2150" spc="-40" dirty="0">
                <a:latin typeface="Trebuchet MS"/>
                <a:cs typeface="Trebuchet MS"/>
              </a:rPr>
              <a:t> </a:t>
            </a:r>
            <a:r>
              <a:rPr sz="2150" spc="-60" dirty="0">
                <a:latin typeface="Trebuchet MS"/>
                <a:cs typeface="Trebuchet MS"/>
              </a:rPr>
              <a:t>for</a:t>
            </a:r>
            <a:r>
              <a:rPr sz="2150" spc="-40" dirty="0">
                <a:latin typeface="Trebuchet MS"/>
                <a:cs typeface="Trebuchet MS"/>
              </a:rPr>
              <a:t> </a:t>
            </a:r>
            <a:r>
              <a:rPr sz="2150" spc="-90" dirty="0">
                <a:latin typeface="Trebuchet MS"/>
                <a:cs typeface="Trebuchet MS"/>
              </a:rPr>
              <a:t>Total</a:t>
            </a:r>
            <a:r>
              <a:rPr sz="2150" spc="-40" dirty="0">
                <a:latin typeface="Trebuchet MS"/>
                <a:cs typeface="Trebuchet MS"/>
              </a:rPr>
              <a:t> </a:t>
            </a:r>
            <a:r>
              <a:rPr sz="2150" spc="-25" dirty="0">
                <a:latin typeface="Trebuchet MS"/>
                <a:cs typeface="Trebuchet MS"/>
              </a:rPr>
              <a:t>Visits,</a:t>
            </a:r>
            <a:r>
              <a:rPr sz="2150" spc="-35" dirty="0">
                <a:latin typeface="Trebuchet MS"/>
                <a:cs typeface="Trebuchet MS"/>
              </a:rPr>
              <a:t> </a:t>
            </a:r>
            <a:r>
              <a:rPr sz="2150" spc="-90" dirty="0">
                <a:latin typeface="Trebuchet MS"/>
                <a:cs typeface="Trebuchet MS"/>
              </a:rPr>
              <a:t>Total</a:t>
            </a:r>
            <a:r>
              <a:rPr sz="2150" spc="-40" dirty="0">
                <a:latin typeface="Trebuchet MS"/>
                <a:cs typeface="Trebuchet MS"/>
              </a:rPr>
              <a:t> </a:t>
            </a:r>
            <a:r>
              <a:rPr sz="2150" spc="-20" dirty="0">
                <a:latin typeface="Trebuchet MS"/>
                <a:cs typeface="Trebuchet MS"/>
              </a:rPr>
              <a:t>Time</a:t>
            </a:r>
            <a:r>
              <a:rPr sz="2150" spc="-40" dirty="0">
                <a:latin typeface="Trebuchet MS"/>
                <a:cs typeface="Trebuchet MS"/>
              </a:rPr>
              <a:t> </a:t>
            </a:r>
            <a:r>
              <a:rPr sz="2150" spc="65" dirty="0">
                <a:latin typeface="Trebuchet MS"/>
                <a:cs typeface="Trebuchet MS"/>
              </a:rPr>
              <a:t>Spent</a:t>
            </a:r>
            <a:r>
              <a:rPr sz="2150" spc="-40" dirty="0">
                <a:latin typeface="Trebuchet MS"/>
                <a:cs typeface="Trebuchet MS"/>
              </a:rPr>
              <a:t> </a:t>
            </a:r>
            <a:r>
              <a:rPr sz="2150" spc="65" dirty="0">
                <a:latin typeface="Trebuchet MS"/>
                <a:cs typeface="Trebuchet MS"/>
              </a:rPr>
              <a:t>on </a:t>
            </a:r>
            <a:r>
              <a:rPr sz="2150" spc="-630" dirty="0">
                <a:latin typeface="Trebuchet MS"/>
                <a:cs typeface="Trebuchet MS"/>
              </a:rPr>
              <a:t> </a:t>
            </a:r>
            <a:r>
              <a:rPr sz="2150" spc="5" dirty="0">
                <a:latin typeface="Trebuchet MS"/>
                <a:cs typeface="Trebuchet MS"/>
              </a:rPr>
              <a:t>Website</a:t>
            </a:r>
            <a:r>
              <a:rPr sz="2150" spc="-50" dirty="0">
                <a:latin typeface="Trebuchet MS"/>
                <a:cs typeface="Trebuchet MS"/>
              </a:rPr>
              <a:t> </a:t>
            </a:r>
            <a:r>
              <a:rPr sz="2150" spc="55" dirty="0">
                <a:latin typeface="Trebuchet MS"/>
                <a:cs typeface="Trebuchet MS"/>
              </a:rPr>
              <a:t>and</a:t>
            </a:r>
            <a:r>
              <a:rPr sz="2150" spc="-45" dirty="0">
                <a:latin typeface="Trebuchet MS"/>
                <a:cs typeface="Trebuchet MS"/>
              </a:rPr>
              <a:t> </a:t>
            </a:r>
            <a:r>
              <a:rPr sz="2150" spc="100" dirty="0">
                <a:latin typeface="Trebuchet MS"/>
                <a:cs typeface="Trebuchet MS"/>
              </a:rPr>
              <a:t>Page</a:t>
            </a:r>
            <a:r>
              <a:rPr sz="2150" spc="-45" dirty="0">
                <a:latin typeface="Trebuchet MS"/>
                <a:cs typeface="Trebuchet MS"/>
              </a:rPr>
              <a:t> </a:t>
            </a:r>
            <a:r>
              <a:rPr sz="2150" spc="30" dirty="0">
                <a:latin typeface="Trebuchet MS"/>
                <a:cs typeface="Trebuchet MS"/>
              </a:rPr>
              <a:t>Views</a:t>
            </a:r>
            <a:r>
              <a:rPr sz="2150" spc="-45" dirty="0">
                <a:latin typeface="Trebuchet MS"/>
                <a:cs typeface="Trebuchet MS"/>
              </a:rPr>
              <a:t> </a:t>
            </a:r>
            <a:r>
              <a:rPr sz="2150" spc="30" dirty="0">
                <a:latin typeface="Trebuchet MS"/>
                <a:cs typeface="Trebuchet MS"/>
              </a:rPr>
              <a:t>Per</a:t>
            </a:r>
            <a:r>
              <a:rPr sz="2150" spc="-45" dirty="0">
                <a:latin typeface="Trebuchet MS"/>
                <a:cs typeface="Trebuchet MS"/>
              </a:rPr>
              <a:t> </a:t>
            </a:r>
            <a:r>
              <a:rPr sz="2150" spc="-65" dirty="0">
                <a:latin typeface="Trebuchet MS"/>
                <a:cs typeface="Trebuchet MS"/>
              </a:rPr>
              <a:t>Visit.</a:t>
            </a:r>
            <a:endParaRPr sz="215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819" y="2507647"/>
            <a:ext cx="9961522" cy="421886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023447" y="517839"/>
            <a:ext cx="6945630" cy="716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0" spc="-10" dirty="0"/>
              <a:t>Exploratory</a:t>
            </a:r>
            <a:r>
              <a:rPr sz="4500" spc="-15" dirty="0"/>
              <a:t> </a:t>
            </a:r>
            <a:r>
              <a:rPr sz="4500" spc="80" dirty="0"/>
              <a:t>data</a:t>
            </a:r>
            <a:r>
              <a:rPr sz="4500" spc="-10" dirty="0"/>
              <a:t> </a:t>
            </a:r>
            <a:r>
              <a:rPr sz="4500" spc="-40" dirty="0"/>
              <a:t>analysis</a:t>
            </a:r>
            <a:endParaRPr sz="4500"/>
          </a:p>
        </p:txBody>
      </p:sp>
      <p:grpSp>
        <p:nvGrpSpPr>
          <p:cNvPr id="5" name="object 5"/>
          <p:cNvGrpSpPr/>
          <p:nvPr/>
        </p:nvGrpSpPr>
        <p:grpSpPr>
          <a:xfrm>
            <a:off x="11007392" y="2617798"/>
            <a:ext cx="8146415" cy="5392420"/>
            <a:chOff x="11007392" y="2617798"/>
            <a:chExt cx="8146415" cy="539242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07392" y="2617798"/>
              <a:ext cx="8146348" cy="523544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175879" y="7633124"/>
              <a:ext cx="7302500" cy="377190"/>
            </a:xfrm>
            <a:custGeom>
              <a:avLst/>
              <a:gdLst/>
              <a:ahLst/>
              <a:cxnLst/>
              <a:rect l="l" t="t" r="r" b="b"/>
              <a:pathLst>
                <a:path w="7302500" h="377190">
                  <a:moveTo>
                    <a:pt x="7302186" y="0"/>
                  </a:moveTo>
                  <a:lnTo>
                    <a:pt x="0" y="0"/>
                  </a:lnTo>
                  <a:lnTo>
                    <a:pt x="0" y="376951"/>
                  </a:lnTo>
                  <a:lnTo>
                    <a:pt x="7302186" y="376951"/>
                  </a:lnTo>
                  <a:lnTo>
                    <a:pt x="73021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163179" y="7607546"/>
            <a:ext cx="724027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140" dirty="0">
                <a:latin typeface="Trebuchet MS"/>
                <a:cs typeface="Trebuchet MS"/>
              </a:rPr>
              <a:t>Most</a:t>
            </a:r>
            <a:r>
              <a:rPr sz="2450" spc="-55" dirty="0">
                <a:latin typeface="Trebuchet MS"/>
                <a:cs typeface="Trebuchet MS"/>
              </a:rPr>
              <a:t> </a:t>
            </a:r>
            <a:r>
              <a:rPr sz="2450" spc="-35" dirty="0">
                <a:latin typeface="Trebuchet MS"/>
                <a:cs typeface="Trebuchet MS"/>
              </a:rPr>
              <a:t>of</a:t>
            </a:r>
            <a:r>
              <a:rPr sz="2450" spc="-55" dirty="0">
                <a:latin typeface="Trebuchet MS"/>
                <a:cs typeface="Trebuchet MS"/>
              </a:rPr>
              <a:t> the</a:t>
            </a:r>
            <a:r>
              <a:rPr sz="2450" spc="-50" dirty="0">
                <a:latin typeface="Trebuchet MS"/>
                <a:cs typeface="Trebuchet MS"/>
              </a:rPr>
              <a:t> </a:t>
            </a:r>
            <a:r>
              <a:rPr sz="2450" spc="40" dirty="0">
                <a:latin typeface="Trebuchet MS"/>
                <a:cs typeface="Trebuchet MS"/>
              </a:rPr>
              <a:t>leads</a:t>
            </a:r>
            <a:r>
              <a:rPr sz="2450" spc="-55" dirty="0">
                <a:latin typeface="Trebuchet MS"/>
                <a:cs typeface="Trebuchet MS"/>
              </a:rPr>
              <a:t> </a:t>
            </a:r>
            <a:r>
              <a:rPr sz="2450" spc="-50" dirty="0">
                <a:latin typeface="Trebuchet MS"/>
                <a:cs typeface="Trebuchet MS"/>
              </a:rPr>
              <a:t>are </a:t>
            </a:r>
            <a:r>
              <a:rPr sz="2450" spc="-20" dirty="0">
                <a:latin typeface="Trebuchet MS"/>
                <a:cs typeface="Trebuchet MS"/>
              </a:rPr>
              <a:t>originated</a:t>
            </a:r>
            <a:r>
              <a:rPr sz="2450" spc="-55" dirty="0">
                <a:latin typeface="Trebuchet MS"/>
                <a:cs typeface="Trebuchet MS"/>
              </a:rPr>
              <a:t> </a:t>
            </a:r>
            <a:r>
              <a:rPr sz="2450" spc="-45" dirty="0">
                <a:latin typeface="Trebuchet MS"/>
                <a:cs typeface="Trebuchet MS"/>
              </a:rPr>
              <a:t>from</a:t>
            </a:r>
            <a:r>
              <a:rPr sz="2450" spc="-50" dirty="0">
                <a:latin typeface="Trebuchet MS"/>
                <a:cs typeface="Trebuchet MS"/>
              </a:rPr>
              <a:t> </a:t>
            </a:r>
            <a:r>
              <a:rPr sz="2450" spc="40" dirty="0">
                <a:latin typeface="Trebuchet MS"/>
                <a:cs typeface="Trebuchet MS"/>
              </a:rPr>
              <a:t>"landing</a:t>
            </a:r>
            <a:r>
              <a:rPr sz="2450" spc="-55" dirty="0">
                <a:latin typeface="Trebuchet MS"/>
                <a:cs typeface="Trebuchet MS"/>
              </a:rPr>
              <a:t> </a:t>
            </a:r>
            <a:r>
              <a:rPr sz="2450" spc="80" dirty="0">
                <a:latin typeface="Trebuchet MS"/>
                <a:cs typeface="Trebuchet MS"/>
              </a:rPr>
              <a:t>page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63179" y="7984498"/>
            <a:ext cx="853313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5"/>
              </a:spcBef>
            </a:pPr>
            <a:r>
              <a:rPr sz="2450" spc="95" dirty="0">
                <a:latin typeface="Trebuchet MS"/>
                <a:cs typeface="Trebuchet MS"/>
              </a:rPr>
              <a:t>submission"</a:t>
            </a:r>
            <a:r>
              <a:rPr sz="2450" spc="-60" dirty="0">
                <a:latin typeface="Trebuchet MS"/>
                <a:cs typeface="Trebuchet MS"/>
              </a:rPr>
              <a:t> </a:t>
            </a:r>
            <a:r>
              <a:rPr sz="2450" spc="55" dirty="0">
                <a:latin typeface="Trebuchet MS"/>
                <a:cs typeface="Trebuchet MS"/>
              </a:rPr>
              <a:t>and</a:t>
            </a:r>
            <a:r>
              <a:rPr sz="2450" spc="-55" dirty="0">
                <a:latin typeface="Trebuchet MS"/>
                <a:cs typeface="Trebuchet MS"/>
              </a:rPr>
              <a:t> “API”. </a:t>
            </a:r>
            <a:r>
              <a:rPr sz="2450" spc="5" dirty="0">
                <a:latin typeface="Trebuchet MS"/>
                <a:cs typeface="Trebuchet MS"/>
              </a:rPr>
              <a:t>The</a:t>
            </a:r>
            <a:r>
              <a:rPr sz="2450" spc="-55" dirty="0">
                <a:latin typeface="Trebuchet MS"/>
                <a:cs typeface="Trebuchet MS"/>
              </a:rPr>
              <a:t> </a:t>
            </a:r>
            <a:r>
              <a:rPr sz="2450" spc="105" dirty="0">
                <a:latin typeface="Trebuchet MS"/>
                <a:cs typeface="Trebuchet MS"/>
              </a:rPr>
              <a:t>"Lead</a:t>
            </a:r>
            <a:r>
              <a:rPr sz="2450" spc="-60" dirty="0">
                <a:latin typeface="Trebuchet MS"/>
                <a:cs typeface="Trebuchet MS"/>
              </a:rPr>
              <a:t> </a:t>
            </a:r>
            <a:r>
              <a:rPr sz="2450" spc="80" dirty="0">
                <a:latin typeface="Trebuchet MS"/>
                <a:cs typeface="Trebuchet MS"/>
              </a:rPr>
              <a:t>add</a:t>
            </a:r>
            <a:r>
              <a:rPr sz="2450" spc="-55" dirty="0">
                <a:latin typeface="Trebuchet MS"/>
                <a:cs typeface="Trebuchet MS"/>
              </a:rPr>
              <a:t> </a:t>
            </a:r>
            <a:r>
              <a:rPr sz="2450" spc="25" dirty="0">
                <a:latin typeface="Trebuchet MS"/>
                <a:cs typeface="Trebuchet MS"/>
              </a:rPr>
              <a:t>form"</a:t>
            </a:r>
            <a:r>
              <a:rPr sz="2450" spc="-55" dirty="0">
                <a:latin typeface="Trebuchet MS"/>
                <a:cs typeface="Trebuchet MS"/>
              </a:rPr>
              <a:t> </a:t>
            </a:r>
            <a:r>
              <a:rPr sz="2450" spc="105" dirty="0">
                <a:latin typeface="Trebuchet MS"/>
                <a:cs typeface="Trebuchet MS"/>
              </a:rPr>
              <a:t>has</a:t>
            </a:r>
            <a:r>
              <a:rPr sz="2450" spc="-55" dirty="0">
                <a:latin typeface="Trebuchet MS"/>
                <a:cs typeface="Trebuchet MS"/>
              </a:rPr>
              <a:t> </a:t>
            </a:r>
            <a:r>
              <a:rPr sz="2450" spc="40" dirty="0">
                <a:latin typeface="Trebuchet MS"/>
                <a:cs typeface="Trebuchet MS"/>
              </a:rPr>
              <a:t>a</a:t>
            </a:r>
            <a:r>
              <a:rPr sz="2450" spc="-55" dirty="0">
                <a:latin typeface="Trebuchet MS"/>
                <a:cs typeface="Trebuchet MS"/>
              </a:rPr>
              <a:t> </a:t>
            </a:r>
            <a:r>
              <a:rPr sz="2450" spc="-20" dirty="0">
                <a:latin typeface="Trebuchet MS"/>
                <a:cs typeface="Trebuchet MS"/>
              </a:rPr>
              <a:t>very</a:t>
            </a:r>
            <a:r>
              <a:rPr sz="2450" spc="-60" dirty="0">
                <a:latin typeface="Trebuchet MS"/>
                <a:cs typeface="Trebuchet MS"/>
              </a:rPr>
              <a:t> </a:t>
            </a:r>
            <a:r>
              <a:rPr sz="2450" spc="25" dirty="0">
                <a:latin typeface="Trebuchet MS"/>
                <a:cs typeface="Trebuchet MS"/>
              </a:rPr>
              <a:t>high </a:t>
            </a:r>
            <a:r>
              <a:rPr sz="2450" spc="-720" dirty="0">
                <a:latin typeface="Trebuchet MS"/>
                <a:cs typeface="Trebuchet MS"/>
              </a:rPr>
              <a:t> </a:t>
            </a:r>
            <a:r>
              <a:rPr sz="2450" spc="35" dirty="0">
                <a:latin typeface="Trebuchet MS"/>
                <a:cs typeface="Trebuchet MS"/>
              </a:rPr>
              <a:t>conversion</a:t>
            </a:r>
            <a:r>
              <a:rPr sz="2450" spc="-60" dirty="0">
                <a:latin typeface="Trebuchet MS"/>
                <a:cs typeface="Trebuchet MS"/>
              </a:rPr>
              <a:t> </a:t>
            </a:r>
            <a:r>
              <a:rPr sz="2450" spc="-75" dirty="0">
                <a:latin typeface="Trebuchet MS"/>
                <a:cs typeface="Trebuchet MS"/>
              </a:rPr>
              <a:t>rate</a:t>
            </a:r>
            <a:r>
              <a:rPr sz="2450" spc="-55" dirty="0">
                <a:latin typeface="Trebuchet MS"/>
                <a:cs typeface="Trebuchet MS"/>
              </a:rPr>
              <a:t> </a:t>
            </a:r>
            <a:r>
              <a:rPr sz="2450" spc="-35" dirty="0">
                <a:latin typeface="Trebuchet MS"/>
                <a:cs typeface="Trebuchet MS"/>
              </a:rPr>
              <a:t>of</a:t>
            </a:r>
            <a:r>
              <a:rPr sz="2450" spc="-55" dirty="0">
                <a:latin typeface="Trebuchet MS"/>
                <a:cs typeface="Trebuchet MS"/>
              </a:rPr>
              <a:t> </a:t>
            </a:r>
            <a:r>
              <a:rPr sz="2450" spc="240" dirty="0">
                <a:latin typeface="Trebuchet MS"/>
                <a:cs typeface="Trebuchet MS"/>
              </a:rPr>
              <a:t>92%.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43214" y="1668248"/>
            <a:ext cx="2793365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10" dirty="0">
                <a:latin typeface="Arial"/>
                <a:cs typeface="Arial"/>
              </a:rPr>
              <a:t>Numerical</a:t>
            </a:r>
            <a:r>
              <a:rPr sz="2300" b="1" spc="-40" dirty="0">
                <a:latin typeface="Arial"/>
                <a:cs typeface="Arial"/>
              </a:rPr>
              <a:t> </a:t>
            </a:r>
            <a:r>
              <a:rPr sz="2300" b="1" spc="-10" dirty="0">
                <a:latin typeface="Arial"/>
                <a:cs typeface="Arial"/>
              </a:rPr>
              <a:t>variables</a:t>
            </a:r>
            <a:endParaRPr sz="2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418388" y="1438664"/>
            <a:ext cx="3592829" cy="83629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3099"/>
              </a:lnSpc>
              <a:spcBef>
                <a:spcPts val="40"/>
              </a:spcBef>
            </a:pPr>
            <a:r>
              <a:rPr sz="2600" b="1" spc="35" dirty="0">
                <a:latin typeface="Arial"/>
                <a:cs typeface="Arial"/>
              </a:rPr>
              <a:t>Categorical</a:t>
            </a:r>
            <a:r>
              <a:rPr sz="2600" b="1" spc="-30" dirty="0">
                <a:latin typeface="Arial"/>
                <a:cs typeface="Arial"/>
              </a:rPr>
              <a:t> </a:t>
            </a:r>
            <a:r>
              <a:rPr sz="2600" b="1" spc="5" dirty="0">
                <a:latin typeface="Arial"/>
                <a:cs typeface="Arial"/>
              </a:rPr>
              <a:t>variables</a:t>
            </a:r>
            <a:r>
              <a:rPr sz="2600" b="1" spc="-30" dirty="0">
                <a:latin typeface="Arial"/>
                <a:cs typeface="Arial"/>
              </a:rPr>
              <a:t> </a:t>
            </a:r>
            <a:r>
              <a:rPr sz="2600" b="1" spc="-135" dirty="0">
                <a:latin typeface="Arial"/>
                <a:cs typeface="Arial"/>
              </a:rPr>
              <a:t>: </a:t>
            </a:r>
            <a:r>
              <a:rPr sz="2600" b="1" spc="-705" dirty="0">
                <a:latin typeface="Arial"/>
                <a:cs typeface="Arial"/>
              </a:rPr>
              <a:t> </a:t>
            </a:r>
            <a:r>
              <a:rPr sz="2600" b="1" spc="30" dirty="0">
                <a:latin typeface="Arial"/>
                <a:cs typeface="Arial"/>
              </a:rPr>
              <a:t>Lead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origin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326" y="7566647"/>
            <a:ext cx="9061450" cy="10896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65"/>
              </a:spcBef>
            </a:pPr>
            <a:r>
              <a:rPr sz="2300" spc="110" dirty="0">
                <a:latin typeface="Trebuchet MS"/>
                <a:cs typeface="Trebuchet MS"/>
              </a:rPr>
              <a:t>Focus</a:t>
            </a:r>
            <a:r>
              <a:rPr sz="2300" spc="-55" dirty="0">
                <a:latin typeface="Trebuchet MS"/>
                <a:cs typeface="Trebuchet MS"/>
              </a:rPr>
              <a:t> </a:t>
            </a:r>
            <a:r>
              <a:rPr sz="2300" spc="55" dirty="0">
                <a:latin typeface="Trebuchet MS"/>
                <a:cs typeface="Trebuchet MS"/>
              </a:rPr>
              <a:t>on</a:t>
            </a:r>
            <a:r>
              <a:rPr sz="2300" spc="-5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improving</a:t>
            </a:r>
            <a:r>
              <a:rPr sz="2300" spc="-55" dirty="0">
                <a:latin typeface="Trebuchet MS"/>
                <a:cs typeface="Trebuchet MS"/>
              </a:rPr>
              <a:t> </a:t>
            </a:r>
            <a:r>
              <a:rPr sz="2300" spc="-60" dirty="0">
                <a:latin typeface="Trebuchet MS"/>
                <a:cs typeface="Trebuchet MS"/>
              </a:rPr>
              <a:t>the</a:t>
            </a:r>
            <a:r>
              <a:rPr sz="2300" spc="-50" dirty="0">
                <a:latin typeface="Trebuchet MS"/>
                <a:cs typeface="Trebuchet MS"/>
              </a:rPr>
              <a:t> overall</a:t>
            </a:r>
            <a:r>
              <a:rPr sz="2300" spc="-55" dirty="0">
                <a:latin typeface="Trebuchet MS"/>
                <a:cs typeface="Trebuchet MS"/>
              </a:rPr>
              <a:t> </a:t>
            </a:r>
            <a:r>
              <a:rPr sz="2300" spc="30" dirty="0">
                <a:latin typeface="Trebuchet MS"/>
                <a:cs typeface="Trebuchet MS"/>
              </a:rPr>
              <a:t>conversion</a:t>
            </a:r>
            <a:r>
              <a:rPr sz="2300" spc="-50" dirty="0">
                <a:latin typeface="Trebuchet MS"/>
                <a:cs typeface="Trebuchet MS"/>
              </a:rPr>
              <a:t> </a:t>
            </a:r>
            <a:r>
              <a:rPr sz="2300" spc="-75" dirty="0">
                <a:latin typeface="Trebuchet MS"/>
                <a:cs typeface="Trebuchet MS"/>
              </a:rPr>
              <a:t>rate</a:t>
            </a:r>
            <a:r>
              <a:rPr sz="2300" spc="-55" dirty="0">
                <a:latin typeface="Trebuchet MS"/>
                <a:cs typeface="Trebuchet MS"/>
              </a:rPr>
              <a:t> </a:t>
            </a:r>
            <a:r>
              <a:rPr sz="2300" spc="-40" dirty="0">
                <a:latin typeface="Trebuchet MS"/>
                <a:cs typeface="Trebuchet MS"/>
              </a:rPr>
              <a:t>of</a:t>
            </a:r>
            <a:r>
              <a:rPr sz="2300" spc="-50" dirty="0">
                <a:latin typeface="Trebuchet MS"/>
                <a:cs typeface="Trebuchet MS"/>
              </a:rPr>
              <a:t> </a:t>
            </a:r>
            <a:r>
              <a:rPr sz="2300" spc="30" dirty="0">
                <a:latin typeface="Trebuchet MS"/>
                <a:cs typeface="Trebuchet MS"/>
              </a:rPr>
              <a:t>leads</a:t>
            </a:r>
            <a:r>
              <a:rPr sz="2300" spc="-55" dirty="0">
                <a:latin typeface="Trebuchet MS"/>
                <a:cs typeface="Trebuchet MS"/>
              </a:rPr>
              <a:t> </a:t>
            </a:r>
            <a:r>
              <a:rPr sz="2300" spc="-50" dirty="0">
                <a:latin typeface="Trebuchet MS"/>
                <a:cs typeface="Trebuchet MS"/>
              </a:rPr>
              <a:t>from </a:t>
            </a:r>
            <a:r>
              <a:rPr sz="2300" spc="65" dirty="0">
                <a:latin typeface="Trebuchet MS"/>
                <a:cs typeface="Trebuchet MS"/>
              </a:rPr>
              <a:t>sources </a:t>
            </a:r>
            <a:r>
              <a:rPr sz="2300" spc="-680" dirty="0">
                <a:latin typeface="Trebuchet MS"/>
                <a:cs typeface="Trebuchet MS"/>
              </a:rPr>
              <a:t> </a:t>
            </a:r>
            <a:r>
              <a:rPr sz="2300" spc="-75" dirty="0">
                <a:latin typeface="Trebuchet MS"/>
                <a:cs typeface="Trebuchet MS"/>
              </a:rPr>
              <a:t>like </a:t>
            </a:r>
            <a:r>
              <a:rPr sz="2300" spc="15" dirty="0">
                <a:latin typeface="Trebuchet MS"/>
                <a:cs typeface="Trebuchet MS"/>
              </a:rPr>
              <a:t>google, </a:t>
            </a:r>
            <a:r>
              <a:rPr sz="2300" spc="-30" dirty="0">
                <a:latin typeface="Trebuchet MS"/>
                <a:cs typeface="Trebuchet MS"/>
              </a:rPr>
              <a:t>olark </a:t>
            </a:r>
            <a:r>
              <a:rPr sz="2300" spc="-50" dirty="0">
                <a:latin typeface="Trebuchet MS"/>
                <a:cs typeface="Trebuchet MS"/>
              </a:rPr>
              <a:t>chat, </a:t>
            </a:r>
            <a:r>
              <a:rPr sz="2300" spc="-55" dirty="0">
                <a:latin typeface="Trebuchet MS"/>
                <a:cs typeface="Trebuchet MS"/>
              </a:rPr>
              <a:t>direct </a:t>
            </a:r>
            <a:r>
              <a:rPr sz="2300" spc="-105" dirty="0">
                <a:latin typeface="Trebuchet MS"/>
                <a:cs typeface="Trebuchet MS"/>
              </a:rPr>
              <a:t>traﬃc, </a:t>
            </a:r>
            <a:r>
              <a:rPr sz="2300" spc="10" dirty="0">
                <a:latin typeface="Trebuchet MS"/>
                <a:cs typeface="Trebuchet MS"/>
              </a:rPr>
              <a:t>organic </a:t>
            </a:r>
            <a:r>
              <a:rPr sz="2300" spc="30" dirty="0">
                <a:latin typeface="Trebuchet MS"/>
                <a:cs typeface="Trebuchet MS"/>
              </a:rPr>
              <a:t>search </a:t>
            </a:r>
            <a:r>
              <a:rPr sz="2300" spc="125" dirty="0">
                <a:latin typeface="Trebuchet MS"/>
                <a:cs typeface="Trebuchet MS"/>
              </a:rPr>
              <a:t>as </a:t>
            </a:r>
            <a:r>
              <a:rPr sz="2300" spc="-40" dirty="0">
                <a:latin typeface="Trebuchet MS"/>
                <a:cs typeface="Trebuchet MS"/>
              </a:rPr>
              <a:t>they </a:t>
            </a:r>
            <a:r>
              <a:rPr sz="2300" spc="-20" dirty="0">
                <a:latin typeface="Trebuchet MS"/>
                <a:cs typeface="Trebuchet MS"/>
              </a:rPr>
              <a:t>generate </a:t>
            </a:r>
            <a:r>
              <a:rPr sz="2300" spc="-680" dirty="0">
                <a:latin typeface="Trebuchet MS"/>
                <a:cs typeface="Trebuchet MS"/>
              </a:rPr>
              <a:t> </a:t>
            </a:r>
            <a:r>
              <a:rPr sz="2300" spc="-20" dirty="0">
                <a:latin typeface="Trebuchet MS"/>
                <a:cs typeface="Trebuchet MS"/>
              </a:rPr>
              <a:t>significant</a:t>
            </a:r>
            <a:r>
              <a:rPr sz="2300" spc="-60" dirty="0">
                <a:latin typeface="Trebuchet MS"/>
                <a:cs typeface="Trebuchet MS"/>
              </a:rPr>
              <a:t> </a:t>
            </a:r>
            <a:r>
              <a:rPr sz="2300" spc="10" dirty="0">
                <a:latin typeface="Trebuchet MS"/>
                <a:cs typeface="Trebuchet MS"/>
              </a:rPr>
              <a:t>number</a:t>
            </a:r>
            <a:r>
              <a:rPr sz="2300" spc="-55" dirty="0">
                <a:latin typeface="Trebuchet MS"/>
                <a:cs typeface="Trebuchet MS"/>
              </a:rPr>
              <a:t> </a:t>
            </a:r>
            <a:r>
              <a:rPr sz="2300" spc="-40" dirty="0">
                <a:latin typeface="Trebuchet MS"/>
                <a:cs typeface="Trebuchet MS"/>
              </a:rPr>
              <a:t>of</a:t>
            </a:r>
            <a:r>
              <a:rPr sz="2300" spc="-55" dirty="0">
                <a:latin typeface="Trebuchet MS"/>
                <a:cs typeface="Trebuchet MS"/>
              </a:rPr>
              <a:t> </a:t>
            </a:r>
            <a:r>
              <a:rPr sz="2300" spc="-10" dirty="0">
                <a:latin typeface="Trebuchet MS"/>
                <a:cs typeface="Trebuchet MS"/>
              </a:rPr>
              <a:t>leads.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79388" y="8253114"/>
            <a:ext cx="7602855" cy="60642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indent="147955">
              <a:lnSpc>
                <a:spcPts val="2160"/>
              </a:lnSpc>
              <a:spcBef>
                <a:spcPts val="380"/>
              </a:spcBef>
            </a:pPr>
            <a:r>
              <a:rPr sz="2000" spc="45" dirty="0">
                <a:latin typeface="Trebuchet MS"/>
                <a:cs typeface="Trebuchet MS"/>
              </a:rPr>
              <a:t>Conversion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rate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of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30" dirty="0">
                <a:latin typeface="Trebuchet MS"/>
                <a:cs typeface="Trebuchet MS"/>
              </a:rPr>
              <a:t>leads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with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last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activity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110" dirty="0">
                <a:latin typeface="Trebuchet MS"/>
                <a:cs typeface="Trebuchet MS"/>
              </a:rPr>
              <a:t>as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310" dirty="0">
                <a:latin typeface="Trebuchet MS"/>
                <a:cs typeface="Trebuchet MS"/>
              </a:rPr>
              <a:t>'SMS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sent'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is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almost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190" dirty="0">
                <a:latin typeface="Trebuchet MS"/>
                <a:cs typeface="Trebuchet MS"/>
              </a:rPr>
              <a:t>60%.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666" y="1719041"/>
            <a:ext cx="9662187" cy="491297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10362" y="1703747"/>
            <a:ext cx="8523771" cy="628733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40045" y="560291"/>
            <a:ext cx="3417570" cy="716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0" spc="40" dirty="0"/>
              <a:t>Lead</a:t>
            </a:r>
            <a:r>
              <a:rPr sz="4500" spc="-60" dirty="0"/>
              <a:t> </a:t>
            </a:r>
            <a:r>
              <a:rPr sz="4500" dirty="0"/>
              <a:t>source</a:t>
            </a:r>
            <a:endParaRPr sz="4500"/>
          </a:p>
        </p:txBody>
      </p:sp>
      <p:sp>
        <p:nvSpPr>
          <p:cNvPr id="7" name="object 7"/>
          <p:cNvSpPr txBox="1"/>
          <p:nvPr/>
        </p:nvSpPr>
        <p:spPr>
          <a:xfrm>
            <a:off x="13792365" y="560291"/>
            <a:ext cx="3331845" cy="716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0" b="1" spc="15" dirty="0">
                <a:latin typeface="Arial"/>
                <a:cs typeface="Arial"/>
              </a:rPr>
              <a:t>Last</a:t>
            </a:r>
            <a:r>
              <a:rPr sz="4500" b="1" spc="-55" dirty="0">
                <a:latin typeface="Arial"/>
                <a:cs typeface="Arial"/>
              </a:rPr>
              <a:t> </a:t>
            </a:r>
            <a:r>
              <a:rPr sz="4500" b="1" spc="-10" dirty="0">
                <a:latin typeface="Arial"/>
                <a:cs typeface="Arial"/>
              </a:rPr>
              <a:t>activity</a:t>
            </a:r>
            <a:endParaRPr sz="4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5623" y="2016486"/>
            <a:ext cx="8311376" cy="564524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91780" y="8412870"/>
            <a:ext cx="7919720" cy="5257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32410" marR="5080" indent="-220345">
              <a:lnSpc>
                <a:spcPts val="1860"/>
              </a:lnSpc>
              <a:spcBef>
                <a:spcPts val="340"/>
              </a:spcBef>
              <a:buSzPct val="123529"/>
              <a:buChar char="•"/>
              <a:tabLst>
                <a:tab pos="233045" algn="l"/>
              </a:tabLst>
            </a:pPr>
            <a:r>
              <a:rPr sz="1700" spc="75" dirty="0">
                <a:latin typeface="Trebuchet MS"/>
                <a:cs typeface="Trebuchet MS"/>
              </a:rPr>
              <a:t>Leads</a:t>
            </a:r>
            <a:r>
              <a:rPr sz="1700" spc="-30" dirty="0">
                <a:latin typeface="Trebuchet MS"/>
                <a:cs typeface="Trebuchet MS"/>
              </a:rPr>
              <a:t> </a:t>
            </a:r>
            <a:r>
              <a:rPr sz="1700" spc="-40" dirty="0">
                <a:latin typeface="Trebuchet MS"/>
                <a:cs typeface="Trebuchet MS"/>
              </a:rPr>
              <a:t>with</a:t>
            </a:r>
            <a:r>
              <a:rPr sz="1700" spc="-25" dirty="0">
                <a:latin typeface="Trebuchet MS"/>
                <a:cs typeface="Trebuchet MS"/>
              </a:rPr>
              <a:t> </a:t>
            </a:r>
            <a:r>
              <a:rPr sz="1700" spc="25" dirty="0">
                <a:latin typeface="Trebuchet MS"/>
                <a:cs typeface="Trebuchet MS"/>
              </a:rPr>
              <a:t>Finance</a:t>
            </a:r>
            <a:r>
              <a:rPr sz="1700" spc="-30" dirty="0">
                <a:latin typeface="Trebuchet MS"/>
                <a:cs typeface="Trebuchet MS"/>
              </a:rPr>
              <a:t> </a:t>
            </a:r>
            <a:r>
              <a:rPr sz="1700" spc="50" dirty="0">
                <a:latin typeface="Trebuchet MS"/>
                <a:cs typeface="Trebuchet MS"/>
              </a:rPr>
              <a:t>Management</a:t>
            </a:r>
            <a:r>
              <a:rPr sz="1700" spc="-25" dirty="0">
                <a:latin typeface="Trebuchet MS"/>
                <a:cs typeface="Trebuchet MS"/>
              </a:rPr>
              <a:t> </a:t>
            </a:r>
            <a:r>
              <a:rPr sz="1700" spc="25" dirty="0">
                <a:latin typeface="Trebuchet MS"/>
                <a:cs typeface="Trebuchet MS"/>
              </a:rPr>
              <a:t>,Human</a:t>
            </a:r>
            <a:r>
              <a:rPr sz="1700" spc="-30" dirty="0">
                <a:latin typeface="Trebuchet MS"/>
                <a:cs typeface="Trebuchet MS"/>
              </a:rPr>
              <a:t> </a:t>
            </a:r>
            <a:r>
              <a:rPr sz="1700" spc="55" dirty="0">
                <a:latin typeface="Trebuchet MS"/>
                <a:cs typeface="Trebuchet MS"/>
              </a:rPr>
              <a:t>Resource</a:t>
            </a:r>
            <a:r>
              <a:rPr sz="1700" spc="-25" dirty="0">
                <a:latin typeface="Trebuchet MS"/>
                <a:cs typeface="Trebuchet MS"/>
              </a:rPr>
              <a:t> </a:t>
            </a:r>
            <a:r>
              <a:rPr sz="1700" spc="50" dirty="0">
                <a:latin typeface="Trebuchet MS"/>
                <a:cs typeface="Trebuchet MS"/>
              </a:rPr>
              <a:t>Management</a:t>
            </a:r>
            <a:r>
              <a:rPr sz="1700" spc="-25" dirty="0">
                <a:latin typeface="Trebuchet MS"/>
                <a:cs typeface="Trebuchet MS"/>
              </a:rPr>
              <a:t> </a:t>
            </a:r>
            <a:r>
              <a:rPr sz="1700" spc="-110" dirty="0">
                <a:latin typeface="Trebuchet MS"/>
                <a:cs typeface="Trebuchet MS"/>
              </a:rPr>
              <a:t>&amp;</a:t>
            </a:r>
            <a:r>
              <a:rPr sz="1700" spc="-30" dirty="0">
                <a:latin typeface="Trebuchet MS"/>
                <a:cs typeface="Trebuchet MS"/>
              </a:rPr>
              <a:t> </a:t>
            </a:r>
            <a:r>
              <a:rPr sz="1700" spc="25" dirty="0">
                <a:latin typeface="Trebuchet MS"/>
                <a:cs typeface="Trebuchet MS"/>
              </a:rPr>
              <a:t>Marketing </a:t>
            </a:r>
            <a:r>
              <a:rPr sz="1700" spc="-495" dirty="0">
                <a:latin typeface="Trebuchet MS"/>
                <a:cs typeface="Trebuchet MS"/>
              </a:rPr>
              <a:t> </a:t>
            </a:r>
            <a:r>
              <a:rPr sz="1700" spc="50" dirty="0">
                <a:latin typeface="Trebuchet MS"/>
                <a:cs typeface="Trebuchet MS"/>
              </a:rPr>
              <a:t>Management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80" dirty="0">
                <a:latin typeface="Trebuchet MS"/>
                <a:cs typeface="Trebuchet MS"/>
              </a:rPr>
              <a:t>has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25" dirty="0">
                <a:latin typeface="Trebuchet MS"/>
                <a:cs typeface="Trebuchet MS"/>
              </a:rPr>
              <a:t>high</a:t>
            </a:r>
            <a:r>
              <a:rPr sz="1700" spc="-30" dirty="0">
                <a:latin typeface="Trebuchet MS"/>
                <a:cs typeface="Trebuchet MS"/>
              </a:rPr>
              <a:t> </a:t>
            </a:r>
            <a:r>
              <a:rPr sz="1700" spc="50" dirty="0">
                <a:latin typeface="Trebuchet MS"/>
                <a:cs typeface="Trebuchet MS"/>
              </a:rPr>
              <a:t>and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-60" dirty="0">
                <a:latin typeface="Trebuchet MS"/>
                <a:cs typeface="Trebuchet MS"/>
              </a:rPr>
              <a:t>their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30" dirty="0">
                <a:latin typeface="Trebuchet MS"/>
                <a:cs typeface="Trebuchet MS"/>
              </a:rPr>
              <a:t>conversion</a:t>
            </a:r>
            <a:r>
              <a:rPr sz="1700" spc="-30" dirty="0">
                <a:latin typeface="Trebuchet MS"/>
                <a:cs typeface="Trebuchet MS"/>
              </a:rPr>
              <a:t> </a:t>
            </a:r>
            <a:r>
              <a:rPr sz="1700" spc="-45" dirty="0">
                <a:latin typeface="Trebuchet MS"/>
                <a:cs typeface="Trebuchet MS"/>
              </a:rPr>
              <a:t>rate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35" dirty="0">
                <a:latin typeface="Trebuchet MS"/>
                <a:cs typeface="Trebuchet MS"/>
              </a:rPr>
              <a:t>is</a:t>
            </a:r>
            <a:r>
              <a:rPr sz="1700" spc="-30" dirty="0">
                <a:latin typeface="Trebuchet MS"/>
                <a:cs typeface="Trebuchet MS"/>
              </a:rPr>
              <a:t> </a:t>
            </a:r>
            <a:r>
              <a:rPr sz="1700" spc="20" dirty="0">
                <a:latin typeface="Trebuchet MS"/>
                <a:cs typeface="Trebuchet MS"/>
              </a:rPr>
              <a:t>around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175" dirty="0">
                <a:latin typeface="Trebuchet MS"/>
                <a:cs typeface="Trebuchet MS"/>
              </a:rPr>
              <a:t>45%.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6756" y="858537"/>
            <a:ext cx="3873500" cy="716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0" b="1" dirty="0">
                <a:latin typeface="Arial"/>
                <a:cs typeface="Arial"/>
              </a:rPr>
              <a:t>Specialisation</a:t>
            </a:r>
            <a:endParaRPr sz="4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105414" y="842972"/>
            <a:ext cx="3203575" cy="716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0" spc="25" dirty="0"/>
              <a:t>Occupation</a:t>
            </a:r>
            <a:endParaRPr sz="45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97687" y="2237943"/>
            <a:ext cx="8570322" cy="49366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788322" y="8334484"/>
            <a:ext cx="120650" cy="873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spc="-360" dirty="0">
                <a:latin typeface="Trebuchet MS"/>
                <a:cs typeface="Trebuchet MS"/>
              </a:rPr>
              <a:t>•</a:t>
            </a: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2100" spc="-360" dirty="0">
                <a:latin typeface="Trebuchet MS"/>
                <a:cs typeface="Trebuchet MS"/>
              </a:rPr>
              <a:t>•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50093" y="8359891"/>
            <a:ext cx="8386445" cy="10750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110"/>
              </a:spcBef>
            </a:pPr>
            <a:r>
              <a:rPr sz="1700" spc="105" dirty="0">
                <a:latin typeface="Trebuchet MS"/>
                <a:cs typeface="Trebuchet MS"/>
              </a:rPr>
              <a:t>Most</a:t>
            </a:r>
            <a:r>
              <a:rPr sz="1700" spc="-30" dirty="0">
                <a:latin typeface="Trebuchet MS"/>
                <a:cs typeface="Trebuchet MS"/>
              </a:rPr>
              <a:t> </a:t>
            </a:r>
            <a:r>
              <a:rPr sz="1700" spc="-20" dirty="0">
                <a:latin typeface="Trebuchet MS"/>
                <a:cs typeface="Trebuchet MS"/>
              </a:rPr>
              <a:t>of</a:t>
            </a:r>
            <a:r>
              <a:rPr sz="1700" spc="-30" dirty="0">
                <a:latin typeface="Trebuchet MS"/>
                <a:cs typeface="Trebuchet MS"/>
              </a:rPr>
              <a:t> </a:t>
            </a:r>
            <a:r>
              <a:rPr sz="1700" spc="-35" dirty="0">
                <a:latin typeface="Trebuchet MS"/>
                <a:cs typeface="Trebuchet MS"/>
              </a:rPr>
              <a:t>the</a:t>
            </a:r>
            <a:r>
              <a:rPr sz="1700" spc="-25" dirty="0">
                <a:latin typeface="Trebuchet MS"/>
                <a:cs typeface="Trebuchet MS"/>
              </a:rPr>
              <a:t> </a:t>
            </a:r>
            <a:r>
              <a:rPr sz="1700" spc="35" dirty="0">
                <a:latin typeface="Trebuchet MS"/>
                <a:cs typeface="Trebuchet MS"/>
              </a:rPr>
              <a:t>leads</a:t>
            </a:r>
            <a:r>
              <a:rPr sz="1700" spc="-30" dirty="0">
                <a:latin typeface="Trebuchet MS"/>
                <a:cs typeface="Trebuchet MS"/>
              </a:rPr>
              <a:t> are </a:t>
            </a:r>
            <a:r>
              <a:rPr sz="1700" spc="-25" dirty="0">
                <a:latin typeface="Trebuchet MS"/>
                <a:cs typeface="Trebuchet MS"/>
              </a:rPr>
              <a:t>from </a:t>
            </a:r>
            <a:r>
              <a:rPr sz="1700" spc="40" dirty="0">
                <a:latin typeface="Trebuchet MS"/>
                <a:cs typeface="Trebuchet MS"/>
              </a:rPr>
              <a:t>Unemployed</a:t>
            </a:r>
            <a:r>
              <a:rPr sz="1700" spc="-30" dirty="0">
                <a:latin typeface="Trebuchet MS"/>
                <a:cs typeface="Trebuchet MS"/>
              </a:rPr>
              <a:t> </a:t>
            </a:r>
            <a:r>
              <a:rPr sz="1700" spc="20" dirty="0">
                <a:latin typeface="Trebuchet MS"/>
                <a:cs typeface="Trebuchet MS"/>
              </a:rPr>
              <a:t>category</a:t>
            </a:r>
            <a:r>
              <a:rPr sz="1700" spc="-30" dirty="0">
                <a:latin typeface="Trebuchet MS"/>
                <a:cs typeface="Trebuchet MS"/>
              </a:rPr>
              <a:t> </a:t>
            </a:r>
            <a:r>
              <a:rPr sz="1700" spc="-10" dirty="0">
                <a:latin typeface="Trebuchet MS"/>
                <a:cs typeface="Trebuchet MS"/>
              </a:rPr>
              <a:t>but</a:t>
            </a:r>
            <a:r>
              <a:rPr sz="1700" spc="-25" dirty="0">
                <a:latin typeface="Trebuchet MS"/>
                <a:cs typeface="Trebuchet MS"/>
              </a:rPr>
              <a:t> </a:t>
            </a:r>
            <a:r>
              <a:rPr sz="1700" spc="-60" dirty="0">
                <a:latin typeface="Trebuchet MS"/>
                <a:cs typeface="Trebuchet MS"/>
              </a:rPr>
              <a:t>their</a:t>
            </a:r>
            <a:r>
              <a:rPr sz="1700" spc="-30" dirty="0">
                <a:latin typeface="Trebuchet MS"/>
                <a:cs typeface="Trebuchet MS"/>
              </a:rPr>
              <a:t> </a:t>
            </a:r>
            <a:r>
              <a:rPr sz="1700" spc="30" dirty="0">
                <a:latin typeface="Trebuchet MS"/>
                <a:cs typeface="Trebuchet MS"/>
              </a:rPr>
              <a:t>conversion</a:t>
            </a:r>
            <a:r>
              <a:rPr sz="1700" spc="-30" dirty="0">
                <a:latin typeface="Trebuchet MS"/>
                <a:cs typeface="Trebuchet MS"/>
              </a:rPr>
              <a:t> </a:t>
            </a:r>
            <a:r>
              <a:rPr sz="1700" spc="-45" dirty="0">
                <a:latin typeface="Trebuchet MS"/>
                <a:cs typeface="Trebuchet MS"/>
              </a:rPr>
              <a:t>rate</a:t>
            </a:r>
            <a:r>
              <a:rPr sz="1700" spc="-25" dirty="0">
                <a:latin typeface="Trebuchet MS"/>
                <a:cs typeface="Trebuchet MS"/>
              </a:rPr>
              <a:t> </a:t>
            </a:r>
            <a:r>
              <a:rPr sz="1700" spc="35" dirty="0">
                <a:latin typeface="Trebuchet MS"/>
                <a:cs typeface="Trebuchet MS"/>
              </a:rPr>
              <a:t>is</a:t>
            </a:r>
            <a:r>
              <a:rPr sz="1700" spc="-30" dirty="0">
                <a:latin typeface="Trebuchet MS"/>
                <a:cs typeface="Trebuchet MS"/>
              </a:rPr>
              <a:t> </a:t>
            </a:r>
            <a:r>
              <a:rPr sz="1700" spc="-10" dirty="0">
                <a:latin typeface="Trebuchet MS"/>
                <a:cs typeface="Trebuchet MS"/>
              </a:rPr>
              <a:t>very</a:t>
            </a:r>
            <a:r>
              <a:rPr sz="1700" spc="-3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low </a:t>
            </a:r>
            <a:r>
              <a:rPr sz="1700" spc="-495" dirty="0">
                <a:latin typeface="Trebuchet MS"/>
                <a:cs typeface="Trebuchet MS"/>
              </a:rPr>
              <a:t> </a:t>
            </a:r>
            <a:r>
              <a:rPr sz="1700" spc="125" dirty="0">
                <a:latin typeface="Trebuchet MS"/>
                <a:cs typeface="Trebuchet MS"/>
              </a:rPr>
              <a:t>so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25" dirty="0">
                <a:latin typeface="Trebuchet MS"/>
                <a:cs typeface="Trebuchet MS"/>
              </a:rPr>
              <a:t>we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45" dirty="0">
                <a:latin typeface="Trebuchet MS"/>
                <a:cs typeface="Trebuchet MS"/>
              </a:rPr>
              <a:t>should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50" dirty="0">
                <a:latin typeface="Trebuchet MS"/>
                <a:cs typeface="Trebuchet MS"/>
              </a:rPr>
              <a:t>focus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5" dirty="0">
                <a:latin typeface="Trebuchet MS"/>
                <a:cs typeface="Trebuchet MS"/>
              </a:rPr>
              <a:t>more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55" dirty="0">
                <a:latin typeface="Trebuchet MS"/>
                <a:cs typeface="Trebuchet MS"/>
              </a:rPr>
              <a:t>on</a:t>
            </a:r>
            <a:r>
              <a:rPr sz="1700" spc="-30" dirty="0">
                <a:latin typeface="Trebuchet MS"/>
                <a:cs typeface="Trebuchet MS"/>
              </a:rPr>
              <a:t> </a:t>
            </a:r>
            <a:r>
              <a:rPr sz="1700" spc="25" dirty="0">
                <a:latin typeface="Trebuchet MS"/>
                <a:cs typeface="Trebuchet MS"/>
              </a:rPr>
              <a:t>unemployed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35" dirty="0">
                <a:latin typeface="Trebuchet MS"/>
                <a:cs typeface="Trebuchet MS"/>
              </a:rPr>
              <a:t>leads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-40" dirty="0">
                <a:latin typeface="Trebuchet MS"/>
                <a:cs typeface="Trebuchet MS"/>
              </a:rPr>
              <a:t>for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15" dirty="0">
                <a:latin typeface="Trebuchet MS"/>
                <a:cs typeface="Trebuchet MS"/>
              </a:rPr>
              <a:t>conversion.</a:t>
            </a:r>
            <a:endParaRPr sz="1700">
              <a:latin typeface="Trebuchet MS"/>
              <a:cs typeface="Trebuchet MS"/>
            </a:endParaRPr>
          </a:p>
          <a:p>
            <a:pPr marL="12700" marR="244475">
              <a:lnSpc>
                <a:spcPct val="101000"/>
              </a:lnSpc>
            </a:pPr>
            <a:r>
              <a:rPr sz="1700" spc="40" dirty="0">
                <a:latin typeface="Trebuchet MS"/>
                <a:cs typeface="Trebuchet MS"/>
              </a:rPr>
              <a:t>"Working</a:t>
            </a:r>
            <a:r>
              <a:rPr sz="1700" spc="-25" dirty="0">
                <a:latin typeface="Trebuchet MS"/>
                <a:cs typeface="Trebuchet MS"/>
              </a:rPr>
              <a:t> </a:t>
            </a:r>
            <a:r>
              <a:rPr sz="1700" spc="30" dirty="0">
                <a:latin typeface="Trebuchet MS"/>
                <a:cs typeface="Trebuchet MS"/>
              </a:rPr>
              <a:t>professionals</a:t>
            </a:r>
            <a:r>
              <a:rPr sz="1700" spc="-25" dirty="0">
                <a:latin typeface="Trebuchet MS"/>
                <a:cs typeface="Trebuchet MS"/>
              </a:rPr>
              <a:t> </a:t>
            </a:r>
            <a:r>
              <a:rPr sz="1700" spc="45" dirty="0">
                <a:latin typeface="Trebuchet MS"/>
                <a:cs typeface="Trebuchet MS"/>
              </a:rPr>
              <a:t>,businessman</a:t>
            </a:r>
            <a:r>
              <a:rPr sz="1700" spc="-25" dirty="0">
                <a:latin typeface="Trebuchet MS"/>
                <a:cs typeface="Trebuchet MS"/>
              </a:rPr>
              <a:t> </a:t>
            </a:r>
            <a:r>
              <a:rPr sz="1700" spc="50" dirty="0">
                <a:latin typeface="Trebuchet MS"/>
                <a:cs typeface="Trebuchet MS"/>
              </a:rPr>
              <a:t>and</a:t>
            </a:r>
            <a:r>
              <a:rPr sz="1700" spc="-25" dirty="0">
                <a:latin typeface="Trebuchet MS"/>
                <a:cs typeface="Trebuchet MS"/>
              </a:rPr>
              <a:t> </a:t>
            </a:r>
            <a:r>
              <a:rPr sz="1700" spc="25" dirty="0">
                <a:latin typeface="Trebuchet MS"/>
                <a:cs typeface="Trebuchet MS"/>
              </a:rPr>
              <a:t>Other"</a:t>
            </a:r>
            <a:r>
              <a:rPr sz="1700" spc="-25" dirty="0">
                <a:latin typeface="Trebuchet MS"/>
                <a:cs typeface="Trebuchet MS"/>
              </a:rPr>
              <a:t> </a:t>
            </a:r>
            <a:r>
              <a:rPr sz="1700" spc="25" dirty="0">
                <a:latin typeface="Trebuchet MS"/>
                <a:cs typeface="Trebuchet MS"/>
              </a:rPr>
              <a:t>occupation</a:t>
            </a:r>
            <a:r>
              <a:rPr sz="1700" spc="-25" dirty="0">
                <a:latin typeface="Trebuchet MS"/>
                <a:cs typeface="Trebuchet MS"/>
              </a:rPr>
              <a:t> </a:t>
            </a:r>
            <a:r>
              <a:rPr sz="1700" spc="35" dirty="0">
                <a:latin typeface="Trebuchet MS"/>
                <a:cs typeface="Trebuchet MS"/>
              </a:rPr>
              <a:t>leads</a:t>
            </a:r>
            <a:r>
              <a:rPr sz="1700" spc="-25" dirty="0">
                <a:latin typeface="Trebuchet MS"/>
                <a:cs typeface="Trebuchet MS"/>
              </a:rPr>
              <a:t> </a:t>
            </a:r>
            <a:r>
              <a:rPr sz="1700" spc="-30" dirty="0">
                <a:latin typeface="Trebuchet MS"/>
                <a:cs typeface="Trebuchet MS"/>
              </a:rPr>
              <a:t>are</a:t>
            </a:r>
            <a:r>
              <a:rPr sz="1700" spc="-20" dirty="0">
                <a:latin typeface="Trebuchet MS"/>
                <a:cs typeface="Trebuchet MS"/>
              </a:rPr>
              <a:t> </a:t>
            </a:r>
            <a:r>
              <a:rPr sz="1700" spc="25" dirty="0">
                <a:latin typeface="Trebuchet MS"/>
                <a:cs typeface="Trebuchet MS"/>
              </a:rPr>
              <a:t>having</a:t>
            </a:r>
            <a:r>
              <a:rPr sz="1700" spc="-25" dirty="0">
                <a:latin typeface="Trebuchet MS"/>
                <a:cs typeface="Trebuchet MS"/>
              </a:rPr>
              <a:t> </a:t>
            </a:r>
            <a:r>
              <a:rPr sz="1700" spc="25" dirty="0">
                <a:latin typeface="Trebuchet MS"/>
                <a:cs typeface="Trebuchet MS"/>
              </a:rPr>
              <a:t>high </a:t>
            </a:r>
            <a:r>
              <a:rPr sz="1700" spc="-500" dirty="0">
                <a:latin typeface="Trebuchet MS"/>
                <a:cs typeface="Trebuchet MS"/>
              </a:rPr>
              <a:t> </a:t>
            </a:r>
            <a:r>
              <a:rPr sz="1700" spc="30" dirty="0">
                <a:latin typeface="Trebuchet MS"/>
                <a:cs typeface="Trebuchet MS"/>
              </a:rPr>
              <a:t>conversion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spc="-65" dirty="0">
                <a:latin typeface="Trebuchet MS"/>
                <a:cs typeface="Trebuchet MS"/>
              </a:rPr>
              <a:t>rate.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50"/>
              </a:spcBef>
            </a:pPr>
            <a:r>
              <a:rPr spc="60" dirty="0"/>
              <a:t>Model</a:t>
            </a:r>
            <a:r>
              <a:rPr spc="-15" dirty="0"/>
              <a:t> </a:t>
            </a:r>
            <a:r>
              <a:rPr spc="-25" dirty="0"/>
              <a:t>Evaluation</a:t>
            </a:r>
            <a:r>
              <a:rPr spc="-10" dirty="0"/>
              <a:t> </a:t>
            </a:r>
            <a:r>
              <a:rPr spc="280" dirty="0"/>
              <a:t>-</a:t>
            </a:r>
            <a:r>
              <a:rPr spc="-10" dirty="0"/>
              <a:t> </a:t>
            </a:r>
            <a:r>
              <a:rPr spc="-45" dirty="0"/>
              <a:t>Sensitivity</a:t>
            </a:r>
            <a:r>
              <a:rPr spc="-15" dirty="0"/>
              <a:t> </a:t>
            </a:r>
            <a:r>
              <a:rPr spc="5" dirty="0"/>
              <a:t>and </a:t>
            </a:r>
            <a:r>
              <a:rPr spc="-1040" dirty="0"/>
              <a:t> </a:t>
            </a:r>
            <a:r>
              <a:rPr spc="-5" dirty="0"/>
              <a:t>Specificity </a:t>
            </a:r>
            <a:r>
              <a:rPr spc="-30" dirty="0"/>
              <a:t>on</a:t>
            </a:r>
            <a:r>
              <a:rPr dirty="0"/>
              <a:t> </a:t>
            </a:r>
            <a:r>
              <a:rPr spc="-85" dirty="0"/>
              <a:t>Train</a:t>
            </a:r>
            <a:r>
              <a:rPr spc="-5" dirty="0"/>
              <a:t> </a:t>
            </a:r>
            <a:r>
              <a:rPr spc="40" dirty="0"/>
              <a:t>dataset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35355" y="5892195"/>
            <a:ext cx="287020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1615" indent="-209550">
              <a:lnSpc>
                <a:spcPct val="100000"/>
              </a:lnSpc>
              <a:spcBef>
                <a:spcPts val="95"/>
              </a:spcBef>
              <a:buSzPct val="121212"/>
              <a:buChar char="•"/>
              <a:tabLst>
                <a:tab pos="222250" algn="l"/>
              </a:tabLst>
            </a:pPr>
            <a:r>
              <a:rPr sz="1650" dirty="0">
                <a:latin typeface="Trebuchet MS"/>
                <a:cs typeface="Trebuchet MS"/>
              </a:rPr>
              <a:t>0.35</a:t>
            </a:r>
            <a:r>
              <a:rPr sz="1650" spc="-50" dirty="0">
                <a:latin typeface="Trebuchet MS"/>
                <a:cs typeface="Trebuchet MS"/>
              </a:rPr>
              <a:t> </a:t>
            </a:r>
            <a:r>
              <a:rPr sz="1650" spc="25" dirty="0">
                <a:latin typeface="Trebuchet MS"/>
                <a:cs typeface="Trebuchet MS"/>
              </a:rPr>
              <a:t>is</a:t>
            </a:r>
            <a:r>
              <a:rPr sz="1650" spc="-45" dirty="0">
                <a:latin typeface="Trebuchet MS"/>
                <a:cs typeface="Trebuchet MS"/>
              </a:rPr>
              <a:t> </a:t>
            </a:r>
            <a:r>
              <a:rPr sz="1650" spc="-30" dirty="0">
                <a:latin typeface="Trebuchet MS"/>
                <a:cs typeface="Trebuchet MS"/>
              </a:rPr>
              <a:t>optimal</a:t>
            </a:r>
            <a:r>
              <a:rPr sz="1650" spc="-45" dirty="0">
                <a:latin typeface="Trebuchet MS"/>
                <a:cs typeface="Trebuchet MS"/>
              </a:rPr>
              <a:t> </a:t>
            </a:r>
            <a:r>
              <a:rPr sz="1650" spc="-35" dirty="0">
                <a:latin typeface="Trebuchet MS"/>
                <a:cs typeface="Trebuchet MS"/>
              </a:rPr>
              <a:t>cut-off</a:t>
            </a:r>
            <a:r>
              <a:rPr sz="1650" spc="-45" dirty="0">
                <a:latin typeface="Trebuchet MS"/>
                <a:cs typeface="Trebuchet MS"/>
              </a:rPr>
              <a:t> point.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5355" y="6590142"/>
            <a:ext cx="8415020" cy="327787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21615" marR="273685" indent="-209550">
              <a:lnSpc>
                <a:spcPts val="1789"/>
              </a:lnSpc>
              <a:spcBef>
                <a:spcPts val="315"/>
              </a:spcBef>
              <a:buSzPct val="121212"/>
              <a:buChar char="•"/>
              <a:tabLst>
                <a:tab pos="222250" algn="l"/>
              </a:tabLst>
            </a:pPr>
            <a:r>
              <a:rPr sz="1650" spc="-5" dirty="0">
                <a:latin typeface="Trebuchet MS"/>
                <a:cs typeface="Trebuchet MS"/>
              </a:rPr>
              <a:t>The</a:t>
            </a:r>
            <a:r>
              <a:rPr sz="1650" spc="-35" dirty="0">
                <a:latin typeface="Trebuchet MS"/>
                <a:cs typeface="Trebuchet MS"/>
              </a:rPr>
              <a:t> </a:t>
            </a:r>
            <a:r>
              <a:rPr sz="1650" spc="20" dirty="0">
                <a:latin typeface="Trebuchet MS"/>
                <a:cs typeface="Trebuchet MS"/>
              </a:rPr>
              <a:t>accuracy</a:t>
            </a:r>
            <a:r>
              <a:rPr sz="1650" spc="-35" dirty="0">
                <a:latin typeface="Trebuchet MS"/>
                <a:cs typeface="Trebuchet MS"/>
              </a:rPr>
              <a:t> of </a:t>
            </a:r>
            <a:r>
              <a:rPr sz="1650" spc="-45" dirty="0">
                <a:latin typeface="Trebuchet MS"/>
                <a:cs typeface="Trebuchet MS"/>
              </a:rPr>
              <a:t>the</a:t>
            </a:r>
            <a:r>
              <a:rPr sz="1650" spc="-30" dirty="0">
                <a:latin typeface="Trebuchet MS"/>
                <a:cs typeface="Trebuchet MS"/>
              </a:rPr>
              <a:t> </a:t>
            </a:r>
            <a:r>
              <a:rPr sz="1650" dirty="0">
                <a:latin typeface="Trebuchet MS"/>
                <a:cs typeface="Trebuchet MS"/>
              </a:rPr>
              <a:t>model</a:t>
            </a:r>
            <a:r>
              <a:rPr sz="1650" spc="-35" dirty="0">
                <a:latin typeface="Trebuchet MS"/>
                <a:cs typeface="Trebuchet MS"/>
              </a:rPr>
              <a:t> </a:t>
            </a:r>
            <a:r>
              <a:rPr sz="1650" spc="25" dirty="0">
                <a:latin typeface="Trebuchet MS"/>
                <a:cs typeface="Trebuchet MS"/>
              </a:rPr>
              <a:t>is</a:t>
            </a:r>
            <a:r>
              <a:rPr sz="1650" spc="-35" dirty="0">
                <a:latin typeface="Trebuchet MS"/>
                <a:cs typeface="Trebuchet MS"/>
              </a:rPr>
              <a:t> </a:t>
            </a:r>
            <a:r>
              <a:rPr sz="1650" spc="150" dirty="0">
                <a:latin typeface="Trebuchet MS"/>
                <a:cs typeface="Trebuchet MS"/>
              </a:rPr>
              <a:t>81%,</a:t>
            </a:r>
            <a:r>
              <a:rPr sz="1650" spc="-35" dirty="0">
                <a:latin typeface="Trebuchet MS"/>
                <a:cs typeface="Trebuchet MS"/>
              </a:rPr>
              <a:t> </a:t>
            </a:r>
            <a:r>
              <a:rPr sz="1650" dirty="0">
                <a:latin typeface="Trebuchet MS"/>
                <a:cs typeface="Trebuchet MS"/>
              </a:rPr>
              <a:t>which</a:t>
            </a:r>
            <a:r>
              <a:rPr sz="1650" spc="-30" dirty="0">
                <a:latin typeface="Trebuchet MS"/>
                <a:cs typeface="Trebuchet MS"/>
              </a:rPr>
              <a:t> </a:t>
            </a:r>
            <a:r>
              <a:rPr sz="1650" spc="40" dirty="0">
                <a:latin typeface="Trebuchet MS"/>
                <a:cs typeface="Trebuchet MS"/>
              </a:rPr>
              <a:t>means</a:t>
            </a:r>
            <a:r>
              <a:rPr sz="1650" spc="-35" dirty="0">
                <a:latin typeface="Trebuchet MS"/>
                <a:cs typeface="Trebuchet MS"/>
              </a:rPr>
              <a:t> </a:t>
            </a:r>
            <a:r>
              <a:rPr sz="1650" spc="-60" dirty="0">
                <a:latin typeface="Trebuchet MS"/>
                <a:cs typeface="Trebuchet MS"/>
              </a:rPr>
              <a:t>that</a:t>
            </a:r>
            <a:r>
              <a:rPr sz="1650" spc="-35" dirty="0">
                <a:latin typeface="Trebuchet MS"/>
                <a:cs typeface="Trebuchet MS"/>
              </a:rPr>
              <a:t> </a:t>
            </a:r>
            <a:r>
              <a:rPr sz="1650" spc="-120" dirty="0">
                <a:latin typeface="Trebuchet MS"/>
                <a:cs typeface="Trebuchet MS"/>
              </a:rPr>
              <a:t>it</a:t>
            </a:r>
            <a:r>
              <a:rPr sz="1650" spc="-30" dirty="0">
                <a:latin typeface="Trebuchet MS"/>
                <a:cs typeface="Trebuchet MS"/>
              </a:rPr>
              <a:t> </a:t>
            </a:r>
            <a:r>
              <a:rPr sz="1650" spc="-35" dirty="0">
                <a:latin typeface="Trebuchet MS"/>
                <a:cs typeface="Trebuchet MS"/>
              </a:rPr>
              <a:t>correctly </a:t>
            </a:r>
            <a:r>
              <a:rPr sz="1650" spc="-20" dirty="0">
                <a:latin typeface="Trebuchet MS"/>
                <a:cs typeface="Trebuchet MS"/>
              </a:rPr>
              <a:t>predicted</a:t>
            </a:r>
            <a:r>
              <a:rPr sz="1650" spc="-35" dirty="0">
                <a:latin typeface="Trebuchet MS"/>
                <a:cs typeface="Trebuchet MS"/>
              </a:rPr>
              <a:t> </a:t>
            </a:r>
            <a:r>
              <a:rPr sz="1650" spc="-45" dirty="0">
                <a:latin typeface="Trebuchet MS"/>
                <a:cs typeface="Trebuchet MS"/>
              </a:rPr>
              <a:t>the</a:t>
            </a:r>
            <a:r>
              <a:rPr sz="1650" spc="-35" dirty="0">
                <a:latin typeface="Trebuchet MS"/>
                <a:cs typeface="Trebuchet MS"/>
              </a:rPr>
              <a:t> </a:t>
            </a:r>
            <a:r>
              <a:rPr sz="1650" spc="-50" dirty="0">
                <a:latin typeface="Trebuchet MS"/>
                <a:cs typeface="Trebuchet MS"/>
              </a:rPr>
              <a:t>target </a:t>
            </a:r>
            <a:r>
              <a:rPr sz="1650" spc="-480" dirty="0">
                <a:latin typeface="Trebuchet MS"/>
                <a:cs typeface="Trebuchet MS"/>
              </a:rPr>
              <a:t> </a:t>
            </a:r>
            <a:r>
              <a:rPr sz="1650" spc="-30" dirty="0">
                <a:latin typeface="Trebuchet MS"/>
                <a:cs typeface="Trebuchet MS"/>
              </a:rPr>
              <a:t>variable</a:t>
            </a:r>
            <a:r>
              <a:rPr sz="1650" spc="-45" dirty="0">
                <a:latin typeface="Trebuchet MS"/>
                <a:cs typeface="Trebuchet MS"/>
              </a:rPr>
              <a:t> </a:t>
            </a:r>
            <a:r>
              <a:rPr sz="1650" spc="250" dirty="0">
                <a:latin typeface="Trebuchet MS"/>
                <a:cs typeface="Trebuchet MS"/>
              </a:rPr>
              <a:t>81%</a:t>
            </a:r>
            <a:r>
              <a:rPr sz="1650" spc="-40" dirty="0">
                <a:latin typeface="Trebuchet MS"/>
                <a:cs typeface="Trebuchet MS"/>
              </a:rPr>
              <a:t> </a:t>
            </a:r>
            <a:r>
              <a:rPr sz="1650" spc="-35" dirty="0">
                <a:latin typeface="Trebuchet MS"/>
                <a:cs typeface="Trebuchet MS"/>
              </a:rPr>
              <a:t>of</a:t>
            </a:r>
            <a:r>
              <a:rPr sz="1650" spc="-40" dirty="0">
                <a:latin typeface="Trebuchet MS"/>
                <a:cs typeface="Trebuchet MS"/>
              </a:rPr>
              <a:t> </a:t>
            </a:r>
            <a:r>
              <a:rPr sz="1650" spc="-45" dirty="0">
                <a:latin typeface="Trebuchet MS"/>
                <a:cs typeface="Trebuchet MS"/>
              </a:rPr>
              <a:t>the</a:t>
            </a:r>
            <a:r>
              <a:rPr sz="1650" spc="-40" dirty="0">
                <a:latin typeface="Trebuchet MS"/>
                <a:cs typeface="Trebuchet MS"/>
              </a:rPr>
              <a:t> </a:t>
            </a:r>
            <a:r>
              <a:rPr sz="1650" spc="-75" dirty="0">
                <a:latin typeface="Trebuchet MS"/>
                <a:cs typeface="Trebuchet MS"/>
              </a:rPr>
              <a:t>time.</a:t>
            </a:r>
            <a:endParaRPr sz="16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Trebuchet MS"/>
              <a:buChar char="•"/>
            </a:pPr>
            <a:endParaRPr sz="1900">
              <a:latin typeface="Trebuchet MS"/>
              <a:cs typeface="Trebuchet MS"/>
            </a:endParaRPr>
          </a:p>
          <a:p>
            <a:pPr marL="221615" marR="558800" indent="-209550">
              <a:lnSpc>
                <a:spcPts val="1789"/>
              </a:lnSpc>
              <a:spcBef>
                <a:spcPts val="1495"/>
              </a:spcBef>
              <a:buSzPct val="121212"/>
              <a:buChar char="•"/>
              <a:tabLst>
                <a:tab pos="222250" algn="l"/>
              </a:tabLst>
            </a:pPr>
            <a:r>
              <a:rPr sz="1650" spc="-15" dirty="0">
                <a:latin typeface="Trebuchet MS"/>
                <a:cs typeface="Trebuchet MS"/>
              </a:rPr>
              <a:t>Sensitivity</a:t>
            </a:r>
            <a:r>
              <a:rPr sz="1650" spc="-35" dirty="0">
                <a:latin typeface="Trebuchet MS"/>
                <a:cs typeface="Trebuchet MS"/>
              </a:rPr>
              <a:t> </a:t>
            </a:r>
            <a:r>
              <a:rPr sz="1650" spc="25" dirty="0">
                <a:latin typeface="Trebuchet MS"/>
                <a:cs typeface="Trebuchet MS"/>
              </a:rPr>
              <a:t>is</a:t>
            </a:r>
            <a:r>
              <a:rPr sz="1650" spc="-35" dirty="0">
                <a:latin typeface="Trebuchet MS"/>
                <a:cs typeface="Trebuchet MS"/>
              </a:rPr>
              <a:t> </a:t>
            </a:r>
            <a:r>
              <a:rPr sz="1650" spc="150" dirty="0">
                <a:latin typeface="Trebuchet MS"/>
                <a:cs typeface="Trebuchet MS"/>
              </a:rPr>
              <a:t>80%,</a:t>
            </a:r>
            <a:r>
              <a:rPr sz="1650" spc="-35" dirty="0">
                <a:latin typeface="Trebuchet MS"/>
                <a:cs typeface="Trebuchet MS"/>
              </a:rPr>
              <a:t> </a:t>
            </a:r>
            <a:r>
              <a:rPr sz="1650" dirty="0">
                <a:latin typeface="Trebuchet MS"/>
                <a:cs typeface="Trebuchet MS"/>
              </a:rPr>
              <a:t>which</a:t>
            </a:r>
            <a:r>
              <a:rPr sz="1650" spc="-35" dirty="0">
                <a:latin typeface="Trebuchet MS"/>
                <a:cs typeface="Trebuchet MS"/>
              </a:rPr>
              <a:t> </a:t>
            </a:r>
            <a:r>
              <a:rPr sz="1650" spc="25" dirty="0">
                <a:latin typeface="Trebuchet MS"/>
                <a:cs typeface="Trebuchet MS"/>
              </a:rPr>
              <a:t>is</a:t>
            </a:r>
            <a:r>
              <a:rPr sz="1650" spc="-35" dirty="0">
                <a:latin typeface="Trebuchet MS"/>
                <a:cs typeface="Trebuchet MS"/>
              </a:rPr>
              <a:t> </a:t>
            </a:r>
            <a:r>
              <a:rPr sz="1650" spc="15" dirty="0">
                <a:latin typeface="Trebuchet MS"/>
                <a:cs typeface="Trebuchet MS"/>
              </a:rPr>
              <a:t>a</a:t>
            </a:r>
            <a:r>
              <a:rPr sz="1650" spc="-35" dirty="0">
                <a:latin typeface="Trebuchet MS"/>
                <a:cs typeface="Trebuchet MS"/>
              </a:rPr>
              <a:t> </a:t>
            </a:r>
            <a:r>
              <a:rPr sz="1650" spc="70" dirty="0">
                <a:latin typeface="Trebuchet MS"/>
                <a:cs typeface="Trebuchet MS"/>
              </a:rPr>
              <a:t>good</a:t>
            </a:r>
            <a:r>
              <a:rPr sz="1650" spc="-35" dirty="0">
                <a:latin typeface="Trebuchet MS"/>
                <a:cs typeface="Trebuchet MS"/>
              </a:rPr>
              <a:t> </a:t>
            </a:r>
            <a:r>
              <a:rPr sz="1650" spc="-25" dirty="0">
                <a:latin typeface="Trebuchet MS"/>
                <a:cs typeface="Trebuchet MS"/>
              </a:rPr>
              <a:t>indication</a:t>
            </a:r>
            <a:r>
              <a:rPr sz="1650" spc="-35" dirty="0">
                <a:latin typeface="Trebuchet MS"/>
                <a:cs typeface="Trebuchet MS"/>
              </a:rPr>
              <a:t> </a:t>
            </a:r>
            <a:r>
              <a:rPr sz="1650" spc="-60" dirty="0">
                <a:latin typeface="Trebuchet MS"/>
                <a:cs typeface="Trebuchet MS"/>
              </a:rPr>
              <a:t>that</a:t>
            </a:r>
            <a:r>
              <a:rPr sz="1650" spc="-35" dirty="0">
                <a:latin typeface="Trebuchet MS"/>
                <a:cs typeface="Trebuchet MS"/>
              </a:rPr>
              <a:t> </a:t>
            </a:r>
            <a:r>
              <a:rPr sz="1650" spc="-45" dirty="0">
                <a:latin typeface="Trebuchet MS"/>
                <a:cs typeface="Trebuchet MS"/>
              </a:rPr>
              <a:t>the</a:t>
            </a:r>
            <a:r>
              <a:rPr sz="1650" spc="-35" dirty="0">
                <a:latin typeface="Trebuchet MS"/>
                <a:cs typeface="Trebuchet MS"/>
              </a:rPr>
              <a:t> </a:t>
            </a:r>
            <a:r>
              <a:rPr sz="1650" dirty="0">
                <a:latin typeface="Trebuchet MS"/>
                <a:cs typeface="Trebuchet MS"/>
              </a:rPr>
              <a:t>model</a:t>
            </a:r>
            <a:r>
              <a:rPr sz="1650" spc="-30" dirty="0">
                <a:latin typeface="Trebuchet MS"/>
                <a:cs typeface="Trebuchet MS"/>
              </a:rPr>
              <a:t> </a:t>
            </a:r>
            <a:r>
              <a:rPr sz="1650" spc="25" dirty="0">
                <a:latin typeface="Trebuchet MS"/>
                <a:cs typeface="Trebuchet MS"/>
              </a:rPr>
              <a:t>is</a:t>
            </a:r>
            <a:r>
              <a:rPr sz="1650" spc="-35" dirty="0">
                <a:latin typeface="Trebuchet MS"/>
                <a:cs typeface="Trebuchet MS"/>
              </a:rPr>
              <a:t> </a:t>
            </a:r>
            <a:r>
              <a:rPr sz="1650" spc="-15" dirty="0">
                <a:latin typeface="Trebuchet MS"/>
                <a:cs typeface="Trebuchet MS"/>
              </a:rPr>
              <a:t>able</a:t>
            </a:r>
            <a:r>
              <a:rPr sz="1650" spc="-35" dirty="0">
                <a:latin typeface="Trebuchet MS"/>
                <a:cs typeface="Trebuchet MS"/>
              </a:rPr>
              <a:t> </a:t>
            </a:r>
            <a:r>
              <a:rPr sz="1650" spc="-40" dirty="0">
                <a:latin typeface="Trebuchet MS"/>
                <a:cs typeface="Trebuchet MS"/>
              </a:rPr>
              <a:t>to</a:t>
            </a:r>
            <a:r>
              <a:rPr sz="1650" spc="-35" dirty="0">
                <a:latin typeface="Trebuchet MS"/>
                <a:cs typeface="Trebuchet MS"/>
              </a:rPr>
              <a:t> </a:t>
            </a:r>
            <a:r>
              <a:rPr sz="1650" spc="-50" dirty="0">
                <a:latin typeface="Trebuchet MS"/>
                <a:cs typeface="Trebuchet MS"/>
              </a:rPr>
              <a:t>identify</a:t>
            </a:r>
            <a:r>
              <a:rPr sz="1650" spc="-35" dirty="0">
                <a:latin typeface="Trebuchet MS"/>
                <a:cs typeface="Trebuchet MS"/>
              </a:rPr>
              <a:t> </a:t>
            </a:r>
            <a:r>
              <a:rPr sz="1650" spc="-45" dirty="0">
                <a:latin typeface="Trebuchet MS"/>
                <a:cs typeface="Trebuchet MS"/>
              </a:rPr>
              <a:t>the </a:t>
            </a:r>
            <a:r>
              <a:rPr sz="1650" spc="-484" dirty="0">
                <a:latin typeface="Trebuchet MS"/>
                <a:cs typeface="Trebuchet MS"/>
              </a:rPr>
              <a:t> </a:t>
            </a:r>
            <a:r>
              <a:rPr sz="1650" spc="-60" dirty="0">
                <a:latin typeface="Trebuchet MS"/>
                <a:cs typeface="Trebuchet MS"/>
              </a:rPr>
              <a:t>majority</a:t>
            </a:r>
            <a:r>
              <a:rPr sz="1650" spc="-40" dirty="0">
                <a:latin typeface="Trebuchet MS"/>
                <a:cs typeface="Trebuchet MS"/>
              </a:rPr>
              <a:t> </a:t>
            </a:r>
            <a:r>
              <a:rPr sz="1650" spc="-35" dirty="0">
                <a:latin typeface="Trebuchet MS"/>
                <a:cs typeface="Trebuchet MS"/>
              </a:rPr>
              <a:t>of</a:t>
            </a:r>
            <a:r>
              <a:rPr sz="1650" spc="-40" dirty="0">
                <a:latin typeface="Trebuchet MS"/>
                <a:cs typeface="Trebuchet MS"/>
              </a:rPr>
              <a:t> </a:t>
            </a:r>
            <a:r>
              <a:rPr sz="1650" spc="-25" dirty="0">
                <a:latin typeface="Trebuchet MS"/>
                <a:cs typeface="Trebuchet MS"/>
              </a:rPr>
              <a:t>actual</a:t>
            </a:r>
            <a:r>
              <a:rPr sz="1650" spc="-40" dirty="0">
                <a:latin typeface="Trebuchet MS"/>
                <a:cs typeface="Trebuchet MS"/>
              </a:rPr>
              <a:t> </a:t>
            </a:r>
            <a:r>
              <a:rPr sz="1650" spc="-10" dirty="0">
                <a:latin typeface="Trebuchet MS"/>
                <a:cs typeface="Trebuchet MS"/>
              </a:rPr>
              <a:t>positive</a:t>
            </a:r>
            <a:r>
              <a:rPr sz="1650" spc="-40" dirty="0">
                <a:latin typeface="Trebuchet MS"/>
                <a:cs typeface="Trebuchet MS"/>
              </a:rPr>
              <a:t> </a:t>
            </a:r>
            <a:r>
              <a:rPr sz="1650" spc="35" dirty="0">
                <a:latin typeface="Trebuchet MS"/>
                <a:cs typeface="Trebuchet MS"/>
              </a:rPr>
              <a:t>cases.</a:t>
            </a:r>
            <a:endParaRPr sz="16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Trebuchet MS"/>
              <a:buChar char="•"/>
            </a:pPr>
            <a:endParaRPr sz="1900">
              <a:latin typeface="Trebuchet MS"/>
              <a:cs typeface="Trebuchet MS"/>
            </a:endParaRPr>
          </a:p>
          <a:p>
            <a:pPr marL="221615" marR="617220" indent="-209550">
              <a:lnSpc>
                <a:spcPts val="1789"/>
              </a:lnSpc>
              <a:spcBef>
                <a:spcPts val="1495"/>
              </a:spcBef>
              <a:buSzPct val="121212"/>
              <a:buChar char="•"/>
              <a:tabLst>
                <a:tab pos="222250" algn="l"/>
              </a:tabLst>
            </a:pPr>
            <a:r>
              <a:rPr sz="1650" spc="-10" dirty="0">
                <a:latin typeface="Trebuchet MS"/>
                <a:cs typeface="Trebuchet MS"/>
              </a:rPr>
              <a:t>Specificity</a:t>
            </a:r>
            <a:r>
              <a:rPr sz="1650" spc="-35" dirty="0">
                <a:latin typeface="Trebuchet MS"/>
                <a:cs typeface="Trebuchet MS"/>
              </a:rPr>
              <a:t> </a:t>
            </a:r>
            <a:r>
              <a:rPr sz="1650" spc="25" dirty="0">
                <a:latin typeface="Trebuchet MS"/>
                <a:cs typeface="Trebuchet MS"/>
              </a:rPr>
              <a:t>is</a:t>
            </a:r>
            <a:r>
              <a:rPr sz="1650" spc="-30" dirty="0">
                <a:latin typeface="Trebuchet MS"/>
                <a:cs typeface="Trebuchet MS"/>
              </a:rPr>
              <a:t> </a:t>
            </a:r>
            <a:r>
              <a:rPr sz="1650" spc="150" dirty="0">
                <a:latin typeface="Trebuchet MS"/>
                <a:cs typeface="Trebuchet MS"/>
              </a:rPr>
              <a:t>81%,</a:t>
            </a:r>
            <a:r>
              <a:rPr sz="1650" spc="-30" dirty="0">
                <a:latin typeface="Trebuchet MS"/>
                <a:cs typeface="Trebuchet MS"/>
              </a:rPr>
              <a:t> </a:t>
            </a:r>
            <a:r>
              <a:rPr sz="1650" dirty="0">
                <a:latin typeface="Trebuchet MS"/>
                <a:cs typeface="Trebuchet MS"/>
              </a:rPr>
              <a:t>which</a:t>
            </a:r>
            <a:r>
              <a:rPr sz="1650" spc="-35" dirty="0">
                <a:latin typeface="Trebuchet MS"/>
                <a:cs typeface="Trebuchet MS"/>
              </a:rPr>
              <a:t> </a:t>
            </a:r>
            <a:r>
              <a:rPr sz="1650" spc="-5" dirty="0">
                <a:latin typeface="Trebuchet MS"/>
                <a:cs typeface="Trebuchet MS"/>
              </a:rPr>
              <a:t>indicates</a:t>
            </a:r>
            <a:r>
              <a:rPr sz="1650" spc="-30" dirty="0">
                <a:latin typeface="Trebuchet MS"/>
                <a:cs typeface="Trebuchet MS"/>
              </a:rPr>
              <a:t> </a:t>
            </a:r>
            <a:r>
              <a:rPr sz="1650" dirty="0">
                <a:latin typeface="Trebuchet MS"/>
                <a:cs typeface="Trebuchet MS"/>
              </a:rPr>
              <a:t>model</a:t>
            </a:r>
            <a:r>
              <a:rPr sz="1650" spc="-30" dirty="0">
                <a:latin typeface="Trebuchet MS"/>
                <a:cs typeface="Trebuchet MS"/>
              </a:rPr>
              <a:t> </a:t>
            </a:r>
            <a:r>
              <a:rPr sz="1650" spc="60" dirty="0">
                <a:latin typeface="Trebuchet MS"/>
                <a:cs typeface="Trebuchet MS"/>
              </a:rPr>
              <a:t>has</a:t>
            </a:r>
            <a:r>
              <a:rPr sz="1650" spc="-30" dirty="0">
                <a:latin typeface="Trebuchet MS"/>
                <a:cs typeface="Trebuchet MS"/>
              </a:rPr>
              <a:t> </a:t>
            </a:r>
            <a:r>
              <a:rPr sz="1650" spc="-35" dirty="0">
                <a:latin typeface="Trebuchet MS"/>
                <a:cs typeface="Trebuchet MS"/>
              </a:rPr>
              <a:t>correctly </a:t>
            </a:r>
            <a:r>
              <a:rPr sz="1650" spc="-20" dirty="0">
                <a:latin typeface="Trebuchet MS"/>
                <a:cs typeface="Trebuchet MS"/>
              </a:rPr>
              <a:t>predicted</a:t>
            </a:r>
            <a:r>
              <a:rPr sz="1650" spc="-30" dirty="0">
                <a:latin typeface="Trebuchet MS"/>
                <a:cs typeface="Trebuchet MS"/>
              </a:rPr>
              <a:t> </a:t>
            </a:r>
            <a:r>
              <a:rPr sz="1650" spc="-25" dirty="0">
                <a:latin typeface="Trebuchet MS"/>
                <a:cs typeface="Trebuchet MS"/>
              </a:rPr>
              <a:t>actual</a:t>
            </a:r>
            <a:r>
              <a:rPr sz="1650" spc="-30" dirty="0">
                <a:latin typeface="Trebuchet MS"/>
                <a:cs typeface="Trebuchet MS"/>
              </a:rPr>
              <a:t> </a:t>
            </a:r>
            <a:r>
              <a:rPr sz="1650" spc="-15" dirty="0">
                <a:latin typeface="Trebuchet MS"/>
                <a:cs typeface="Trebuchet MS"/>
              </a:rPr>
              <a:t>negative </a:t>
            </a:r>
            <a:r>
              <a:rPr sz="1650" spc="-484" dirty="0">
                <a:latin typeface="Trebuchet MS"/>
                <a:cs typeface="Trebuchet MS"/>
              </a:rPr>
              <a:t> </a:t>
            </a:r>
            <a:r>
              <a:rPr sz="1650" spc="35" dirty="0">
                <a:latin typeface="Trebuchet MS"/>
                <a:cs typeface="Trebuchet MS"/>
              </a:rPr>
              <a:t>cases.</a:t>
            </a:r>
            <a:endParaRPr sz="16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Trebuchet MS"/>
              <a:buChar char="•"/>
            </a:pPr>
            <a:endParaRPr sz="1900">
              <a:latin typeface="Trebuchet MS"/>
              <a:cs typeface="Trebuchet MS"/>
            </a:endParaRPr>
          </a:p>
          <a:p>
            <a:pPr marL="221615" marR="5080" indent="-209550">
              <a:lnSpc>
                <a:spcPts val="1789"/>
              </a:lnSpc>
              <a:spcBef>
                <a:spcPts val="1495"/>
              </a:spcBef>
              <a:buSzPct val="121212"/>
              <a:buChar char="•"/>
              <a:tabLst>
                <a:tab pos="222250" algn="l"/>
              </a:tabLst>
            </a:pPr>
            <a:r>
              <a:rPr sz="1650" spc="-5" dirty="0">
                <a:latin typeface="Trebuchet MS"/>
                <a:cs typeface="Trebuchet MS"/>
              </a:rPr>
              <a:t>The</a:t>
            </a:r>
            <a:r>
              <a:rPr sz="1650" spc="-35" dirty="0">
                <a:latin typeface="Trebuchet MS"/>
                <a:cs typeface="Trebuchet MS"/>
              </a:rPr>
              <a:t> </a:t>
            </a:r>
            <a:r>
              <a:rPr sz="1650" dirty="0">
                <a:latin typeface="Trebuchet MS"/>
                <a:cs typeface="Trebuchet MS"/>
              </a:rPr>
              <a:t>precision</a:t>
            </a:r>
            <a:r>
              <a:rPr sz="1650" spc="-35" dirty="0">
                <a:latin typeface="Trebuchet MS"/>
                <a:cs typeface="Trebuchet MS"/>
              </a:rPr>
              <a:t> </a:t>
            </a:r>
            <a:r>
              <a:rPr sz="1650" spc="80" dirty="0">
                <a:latin typeface="Trebuchet MS"/>
                <a:cs typeface="Trebuchet MS"/>
              </a:rPr>
              <a:t>shows</a:t>
            </a:r>
            <a:r>
              <a:rPr sz="1650" spc="-35" dirty="0">
                <a:latin typeface="Trebuchet MS"/>
                <a:cs typeface="Trebuchet MS"/>
              </a:rPr>
              <a:t> </a:t>
            </a:r>
            <a:r>
              <a:rPr sz="1650" spc="-60" dirty="0">
                <a:latin typeface="Trebuchet MS"/>
                <a:cs typeface="Trebuchet MS"/>
              </a:rPr>
              <a:t>that</a:t>
            </a:r>
            <a:r>
              <a:rPr sz="1650" spc="-30" dirty="0">
                <a:latin typeface="Trebuchet MS"/>
                <a:cs typeface="Trebuchet MS"/>
              </a:rPr>
              <a:t> </a:t>
            </a:r>
            <a:r>
              <a:rPr sz="1650" spc="-20" dirty="0">
                <a:latin typeface="Trebuchet MS"/>
                <a:cs typeface="Trebuchet MS"/>
              </a:rPr>
              <a:t>out</a:t>
            </a:r>
            <a:r>
              <a:rPr sz="1650" spc="-35" dirty="0">
                <a:latin typeface="Trebuchet MS"/>
                <a:cs typeface="Trebuchet MS"/>
              </a:rPr>
              <a:t> of </a:t>
            </a:r>
            <a:r>
              <a:rPr sz="1650" spc="-75" dirty="0">
                <a:latin typeface="Trebuchet MS"/>
                <a:cs typeface="Trebuchet MS"/>
              </a:rPr>
              <a:t>all</a:t>
            </a:r>
            <a:r>
              <a:rPr sz="1650" spc="-30" dirty="0">
                <a:latin typeface="Trebuchet MS"/>
                <a:cs typeface="Trebuchet MS"/>
              </a:rPr>
              <a:t> </a:t>
            </a:r>
            <a:r>
              <a:rPr sz="1650" spc="-45" dirty="0">
                <a:latin typeface="Trebuchet MS"/>
                <a:cs typeface="Trebuchet MS"/>
              </a:rPr>
              <a:t>the</a:t>
            </a:r>
            <a:r>
              <a:rPr sz="1650" spc="-35" dirty="0">
                <a:latin typeface="Trebuchet MS"/>
                <a:cs typeface="Trebuchet MS"/>
              </a:rPr>
              <a:t> </a:t>
            </a:r>
            <a:r>
              <a:rPr sz="1650" spc="-20" dirty="0">
                <a:latin typeface="Trebuchet MS"/>
                <a:cs typeface="Trebuchet MS"/>
              </a:rPr>
              <a:t>predicted</a:t>
            </a:r>
            <a:r>
              <a:rPr sz="1650" spc="-35" dirty="0">
                <a:latin typeface="Trebuchet MS"/>
                <a:cs typeface="Trebuchet MS"/>
              </a:rPr>
              <a:t> </a:t>
            </a:r>
            <a:r>
              <a:rPr sz="1650" spc="-10" dirty="0">
                <a:latin typeface="Trebuchet MS"/>
                <a:cs typeface="Trebuchet MS"/>
              </a:rPr>
              <a:t>positive</a:t>
            </a:r>
            <a:r>
              <a:rPr sz="1650" spc="-30" dirty="0">
                <a:latin typeface="Trebuchet MS"/>
                <a:cs typeface="Trebuchet MS"/>
              </a:rPr>
              <a:t> </a:t>
            </a:r>
            <a:r>
              <a:rPr sz="1650" spc="35" dirty="0">
                <a:latin typeface="Trebuchet MS"/>
                <a:cs typeface="Trebuchet MS"/>
              </a:rPr>
              <a:t>cases,</a:t>
            </a:r>
            <a:r>
              <a:rPr sz="1650" spc="-35" dirty="0">
                <a:latin typeface="Trebuchet MS"/>
                <a:cs typeface="Trebuchet MS"/>
              </a:rPr>
              <a:t> </a:t>
            </a:r>
            <a:r>
              <a:rPr sz="1650" spc="-10" dirty="0">
                <a:latin typeface="Trebuchet MS"/>
                <a:cs typeface="Trebuchet MS"/>
              </a:rPr>
              <a:t>only</a:t>
            </a:r>
            <a:r>
              <a:rPr sz="1650" spc="-35" dirty="0">
                <a:latin typeface="Trebuchet MS"/>
                <a:cs typeface="Trebuchet MS"/>
              </a:rPr>
              <a:t> </a:t>
            </a:r>
            <a:r>
              <a:rPr sz="1650" spc="250" dirty="0">
                <a:latin typeface="Trebuchet MS"/>
                <a:cs typeface="Trebuchet MS"/>
              </a:rPr>
              <a:t>72%</a:t>
            </a:r>
            <a:r>
              <a:rPr sz="1650" spc="-35" dirty="0">
                <a:latin typeface="Trebuchet MS"/>
                <a:cs typeface="Trebuchet MS"/>
              </a:rPr>
              <a:t> were</a:t>
            </a:r>
            <a:r>
              <a:rPr sz="1650" spc="-30" dirty="0">
                <a:latin typeface="Trebuchet MS"/>
                <a:cs typeface="Trebuchet MS"/>
              </a:rPr>
              <a:t> </a:t>
            </a:r>
            <a:r>
              <a:rPr sz="1650" spc="-35" dirty="0">
                <a:latin typeface="Trebuchet MS"/>
                <a:cs typeface="Trebuchet MS"/>
              </a:rPr>
              <a:t>actually </a:t>
            </a:r>
            <a:r>
              <a:rPr sz="1650" spc="-484" dirty="0">
                <a:latin typeface="Trebuchet MS"/>
                <a:cs typeface="Trebuchet MS"/>
              </a:rPr>
              <a:t> </a:t>
            </a:r>
            <a:r>
              <a:rPr sz="1650" spc="-25" dirty="0">
                <a:latin typeface="Trebuchet MS"/>
                <a:cs typeface="Trebuchet MS"/>
              </a:rPr>
              <a:t>positive.</a:t>
            </a:r>
            <a:endParaRPr sz="16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5584" y="6602240"/>
            <a:ext cx="5947418" cy="41162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3812" y="1689147"/>
            <a:ext cx="6101410" cy="415095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06556" y="2455765"/>
            <a:ext cx="3759047" cy="259677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425140" y="1813524"/>
            <a:ext cx="194310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50" dirty="0">
                <a:latin typeface="Trebuchet MS"/>
                <a:cs typeface="Trebuchet MS"/>
              </a:rPr>
              <a:t>Confusion</a:t>
            </a:r>
            <a:r>
              <a:rPr sz="1950" spc="-90" dirty="0">
                <a:latin typeface="Trebuchet MS"/>
                <a:cs typeface="Trebuchet MS"/>
              </a:rPr>
              <a:t> </a:t>
            </a:r>
            <a:r>
              <a:rPr sz="1950" spc="10" dirty="0">
                <a:latin typeface="Trebuchet MS"/>
                <a:cs typeface="Trebuchet MS"/>
              </a:rPr>
              <a:t>Matrix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9231" y="6266982"/>
            <a:ext cx="1645920" cy="389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b="1" spc="5" dirty="0">
                <a:solidFill>
                  <a:srgbClr val="434343"/>
                </a:solidFill>
                <a:latin typeface="Arial"/>
                <a:cs typeface="Arial"/>
              </a:rPr>
              <a:t>ROC</a:t>
            </a:r>
            <a:r>
              <a:rPr sz="2400" b="1" spc="-8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434343"/>
                </a:solidFill>
                <a:latin typeface="Arial"/>
                <a:cs typeface="Arial"/>
              </a:rPr>
              <a:t>Curve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0950" y="7448571"/>
            <a:ext cx="137795" cy="1242695"/>
          </a:xfrm>
          <a:prstGeom prst="rect">
            <a:avLst/>
          </a:prstGeom>
        </p:spPr>
        <p:txBody>
          <a:bodyPr vert="horz" wrap="square" lIns="0" tIns="239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85"/>
              </a:spcBef>
            </a:pPr>
            <a:r>
              <a:rPr sz="2500" spc="-430" dirty="0">
                <a:latin typeface="Trebuchet MS"/>
                <a:cs typeface="Trebuchet MS"/>
              </a:rPr>
              <a:t>•</a:t>
            </a:r>
            <a:endParaRPr sz="2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500" spc="-430" dirty="0">
                <a:latin typeface="Trebuchet MS"/>
                <a:cs typeface="Trebuchet MS"/>
              </a:rPr>
              <a:t>•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4396" y="7709986"/>
            <a:ext cx="17749520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spc="-95" dirty="0">
                <a:latin typeface="Trebuchet MS"/>
                <a:cs typeface="Trebuchet MS"/>
              </a:rPr>
              <a:t>Total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-70" dirty="0">
                <a:latin typeface="Trebuchet MS"/>
                <a:cs typeface="Trebuchet MS"/>
              </a:rPr>
              <a:t>time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15" dirty="0">
                <a:latin typeface="Trebuchet MS"/>
                <a:cs typeface="Trebuchet MS"/>
              </a:rPr>
              <a:t>spent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45" dirty="0">
                <a:latin typeface="Trebuchet MS"/>
                <a:cs typeface="Trebuchet MS"/>
              </a:rPr>
              <a:t>on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-30" dirty="0">
                <a:latin typeface="Trebuchet MS"/>
                <a:cs typeface="Trebuchet MS"/>
              </a:rPr>
              <a:t>website,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-20" dirty="0">
                <a:latin typeface="Trebuchet MS"/>
                <a:cs typeface="Trebuchet MS"/>
              </a:rPr>
              <a:t>lead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-25" dirty="0">
                <a:latin typeface="Trebuchet MS"/>
                <a:cs typeface="Trebuchet MS"/>
              </a:rPr>
              <a:t>origin</a:t>
            </a:r>
            <a:r>
              <a:rPr sz="2050" spc="-35" dirty="0">
                <a:latin typeface="Trebuchet MS"/>
                <a:cs typeface="Trebuchet MS"/>
              </a:rPr>
              <a:t> </a:t>
            </a:r>
            <a:r>
              <a:rPr sz="2050" spc="-5" dirty="0">
                <a:latin typeface="Trebuchet MS"/>
                <a:cs typeface="Trebuchet MS"/>
              </a:rPr>
              <a:t>landing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55" dirty="0">
                <a:latin typeface="Trebuchet MS"/>
                <a:cs typeface="Trebuchet MS"/>
              </a:rPr>
              <a:t>page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30" dirty="0">
                <a:latin typeface="Trebuchet MS"/>
                <a:cs typeface="Trebuchet MS"/>
              </a:rPr>
              <a:t>submission,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-20" dirty="0">
                <a:latin typeface="Trebuchet MS"/>
                <a:cs typeface="Trebuchet MS"/>
              </a:rPr>
              <a:t>lead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-25" dirty="0">
                <a:latin typeface="Trebuchet MS"/>
                <a:cs typeface="Trebuchet MS"/>
              </a:rPr>
              <a:t>origin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-20" dirty="0">
                <a:latin typeface="Trebuchet MS"/>
                <a:cs typeface="Trebuchet MS"/>
              </a:rPr>
              <a:t>lead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55" dirty="0">
                <a:latin typeface="Trebuchet MS"/>
                <a:cs typeface="Trebuchet MS"/>
              </a:rPr>
              <a:t>add</a:t>
            </a:r>
            <a:r>
              <a:rPr sz="2050" spc="-35" dirty="0">
                <a:latin typeface="Trebuchet MS"/>
                <a:cs typeface="Trebuchet MS"/>
              </a:rPr>
              <a:t> </a:t>
            </a:r>
            <a:r>
              <a:rPr sz="2050" spc="-70" dirty="0">
                <a:latin typeface="Trebuchet MS"/>
                <a:cs typeface="Trebuchet MS"/>
              </a:rPr>
              <a:t>form,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-20" dirty="0">
                <a:latin typeface="Trebuchet MS"/>
                <a:cs typeface="Trebuchet MS"/>
              </a:rPr>
              <a:t>lead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30" dirty="0">
                <a:latin typeface="Trebuchet MS"/>
                <a:cs typeface="Trebuchet MS"/>
              </a:rPr>
              <a:t>source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5" dirty="0">
                <a:latin typeface="Trebuchet MS"/>
                <a:cs typeface="Trebuchet MS"/>
              </a:rPr>
              <a:t>Clark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-15" dirty="0">
                <a:latin typeface="Trebuchet MS"/>
                <a:cs typeface="Trebuchet MS"/>
              </a:rPr>
              <a:t>chat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-75" dirty="0">
                <a:latin typeface="Trebuchet MS"/>
                <a:cs typeface="Trebuchet MS"/>
              </a:rPr>
              <a:t>etc,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75" dirty="0">
                <a:latin typeface="Trebuchet MS"/>
                <a:cs typeface="Trebuchet MS"/>
              </a:rPr>
              <a:t>has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-15" dirty="0">
                <a:latin typeface="Trebuchet MS"/>
                <a:cs typeface="Trebuchet MS"/>
              </a:rPr>
              <a:t>higher</a:t>
            </a:r>
            <a:r>
              <a:rPr sz="2050" spc="-35" dirty="0">
                <a:latin typeface="Trebuchet MS"/>
                <a:cs typeface="Trebuchet MS"/>
              </a:rPr>
              <a:t> </a:t>
            </a:r>
            <a:r>
              <a:rPr sz="2050" spc="35" dirty="0">
                <a:latin typeface="Trebuchet MS"/>
                <a:cs typeface="Trebuchet MS"/>
              </a:rPr>
              <a:t>chance</a:t>
            </a:r>
            <a:r>
              <a:rPr sz="2050" spc="-40" dirty="0">
                <a:latin typeface="Trebuchet MS"/>
                <a:cs typeface="Trebuchet MS"/>
              </a:rPr>
              <a:t> of </a:t>
            </a:r>
            <a:r>
              <a:rPr sz="2050" dirty="0">
                <a:latin typeface="Trebuchet MS"/>
                <a:cs typeface="Trebuchet MS"/>
              </a:rPr>
              <a:t>conversion.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4396" y="8318550"/>
            <a:ext cx="17683480" cy="9550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algn="just">
              <a:lnSpc>
                <a:spcPct val="91800"/>
              </a:lnSpc>
              <a:spcBef>
                <a:spcPts val="300"/>
              </a:spcBef>
            </a:pPr>
            <a:r>
              <a:rPr sz="2050" spc="70" dirty="0">
                <a:latin typeface="Trebuchet MS"/>
                <a:cs typeface="Trebuchet MS"/>
              </a:rPr>
              <a:t>Leads</a:t>
            </a:r>
            <a:r>
              <a:rPr sz="2050" spc="530" dirty="0">
                <a:latin typeface="Trebuchet MS"/>
                <a:cs typeface="Trebuchet MS"/>
              </a:rPr>
              <a:t> </a:t>
            </a:r>
            <a:r>
              <a:rPr sz="2050" spc="40" dirty="0">
                <a:latin typeface="Trebuchet MS"/>
                <a:cs typeface="Trebuchet MS"/>
              </a:rPr>
              <a:t>who</a:t>
            </a:r>
            <a:r>
              <a:rPr sz="2050" spc="-45" dirty="0">
                <a:latin typeface="Trebuchet MS"/>
                <a:cs typeface="Trebuchet MS"/>
              </a:rPr>
              <a:t> </a:t>
            </a:r>
            <a:r>
              <a:rPr sz="2050" spc="65" dirty="0">
                <a:latin typeface="Trebuchet MS"/>
                <a:cs typeface="Trebuchet MS"/>
              </a:rPr>
              <a:t>spend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-15" dirty="0">
                <a:latin typeface="Trebuchet MS"/>
                <a:cs typeface="Trebuchet MS"/>
              </a:rPr>
              <a:t>more</a:t>
            </a:r>
            <a:r>
              <a:rPr sz="2050" spc="-45" dirty="0">
                <a:latin typeface="Trebuchet MS"/>
                <a:cs typeface="Trebuchet MS"/>
              </a:rPr>
              <a:t> </a:t>
            </a:r>
            <a:r>
              <a:rPr sz="2050" spc="-70" dirty="0">
                <a:latin typeface="Trebuchet MS"/>
                <a:cs typeface="Trebuchet MS"/>
              </a:rPr>
              <a:t>time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45" dirty="0">
                <a:latin typeface="Trebuchet MS"/>
                <a:cs typeface="Trebuchet MS"/>
              </a:rPr>
              <a:t>on</a:t>
            </a:r>
            <a:r>
              <a:rPr sz="2050" spc="-45" dirty="0">
                <a:latin typeface="Trebuchet MS"/>
                <a:cs typeface="Trebuchet MS"/>
              </a:rPr>
              <a:t> </a:t>
            </a:r>
            <a:r>
              <a:rPr sz="2050" spc="-10" dirty="0">
                <a:latin typeface="Trebuchet MS"/>
                <a:cs typeface="Trebuchet MS"/>
              </a:rPr>
              <a:t>website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-55" dirty="0">
                <a:latin typeface="Trebuchet MS"/>
                <a:cs typeface="Trebuchet MS"/>
              </a:rPr>
              <a:t>are</a:t>
            </a:r>
            <a:r>
              <a:rPr sz="2050" spc="-45" dirty="0">
                <a:latin typeface="Trebuchet MS"/>
                <a:cs typeface="Trebuchet MS"/>
              </a:rPr>
              <a:t> </a:t>
            </a:r>
            <a:r>
              <a:rPr sz="2050" spc="-15" dirty="0">
                <a:latin typeface="Trebuchet MS"/>
                <a:cs typeface="Trebuchet MS"/>
              </a:rPr>
              <a:t>more</a:t>
            </a:r>
            <a:r>
              <a:rPr sz="2050" spc="-45" dirty="0">
                <a:latin typeface="Trebuchet MS"/>
                <a:cs typeface="Trebuchet MS"/>
              </a:rPr>
              <a:t> </a:t>
            </a:r>
            <a:r>
              <a:rPr sz="2050" spc="-70" dirty="0">
                <a:latin typeface="Trebuchet MS"/>
                <a:cs typeface="Trebuchet MS"/>
              </a:rPr>
              <a:t>likely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-50" dirty="0">
                <a:latin typeface="Trebuchet MS"/>
                <a:cs typeface="Trebuchet MS"/>
              </a:rPr>
              <a:t>to</a:t>
            </a:r>
            <a:r>
              <a:rPr sz="2050" spc="-45" dirty="0">
                <a:latin typeface="Trebuchet MS"/>
                <a:cs typeface="Trebuchet MS"/>
              </a:rPr>
              <a:t> </a:t>
            </a:r>
            <a:r>
              <a:rPr sz="2050" spc="-15" dirty="0">
                <a:latin typeface="Trebuchet MS"/>
                <a:cs typeface="Trebuchet MS"/>
              </a:rPr>
              <a:t>convert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35" dirty="0">
                <a:latin typeface="Trebuchet MS"/>
                <a:cs typeface="Trebuchet MS"/>
              </a:rPr>
              <a:t>and</a:t>
            </a:r>
            <a:r>
              <a:rPr sz="2050" spc="-45" dirty="0">
                <a:latin typeface="Trebuchet MS"/>
                <a:cs typeface="Trebuchet MS"/>
              </a:rPr>
              <a:t> </a:t>
            </a:r>
            <a:r>
              <a:rPr sz="2050" spc="-40" dirty="0">
                <a:latin typeface="Trebuchet MS"/>
                <a:cs typeface="Trebuchet MS"/>
              </a:rPr>
              <a:t>interested </a:t>
            </a:r>
            <a:r>
              <a:rPr sz="2050" spc="-60" dirty="0">
                <a:latin typeface="Trebuchet MS"/>
                <a:cs typeface="Trebuchet MS"/>
              </a:rPr>
              <a:t>in</a:t>
            </a:r>
            <a:r>
              <a:rPr sz="2050" spc="-45" dirty="0">
                <a:latin typeface="Trebuchet MS"/>
                <a:cs typeface="Trebuchet MS"/>
              </a:rPr>
              <a:t> </a:t>
            </a:r>
            <a:r>
              <a:rPr sz="2050" spc="-60" dirty="0">
                <a:latin typeface="Trebuchet MS"/>
                <a:cs typeface="Trebuchet MS"/>
              </a:rPr>
              <a:t>the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60" dirty="0">
                <a:latin typeface="Trebuchet MS"/>
                <a:cs typeface="Trebuchet MS"/>
              </a:rPr>
              <a:t>courses</a:t>
            </a:r>
            <a:r>
              <a:rPr sz="2050" spc="-45" dirty="0">
                <a:latin typeface="Trebuchet MS"/>
                <a:cs typeface="Trebuchet MS"/>
              </a:rPr>
              <a:t> </a:t>
            </a:r>
            <a:r>
              <a:rPr sz="2050" spc="-65" dirty="0">
                <a:latin typeface="Trebuchet MS"/>
                <a:cs typeface="Trebuchet MS"/>
              </a:rPr>
              <a:t>offered.Similarly,</a:t>
            </a:r>
            <a:r>
              <a:rPr sz="2050" spc="-45" dirty="0">
                <a:latin typeface="Trebuchet MS"/>
                <a:cs typeface="Trebuchet MS"/>
              </a:rPr>
              <a:t> </a:t>
            </a:r>
            <a:r>
              <a:rPr sz="2050" spc="20" dirty="0">
                <a:latin typeface="Trebuchet MS"/>
                <a:cs typeface="Trebuchet MS"/>
              </a:rPr>
              <a:t>leads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40" dirty="0">
                <a:latin typeface="Trebuchet MS"/>
                <a:cs typeface="Trebuchet MS"/>
              </a:rPr>
              <a:t>who</a:t>
            </a:r>
            <a:r>
              <a:rPr sz="2050" spc="-45" dirty="0">
                <a:latin typeface="Trebuchet MS"/>
                <a:cs typeface="Trebuchet MS"/>
              </a:rPr>
              <a:t> </a:t>
            </a:r>
            <a:r>
              <a:rPr sz="2050" spc="5" dirty="0">
                <a:latin typeface="Trebuchet MS"/>
                <a:cs typeface="Trebuchet MS"/>
              </a:rPr>
              <a:t>submit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20" dirty="0">
                <a:latin typeface="Trebuchet MS"/>
                <a:cs typeface="Trebuchet MS"/>
              </a:rPr>
              <a:t>a</a:t>
            </a:r>
            <a:r>
              <a:rPr sz="2050" spc="-45" dirty="0">
                <a:latin typeface="Trebuchet MS"/>
                <a:cs typeface="Trebuchet MS"/>
              </a:rPr>
              <a:t> </a:t>
            </a:r>
            <a:r>
              <a:rPr sz="2050" spc="-5" dirty="0">
                <a:latin typeface="Trebuchet MS"/>
                <a:cs typeface="Trebuchet MS"/>
              </a:rPr>
              <a:t>landing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55" dirty="0">
                <a:latin typeface="Trebuchet MS"/>
                <a:cs typeface="Trebuchet MS"/>
              </a:rPr>
              <a:t>page</a:t>
            </a:r>
            <a:r>
              <a:rPr sz="2050" spc="-45" dirty="0">
                <a:latin typeface="Trebuchet MS"/>
                <a:cs typeface="Trebuchet MS"/>
              </a:rPr>
              <a:t> </a:t>
            </a:r>
            <a:r>
              <a:rPr sz="2050" spc="-40" dirty="0">
                <a:latin typeface="Trebuchet MS"/>
                <a:cs typeface="Trebuchet MS"/>
              </a:rPr>
              <a:t>form </a:t>
            </a:r>
            <a:r>
              <a:rPr sz="2050" spc="-605" dirty="0">
                <a:latin typeface="Trebuchet MS"/>
                <a:cs typeface="Trebuchet MS"/>
              </a:rPr>
              <a:t> </a:t>
            </a:r>
            <a:r>
              <a:rPr sz="2050" spc="-20" dirty="0">
                <a:latin typeface="Trebuchet MS"/>
                <a:cs typeface="Trebuchet MS"/>
              </a:rPr>
              <a:t>or</a:t>
            </a:r>
            <a:r>
              <a:rPr sz="2050" spc="-45" dirty="0">
                <a:latin typeface="Trebuchet MS"/>
                <a:cs typeface="Trebuchet MS"/>
              </a:rPr>
              <a:t> </a:t>
            </a:r>
            <a:r>
              <a:rPr sz="2050" spc="20" dirty="0">
                <a:latin typeface="Trebuchet MS"/>
                <a:cs typeface="Trebuchet MS"/>
              </a:rPr>
              <a:t>a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-20" dirty="0">
                <a:latin typeface="Trebuchet MS"/>
                <a:cs typeface="Trebuchet MS"/>
              </a:rPr>
              <a:t>lead</a:t>
            </a:r>
            <a:r>
              <a:rPr sz="2050" spc="-45" dirty="0">
                <a:latin typeface="Trebuchet MS"/>
                <a:cs typeface="Trebuchet MS"/>
              </a:rPr>
              <a:t> </a:t>
            </a:r>
            <a:r>
              <a:rPr sz="2050" spc="55" dirty="0">
                <a:latin typeface="Trebuchet MS"/>
                <a:cs typeface="Trebuchet MS"/>
              </a:rPr>
              <a:t>add</a:t>
            </a:r>
            <a:r>
              <a:rPr sz="2050" spc="-40" dirty="0">
                <a:latin typeface="Trebuchet MS"/>
                <a:cs typeface="Trebuchet MS"/>
              </a:rPr>
              <a:t> form</a:t>
            </a:r>
            <a:r>
              <a:rPr sz="2050" spc="-45" dirty="0">
                <a:latin typeface="Trebuchet MS"/>
                <a:cs typeface="Trebuchet MS"/>
              </a:rPr>
              <a:t> </a:t>
            </a:r>
            <a:r>
              <a:rPr sz="2050" spc="-55" dirty="0">
                <a:latin typeface="Trebuchet MS"/>
                <a:cs typeface="Trebuchet MS"/>
              </a:rPr>
              <a:t>are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-20" dirty="0">
                <a:latin typeface="Trebuchet MS"/>
                <a:cs typeface="Trebuchet MS"/>
              </a:rPr>
              <a:t>indicating</a:t>
            </a:r>
            <a:r>
              <a:rPr sz="2050" spc="-45" dirty="0">
                <a:latin typeface="Trebuchet MS"/>
                <a:cs typeface="Trebuchet MS"/>
              </a:rPr>
              <a:t> </a:t>
            </a:r>
            <a:r>
              <a:rPr sz="2050" spc="20" dirty="0">
                <a:latin typeface="Trebuchet MS"/>
                <a:cs typeface="Trebuchet MS"/>
              </a:rPr>
              <a:t>a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-5" dirty="0">
                <a:latin typeface="Trebuchet MS"/>
                <a:cs typeface="Trebuchet MS"/>
              </a:rPr>
              <a:t>stronger</a:t>
            </a:r>
            <a:r>
              <a:rPr sz="2050" spc="-45" dirty="0">
                <a:latin typeface="Trebuchet MS"/>
                <a:cs typeface="Trebuchet MS"/>
              </a:rPr>
              <a:t> </a:t>
            </a:r>
            <a:r>
              <a:rPr sz="2050" spc="-60" dirty="0">
                <a:latin typeface="Trebuchet MS"/>
                <a:cs typeface="Trebuchet MS"/>
              </a:rPr>
              <a:t>interest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-60" dirty="0">
                <a:latin typeface="Trebuchet MS"/>
                <a:cs typeface="Trebuchet MS"/>
              </a:rPr>
              <a:t>in</a:t>
            </a:r>
            <a:r>
              <a:rPr sz="2050" spc="-45" dirty="0">
                <a:latin typeface="Trebuchet MS"/>
                <a:cs typeface="Trebuchet MS"/>
              </a:rPr>
              <a:t> </a:t>
            </a:r>
            <a:r>
              <a:rPr sz="2050" spc="-60" dirty="0">
                <a:latin typeface="Trebuchet MS"/>
                <a:cs typeface="Trebuchet MS"/>
              </a:rPr>
              <a:t>the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60" dirty="0">
                <a:latin typeface="Trebuchet MS"/>
                <a:cs typeface="Trebuchet MS"/>
              </a:rPr>
              <a:t>courses</a:t>
            </a:r>
            <a:r>
              <a:rPr sz="2050" spc="-45" dirty="0">
                <a:latin typeface="Trebuchet MS"/>
                <a:cs typeface="Trebuchet MS"/>
              </a:rPr>
              <a:t> </a:t>
            </a:r>
            <a:r>
              <a:rPr sz="2050" spc="25" dirty="0">
                <a:latin typeface="Trebuchet MS"/>
                <a:cs typeface="Trebuchet MS"/>
              </a:rPr>
              <a:t>compared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-50" dirty="0">
                <a:latin typeface="Trebuchet MS"/>
                <a:cs typeface="Trebuchet MS"/>
              </a:rPr>
              <a:t>to</a:t>
            </a:r>
            <a:r>
              <a:rPr sz="2050" spc="-45" dirty="0">
                <a:latin typeface="Trebuchet MS"/>
                <a:cs typeface="Trebuchet MS"/>
              </a:rPr>
              <a:t> </a:t>
            </a:r>
            <a:r>
              <a:rPr sz="2050" spc="20" dirty="0">
                <a:latin typeface="Trebuchet MS"/>
                <a:cs typeface="Trebuchet MS"/>
              </a:rPr>
              <a:t>leads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40" dirty="0">
                <a:latin typeface="Trebuchet MS"/>
                <a:cs typeface="Trebuchet MS"/>
              </a:rPr>
              <a:t>who</a:t>
            </a:r>
            <a:r>
              <a:rPr sz="2050" spc="-45" dirty="0">
                <a:latin typeface="Trebuchet MS"/>
                <a:cs typeface="Trebuchet MS"/>
              </a:rPr>
              <a:t> </a:t>
            </a:r>
            <a:r>
              <a:rPr sz="2050" spc="-15" dirty="0">
                <a:latin typeface="Trebuchet MS"/>
                <a:cs typeface="Trebuchet MS"/>
              </a:rPr>
              <a:t>only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30" dirty="0">
                <a:latin typeface="Trebuchet MS"/>
                <a:cs typeface="Trebuchet MS"/>
              </a:rPr>
              <a:t>browse</a:t>
            </a:r>
            <a:r>
              <a:rPr sz="2050" spc="-45" dirty="0">
                <a:latin typeface="Trebuchet MS"/>
                <a:cs typeface="Trebuchet MS"/>
              </a:rPr>
              <a:t> </a:t>
            </a:r>
            <a:r>
              <a:rPr sz="2050" spc="-60" dirty="0">
                <a:latin typeface="Trebuchet MS"/>
                <a:cs typeface="Trebuchet MS"/>
              </a:rPr>
              <a:t>the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-30" dirty="0">
                <a:latin typeface="Trebuchet MS"/>
                <a:cs typeface="Trebuchet MS"/>
              </a:rPr>
              <a:t>website.</a:t>
            </a:r>
            <a:r>
              <a:rPr sz="2050" spc="-45" dirty="0">
                <a:latin typeface="Trebuchet MS"/>
                <a:cs typeface="Trebuchet MS"/>
              </a:rPr>
              <a:t> </a:t>
            </a:r>
            <a:r>
              <a:rPr sz="2050" spc="70" dirty="0">
                <a:latin typeface="Trebuchet MS"/>
                <a:cs typeface="Trebuchet MS"/>
              </a:rPr>
              <a:t>Leads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40" dirty="0">
                <a:latin typeface="Trebuchet MS"/>
                <a:cs typeface="Trebuchet MS"/>
              </a:rPr>
              <a:t>who</a:t>
            </a:r>
            <a:r>
              <a:rPr sz="2050" spc="-45" dirty="0">
                <a:latin typeface="Trebuchet MS"/>
                <a:cs typeface="Trebuchet MS"/>
              </a:rPr>
              <a:t> </a:t>
            </a:r>
            <a:r>
              <a:rPr sz="2050" spc="45" dirty="0">
                <a:latin typeface="Trebuchet MS"/>
                <a:cs typeface="Trebuchet MS"/>
              </a:rPr>
              <a:t>come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-50" dirty="0">
                <a:latin typeface="Trebuchet MS"/>
                <a:cs typeface="Trebuchet MS"/>
              </a:rPr>
              <a:t>from</a:t>
            </a:r>
            <a:r>
              <a:rPr sz="2050" spc="-45" dirty="0">
                <a:latin typeface="Trebuchet MS"/>
                <a:cs typeface="Trebuchet MS"/>
              </a:rPr>
              <a:t> </a:t>
            </a:r>
            <a:r>
              <a:rPr sz="2050" spc="-30" dirty="0">
                <a:latin typeface="Trebuchet MS"/>
                <a:cs typeface="Trebuchet MS"/>
              </a:rPr>
              <a:t>olark</a:t>
            </a:r>
            <a:r>
              <a:rPr sz="2050" spc="-40" dirty="0">
                <a:latin typeface="Trebuchet MS"/>
                <a:cs typeface="Trebuchet MS"/>
              </a:rPr>
              <a:t> </a:t>
            </a:r>
            <a:r>
              <a:rPr sz="2050" spc="-15" dirty="0">
                <a:latin typeface="Trebuchet MS"/>
                <a:cs typeface="Trebuchet MS"/>
              </a:rPr>
              <a:t>chat</a:t>
            </a:r>
            <a:r>
              <a:rPr sz="2050" spc="-45" dirty="0">
                <a:latin typeface="Trebuchet MS"/>
                <a:cs typeface="Trebuchet MS"/>
              </a:rPr>
              <a:t> </a:t>
            </a:r>
            <a:r>
              <a:rPr sz="2050" spc="-20" dirty="0">
                <a:latin typeface="Trebuchet MS"/>
                <a:cs typeface="Trebuchet MS"/>
              </a:rPr>
              <a:t>or </a:t>
            </a:r>
            <a:r>
              <a:rPr sz="2050" spc="-605" dirty="0">
                <a:latin typeface="Trebuchet MS"/>
                <a:cs typeface="Trebuchet MS"/>
              </a:rPr>
              <a:t> </a:t>
            </a:r>
            <a:r>
              <a:rPr sz="2050" spc="-10" dirty="0">
                <a:latin typeface="Trebuchet MS"/>
                <a:cs typeface="Trebuchet MS"/>
              </a:rPr>
              <a:t>welingak</a:t>
            </a:r>
            <a:r>
              <a:rPr sz="2050" spc="-50" dirty="0">
                <a:latin typeface="Trebuchet MS"/>
                <a:cs typeface="Trebuchet MS"/>
              </a:rPr>
              <a:t> </a:t>
            </a:r>
            <a:r>
              <a:rPr sz="2050" spc="-10" dirty="0">
                <a:latin typeface="Trebuchet MS"/>
                <a:cs typeface="Trebuchet MS"/>
              </a:rPr>
              <a:t>website</a:t>
            </a:r>
            <a:r>
              <a:rPr sz="2050" spc="-50" dirty="0">
                <a:latin typeface="Trebuchet MS"/>
                <a:cs typeface="Trebuchet MS"/>
              </a:rPr>
              <a:t> </a:t>
            </a:r>
            <a:r>
              <a:rPr sz="2050" spc="-55" dirty="0">
                <a:latin typeface="Trebuchet MS"/>
                <a:cs typeface="Trebuchet MS"/>
              </a:rPr>
              <a:t>are</a:t>
            </a:r>
            <a:r>
              <a:rPr sz="2050" spc="-45" dirty="0">
                <a:latin typeface="Trebuchet MS"/>
                <a:cs typeface="Trebuchet MS"/>
              </a:rPr>
              <a:t> </a:t>
            </a:r>
            <a:r>
              <a:rPr sz="2050" spc="-70" dirty="0">
                <a:latin typeface="Trebuchet MS"/>
                <a:cs typeface="Trebuchet MS"/>
              </a:rPr>
              <a:t>likely</a:t>
            </a:r>
            <a:r>
              <a:rPr sz="2050" spc="-50" dirty="0">
                <a:latin typeface="Trebuchet MS"/>
                <a:cs typeface="Trebuchet MS"/>
              </a:rPr>
              <a:t> to </a:t>
            </a:r>
            <a:r>
              <a:rPr sz="2050" spc="10" dirty="0">
                <a:latin typeface="Trebuchet MS"/>
                <a:cs typeface="Trebuchet MS"/>
              </a:rPr>
              <a:t>have</a:t>
            </a:r>
            <a:r>
              <a:rPr sz="2050" spc="-45" dirty="0">
                <a:latin typeface="Trebuchet MS"/>
                <a:cs typeface="Trebuchet MS"/>
              </a:rPr>
              <a:t> </a:t>
            </a:r>
            <a:r>
              <a:rPr sz="2050" spc="20" dirty="0">
                <a:latin typeface="Trebuchet MS"/>
                <a:cs typeface="Trebuchet MS"/>
              </a:rPr>
              <a:t>a</a:t>
            </a:r>
            <a:r>
              <a:rPr sz="2050" spc="-50" dirty="0">
                <a:latin typeface="Trebuchet MS"/>
                <a:cs typeface="Trebuchet MS"/>
              </a:rPr>
              <a:t> </a:t>
            </a:r>
            <a:r>
              <a:rPr sz="2050" spc="-15" dirty="0">
                <a:latin typeface="Trebuchet MS"/>
                <a:cs typeface="Trebuchet MS"/>
              </a:rPr>
              <a:t>more</a:t>
            </a:r>
            <a:r>
              <a:rPr sz="2050" spc="45" dirty="0">
                <a:latin typeface="Trebuchet MS"/>
                <a:cs typeface="Trebuchet MS"/>
              </a:rPr>
              <a:t> </a:t>
            </a:r>
            <a:r>
              <a:rPr sz="2350" spc="40" dirty="0">
                <a:latin typeface="Trebuchet MS"/>
                <a:cs typeface="Trebuchet MS"/>
              </a:rPr>
              <a:t>personalised</a:t>
            </a:r>
            <a:r>
              <a:rPr sz="2350" spc="-40" dirty="0">
                <a:latin typeface="Trebuchet MS"/>
                <a:cs typeface="Trebuchet MS"/>
              </a:rPr>
              <a:t> </a:t>
            </a:r>
            <a:r>
              <a:rPr sz="2350" spc="5" dirty="0">
                <a:latin typeface="Trebuchet MS"/>
                <a:cs typeface="Trebuchet MS"/>
              </a:rPr>
              <a:t>experience</a:t>
            </a:r>
            <a:r>
              <a:rPr sz="2350" spc="-45" dirty="0">
                <a:latin typeface="Trebuchet MS"/>
                <a:cs typeface="Trebuchet MS"/>
              </a:rPr>
              <a:t> </a:t>
            </a:r>
            <a:r>
              <a:rPr sz="2350" spc="65" dirty="0">
                <a:latin typeface="Trebuchet MS"/>
                <a:cs typeface="Trebuchet MS"/>
              </a:rPr>
              <a:t>and</a:t>
            </a:r>
            <a:r>
              <a:rPr sz="2350" spc="-40" dirty="0">
                <a:latin typeface="Trebuchet MS"/>
                <a:cs typeface="Trebuchet MS"/>
              </a:rPr>
              <a:t> </a:t>
            </a:r>
            <a:r>
              <a:rPr sz="2350" spc="-60" dirty="0">
                <a:latin typeface="Trebuchet MS"/>
                <a:cs typeface="Trebuchet MS"/>
              </a:rPr>
              <a:t>therefore</a:t>
            </a:r>
            <a:r>
              <a:rPr sz="2350" spc="-45" dirty="0">
                <a:latin typeface="Trebuchet MS"/>
                <a:cs typeface="Trebuchet MS"/>
              </a:rPr>
              <a:t> </a:t>
            </a:r>
            <a:r>
              <a:rPr sz="2350" spc="5" dirty="0">
                <a:latin typeface="Trebuchet MS"/>
                <a:cs typeface="Trebuchet MS"/>
              </a:rPr>
              <a:t>more</a:t>
            </a:r>
            <a:r>
              <a:rPr sz="2350" spc="-40" dirty="0">
                <a:latin typeface="Trebuchet MS"/>
                <a:cs typeface="Trebuchet MS"/>
              </a:rPr>
              <a:t> </a:t>
            </a:r>
            <a:r>
              <a:rPr sz="2350" spc="-65" dirty="0">
                <a:latin typeface="Trebuchet MS"/>
                <a:cs typeface="Trebuchet MS"/>
              </a:rPr>
              <a:t>likely</a:t>
            </a:r>
            <a:r>
              <a:rPr sz="2350" spc="-45" dirty="0">
                <a:latin typeface="Trebuchet MS"/>
                <a:cs typeface="Trebuchet MS"/>
              </a:rPr>
              <a:t> </a:t>
            </a:r>
            <a:r>
              <a:rPr sz="2350" spc="-35" dirty="0">
                <a:latin typeface="Trebuchet MS"/>
                <a:cs typeface="Trebuchet MS"/>
              </a:rPr>
              <a:t>to</a:t>
            </a:r>
            <a:r>
              <a:rPr sz="2350" spc="-45" dirty="0">
                <a:latin typeface="Trebuchet MS"/>
                <a:cs typeface="Trebuchet MS"/>
              </a:rPr>
              <a:t> </a:t>
            </a:r>
            <a:r>
              <a:rPr sz="2350" spc="-25" dirty="0">
                <a:latin typeface="Trebuchet MS"/>
                <a:cs typeface="Trebuchet MS"/>
              </a:rPr>
              <a:t>convert.</a:t>
            </a:r>
            <a:endParaRPr sz="23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02064" y="824682"/>
            <a:ext cx="7716520" cy="557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00" spc="-25" dirty="0"/>
              <a:t>Identifying</a:t>
            </a:r>
            <a:r>
              <a:rPr sz="3500" spc="-15" dirty="0"/>
              <a:t> </a:t>
            </a:r>
            <a:r>
              <a:rPr sz="3500" spc="15" dirty="0"/>
              <a:t>the</a:t>
            </a:r>
            <a:r>
              <a:rPr sz="3500" spc="-10" dirty="0"/>
              <a:t> </a:t>
            </a:r>
            <a:r>
              <a:rPr sz="3500" spc="5" dirty="0"/>
              <a:t>most</a:t>
            </a:r>
            <a:r>
              <a:rPr sz="3500" spc="-10" dirty="0"/>
              <a:t> </a:t>
            </a:r>
            <a:r>
              <a:rPr sz="3500" spc="-35" dirty="0"/>
              <a:t>promising</a:t>
            </a:r>
            <a:r>
              <a:rPr sz="3500" spc="-10" dirty="0"/>
              <a:t> leads</a:t>
            </a:r>
            <a:endParaRPr sz="3500"/>
          </a:p>
        </p:txBody>
      </p:sp>
      <p:sp>
        <p:nvSpPr>
          <p:cNvPr id="6" name="object 6"/>
          <p:cNvSpPr txBox="1"/>
          <p:nvPr/>
        </p:nvSpPr>
        <p:spPr>
          <a:xfrm>
            <a:off x="808089" y="2578961"/>
            <a:ext cx="6487795" cy="473837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99390" indent="-187325">
              <a:lnSpc>
                <a:spcPct val="100000"/>
              </a:lnSpc>
              <a:spcBef>
                <a:spcPts val="969"/>
              </a:spcBef>
              <a:buSzPct val="121052"/>
              <a:buChar char="•"/>
              <a:tabLst>
                <a:tab pos="200025" algn="l"/>
              </a:tabLst>
            </a:pPr>
            <a:r>
              <a:rPr sz="1900" spc="114" dirty="0">
                <a:latin typeface="Trebuchet MS"/>
                <a:cs typeface="Trebuchet MS"/>
              </a:rPr>
              <a:t>Do</a:t>
            </a:r>
            <a:r>
              <a:rPr sz="1900" spc="-75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Not</a:t>
            </a:r>
            <a:r>
              <a:rPr sz="1900" spc="-7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Email,</a:t>
            </a:r>
            <a:endParaRPr sz="1900">
              <a:latin typeface="Trebuchet MS"/>
              <a:cs typeface="Trebuchet MS"/>
            </a:endParaRPr>
          </a:p>
          <a:p>
            <a:pPr marL="199390" indent="-187325">
              <a:lnSpc>
                <a:spcPct val="100000"/>
              </a:lnSpc>
              <a:spcBef>
                <a:spcPts val="1510"/>
              </a:spcBef>
              <a:buSzPct val="121052"/>
              <a:buChar char="•"/>
              <a:tabLst>
                <a:tab pos="200025" algn="l"/>
              </a:tabLst>
            </a:pPr>
            <a:r>
              <a:rPr sz="1900" spc="-229" dirty="0">
                <a:latin typeface="Trebuchet MS"/>
                <a:cs typeface="Trebuchet MS"/>
              </a:rPr>
              <a:t>T</a:t>
            </a:r>
            <a:r>
              <a:rPr sz="1900" spc="-55" dirty="0">
                <a:latin typeface="Trebuchet MS"/>
                <a:cs typeface="Trebuchet MS"/>
              </a:rPr>
              <a:t>otal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Time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Spent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on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25" dirty="0">
                <a:latin typeface="Trebuchet MS"/>
                <a:cs typeface="Trebuchet MS"/>
              </a:rPr>
              <a:t>W</a:t>
            </a:r>
            <a:r>
              <a:rPr sz="1900" spc="-15" dirty="0">
                <a:latin typeface="Trebuchet MS"/>
                <a:cs typeface="Trebuchet MS"/>
              </a:rPr>
              <a:t>ebsite</a:t>
            </a:r>
            <a:endParaRPr sz="1900">
              <a:latin typeface="Trebuchet MS"/>
              <a:cs typeface="Trebuchet MS"/>
            </a:endParaRPr>
          </a:p>
          <a:p>
            <a:pPr marL="199390" indent="-187325">
              <a:lnSpc>
                <a:spcPct val="100000"/>
              </a:lnSpc>
              <a:spcBef>
                <a:spcPts val="1510"/>
              </a:spcBef>
              <a:buSzPct val="121052"/>
              <a:buChar char="•"/>
              <a:tabLst>
                <a:tab pos="200025" algn="l"/>
              </a:tabLst>
            </a:pPr>
            <a:r>
              <a:rPr sz="1900" spc="40" dirty="0">
                <a:latin typeface="Trebuchet MS"/>
                <a:cs typeface="Trebuchet MS"/>
              </a:rPr>
              <a:t>Lead</a:t>
            </a:r>
            <a:r>
              <a:rPr sz="1900" spc="-55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Origin</a:t>
            </a:r>
            <a:r>
              <a:rPr sz="1900" spc="-55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Landing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75" dirty="0">
                <a:latin typeface="Trebuchet MS"/>
                <a:cs typeface="Trebuchet MS"/>
              </a:rPr>
              <a:t>Page</a:t>
            </a:r>
            <a:r>
              <a:rPr sz="1900" spc="-55" dirty="0">
                <a:latin typeface="Trebuchet MS"/>
                <a:cs typeface="Trebuchet MS"/>
              </a:rPr>
              <a:t> </a:t>
            </a:r>
            <a:r>
              <a:rPr sz="1900" spc="60" dirty="0">
                <a:latin typeface="Trebuchet MS"/>
                <a:cs typeface="Trebuchet MS"/>
              </a:rPr>
              <a:t>Submission</a:t>
            </a:r>
            <a:endParaRPr sz="1900">
              <a:latin typeface="Trebuchet MS"/>
              <a:cs typeface="Trebuchet MS"/>
            </a:endParaRPr>
          </a:p>
          <a:p>
            <a:pPr marL="199390" indent="-187325">
              <a:lnSpc>
                <a:spcPct val="100000"/>
              </a:lnSpc>
              <a:spcBef>
                <a:spcPts val="1510"/>
              </a:spcBef>
              <a:buSzPct val="121052"/>
              <a:buChar char="•"/>
              <a:tabLst>
                <a:tab pos="200025" algn="l"/>
              </a:tabLst>
            </a:pPr>
            <a:r>
              <a:rPr sz="1900" spc="40" dirty="0">
                <a:latin typeface="Trebuchet MS"/>
                <a:cs typeface="Trebuchet MS"/>
              </a:rPr>
              <a:t>Lead</a:t>
            </a:r>
            <a:r>
              <a:rPr sz="1900" spc="-65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Origin</a:t>
            </a:r>
            <a:r>
              <a:rPr sz="1900" spc="-6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Lead</a:t>
            </a:r>
            <a:r>
              <a:rPr sz="1900" spc="-65" dirty="0">
                <a:latin typeface="Trebuchet MS"/>
                <a:cs typeface="Trebuchet MS"/>
              </a:rPr>
              <a:t> </a:t>
            </a:r>
            <a:r>
              <a:rPr sz="1900" spc="80" dirty="0">
                <a:latin typeface="Trebuchet MS"/>
                <a:cs typeface="Trebuchet MS"/>
              </a:rPr>
              <a:t>Add</a:t>
            </a:r>
            <a:r>
              <a:rPr sz="1900" spc="-6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Form</a:t>
            </a:r>
            <a:endParaRPr sz="1900">
              <a:latin typeface="Trebuchet MS"/>
              <a:cs typeface="Trebuchet MS"/>
            </a:endParaRPr>
          </a:p>
          <a:p>
            <a:pPr marL="199390" indent="-187325">
              <a:lnSpc>
                <a:spcPct val="100000"/>
              </a:lnSpc>
              <a:spcBef>
                <a:spcPts val="1510"/>
              </a:spcBef>
              <a:buSzPct val="121052"/>
              <a:buChar char="•"/>
              <a:tabLst>
                <a:tab pos="200025" algn="l"/>
              </a:tabLst>
            </a:pPr>
            <a:r>
              <a:rPr sz="1900" spc="40" dirty="0">
                <a:latin typeface="Trebuchet MS"/>
                <a:cs typeface="Trebuchet MS"/>
              </a:rPr>
              <a:t>Lead</a:t>
            </a:r>
            <a:r>
              <a:rPr sz="1900" spc="-65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Source</a:t>
            </a:r>
            <a:r>
              <a:rPr sz="1900" spc="-65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Olark</a:t>
            </a:r>
            <a:r>
              <a:rPr sz="1900" spc="-60" dirty="0">
                <a:latin typeface="Trebuchet MS"/>
                <a:cs typeface="Trebuchet MS"/>
              </a:rPr>
              <a:t> </a:t>
            </a:r>
            <a:r>
              <a:rPr sz="1900" spc="-15" dirty="0">
                <a:latin typeface="Trebuchet MS"/>
                <a:cs typeface="Trebuchet MS"/>
              </a:rPr>
              <a:t>Chat,</a:t>
            </a:r>
            <a:endParaRPr sz="1900">
              <a:latin typeface="Trebuchet MS"/>
              <a:cs typeface="Trebuchet MS"/>
            </a:endParaRPr>
          </a:p>
          <a:p>
            <a:pPr marL="199390" indent="-187325">
              <a:lnSpc>
                <a:spcPct val="100000"/>
              </a:lnSpc>
              <a:spcBef>
                <a:spcPts val="1510"/>
              </a:spcBef>
              <a:buSzPct val="121052"/>
              <a:buChar char="•"/>
              <a:tabLst>
                <a:tab pos="200025" algn="l"/>
              </a:tabLst>
            </a:pPr>
            <a:r>
              <a:rPr sz="1900" spc="40" dirty="0">
                <a:latin typeface="Trebuchet MS"/>
                <a:cs typeface="Trebuchet MS"/>
              </a:rPr>
              <a:t>Lead</a:t>
            </a:r>
            <a:r>
              <a:rPr sz="1900" spc="-6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Source</a:t>
            </a:r>
            <a:r>
              <a:rPr sz="1900" spc="-55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Welingak</a:t>
            </a:r>
            <a:r>
              <a:rPr sz="1900" spc="-55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Website,</a:t>
            </a:r>
            <a:endParaRPr sz="1900">
              <a:latin typeface="Trebuchet MS"/>
              <a:cs typeface="Trebuchet MS"/>
            </a:endParaRPr>
          </a:p>
          <a:p>
            <a:pPr marL="199390" indent="-187325">
              <a:lnSpc>
                <a:spcPct val="100000"/>
              </a:lnSpc>
              <a:spcBef>
                <a:spcPts val="1510"/>
              </a:spcBef>
              <a:buSzPct val="121052"/>
              <a:buChar char="•"/>
              <a:tabLst>
                <a:tab pos="200025" algn="l"/>
              </a:tabLst>
            </a:pPr>
            <a:r>
              <a:rPr sz="1900" spc="30" dirty="0">
                <a:latin typeface="Trebuchet MS"/>
                <a:cs typeface="Trebuchet MS"/>
              </a:rPr>
              <a:t>Last</a:t>
            </a:r>
            <a:r>
              <a:rPr sz="1900" spc="-60" dirty="0">
                <a:latin typeface="Trebuchet MS"/>
                <a:cs typeface="Trebuchet MS"/>
              </a:rPr>
              <a:t> </a:t>
            </a:r>
            <a:r>
              <a:rPr sz="1900" spc="-45" dirty="0">
                <a:latin typeface="Trebuchet MS"/>
                <a:cs typeface="Trebuchet MS"/>
              </a:rPr>
              <a:t>Activity</a:t>
            </a:r>
            <a:r>
              <a:rPr sz="1900" spc="-60" dirty="0">
                <a:latin typeface="Trebuchet MS"/>
                <a:cs typeface="Trebuchet MS"/>
              </a:rPr>
              <a:t> </a:t>
            </a:r>
            <a:r>
              <a:rPr sz="1900" spc="-15" dirty="0">
                <a:latin typeface="Trebuchet MS"/>
                <a:cs typeface="Trebuchet MS"/>
              </a:rPr>
              <a:t>Email</a:t>
            </a:r>
            <a:r>
              <a:rPr sz="1900" spc="-55" dirty="0">
                <a:latin typeface="Trebuchet MS"/>
                <a:cs typeface="Trebuchet MS"/>
              </a:rPr>
              <a:t> </a:t>
            </a:r>
            <a:r>
              <a:rPr sz="1900" spc="45" dirty="0">
                <a:latin typeface="Trebuchet MS"/>
                <a:cs typeface="Trebuchet MS"/>
              </a:rPr>
              <a:t>Opened</a:t>
            </a:r>
            <a:r>
              <a:rPr sz="1900" spc="-60" dirty="0">
                <a:latin typeface="Trebuchet MS"/>
                <a:cs typeface="Trebuchet MS"/>
              </a:rPr>
              <a:t> </a:t>
            </a:r>
            <a:r>
              <a:rPr sz="1900" spc="-175" dirty="0">
                <a:latin typeface="Trebuchet MS"/>
                <a:cs typeface="Trebuchet MS"/>
              </a:rPr>
              <a:t>,</a:t>
            </a:r>
            <a:endParaRPr sz="1900">
              <a:latin typeface="Trebuchet MS"/>
              <a:cs typeface="Trebuchet MS"/>
            </a:endParaRPr>
          </a:p>
          <a:p>
            <a:pPr marL="199390" indent="-187325">
              <a:lnSpc>
                <a:spcPct val="100000"/>
              </a:lnSpc>
              <a:spcBef>
                <a:spcPts val="1510"/>
              </a:spcBef>
              <a:buSzPct val="121052"/>
              <a:buChar char="•"/>
              <a:tabLst>
                <a:tab pos="200025" algn="l"/>
              </a:tabLst>
            </a:pPr>
            <a:r>
              <a:rPr sz="1900" spc="30" dirty="0">
                <a:latin typeface="Trebuchet MS"/>
                <a:cs typeface="Trebuchet MS"/>
              </a:rPr>
              <a:t>Last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-45" dirty="0">
                <a:latin typeface="Trebuchet MS"/>
                <a:cs typeface="Trebuchet MS"/>
              </a:rPr>
              <a:t>Activity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Olark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spc="25" dirty="0">
                <a:latin typeface="Trebuchet MS"/>
                <a:cs typeface="Trebuchet MS"/>
              </a:rPr>
              <a:t>Chat</a:t>
            </a:r>
            <a:r>
              <a:rPr sz="1900" spc="-4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Conversation,</a:t>
            </a:r>
            <a:endParaRPr sz="1900">
              <a:latin typeface="Trebuchet MS"/>
              <a:cs typeface="Trebuchet MS"/>
            </a:endParaRPr>
          </a:p>
          <a:p>
            <a:pPr marL="199390" indent="-187325">
              <a:lnSpc>
                <a:spcPct val="100000"/>
              </a:lnSpc>
              <a:spcBef>
                <a:spcPts val="1545"/>
              </a:spcBef>
              <a:buSzPct val="122222"/>
              <a:buChar char="•"/>
              <a:tabLst>
                <a:tab pos="200025" algn="l"/>
              </a:tabLst>
            </a:pPr>
            <a:r>
              <a:rPr sz="1800" spc="40" dirty="0">
                <a:latin typeface="Trebuchet MS"/>
                <a:cs typeface="Trebuchet MS"/>
              </a:rPr>
              <a:t>Last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Activity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Other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Activity.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sz="1800" spc="25" dirty="0">
                <a:latin typeface="Trebuchet MS"/>
                <a:cs typeface="Trebuchet MS"/>
              </a:rPr>
              <a:t>This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are</a:t>
            </a:r>
            <a:r>
              <a:rPr sz="1800" spc="-40" dirty="0">
                <a:latin typeface="Trebuchet MS"/>
                <a:cs typeface="Trebuchet MS"/>
              </a:rPr>
              <a:t> the </a:t>
            </a:r>
            <a:r>
              <a:rPr sz="1800" spc="-25" dirty="0">
                <a:latin typeface="Trebuchet MS"/>
                <a:cs typeface="Trebuchet MS"/>
              </a:rPr>
              <a:t>features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that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contribute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for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lead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getting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converted.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1019</Words>
  <Application>Microsoft Office PowerPoint</Application>
  <PresentationFormat>Custom</PresentationFormat>
  <Paragraphs>107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Lead score case study for X Education</vt:lpstr>
      <vt:lpstr>Lead score case study</vt:lpstr>
      <vt:lpstr>Strategy</vt:lpstr>
      <vt:lpstr>Methodology</vt:lpstr>
      <vt:lpstr>Exploratory data analysis</vt:lpstr>
      <vt:lpstr>Lead source</vt:lpstr>
      <vt:lpstr>Occupation</vt:lpstr>
      <vt:lpstr>Model Evaluation - Sensitivity and  Specificity on Train dataset</vt:lpstr>
      <vt:lpstr>Identifying the most promising leads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Scoring Case Study</dc:title>
  <dc:creator>amogh</dc:creator>
  <cp:lastModifiedBy>amogh</cp:lastModifiedBy>
  <cp:revision>1</cp:revision>
  <dcterms:created xsi:type="dcterms:W3CDTF">2023-04-09T12:18:49Z</dcterms:created>
  <dcterms:modified xsi:type="dcterms:W3CDTF">2023-04-09T12:22:23Z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2023-04-08T00:00:00Z</vt:filetime>
  </property>
  <property fmtid="{D5CDD505-2E9C-101B-9397-08002B2CF9AE}" pid="3" name="Creator">
    <vt:lpwstr>Keynote</vt:lpwstr>
  </property>
  <property fmtid="{D5CDD505-2E9C-101B-9397-08002B2CF9AE}" pid="4" name="LastSaved">
    <vt:filetime>2023-04-09T00:00:00Z</vt:filetime>
  </property>
</Properties>
</file>