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6"/>
  </p:notesMasterIdLst>
  <p:handoutMasterIdLst>
    <p:handoutMasterId r:id="rId37"/>
  </p:handoutMasterIdLst>
  <p:sldIdLst>
    <p:sldId id="465" r:id="rId2"/>
    <p:sldId id="529" r:id="rId3"/>
    <p:sldId id="530" r:id="rId4"/>
    <p:sldId id="531" r:id="rId5"/>
    <p:sldId id="533"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35" r:id="rId19"/>
    <p:sldId id="534" r:id="rId20"/>
    <p:sldId id="508" r:id="rId21"/>
    <p:sldId id="510" r:id="rId22"/>
    <p:sldId id="511" r:id="rId23"/>
    <p:sldId id="512" r:id="rId24"/>
    <p:sldId id="517" r:id="rId25"/>
    <p:sldId id="518" r:id="rId26"/>
    <p:sldId id="519" r:id="rId27"/>
    <p:sldId id="520" r:id="rId28"/>
    <p:sldId id="522" r:id="rId29"/>
    <p:sldId id="523" r:id="rId30"/>
    <p:sldId id="524" r:id="rId31"/>
    <p:sldId id="537" r:id="rId32"/>
    <p:sldId id="538" r:id="rId33"/>
    <p:sldId id="539" r:id="rId34"/>
    <p:sldId id="540" r:id="rId35"/>
  </p:sldIdLst>
  <p:sldSz cx="9144000" cy="6858000" type="screen4x3"/>
  <p:notesSz cx="6858000" cy="91440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CC00"/>
    <a:srgbClr val="FF3300"/>
    <a:srgbClr val="66FF33"/>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CC645-AB8D-4FF9-A548-757BA1BC895B}" v="40" dt="2021-07-01T05:30:48.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9642" autoAdjust="0"/>
  </p:normalViewPr>
  <p:slideViewPr>
    <p:cSldViewPr>
      <p:cViewPr varScale="1">
        <p:scale>
          <a:sx n="67" d="100"/>
          <a:sy n="67" d="100"/>
        </p:scale>
        <p:origin x="15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in" userId="615f2bd4-4242-4e2d-b6c0-5df265c09226" providerId="ADAL" clId="{387CC645-AB8D-4FF9-A548-757BA1BC895B}"/>
    <pc:docChg chg="custSel addSld delSld modSld">
      <pc:chgData name="ajain" userId="615f2bd4-4242-4e2d-b6c0-5df265c09226" providerId="ADAL" clId="{387CC645-AB8D-4FF9-A548-757BA1BC895B}" dt="2021-07-01T17:10:02.835" v="214" actId="20577"/>
      <pc:docMkLst>
        <pc:docMk/>
      </pc:docMkLst>
      <pc:sldChg chg="modSp modAnim">
        <pc:chgData name="ajain" userId="615f2bd4-4242-4e2d-b6c0-5df265c09226" providerId="ADAL" clId="{387CC645-AB8D-4FF9-A548-757BA1BC895B}" dt="2021-07-01T09:27:37.282" v="188" actId="20577"/>
        <pc:sldMkLst>
          <pc:docMk/>
          <pc:sldMk cId="1385504637" sldId="503"/>
        </pc:sldMkLst>
        <pc:spChg chg="mod">
          <ac:chgData name="ajain" userId="615f2bd4-4242-4e2d-b6c0-5df265c09226" providerId="ADAL" clId="{387CC645-AB8D-4FF9-A548-757BA1BC895B}" dt="2021-07-01T09:27:37.282" v="188" actId="20577"/>
          <ac:spMkLst>
            <pc:docMk/>
            <pc:sldMk cId="1385504637" sldId="503"/>
            <ac:spMk id="479235" creationId="{00000000-0000-0000-0000-000000000000}"/>
          </ac:spMkLst>
        </pc:spChg>
      </pc:sldChg>
      <pc:sldChg chg="modSp mod modAnim">
        <pc:chgData name="ajain" userId="615f2bd4-4242-4e2d-b6c0-5df265c09226" providerId="ADAL" clId="{387CC645-AB8D-4FF9-A548-757BA1BC895B}" dt="2021-07-01T06:06:49.719" v="184" actId="20577"/>
        <pc:sldMkLst>
          <pc:docMk/>
          <pc:sldMk cId="2361628680" sldId="508"/>
        </pc:sldMkLst>
        <pc:spChg chg="mod">
          <ac:chgData name="ajain" userId="615f2bd4-4242-4e2d-b6c0-5df265c09226" providerId="ADAL" clId="{387CC645-AB8D-4FF9-A548-757BA1BC895B}" dt="2021-07-01T06:06:49.719" v="184" actId="20577"/>
          <ac:spMkLst>
            <pc:docMk/>
            <pc:sldMk cId="2361628680" sldId="508"/>
            <ac:spMk id="484355" creationId="{00000000-0000-0000-0000-000000000000}"/>
          </ac:spMkLst>
        </pc:spChg>
      </pc:sldChg>
      <pc:sldChg chg="modSp mod modAnim">
        <pc:chgData name="ajain" userId="615f2bd4-4242-4e2d-b6c0-5df265c09226" providerId="ADAL" clId="{387CC645-AB8D-4FF9-A548-757BA1BC895B}" dt="2021-07-01T06:03:46.389" v="170" actId="27636"/>
        <pc:sldMkLst>
          <pc:docMk/>
          <pc:sldMk cId="2212451587" sldId="510"/>
        </pc:sldMkLst>
        <pc:spChg chg="mod">
          <ac:chgData name="ajain" userId="615f2bd4-4242-4e2d-b6c0-5df265c09226" providerId="ADAL" clId="{387CC645-AB8D-4FF9-A548-757BA1BC895B}" dt="2021-07-01T06:03:46.389" v="170" actId="27636"/>
          <ac:spMkLst>
            <pc:docMk/>
            <pc:sldMk cId="2212451587" sldId="510"/>
            <ac:spMk id="486403" creationId="{00000000-0000-0000-0000-000000000000}"/>
          </ac:spMkLst>
        </pc:spChg>
      </pc:sldChg>
      <pc:sldChg chg="modSp">
        <pc:chgData name="ajain" userId="615f2bd4-4242-4e2d-b6c0-5df265c09226" providerId="ADAL" clId="{387CC645-AB8D-4FF9-A548-757BA1BC895B}" dt="2021-06-28T05:33:17.287" v="0" actId="20577"/>
        <pc:sldMkLst>
          <pc:docMk/>
          <pc:sldMk cId="0" sldId="520"/>
        </pc:sldMkLst>
        <pc:spChg chg="mod">
          <ac:chgData name="ajain" userId="615f2bd4-4242-4e2d-b6c0-5df265c09226" providerId="ADAL" clId="{387CC645-AB8D-4FF9-A548-757BA1BC895B}" dt="2021-06-28T05:33:17.287" v="0" actId="20577"/>
          <ac:spMkLst>
            <pc:docMk/>
            <pc:sldMk cId="0" sldId="520"/>
            <ac:spMk id="12" creationId="{00000000-0000-0000-0000-000000000000}"/>
          </ac:spMkLst>
        </pc:spChg>
      </pc:sldChg>
      <pc:sldChg chg="modSp">
        <pc:chgData name="ajain" userId="615f2bd4-4242-4e2d-b6c0-5df265c09226" providerId="ADAL" clId="{387CC645-AB8D-4FF9-A548-757BA1BC895B}" dt="2021-07-01T05:43:58.910" v="72" actId="113"/>
        <pc:sldMkLst>
          <pc:docMk/>
          <pc:sldMk cId="0" sldId="522"/>
        </pc:sldMkLst>
        <pc:spChg chg="mod">
          <ac:chgData name="ajain" userId="615f2bd4-4242-4e2d-b6c0-5df265c09226" providerId="ADAL" clId="{387CC645-AB8D-4FF9-A548-757BA1BC895B}" dt="2021-07-01T05:43:58.910" v="72" actId="113"/>
          <ac:spMkLst>
            <pc:docMk/>
            <pc:sldMk cId="0" sldId="522"/>
            <ac:spMk id="503811" creationId="{00000000-0000-0000-0000-000000000000}"/>
          </ac:spMkLst>
        </pc:spChg>
      </pc:sldChg>
      <pc:sldChg chg="modSp mod modAnim">
        <pc:chgData name="ajain" userId="615f2bd4-4242-4e2d-b6c0-5df265c09226" providerId="ADAL" clId="{387CC645-AB8D-4FF9-A548-757BA1BC895B}" dt="2021-07-01T05:54:16.231" v="165" actId="20577"/>
        <pc:sldMkLst>
          <pc:docMk/>
          <pc:sldMk cId="0" sldId="523"/>
        </pc:sldMkLst>
        <pc:spChg chg="mod">
          <ac:chgData name="ajain" userId="615f2bd4-4242-4e2d-b6c0-5df265c09226" providerId="ADAL" clId="{387CC645-AB8D-4FF9-A548-757BA1BC895B}" dt="2021-07-01T05:54:16.231" v="165" actId="20577"/>
          <ac:spMkLst>
            <pc:docMk/>
            <pc:sldMk cId="0" sldId="523"/>
            <ac:spMk id="504835" creationId="{00000000-0000-0000-0000-000000000000}"/>
          </ac:spMkLst>
        </pc:spChg>
      </pc:sldChg>
      <pc:sldChg chg="modSp add">
        <pc:chgData name="ajain" userId="615f2bd4-4242-4e2d-b6c0-5df265c09226" providerId="ADAL" clId="{387CC645-AB8D-4FF9-A548-757BA1BC895B}" dt="2021-06-30T17:28:50.654" v="4" actId="20577"/>
        <pc:sldMkLst>
          <pc:docMk/>
          <pc:sldMk cId="2065854495" sldId="524"/>
        </pc:sldMkLst>
        <pc:spChg chg="mod">
          <ac:chgData name="ajain" userId="615f2bd4-4242-4e2d-b6c0-5df265c09226" providerId="ADAL" clId="{387CC645-AB8D-4FF9-A548-757BA1BC895B}" dt="2021-06-30T17:28:50.654" v="4" actId="20577"/>
          <ac:spMkLst>
            <pc:docMk/>
            <pc:sldMk cId="2065854495" sldId="524"/>
            <ac:spMk id="505859" creationId="{00000000-0000-0000-0000-000000000000}"/>
          </ac:spMkLst>
        </pc:spChg>
      </pc:sldChg>
      <pc:sldChg chg="del">
        <pc:chgData name="ajain" userId="615f2bd4-4242-4e2d-b6c0-5df265c09226" providerId="ADAL" clId="{387CC645-AB8D-4FF9-A548-757BA1BC895B}" dt="2021-06-30T17:27:53.626" v="1" actId="2696"/>
        <pc:sldMkLst>
          <pc:docMk/>
          <pc:sldMk cId="3977860057" sldId="524"/>
        </pc:sldMkLst>
      </pc:sldChg>
      <pc:sldChg chg="del">
        <pc:chgData name="ajain" userId="615f2bd4-4242-4e2d-b6c0-5df265c09226" providerId="ADAL" clId="{387CC645-AB8D-4FF9-A548-757BA1BC895B}" dt="2021-06-30T17:27:53.626" v="1" actId="2696"/>
        <pc:sldMkLst>
          <pc:docMk/>
          <pc:sldMk cId="391645654" sldId="525"/>
        </pc:sldMkLst>
      </pc:sldChg>
      <pc:sldChg chg="add del">
        <pc:chgData name="ajain" userId="615f2bd4-4242-4e2d-b6c0-5df265c09226" providerId="ADAL" clId="{387CC645-AB8D-4FF9-A548-757BA1BC895B}" dt="2021-07-01T05:56:27.161" v="168" actId="2696"/>
        <pc:sldMkLst>
          <pc:docMk/>
          <pc:sldMk cId="3452229142" sldId="525"/>
        </pc:sldMkLst>
      </pc:sldChg>
      <pc:sldChg chg="del">
        <pc:chgData name="ajain" userId="615f2bd4-4242-4e2d-b6c0-5df265c09226" providerId="ADAL" clId="{387CC645-AB8D-4FF9-A548-757BA1BC895B}" dt="2021-06-30T17:27:53.626" v="1" actId="2696"/>
        <pc:sldMkLst>
          <pc:docMk/>
          <pc:sldMk cId="1397895728" sldId="526"/>
        </pc:sldMkLst>
      </pc:sldChg>
      <pc:sldChg chg="add del">
        <pc:chgData name="ajain" userId="615f2bd4-4242-4e2d-b6c0-5df265c09226" providerId="ADAL" clId="{387CC645-AB8D-4FF9-A548-757BA1BC895B}" dt="2021-07-01T05:56:27.161" v="168" actId="2696"/>
        <pc:sldMkLst>
          <pc:docMk/>
          <pc:sldMk cId="2511593826" sldId="526"/>
        </pc:sldMkLst>
      </pc:sldChg>
      <pc:sldChg chg="del">
        <pc:chgData name="ajain" userId="615f2bd4-4242-4e2d-b6c0-5df265c09226" providerId="ADAL" clId="{387CC645-AB8D-4FF9-A548-757BA1BC895B}" dt="2021-06-30T17:27:53.626" v="1" actId="2696"/>
        <pc:sldMkLst>
          <pc:docMk/>
          <pc:sldMk cId="2938894361" sldId="527"/>
        </pc:sldMkLst>
      </pc:sldChg>
      <pc:sldChg chg="add del">
        <pc:chgData name="ajain" userId="615f2bd4-4242-4e2d-b6c0-5df265c09226" providerId="ADAL" clId="{387CC645-AB8D-4FF9-A548-757BA1BC895B}" dt="2021-07-01T05:56:19.616" v="167" actId="2696"/>
        <pc:sldMkLst>
          <pc:docMk/>
          <pc:sldMk cId="2941989691" sldId="527"/>
        </pc:sldMkLst>
      </pc:sldChg>
      <pc:sldChg chg="add del">
        <pc:chgData name="ajain" userId="615f2bd4-4242-4e2d-b6c0-5df265c09226" providerId="ADAL" clId="{387CC645-AB8D-4FF9-A548-757BA1BC895B}" dt="2021-07-01T05:56:19.616" v="167" actId="2696"/>
        <pc:sldMkLst>
          <pc:docMk/>
          <pc:sldMk cId="2815467841" sldId="528"/>
        </pc:sldMkLst>
      </pc:sldChg>
      <pc:sldChg chg="del">
        <pc:chgData name="ajain" userId="615f2bd4-4242-4e2d-b6c0-5df265c09226" providerId="ADAL" clId="{387CC645-AB8D-4FF9-A548-757BA1BC895B}" dt="2021-06-30T17:27:53.626" v="1" actId="2696"/>
        <pc:sldMkLst>
          <pc:docMk/>
          <pc:sldMk cId="3993902217" sldId="528"/>
        </pc:sldMkLst>
      </pc:sldChg>
      <pc:sldChg chg="modSp add del">
        <pc:chgData name="ajain" userId="615f2bd4-4242-4e2d-b6c0-5df265c09226" providerId="ADAL" clId="{387CC645-AB8D-4FF9-A548-757BA1BC895B}" dt="2021-07-01T05:54:43.625" v="166" actId="2696"/>
        <pc:sldMkLst>
          <pc:docMk/>
          <pc:sldMk cId="4247692230" sldId="536"/>
        </pc:sldMkLst>
        <pc:spChg chg="mod">
          <ac:chgData name="ajain" userId="615f2bd4-4242-4e2d-b6c0-5df265c09226" providerId="ADAL" clId="{387CC645-AB8D-4FF9-A548-757BA1BC895B}" dt="2021-06-30T17:29:16.917" v="12" actId="20577"/>
          <ac:spMkLst>
            <pc:docMk/>
            <pc:sldMk cId="4247692230" sldId="536"/>
            <ac:spMk id="505859" creationId="{00000000-0000-0000-0000-000000000000}"/>
          </ac:spMkLst>
        </pc:spChg>
      </pc:sldChg>
      <pc:sldChg chg="modSp add">
        <pc:chgData name="ajain" userId="615f2bd4-4242-4e2d-b6c0-5df265c09226" providerId="ADAL" clId="{387CC645-AB8D-4FF9-A548-757BA1BC895B}" dt="2021-07-01T17:04:28.908" v="195" actId="113"/>
        <pc:sldMkLst>
          <pc:docMk/>
          <pc:sldMk cId="2924090230" sldId="537"/>
        </pc:sldMkLst>
        <pc:spChg chg="mod">
          <ac:chgData name="ajain" userId="615f2bd4-4242-4e2d-b6c0-5df265c09226" providerId="ADAL" clId="{387CC645-AB8D-4FF9-A548-757BA1BC895B}" dt="2021-07-01T17:04:28.908" v="195" actId="113"/>
          <ac:spMkLst>
            <pc:docMk/>
            <pc:sldMk cId="2924090230" sldId="537"/>
            <ac:spMk id="506883" creationId="{00000000-0000-0000-0000-000000000000}"/>
          </ac:spMkLst>
        </pc:spChg>
      </pc:sldChg>
      <pc:sldChg chg="modSp add">
        <pc:chgData name="ajain" userId="615f2bd4-4242-4e2d-b6c0-5df265c09226" providerId="ADAL" clId="{387CC645-AB8D-4FF9-A548-757BA1BC895B}" dt="2021-07-01T17:05:33.184" v="202" actId="113"/>
        <pc:sldMkLst>
          <pc:docMk/>
          <pc:sldMk cId="2732358527" sldId="538"/>
        </pc:sldMkLst>
        <pc:spChg chg="mod">
          <ac:chgData name="ajain" userId="615f2bd4-4242-4e2d-b6c0-5df265c09226" providerId="ADAL" clId="{387CC645-AB8D-4FF9-A548-757BA1BC895B}" dt="2021-07-01T17:05:33.184" v="202" actId="113"/>
          <ac:spMkLst>
            <pc:docMk/>
            <pc:sldMk cId="2732358527" sldId="538"/>
            <ac:spMk id="507907" creationId="{00000000-0000-0000-0000-000000000000}"/>
          </ac:spMkLst>
        </pc:spChg>
      </pc:sldChg>
      <pc:sldChg chg="modSp add">
        <pc:chgData name="ajain" userId="615f2bd4-4242-4e2d-b6c0-5df265c09226" providerId="ADAL" clId="{387CC645-AB8D-4FF9-A548-757BA1BC895B}" dt="2021-07-01T17:08:11.957" v="212" actId="113"/>
        <pc:sldMkLst>
          <pc:docMk/>
          <pc:sldMk cId="551582589" sldId="539"/>
        </pc:sldMkLst>
        <pc:spChg chg="mod">
          <ac:chgData name="ajain" userId="615f2bd4-4242-4e2d-b6c0-5df265c09226" providerId="ADAL" clId="{387CC645-AB8D-4FF9-A548-757BA1BC895B}" dt="2021-07-01T17:08:11.957" v="212" actId="113"/>
          <ac:spMkLst>
            <pc:docMk/>
            <pc:sldMk cId="551582589" sldId="539"/>
            <ac:spMk id="508931" creationId="{00000000-0000-0000-0000-000000000000}"/>
          </ac:spMkLst>
        </pc:spChg>
      </pc:sldChg>
      <pc:sldChg chg="modSp add">
        <pc:chgData name="ajain" userId="615f2bd4-4242-4e2d-b6c0-5df265c09226" providerId="ADAL" clId="{387CC645-AB8D-4FF9-A548-757BA1BC895B}" dt="2021-07-01T17:10:02.835" v="214" actId="20577"/>
        <pc:sldMkLst>
          <pc:docMk/>
          <pc:sldMk cId="340465592" sldId="540"/>
        </pc:sldMkLst>
        <pc:spChg chg="mod">
          <ac:chgData name="ajain" userId="615f2bd4-4242-4e2d-b6c0-5df265c09226" providerId="ADAL" clId="{387CC645-AB8D-4FF9-A548-757BA1BC895B}" dt="2021-07-01T17:10:02.835" v="214" actId="20577"/>
          <ac:spMkLst>
            <pc:docMk/>
            <pc:sldMk cId="340465592" sldId="540"/>
            <ac:spMk id="509955" creationId="{00000000-0000-0000-0000-000000000000}"/>
          </ac:spMkLst>
        </pc:spChg>
      </pc:sldChg>
      <pc:sldChg chg="add del">
        <pc:chgData name="ajain" userId="615f2bd4-4242-4e2d-b6c0-5df265c09226" providerId="ADAL" clId="{387CC645-AB8D-4FF9-A548-757BA1BC895B}" dt="2021-07-01T05:30:57.280" v="41"/>
        <pc:sldMkLst>
          <pc:docMk/>
          <pc:sldMk cId="3379685201" sldId="541"/>
        </pc:sldMkLst>
      </pc:sldChg>
      <pc:sldChg chg="add del">
        <pc:chgData name="ajain" userId="615f2bd4-4242-4e2d-b6c0-5df265c09226" providerId="ADAL" clId="{387CC645-AB8D-4FF9-A548-757BA1BC895B}" dt="2021-07-01T05:30:57.280" v="41"/>
        <pc:sldMkLst>
          <pc:docMk/>
          <pc:sldMk cId="1887277737" sldId="542"/>
        </pc:sldMkLst>
      </pc:sldChg>
      <pc:sldChg chg="add del">
        <pc:chgData name="ajain" userId="615f2bd4-4242-4e2d-b6c0-5df265c09226" providerId="ADAL" clId="{387CC645-AB8D-4FF9-A548-757BA1BC895B}" dt="2021-07-01T05:30:57.280" v="41"/>
        <pc:sldMkLst>
          <pc:docMk/>
          <pc:sldMk cId="1819083785" sldId="543"/>
        </pc:sldMkLst>
      </pc:sldChg>
      <pc:sldChg chg="add del">
        <pc:chgData name="ajain" userId="615f2bd4-4242-4e2d-b6c0-5df265c09226" providerId="ADAL" clId="{387CC645-AB8D-4FF9-A548-757BA1BC895B}" dt="2021-07-01T05:30:57.280" v="41"/>
        <pc:sldMkLst>
          <pc:docMk/>
          <pc:sldMk cId="4120960324" sldId="544"/>
        </pc:sldMkLst>
      </pc:sldChg>
      <pc:sldChg chg="add del">
        <pc:chgData name="ajain" userId="615f2bd4-4242-4e2d-b6c0-5df265c09226" providerId="ADAL" clId="{387CC645-AB8D-4FF9-A548-757BA1BC895B}" dt="2021-07-01T05:30:57.280" v="41"/>
        <pc:sldMkLst>
          <pc:docMk/>
          <pc:sldMk cId="481926442" sldId="5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D77A112-BAB3-48E2-8C6B-03945F003C99}" type="datetimeFigureOut">
              <a:rPr lang="en-US"/>
              <a:pPr>
                <a:defRPr/>
              </a:pPr>
              <a:t>30-Jun-21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94B48B-80CC-465B-8DA4-AF72EA287FC4}" type="slidenum">
              <a:rPr lang="en-US"/>
              <a:pPr>
                <a:defRPr/>
              </a:pPr>
              <a:t>‹#›</a:t>
            </a:fld>
            <a:endParaRPr lang="en-US"/>
          </a:p>
        </p:txBody>
      </p:sp>
    </p:spTree>
    <p:extLst>
      <p:ext uri="{BB962C8B-B14F-4D97-AF65-F5344CB8AC3E}">
        <p14:creationId xmlns:p14="http://schemas.microsoft.com/office/powerpoint/2010/main" val="2215572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endParaRPr lang="en-CA"/>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fld id="{424761D2-6B99-4A5F-A82A-3BACA6AE0B5D}" type="slidenum">
              <a:rPr lang="en-CA"/>
              <a:pPr>
                <a:defRPr/>
              </a:pPr>
              <a:t>‹#›</a:t>
            </a:fld>
            <a:endParaRPr lang="en-CA"/>
          </a:p>
        </p:txBody>
      </p:sp>
    </p:spTree>
    <p:extLst>
      <p:ext uri="{BB962C8B-B14F-4D97-AF65-F5344CB8AC3E}">
        <p14:creationId xmlns:p14="http://schemas.microsoft.com/office/powerpoint/2010/main" val="1357631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solidFill>
                  <a:srgbClr val="DBF5F9">
                    <a:shade val="90000"/>
                  </a:srgbClr>
                </a:solidFill>
              </a:rPr>
              <a:pPr/>
              <a:t>30-Jun-21</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r>
              <a:rPr lang="en-US">
                <a:solidFill>
                  <a:srgbClr val="003366"/>
                </a:solidFill>
              </a:rPr>
              <a:t>Discussion #8</a:t>
            </a: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p:cNvSpPr>
            <a:spLocks noGrp="1" noChangeArrowheads="1"/>
          </p:cNvSpPr>
          <p:nvPr>
            <p:ph type="ftr" sz="quarter" idx="10"/>
          </p:nvPr>
        </p:nvSpPr>
        <p:spPr>
          <a:ln/>
        </p:spPr>
        <p:txBody>
          <a:bodyPr/>
          <a:lstStyle>
            <a:lvl1pPr>
              <a:defRPr/>
            </a:lvl1pPr>
          </a:lstStyle>
          <a:p>
            <a:endParaRPr lang="en-US">
              <a:solidFill>
                <a:srgbClr val="666666">
                  <a:shade val="90000"/>
                </a:srgbClr>
              </a:solidFill>
            </a:endParaRPr>
          </a:p>
        </p:txBody>
      </p:sp>
      <p:sp>
        <p:nvSpPr>
          <p:cNvPr id="5" name="Rectangle 3"/>
          <p:cNvSpPr>
            <a:spLocks noGrp="1" noChangeArrowheads="1"/>
          </p:cNvSpPr>
          <p:nvPr>
            <p:ph type="sldNum" sz="quarter" idx="11"/>
          </p:nvPr>
        </p:nvSpPr>
        <p:spPr>
          <a:ln/>
        </p:spPr>
        <p:txBody>
          <a:bodyPr/>
          <a:lstStyle>
            <a:lvl1pPr>
              <a:defRPr/>
            </a:lvl1pPr>
          </a:lstStyle>
          <a:p>
            <a:fld id="{4437C64D-608A-4CAE-B6FA-2799A7D552B9}" type="slidenum">
              <a:rPr lang="en-US">
                <a:solidFill>
                  <a:srgbClr val="666666">
                    <a:shade val="90000"/>
                  </a:srgbClr>
                </a:solidFill>
              </a:rPr>
              <a:pPr/>
              <a:t>‹#›</a:t>
            </a:fld>
            <a:endParaRPr lang="en-US">
              <a:solidFill>
                <a:srgbClr val="666666">
                  <a:shade val="90000"/>
                </a:srgbClr>
              </a:solidFill>
            </a:endParaRPr>
          </a:p>
        </p:txBody>
      </p:sp>
      <p:sp>
        <p:nvSpPr>
          <p:cNvPr id="6" name="Rectangle 16"/>
          <p:cNvSpPr>
            <a:spLocks noGrp="1" noChangeArrowheads="1"/>
          </p:cNvSpPr>
          <p:nvPr>
            <p:ph type="dt" sz="half" idx="12"/>
          </p:nvPr>
        </p:nvSpPr>
        <p:spPr>
          <a:ln/>
        </p:spPr>
        <p:txBody>
          <a:bodyPr/>
          <a:lstStyle>
            <a:lvl1pPr>
              <a:defRPr/>
            </a:lvl1pPr>
          </a:lstStyle>
          <a:p>
            <a:pPr>
              <a:defRPr/>
            </a:pPr>
            <a:r>
              <a:rPr lang="en-US">
                <a:solidFill>
                  <a:srgbClr val="666666">
                    <a:shade val="90000"/>
                  </a:srgbClr>
                </a:solidFill>
              </a:rPr>
              <a:t>Discussion #21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r>
              <a:rPr lang="en-US">
                <a:solidFill>
                  <a:srgbClr val="003366"/>
                </a:solidFill>
              </a:rPr>
              <a:t>Discussion #8</a:t>
            </a: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DBF5F9">
                    <a:shade val="90000"/>
                  </a:srgbClr>
                </a:solidFill>
              </a:rPr>
              <a:pPr/>
              <a:t>30-Jun-21</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30-Jun-21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fld id="{3D15220D-0BB5-4C71-B862-812B075D02FE}" type="datetimeFigureOut">
              <a:rPr lang="en-US" smtClean="0">
                <a:solidFill>
                  <a:srgbClr val="04617B">
                    <a:shade val="90000"/>
                  </a:srgbClr>
                </a:solidFill>
                <a:effectLst/>
                <a:latin typeface="Constantia"/>
              </a:rPr>
              <a:pPr fontAlgn="auto">
                <a:spcBef>
                  <a:spcPts val="0"/>
                </a:spcBef>
                <a:spcAft>
                  <a:spcPts val="0"/>
                </a:spcAft>
              </a:pPr>
              <a:t>30-Jun-21</a:t>
            </a:fld>
            <a:endParaRPr lang="en-US">
              <a:solidFill>
                <a:srgbClr val="04617B">
                  <a:shade val="90000"/>
                </a:srgbClr>
              </a:solidFill>
              <a:effectLst/>
              <a:latin typeface="Constantia"/>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endParaRPr lang="en-US">
              <a:solidFill>
                <a:srgbClr val="04617B">
                  <a:shade val="90000"/>
                </a:srgbClr>
              </a:solidFill>
              <a:effectLst/>
              <a:latin typeface="Constantia"/>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fontAlgn="auto">
              <a:spcBef>
                <a:spcPts val="0"/>
              </a:spcBef>
              <a:spcAft>
                <a:spcPts val="0"/>
              </a:spcAft>
            </a:pPr>
            <a:fld id="{9CA217EF-0505-4C33-BB20-8A8DF2039023}" type="slidenum">
              <a:rPr lang="en-US" smtClean="0">
                <a:solidFill>
                  <a:srgbClr val="04617B">
                    <a:shade val="90000"/>
                  </a:srgbClr>
                </a:solidFill>
                <a:effectLst/>
                <a:latin typeface="Constantia"/>
              </a:rPr>
              <a:pPr fontAlgn="auto">
                <a:spcBef>
                  <a:spcPts val="0"/>
                </a:spcBef>
                <a:spcAft>
                  <a:spcPts val="0"/>
                </a:spcAft>
              </a:pPr>
              <a:t>‹#›</a:t>
            </a:fld>
            <a:endParaRPr lang="en-US">
              <a:solidFill>
                <a:srgbClr val="04617B">
                  <a:shade val="90000"/>
                </a:srgbClr>
              </a:solidFill>
              <a:effectLst/>
              <a:latin typeface="Constantia"/>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gr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09"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Mathematical Induction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3" name="Rectangle 3"/>
          <p:cNvSpPr>
            <a:spLocks noGrp="1" noChangeArrowheads="1"/>
          </p:cNvSpPr>
          <p:nvPr>
            <p:ph type="body" idx="1"/>
          </p:nvPr>
        </p:nvSpPr>
        <p:spPr>
          <a:xfrm>
            <a:off x="304800" y="914400"/>
            <a:ext cx="8534400" cy="5638800"/>
          </a:xfrm>
        </p:spPr>
        <p:txBody>
          <a:bodyPr>
            <a:normAutofit/>
          </a:bodyPr>
          <a:lstStyle/>
          <a:p>
            <a:pPr marL="0" indent="0">
              <a:buNone/>
              <a:defRPr/>
            </a:pPr>
            <a:r>
              <a:rPr lang="en-US" sz="2800" u="sng" dirty="0">
                <a:effectLst>
                  <a:outerShdw blurRad="38100" dist="38100" dir="2700000" algn="tl">
                    <a:srgbClr val="000000">
                      <a:alpha val="43137"/>
                    </a:srgbClr>
                  </a:outerShdw>
                </a:effectLst>
              </a:rPr>
              <a:t>Modeling with Recurrence Relations:</a:t>
            </a:r>
            <a:endParaRPr lang="en-US" sz="2800" b="1" u="sng" dirty="0">
              <a:solidFill>
                <a:srgbClr val="00FFFF"/>
              </a:solidFill>
              <a:effectLst>
                <a:outerShdw blurRad="38100" dist="38100" dir="2700000" algn="tl">
                  <a:srgbClr val="000000">
                    <a:alpha val="43137"/>
                  </a:srgbClr>
                </a:outerShdw>
              </a:effectLst>
              <a:sym typeface="Symbol" pitchFamily="18" charset="2"/>
            </a:endParaRPr>
          </a:p>
          <a:p>
            <a:pPr marL="0" indent="0" algn="just" eaLnBrk="1" hangingPunct="1">
              <a:buNone/>
              <a:defRPr/>
            </a:pPr>
            <a:r>
              <a:rPr lang="en-US" sz="2800"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Someone deposits $10,000 in a savings account at a bank yielding 5% per year with interest compounded annually. How much money will be in the account after 30 years?</a:t>
            </a:r>
          </a:p>
          <a:p>
            <a:pPr marL="0" indent="0" algn="just" eaLnBrk="1" hangingPunct="1">
              <a:buNone/>
              <a:defRPr/>
            </a:pPr>
            <a:r>
              <a:rPr lang="en-US" sz="2800" u="sng" dirty="0">
                <a:effectLst>
                  <a:outerShdw blurRad="38100" dist="38100" dir="2700000" algn="tl">
                    <a:srgbClr val="000000">
                      <a:alpha val="43137"/>
                    </a:srgbClr>
                  </a:outerShdw>
                </a:effectLst>
                <a:sym typeface="Symbol" pitchFamily="18" charset="2"/>
              </a:rPr>
              <a:t>Solution:</a:t>
            </a:r>
          </a:p>
          <a:p>
            <a:pPr marL="0" indent="0" algn="just" eaLnBrk="1" hangingPunct="1">
              <a:buNone/>
              <a:defRPr/>
            </a:pPr>
            <a:r>
              <a:rPr lang="en-US" sz="2800" dirty="0">
                <a:sym typeface="Symbol" pitchFamily="18" charset="2"/>
              </a:rPr>
              <a:t>Let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denote the amount in the account after n years.</a:t>
            </a:r>
          </a:p>
          <a:p>
            <a:pPr marL="0" indent="0" algn="just" eaLnBrk="1" hangingPunct="1">
              <a:defRPr/>
            </a:pPr>
            <a:r>
              <a:rPr lang="en-US" sz="2800" dirty="0">
                <a:sym typeface="Symbol" pitchFamily="18" charset="2"/>
              </a:rPr>
              <a:t>How can we determine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on the basis of P</a:t>
            </a:r>
            <a:r>
              <a:rPr lang="en-US" sz="2800" baseline="-25000" dirty="0">
                <a:sym typeface="Symbol" pitchFamily="18" charset="2"/>
              </a:rPr>
              <a:t>n-1</a:t>
            </a:r>
            <a:r>
              <a:rPr lang="en-US" sz="2800" dirty="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11" dur="500"/>
                                        <p:tgtEl>
                                          <p:spTgt spid="476163">
                                            <p:txEl>
                                              <p:pRg st="1" end="1"/>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6" dur="500"/>
                                        <p:tgtEl>
                                          <p:spTgt spid="476163">
                                            <p:txEl>
                                              <p:pRg st="2" end="2"/>
                                            </p:txEl>
                                          </p:spTgt>
                                        </p:tgtEl>
                                      </p:cBhvr>
                                    </p:animEffect>
                                  </p:childTnLst>
                                </p:cTn>
                              </p:par>
                            </p:childTnLst>
                          </p:cTn>
                        </p:par>
                        <p:par>
                          <p:cTn id="17" fill="hold" nodeType="with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20" dur="500"/>
                                        <p:tgtEl>
                                          <p:spTgt spid="476163">
                                            <p:txEl>
                                              <p:pRg st="3" end="3"/>
                                            </p:txEl>
                                          </p:spTgt>
                                        </p:tgtEl>
                                      </p:cBhvr>
                                    </p:animEffect>
                                  </p:childTnLst>
                                </p:cTn>
                              </p:par>
                            </p:childTnLst>
                          </p:cTn>
                        </p:par>
                        <p:par>
                          <p:cTn id="21" fill="hold" nodeType="with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4" dur="500"/>
                                        <p:tgtEl>
                                          <p:spTgt spid="476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a:xfrm>
            <a:off x="304800" y="838200"/>
            <a:ext cx="8534400" cy="5410200"/>
          </a:xfrm>
        </p:spPr>
        <p:txBody>
          <a:bodyPr/>
          <a:lstStyle/>
          <a:p>
            <a:pPr marL="0" indent="0" eaLnBrk="1" hangingPunct="1">
              <a:lnSpc>
                <a:spcPct val="90000"/>
              </a:lnSpc>
              <a:buNone/>
              <a:defRPr/>
            </a:pPr>
            <a:r>
              <a:rPr lang="en-US" sz="2800" dirty="0">
                <a:sym typeface="Symbol" pitchFamily="18" charset="2"/>
              </a:rPr>
              <a:t>We can derive the following recurrence relation:</a:t>
            </a:r>
          </a:p>
          <a:p>
            <a:pPr marL="0" indent="0" eaLnBrk="1" hangingPunct="1">
              <a:lnSpc>
                <a:spcPct val="90000"/>
              </a:lnSpc>
              <a:buNone/>
              <a:defRPr/>
            </a:pP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 P</a:t>
            </a:r>
            <a:r>
              <a:rPr lang="en-US" sz="2800" baseline="-25000" dirty="0">
                <a:sym typeface="Symbol" pitchFamily="18" charset="2"/>
              </a:rPr>
              <a:t>n-1</a:t>
            </a:r>
            <a:r>
              <a:rPr lang="en-US" sz="2800" dirty="0">
                <a:sym typeface="Symbol" pitchFamily="18" charset="2"/>
              </a:rPr>
              <a:t> + 0.05P</a:t>
            </a:r>
            <a:r>
              <a:rPr lang="en-US" sz="2800" baseline="-25000" dirty="0">
                <a:sym typeface="Symbol" pitchFamily="18" charset="2"/>
              </a:rPr>
              <a:t>n-1</a:t>
            </a:r>
            <a:r>
              <a:rPr lang="en-US" sz="2800" dirty="0">
                <a:sym typeface="Symbol" pitchFamily="18" charset="2"/>
              </a:rPr>
              <a:t> = 1.05P</a:t>
            </a:r>
            <a:r>
              <a:rPr lang="en-US" sz="2800" baseline="-25000" dirty="0">
                <a:sym typeface="Symbol" pitchFamily="18" charset="2"/>
              </a:rPr>
              <a:t>n-1</a:t>
            </a:r>
            <a:r>
              <a:rPr lang="en-US" sz="2800" dirty="0">
                <a:sym typeface="Symbol" pitchFamily="18" charset="2"/>
              </a:rPr>
              <a:t>.</a:t>
            </a:r>
          </a:p>
          <a:p>
            <a:pPr marL="0" indent="0" eaLnBrk="1" hangingPunct="1">
              <a:lnSpc>
                <a:spcPct val="90000"/>
              </a:lnSpc>
              <a:buNone/>
              <a:defRPr/>
            </a:pPr>
            <a:r>
              <a:rPr lang="en-US" sz="2800" dirty="0">
                <a:sym typeface="Symbol" pitchFamily="18" charset="2"/>
              </a:rPr>
              <a:t>The initial condition is P</a:t>
            </a:r>
            <a:r>
              <a:rPr lang="en-US" sz="2800" baseline="-25000" dirty="0">
                <a:sym typeface="Symbol" pitchFamily="18" charset="2"/>
              </a:rPr>
              <a:t>0</a:t>
            </a:r>
            <a:r>
              <a:rPr lang="en-US" sz="2800" dirty="0">
                <a:sym typeface="Symbol" pitchFamily="18" charset="2"/>
              </a:rPr>
              <a:t> = 10,000.</a:t>
            </a:r>
          </a:p>
          <a:p>
            <a:pPr marL="0" indent="0" eaLnBrk="1" hangingPunct="1">
              <a:lnSpc>
                <a:spcPct val="90000"/>
              </a:lnSpc>
              <a:buNone/>
              <a:defRPr/>
            </a:pPr>
            <a:r>
              <a:rPr lang="en-US" sz="2800" dirty="0">
                <a:sym typeface="Symbol" pitchFamily="18" charset="2"/>
              </a:rPr>
              <a:t>Then we have:</a:t>
            </a:r>
          </a:p>
          <a:p>
            <a:pPr marL="0" indent="0" eaLnBrk="1" hangingPunct="1">
              <a:lnSpc>
                <a:spcPct val="90000"/>
              </a:lnSpc>
              <a:buNone/>
              <a:defRPr/>
            </a:pPr>
            <a:r>
              <a:rPr lang="en-US" sz="2800" dirty="0">
                <a:sym typeface="Symbol" pitchFamily="18" charset="2"/>
              </a:rPr>
              <a:t>P</a:t>
            </a:r>
            <a:r>
              <a:rPr lang="en-US" sz="2800" baseline="-25000" dirty="0">
                <a:sym typeface="Symbol" pitchFamily="18" charset="2"/>
              </a:rPr>
              <a:t>1</a:t>
            </a:r>
            <a:r>
              <a:rPr lang="en-US" sz="2800" dirty="0">
                <a:sym typeface="Symbol" pitchFamily="18" charset="2"/>
              </a:rPr>
              <a:t> = 1.05P</a:t>
            </a:r>
            <a:r>
              <a:rPr lang="en-US" sz="2800" baseline="-25000" dirty="0">
                <a:sym typeface="Symbol" pitchFamily="18" charset="2"/>
              </a:rPr>
              <a:t>0</a:t>
            </a:r>
            <a:r>
              <a:rPr lang="en-US" sz="2800" dirty="0">
                <a:sym typeface="Symbol" pitchFamily="18" charset="2"/>
              </a:rPr>
              <a:t> </a:t>
            </a:r>
          </a:p>
          <a:p>
            <a:pPr marL="0" indent="0" eaLnBrk="1" hangingPunct="1">
              <a:lnSpc>
                <a:spcPct val="90000"/>
              </a:lnSpc>
              <a:buNone/>
              <a:defRPr/>
            </a:pPr>
            <a:r>
              <a:rPr lang="en-US" sz="2800" dirty="0">
                <a:sym typeface="Symbol" pitchFamily="18" charset="2"/>
              </a:rPr>
              <a:t>P</a:t>
            </a:r>
            <a:r>
              <a:rPr lang="en-US" sz="2800" baseline="-25000" dirty="0">
                <a:sym typeface="Symbol" pitchFamily="18" charset="2"/>
              </a:rPr>
              <a:t>2</a:t>
            </a:r>
            <a:r>
              <a:rPr lang="en-US" sz="2800" dirty="0">
                <a:sym typeface="Symbol" pitchFamily="18" charset="2"/>
              </a:rPr>
              <a:t> = 1.05P</a:t>
            </a:r>
            <a:r>
              <a:rPr lang="en-US" sz="2800" baseline="-25000" dirty="0">
                <a:sym typeface="Symbol" pitchFamily="18" charset="2"/>
              </a:rPr>
              <a:t>1</a:t>
            </a:r>
            <a:r>
              <a:rPr lang="en-US" sz="2800" dirty="0">
                <a:sym typeface="Symbol" pitchFamily="18" charset="2"/>
              </a:rPr>
              <a:t> = (1.05)</a:t>
            </a:r>
            <a:r>
              <a:rPr lang="en-US" sz="2800" baseline="30000" dirty="0">
                <a:sym typeface="Symbol" pitchFamily="18" charset="2"/>
              </a:rPr>
              <a:t>2</a:t>
            </a:r>
            <a:r>
              <a:rPr lang="en-US" sz="2800" dirty="0">
                <a:sym typeface="Symbol" pitchFamily="18" charset="2"/>
              </a:rPr>
              <a:t>P</a:t>
            </a:r>
            <a:r>
              <a:rPr lang="en-US" sz="2800" baseline="-25000" dirty="0">
                <a:sym typeface="Symbol" pitchFamily="18" charset="2"/>
              </a:rPr>
              <a:t>0</a:t>
            </a:r>
          </a:p>
          <a:p>
            <a:pPr marL="0" indent="0" eaLnBrk="1" hangingPunct="1">
              <a:lnSpc>
                <a:spcPct val="90000"/>
              </a:lnSpc>
              <a:buNone/>
              <a:defRPr/>
            </a:pPr>
            <a:r>
              <a:rPr lang="en-US" sz="2800" dirty="0">
                <a:sym typeface="Symbol" pitchFamily="18" charset="2"/>
              </a:rPr>
              <a:t>P</a:t>
            </a:r>
            <a:r>
              <a:rPr lang="en-US" sz="2800" baseline="-25000" dirty="0">
                <a:sym typeface="Symbol" pitchFamily="18" charset="2"/>
              </a:rPr>
              <a:t>3</a:t>
            </a:r>
            <a:r>
              <a:rPr lang="en-US" sz="2800" dirty="0">
                <a:sym typeface="Symbol" pitchFamily="18" charset="2"/>
              </a:rPr>
              <a:t> = 1.05P</a:t>
            </a:r>
            <a:r>
              <a:rPr lang="en-US" sz="2800" baseline="-25000" dirty="0">
                <a:sym typeface="Symbol" pitchFamily="18" charset="2"/>
              </a:rPr>
              <a:t>2</a:t>
            </a:r>
            <a:r>
              <a:rPr lang="en-US" sz="2800" dirty="0">
                <a:sym typeface="Symbol" pitchFamily="18" charset="2"/>
              </a:rPr>
              <a:t> = (1.05)</a:t>
            </a:r>
            <a:r>
              <a:rPr lang="en-US" sz="2800" baseline="30000" dirty="0">
                <a:sym typeface="Symbol" pitchFamily="18" charset="2"/>
              </a:rPr>
              <a:t>3</a:t>
            </a:r>
            <a:r>
              <a:rPr lang="en-US" sz="2800" dirty="0">
                <a:sym typeface="Symbol" pitchFamily="18" charset="2"/>
              </a:rPr>
              <a:t>P</a:t>
            </a:r>
            <a:r>
              <a:rPr lang="en-US" sz="2800" baseline="-25000" dirty="0">
                <a:sym typeface="Symbol" pitchFamily="18" charset="2"/>
              </a:rPr>
              <a:t>0</a:t>
            </a:r>
          </a:p>
          <a:p>
            <a:pPr marL="0" indent="0" eaLnBrk="1" hangingPunct="1">
              <a:lnSpc>
                <a:spcPct val="90000"/>
              </a:lnSpc>
              <a:buNone/>
              <a:defRPr/>
            </a:pPr>
            <a:r>
              <a:rPr lang="en-US" sz="2800" dirty="0">
                <a:sym typeface="Symbol" pitchFamily="18" charset="2"/>
              </a:rPr>
              <a:t>…</a:t>
            </a:r>
          </a:p>
          <a:p>
            <a:pPr marL="0" indent="0" eaLnBrk="1" hangingPunct="1">
              <a:lnSpc>
                <a:spcPct val="90000"/>
              </a:lnSpc>
              <a:buNone/>
              <a:defRPr/>
            </a:pP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 1.05P</a:t>
            </a:r>
            <a:r>
              <a:rPr lang="en-US" sz="2800" baseline="-25000" dirty="0">
                <a:sym typeface="Symbol" pitchFamily="18" charset="2"/>
              </a:rPr>
              <a:t>n-1</a:t>
            </a:r>
            <a:r>
              <a:rPr lang="en-US" sz="2800" dirty="0">
                <a:sym typeface="Symbol" pitchFamily="18" charset="2"/>
              </a:rPr>
              <a:t> = (1.05)</a:t>
            </a:r>
            <a:r>
              <a:rPr lang="en-US" sz="2800" baseline="30000" dirty="0">
                <a:sym typeface="Symbol" pitchFamily="18" charset="2"/>
              </a:rPr>
              <a:t>n</a:t>
            </a:r>
            <a:r>
              <a:rPr lang="en-US" sz="2800" dirty="0">
                <a:sym typeface="Symbol" pitchFamily="18" charset="2"/>
              </a:rPr>
              <a:t>P</a:t>
            </a:r>
            <a:r>
              <a:rPr lang="en-US" sz="2800" baseline="-25000" dirty="0">
                <a:sym typeface="Symbol" pitchFamily="18" charset="2"/>
              </a:rPr>
              <a:t>0</a:t>
            </a:r>
            <a:br>
              <a:rPr lang="en-US" sz="2800" baseline="-25000" dirty="0">
                <a:sym typeface="Symbol" pitchFamily="18" charset="2"/>
              </a:rPr>
            </a:br>
            <a:endParaRPr lang="en-US" sz="2800" baseline="-25000" dirty="0">
              <a:sym typeface="Symbol" pitchFamily="18" charset="2"/>
            </a:endParaRPr>
          </a:p>
          <a:p>
            <a:pPr marL="0" indent="0" eaLnBrk="1" hangingPunct="1">
              <a:lnSpc>
                <a:spcPct val="90000"/>
              </a:lnSpc>
              <a:buNone/>
              <a:defRPr/>
            </a:pPr>
            <a:r>
              <a:rPr lang="en-US" sz="2800" dirty="0">
                <a:sym typeface="Symbol" pitchFamily="18" charset="2"/>
              </a:rPr>
              <a:t>We now have a formula to calculate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for any natural number n and can avoid the iteration.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blinds(horizontal)">
                                      <p:cBhvr>
                                        <p:cTn id="7" dur="500"/>
                                        <p:tgtEl>
                                          <p:spTgt spid="477187">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7187">
                                            <p:txEl>
                                              <p:pRg st="1" end="1"/>
                                            </p:txEl>
                                          </p:spTgt>
                                        </p:tgtEl>
                                        <p:attrNameLst>
                                          <p:attrName>style.visibility</p:attrName>
                                        </p:attrNameLst>
                                      </p:cBhvr>
                                      <p:to>
                                        <p:strVal val="visible"/>
                                      </p:to>
                                    </p:set>
                                    <p:animEffect transition="in" filter="blinds(horizontal)">
                                      <p:cBhvr>
                                        <p:cTn id="11" dur="500"/>
                                        <p:tgtEl>
                                          <p:spTgt spid="477187">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77187">
                                            <p:txEl>
                                              <p:pRg st="2" end="2"/>
                                            </p:txEl>
                                          </p:spTgt>
                                        </p:tgtEl>
                                        <p:attrNameLst>
                                          <p:attrName>style.visibility</p:attrName>
                                        </p:attrNameLst>
                                      </p:cBhvr>
                                      <p:to>
                                        <p:strVal val="visible"/>
                                      </p:to>
                                    </p:set>
                                    <p:animEffect transition="in" filter="blinds(horizontal)">
                                      <p:cBhvr>
                                        <p:cTn id="15" dur="500"/>
                                        <p:tgtEl>
                                          <p:spTgt spid="477187">
                                            <p:txEl>
                                              <p:pRg st="2" end="2"/>
                                            </p:txEl>
                                          </p:spTgt>
                                        </p:tgtEl>
                                      </p:cBhvr>
                                    </p:animEffect>
                                  </p:childTnLst>
                                </p:cTn>
                              </p:par>
                            </p:childTnLst>
                          </p:cTn>
                        </p:par>
                      </p:childTnLst>
                    </p:cTn>
                  </p:par>
                  <p:par>
                    <p:cTn id="16" fill="hold">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7187">
                                            <p:txEl>
                                              <p:pRg st="3" end="3"/>
                                            </p:txEl>
                                          </p:spTgt>
                                        </p:tgtEl>
                                        <p:attrNameLst>
                                          <p:attrName>style.visibility</p:attrName>
                                        </p:attrNameLst>
                                      </p:cBhvr>
                                      <p:to>
                                        <p:strVal val="visible"/>
                                      </p:to>
                                    </p:set>
                                    <p:animEffect transition="in" filter="blinds(horizontal)">
                                      <p:cBhvr>
                                        <p:cTn id="20" dur="500"/>
                                        <p:tgtEl>
                                          <p:spTgt spid="477187">
                                            <p:txEl>
                                              <p:pRg st="3" end="3"/>
                                            </p:txEl>
                                          </p:spTgt>
                                        </p:tgtEl>
                                      </p:cBhvr>
                                    </p:animEffect>
                                  </p:childTnLst>
                                </p:cTn>
                              </p:par>
                            </p:childTnLst>
                          </p:cTn>
                        </p:par>
                        <p:par>
                          <p:cTn id="21" fill="hold" nodeType="with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77187">
                                            <p:txEl>
                                              <p:pRg st="4" end="4"/>
                                            </p:txEl>
                                          </p:spTgt>
                                        </p:tgtEl>
                                        <p:attrNameLst>
                                          <p:attrName>style.visibility</p:attrName>
                                        </p:attrNameLst>
                                      </p:cBhvr>
                                      <p:to>
                                        <p:strVal val="visible"/>
                                      </p:to>
                                    </p:set>
                                    <p:animEffect transition="in" filter="blinds(horizontal)">
                                      <p:cBhvr>
                                        <p:cTn id="24" dur="500"/>
                                        <p:tgtEl>
                                          <p:spTgt spid="477187">
                                            <p:txEl>
                                              <p:pRg st="4" end="4"/>
                                            </p:txEl>
                                          </p:spTgt>
                                        </p:tgtEl>
                                      </p:cBhvr>
                                    </p:animEffect>
                                  </p:childTnLst>
                                </p:cTn>
                              </p:par>
                            </p:childTnLst>
                          </p:cTn>
                        </p:par>
                      </p:childTnLst>
                    </p:cTn>
                  </p:par>
                  <p:par>
                    <p:cTn id="25" fill="hold">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77187">
                                            <p:txEl>
                                              <p:pRg st="5" end="5"/>
                                            </p:txEl>
                                          </p:spTgt>
                                        </p:tgtEl>
                                        <p:attrNameLst>
                                          <p:attrName>style.visibility</p:attrName>
                                        </p:attrNameLst>
                                      </p:cBhvr>
                                      <p:to>
                                        <p:strVal val="visible"/>
                                      </p:to>
                                    </p:set>
                                    <p:animEffect transition="in" filter="blinds(horizontal)">
                                      <p:cBhvr>
                                        <p:cTn id="29" dur="500"/>
                                        <p:tgtEl>
                                          <p:spTgt spid="477187">
                                            <p:txEl>
                                              <p:pRg st="5" end="5"/>
                                            </p:txEl>
                                          </p:spTgt>
                                        </p:tgtEl>
                                      </p:cBhvr>
                                    </p:animEffect>
                                  </p:childTnLst>
                                </p:cTn>
                              </p:par>
                            </p:childTnLst>
                          </p:cTn>
                        </p:par>
                      </p:childTnLst>
                    </p:cTn>
                  </p:par>
                  <p:par>
                    <p:cTn id="30" fill="hold">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77187">
                                            <p:txEl>
                                              <p:pRg st="6" end="6"/>
                                            </p:txEl>
                                          </p:spTgt>
                                        </p:tgtEl>
                                        <p:attrNameLst>
                                          <p:attrName>style.visibility</p:attrName>
                                        </p:attrNameLst>
                                      </p:cBhvr>
                                      <p:to>
                                        <p:strVal val="visible"/>
                                      </p:to>
                                    </p:set>
                                    <p:animEffect transition="in" filter="blinds(horizontal)">
                                      <p:cBhvr>
                                        <p:cTn id="34" dur="500"/>
                                        <p:tgtEl>
                                          <p:spTgt spid="477187">
                                            <p:txEl>
                                              <p:pRg st="6" end="6"/>
                                            </p:txEl>
                                          </p:spTgt>
                                        </p:tgtEl>
                                      </p:cBhvr>
                                    </p:animEffect>
                                  </p:childTnLst>
                                </p:cTn>
                              </p:par>
                            </p:childTnLst>
                          </p:cTn>
                        </p:par>
                        <p:par>
                          <p:cTn id="35" fill="hold" nodeType="with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477187">
                                            <p:txEl>
                                              <p:pRg st="7" end="7"/>
                                            </p:txEl>
                                          </p:spTgt>
                                        </p:tgtEl>
                                        <p:attrNameLst>
                                          <p:attrName>style.visibility</p:attrName>
                                        </p:attrNameLst>
                                      </p:cBhvr>
                                      <p:to>
                                        <p:strVal val="visible"/>
                                      </p:to>
                                    </p:set>
                                    <p:animEffect transition="in" filter="blinds(horizontal)">
                                      <p:cBhvr>
                                        <p:cTn id="38" dur="500"/>
                                        <p:tgtEl>
                                          <p:spTgt spid="477187">
                                            <p:txEl>
                                              <p:pRg st="7" end="7"/>
                                            </p:txEl>
                                          </p:spTgt>
                                        </p:tgtEl>
                                      </p:cBhvr>
                                    </p:animEffect>
                                  </p:childTnLst>
                                </p:cTn>
                              </p:par>
                            </p:childTnLst>
                          </p:cTn>
                        </p:par>
                      </p:childTnLst>
                    </p:cTn>
                  </p:par>
                  <p:par>
                    <p:cTn id="39" fill="hold">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77187">
                                            <p:txEl>
                                              <p:pRg st="8" end="8"/>
                                            </p:txEl>
                                          </p:spTgt>
                                        </p:tgtEl>
                                        <p:attrNameLst>
                                          <p:attrName>style.visibility</p:attrName>
                                        </p:attrNameLst>
                                      </p:cBhvr>
                                      <p:to>
                                        <p:strVal val="visible"/>
                                      </p:to>
                                    </p:set>
                                    <p:animEffect transition="in" filter="blinds(horizontal)">
                                      <p:cBhvr>
                                        <p:cTn id="43" dur="500"/>
                                        <p:tgtEl>
                                          <p:spTgt spid="477187">
                                            <p:txEl>
                                              <p:pRg st="8" end="8"/>
                                            </p:txEl>
                                          </p:spTgt>
                                        </p:tgtEl>
                                      </p:cBhvr>
                                    </p:animEffect>
                                  </p:childTnLst>
                                </p:cTn>
                              </p:par>
                            </p:childTnLst>
                          </p:cTn>
                        </p:par>
                        <p:par>
                          <p:cTn id="44" fill="hold" nodeType="with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477187">
                                            <p:txEl>
                                              <p:pRg st="9" end="9"/>
                                            </p:txEl>
                                          </p:spTgt>
                                        </p:tgtEl>
                                        <p:attrNameLst>
                                          <p:attrName>style.visibility</p:attrName>
                                        </p:attrNameLst>
                                      </p:cBhvr>
                                      <p:to>
                                        <p:strVal val="visible"/>
                                      </p:to>
                                    </p:set>
                                    <p:animEffect transition="in" filter="blinds(horizontal)">
                                      <p:cBhvr>
                                        <p:cTn id="47" dur="500"/>
                                        <p:tgtEl>
                                          <p:spTgt spid="4771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8211" name="Rectangle 3"/>
          <p:cNvSpPr>
            <a:spLocks noGrp="1" noChangeArrowheads="1"/>
          </p:cNvSpPr>
          <p:nvPr>
            <p:ph type="body" idx="1"/>
          </p:nvPr>
        </p:nvSpPr>
        <p:spPr>
          <a:xfrm>
            <a:off x="304800" y="914400"/>
            <a:ext cx="8534400" cy="5334000"/>
          </a:xfrm>
        </p:spPr>
        <p:txBody>
          <a:bodyPr/>
          <a:lstStyle/>
          <a:p>
            <a:pPr marL="0" indent="0" eaLnBrk="1" hangingPunct="1">
              <a:buNone/>
              <a:defRPr/>
            </a:pPr>
            <a:r>
              <a:rPr lang="en-US" sz="2800" dirty="0">
                <a:sym typeface="Symbol" pitchFamily="18" charset="2"/>
              </a:rPr>
              <a:t>Let us use this formula to find P</a:t>
            </a:r>
            <a:r>
              <a:rPr lang="en-US" sz="2800" baseline="-25000" dirty="0">
                <a:sym typeface="Symbol" pitchFamily="18" charset="2"/>
              </a:rPr>
              <a:t>30</a:t>
            </a:r>
            <a:r>
              <a:rPr lang="en-US" sz="2800" dirty="0">
                <a:sym typeface="Symbol" pitchFamily="18" charset="2"/>
              </a:rPr>
              <a:t> under the</a:t>
            </a:r>
          </a:p>
          <a:p>
            <a:pPr marL="0" indent="0" eaLnBrk="1" hangingPunct="1">
              <a:buNone/>
              <a:defRPr/>
            </a:pPr>
            <a:r>
              <a:rPr lang="en-US" sz="2800" dirty="0">
                <a:sym typeface="Symbol" pitchFamily="18" charset="2"/>
              </a:rPr>
              <a:t>Initial condition P</a:t>
            </a:r>
            <a:r>
              <a:rPr lang="en-US" sz="2800" baseline="-25000" dirty="0">
                <a:sym typeface="Symbol" pitchFamily="18" charset="2"/>
              </a:rPr>
              <a:t>0</a:t>
            </a:r>
            <a:r>
              <a:rPr lang="en-US" sz="2800" dirty="0">
                <a:sym typeface="Symbol" pitchFamily="18" charset="2"/>
              </a:rPr>
              <a:t> = 10,000:</a:t>
            </a:r>
          </a:p>
          <a:p>
            <a:pPr marL="0" indent="0" eaLnBrk="1" hangingPunct="1">
              <a:defRPr/>
            </a:pPr>
            <a:endParaRPr lang="en-US" sz="2800" dirty="0">
              <a:sym typeface="Symbol" pitchFamily="18" charset="2"/>
            </a:endParaRPr>
          </a:p>
          <a:p>
            <a:pPr marL="0" indent="0" eaLnBrk="1" hangingPunct="1">
              <a:buNone/>
              <a:defRPr/>
            </a:pPr>
            <a:r>
              <a:rPr lang="en-US" sz="2800" dirty="0">
                <a:sym typeface="Symbol" pitchFamily="18" charset="2"/>
              </a:rPr>
              <a:t>P</a:t>
            </a:r>
            <a:r>
              <a:rPr lang="en-US" sz="2800" baseline="-25000" dirty="0">
                <a:sym typeface="Symbol" pitchFamily="18" charset="2"/>
              </a:rPr>
              <a:t>30</a:t>
            </a:r>
            <a:r>
              <a:rPr lang="en-US" sz="2800" dirty="0">
                <a:sym typeface="Symbol" pitchFamily="18" charset="2"/>
              </a:rPr>
              <a:t> = (1.05)</a:t>
            </a:r>
            <a:r>
              <a:rPr lang="en-US" sz="2800" baseline="30000" dirty="0">
                <a:sym typeface="Symbol" pitchFamily="18" charset="2"/>
              </a:rPr>
              <a:t>30</a:t>
            </a:r>
            <a:r>
              <a:rPr lang="en-US" sz="2800" dirty="0">
                <a:sym typeface="Symbol" pitchFamily="18" charset="2"/>
              </a:rPr>
              <a:t>10,000 = 43,219.42</a:t>
            </a:r>
          </a:p>
          <a:p>
            <a:pPr marL="0" indent="0" eaLnBrk="1" hangingPunct="1">
              <a:defRPr/>
            </a:pPr>
            <a:endParaRPr lang="en-US" sz="2800" baseline="-25000" dirty="0">
              <a:sym typeface="Symbol" pitchFamily="18" charset="2"/>
            </a:endParaRPr>
          </a:p>
          <a:p>
            <a:pPr marL="0" indent="0" eaLnBrk="1" hangingPunct="1">
              <a:buNone/>
              <a:defRPr/>
            </a:pPr>
            <a:r>
              <a:rPr lang="en-US" sz="2800" dirty="0">
                <a:sym typeface="Symbol" pitchFamily="18" charset="2"/>
              </a:rPr>
              <a:t>After 30 years, the account contains 43,219.42.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7" dur="500"/>
                                        <p:tgtEl>
                                          <p:spTgt spid="47821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11" dur="500"/>
                                        <p:tgtEl>
                                          <p:spTgt spid="478211">
                                            <p:txEl>
                                              <p:pRg st="1" end="1"/>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8211">
                                            <p:txEl>
                                              <p:pRg st="3" end="3"/>
                                            </p:txEl>
                                          </p:spTgt>
                                        </p:tgtEl>
                                        <p:attrNameLst>
                                          <p:attrName>style.visibility</p:attrName>
                                        </p:attrNameLst>
                                      </p:cBhvr>
                                      <p:to>
                                        <p:strVal val="visible"/>
                                      </p:to>
                                    </p:set>
                                    <p:animEffect transition="in" filter="blinds(horizontal)">
                                      <p:cBhvr>
                                        <p:cTn id="16" dur="500"/>
                                        <p:tgtEl>
                                          <p:spTgt spid="478211">
                                            <p:txEl>
                                              <p:pRg st="3" end="3"/>
                                            </p:txEl>
                                          </p:spTgt>
                                        </p:tgtEl>
                                      </p:cBhvr>
                                    </p:animEffect>
                                  </p:childTnLst>
                                </p:cTn>
                              </p:par>
                            </p:childTnLst>
                          </p:cTn>
                        </p:par>
                        <p:par>
                          <p:cTn id="17" fill="hold" nodeType="with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animEffect transition="in" filter="blinds(horizontal)">
                                      <p:cBhvr>
                                        <p:cTn id="20" dur="500"/>
                                        <p:tgtEl>
                                          <p:spTgt spid="478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304800" y="762000"/>
            <a:ext cx="8534400" cy="5715000"/>
          </a:xfrm>
        </p:spPr>
        <p:txBody>
          <a:bodyPr/>
          <a:lstStyle/>
          <a:p>
            <a:pPr marL="0" indent="0">
              <a:buNone/>
              <a:defRPr/>
            </a:pPr>
            <a:r>
              <a:rPr lang="en-US" sz="2800" u="sng" dirty="0">
                <a:effectLst>
                  <a:outerShdw blurRad="38100" dist="38100" dir="2700000" algn="tl">
                    <a:srgbClr val="000000">
                      <a:alpha val="43137"/>
                    </a:srgbClr>
                  </a:outerShdw>
                </a:effectLst>
              </a:rPr>
              <a:t>Modeling with Recurrence Relations:</a:t>
            </a:r>
            <a:endParaRPr lang="en-US" sz="2800" u="sng" dirty="0">
              <a:effectLst>
                <a:outerShdw blurRad="38100" dist="38100" dir="2700000" algn="tl">
                  <a:srgbClr val="000000">
                    <a:alpha val="43137"/>
                  </a:srgbClr>
                </a:outerShdw>
              </a:effectLst>
              <a:sym typeface="Symbol" pitchFamily="18" charset="2"/>
            </a:endParaRP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 2:</a:t>
            </a:r>
            <a:r>
              <a:rPr lang="en-US" sz="2800" dirty="0">
                <a:sym typeface="Symbol" pitchFamily="18" charset="2"/>
              </a:rPr>
              <a:t> </a:t>
            </a:r>
          </a:p>
          <a:p>
            <a:pPr marL="0" indent="0" eaLnBrk="1" hangingPunct="1">
              <a:buNone/>
              <a:defRPr/>
            </a:pPr>
            <a:r>
              <a:rPr lang="en-US" sz="2800" dirty="0">
                <a:sym typeface="Symbol" pitchFamily="18" charset="2"/>
              </a:rPr>
              <a:t>Let a</a:t>
            </a:r>
            <a:r>
              <a:rPr lang="en-US" sz="2800" baseline="-25000" dirty="0">
                <a:sym typeface="Symbol" pitchFamily="18" charset="2"/>
              </a:rPr>
              <a:t>n</a:t>
            </a:r>
            <a:r>
              <a:rPr lang="en-US" sz="2800" dirty="0">
                <a:sym typeface="Symbol" pitchFamily="18" charset="2"/>
              </a:rPr>
              <a:t> denote the number of bit strings of length n that do not have two consecutive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s (“valid strings”). Find a recurrence relation and give initial conditions for the sequence {a</a:t>
            </a:r>
            <a:r>
              <a:rPr lang="en-US" sz="2800" baseline="-25000" dirty="0">
                <a:sym typeface="Symbol" pitchFamily="18" charset="2"/>
              </a:rPr>
              <a:t>n</a:t>
            </a:r>
            <a:r>
              <a:rPr lang="en-US" sz="2800" dirty="0">
                <a:sym typeface="Symbol" pitchFamily="18" charset="2"/>
              </a:rPr>
              <a:t>}.</a:t>
            </a:r>
          </a:p>
          <a:p>
            <a:pPr marL="0" indent="0" eaLnBrk="1" hangingPunct="1">
              <a:defRPr/>
            </a:pPr>
            <a:endParaRPr lang="en-US" sz="2800" dirty="0">
              <a:sym typeface="Symbol" pitchFamily="18" charset="2"/>
            </a:endParaRPr>
          </a:p>
          <a:p>
            <a:pPr marL="0" indent="0" algn="just" eaLnBrk="1" hangingPunct="1">
              <a:buNone/>
              <a:defRPr/>
            </a:pPr>
            <a:r>
              <a:rPr lang="en-US" sz="2800" u="sng" dirty="0">
                <a:effectLst>
                  <a:outerShdw blurRad="38100" dist="38100" dir="2700000" algn="tl">
                    <a:srgbClr val="000000">
                      <a:alpha val="43137"/>
                    </a:srgbClr>
                  </a:outerShdw>
                </a:effectLst>
                <a:sym typeface="Symbol" pitchFamily="18" charset="2"/>
              </a:rPr>
              <a:t>Solution:</a:t>
            </a:r>
          </a:p>
          <a:p>
            <a:pPr marL="0" indent="0" algn="just">
              <a:buNone/>
              <a:defRPr/>
            </a:pPr>
            <a:r>
              <a:rPr lang="en-US" sz="2800" dirty="0">
                <a:sym typeface="Symbol" pitchFamily="18" charset="2"/>
              </a:rPr>
              <a:t>Idea: The number of valid strings equals the number of valid strings ending with a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 plus the number of valid strings ending with a </a:t>
            </a:r>
            <a:r>
              <a:rPr lang="en-US" sz="2800" dirty="0">
                <a:latin typeface="Times New Roman" pitchFamily="18" charset="0"/>
                <a:cs typeface="Times New Roman" pitchFamily="18" charset="0"/>
                <a:sym typeface="Symbol" pitchFamily="18" charset="2"/>
              </a:rPr>
              <a:t>1</a:t>
            </a:r>
            <a:r>
              <a:rPr lang="en-US" sz="2800" dirty="0">
                <a:sym typeface="Symbol" pitchFamily="18" charset="2"/>
              </a:rPr>
              <a:t>.</a:t>
            </a:r>
          </a:p>
        </p:txBody>
      </p:sp>
    </p:spTree>
    <p:extLst>
      <p:ext uri="{BB962C8B-B14F-4D97-AF65-F5344CB8AC3E}">
        <p14:creationId xmlns:p14="http://schemas.microsoft.com/office/powerpoint/2010/main" val="138550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linds(horizontal)">
                                      <p:cBhvr>
                                        <p:cTn id="7" dur="500"/>
                                        <p:tgtEl>
                                          <p:spTgt spid="479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blinds(horizontal)">
                                      <p:cBhvr>
                                        <p:cTn id="12" dur="500"/>
                                        <p:tgtEl>
                                          <p:spTgt spid="479235">
                                            <p:txEl>
                                              <p:pRg st="1" end="1"/>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79235">
                                            <p:txEl>
                                              <p:pRg st="2" end="2"/>
                                            </p:txEl>
                                          </p:spTgt>
                                        </p:tgtEl>
                                        <p:attrNameLst>
                                          <p:attrName>style.visibility</p:attrName>
                                        </p:attrNameLst>
                                      </p:cBhvr>
                                      <p:to>
                                        <p:strVal val="visible"/>
                                      </p:to>
                                    </p:set>
                                    <p:animEffect transition="in" filter="blinds(horizontal)">
                                      <p:cBhvr>
                                        <p:cTn id="16" dur="500"/>
                                        <p:tgtEl>
                                          <p:spTgt spid="479235">
                                            <p:txEl>
                                              <p:pRg st="2" end="2"/>
                                            </p:txEl>
                                          </p:spTgt>
                                        </p:tgtEl>
                                      </p:cBhvr>
                                    </p:animEffect>
                                  </p:childTnLst>
                                </p:cTn>
                              </p:par>
                            </p:childTnLst>
                          </p:cTn>
                        </p:par>
                      </p:childTnLst>
                    </p:cTn>
                  </p:par>
                  <p:par>
                    <p:cTn id="17" fill="hold">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9235">
                                            <p:txEl>
                                              <p:pRg st="4" end="4"/>
                                            </p:txEl>
                                          </p:spTgt>
                                        </p:tgtEl>
                                        <p:attrNameLst>
                                          <p:attrName>style.visibility</p:attrName>
                                        </p:attrNameLst>
                                      </p:cBhvr>
                                      <p:to>
                                        <p:strVal val="visible"/>
                                      </p:to>
                                    </p:set>
                                    <p:animEffect transition="in" filter="blinds(horizontal)">
                                      <p:cBhvr>
                                        <p:cTn id="21" dur="500"/>
                                        <p:tgtEl>
                                          <p:spTgt spid="479235">
                                            <p:txEl>
                                              <p:pRg st="4" end="4"/>
                                            </p:txEl>
                                          </p:spTgt>
                                        </p:tgtEl>
                                      </p:cBhvr>
                                    </p:animEffect>
                                  </p:childTnLst>
                                </p:cTn>
                              </p:par>
                            </p:childTnLst>
                          </p:cTn>
                        </p:par>
                        <p:par>
                          <p:cTn id="22" fill="hold" nodeType="with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79235">
                                            <p:txEl>
                                              <p:pRg st="5" end="5"/>
                                            </p:txEl>
                                          </p:spTgt>
                                        </p:tgtEl>
                                        <p:attrNameLst>
                                          <p:attrName>style.visibility</p:attrName>
                                        </p:attrNameLst>
                                      </p:cBhvr>
                                      <p:to>
                                        <p:strVal val="visible"/>
                                      </p:to>
                                    </p:set>
                                    <p:animEffect transition="in" filter="blinds(horizontal)">
                                      <p:cBhvr>
                                        <p:cTn id="25"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304800" y="914400"/>
            <a:ext cx="8534400" cy="5562600"/>
          </a:xfrm>
        </p:spPr>
        <p:txBody>
          <a:bodyPr/>
          <a:lstStyle/>
          <a:p>
            <a:pPr marL="0" indent="0" algn="just" eaLnBrk="1" hangingPunct="1">
              <a:buNone/>
              <a:defRPr/>
            </a:pPr>
            <a:r>
              <a:rPr lang="en-US" sz="2800" dirty="0">
                <a:sym typeface="Symbol" pitchFamily="18" charset="2"/>
              </a:rPr>
              <a:t>Let us assume that n  3, so that the string contains at least 3 bits.</a:t>
            </a:r>
          </a:p>
          <a:p>
            <a:pPr marL="0" indent="0" algn="just" eaLnBrk="1" hangingPunct="1">
              <a:buNone/>
              <a:defRPr/>
            </a:pPr>
            <a:r>
              <a:rPr lang="en-US" sz="2800" dirty="0">
                <a:sym typeface="Symbol" pitchFamily="18" charset="2"/>
              </a:rPr>
              <a:t>Let us further assume that we know the number a</a:t>
            </a:r>
            <a:r>
              <a:rPr lang="en-US" sz="2800" baseline="-25000" dirty="0">
                <a:sym typeface="Symbol" pitchFamily="18" charset="2"/>
              </a:rPr>
              <a:t>n-1</a:t>
            </a:r>
            <a:r>
              <a:rPr lang="en-US" sz="2800" dirty="0">
                <a:sym typeface="Symbol" pitchFamily="18" charset="2"/>
              </a:rPr>
              <a:t> of valid strings of length (n – 1) and the number a</a:t>
            </a:r>
            <a:r>
              <a:rPr lang="en-US" sz="2800" baseline="-25000" dirty="0">
                <a:sym typeface="Symbol" pitchFamily="18" charset="2"/>
              </a:rPr>
              <a:t>n-2</a:t>
            </a:r>
            <a:r>
              <a:rPr lang="en-US" sz="2800" dirty="0">
                <a:sym typeface="Symbol" pitchFamily="18" charset="2"/>
              </a:rPr>
              <a:t> of valid strings of length (n – 2). </a:t>
            </a:r>
          </a:p>
          <a:p>
            <a:pPr marL="0" indent="0" algn="just" eaLnBrk="1" hangingPunct="1">
              <a:buNone/>
              <a:defRPr/>
            </a:pPr>
            <a:r>
              <a:rPr lang="en-US" sz="2800" dirty="0">
                <a:sym typeface="Symbol" pitchFamily="18" charset="2"/>
              </a:rPr>
              <a:t>Then how many valid strings of length n are there, if the string ends with a 1?</a:t>
            </a:r>
          </a:p>
          <a:p>
            <a:pPr marL="0" indent="0" algn="just" eaLnBrk="1" hangingPunct="1">
              <a:buNone/>
              <a:defRPr/>
            </a:pPr>
            <a:r>
              <a:rPr lang="en-US" sz="2800" dirty="0">
                <a:sym typeface="Symbol" pitchFamily="18" charset="2"/>
              </a:rPr>
              <a:t>There are a</a:t>
            </a:r>
            <a:r>
              <a:rPr lang="en-US" sz="2800" baseline="-25000" dirty="0">
                <a:sym typeface="Symbol" pitchFamily="18" charset="2"/>
              </a:rPr>
              <a:t>n-1</a:t>
            </a:r>
            <a:r>
              <a:rPr lang="en-US" sz="2800" dirty="0">
                <a:sym typeface="Symbol" pitchFamily="18" charset="2"/>
              </a:rPr>
              <a:t> such strings, namely the set of valid strings of length (n – 1) with a 1 appended to them.</a:t>
            </a:r>
          </a:p>
          <a:p>
            <a:pPr marL="0" indent="0" algn="just" eaLnBrk="1" hangingPunct="1">
              <a:buNone/>
              <a:defRPr/>
            </a:pPr>
            <a:r>
              <a:rPr lang="en-US" sz="2800" b="1" dirty="0">
                <a:sym typeface="Symbol" pitchFamily="18" charset="2"/>
              </a:rPr>
              <a:t>Note:</a:t>
            </a:r>
            <a:r>
              <a:rPr lang="en-US" sz="2800" dirty="0">
                <a:sym typeface="Symbol" pitchFamily="18" charset="2"/>
              </a:rPr>
              <a:t> Whenever we append a 1 to a valid string, that string remains valid.</a:t>
            </a:r>
          </a:p>
        </p:txBody>
      </p:sp>
    </p:spTree>
    <p:extLst>
      <p:ext uri="{BB962C8B-B14F-4D97-AF65-F5344CB8AC3E}">
        <p14:creationId xmlns:p14="http://schemas.microsoft.com/office/powerpoint/2010/main" val="2495073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animEffect transition="in" filter="blinds(horizontal)">
                                      <p:cBhvr>
                                        <p:cTn id="7" dur="500"/>
                                        <p:tgtEl>
                                          <p:spTgt spid="480259">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12" dur="500"/>
                                        <p:tgtEl>
                                          <p:spTgt spid="480259">
                                            <p:txEl>
                                              <p:pRg st="1" end="1"/>
                                            </p:txEl>
                                          </p:spTgt>
                                        </p:tgtEl>
                                      </p:cBhvr>
                                    </p:animEffect>
                                  </p:childTnLst>
                                </p:cTn>
                              </p:par>
                            </p:childTnLst>
                          </p:cTn>
                        </p:par>
                      </p:childTnLst>
                    </p:cTn>
                  </p:par>
                  <p:par>
                    <p:cTn id="13" fill="hold">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0259">
                                            <p:txEl>
                                              <p:pRg st="2" end="2"/>
                                            </p:txEl>
                                          </p:spTgt>
                                        </p:tgtEl>
                                        <p:attrNameLst>
                                          <p:attrName>style.visibility</p:attrName>
                                        </p:attrNameLst>
                                      </p:cBhvr>
                                      <p:to>
                                        <p:strVal val="visible"/>
                                      </p:to>
                                    </p:set>
                                    <p:animEffect transition="in" filter="blinds(horizontal)">
                                      <p:cBhvr>
                                        <p:cTn id="17" dur="500"/>
                                        <p:tgtEl>
                                          <p:spTgt spid="480259">
                                            <p:txEl>
                                              <p:pRg st="2" end="2"/>
                                            </p:txEl>
                                          </p:spTgt>
                                        </p:tgtEl>
                                      </p:cBhvr>
                                    </p:animEffect>
                                  </p:childTnLst>
                                </p:cTn>
                              </p:par>
                            </p:childTnLst>
                          </p:cTn>
                        </p:par>
                      </p:childTnLst>
                    </p:cTn>
                  </p:par>
                  <p:par>
                    <p:cTn id="18" fill="hold">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0259">
                                            <p:txEl>
                                              <p:pRg st="3" end="3"/>
                                            </p:txEl>
                                          </p:spTgt>
                                        </p:tgtEl>
                                        <p:attrNameLst>
                                          <p:attrName>style.visibility</p:attrName>
                                        </p:attrNameLst>
                                      </p:cBhvr>
                                      <p:to>
                                        <p:strVal val="visible"/>
                                      </p:to>
                                    </p:set>
                                    <p:animEffect transition="in" filter="blinds(horizontal)">
                                      <p:cBhvr>
                                        <p:cTn id="22" dur="500"/>
                                        <p:tgtEl>
                                          <p:spTgt spid="480259">
                                            <p:txEl>
                                              <p:pRg st="3" end="3"/>
                                            </p:txEl>
                                          </p:spTgt>
                                        </p:tgtEl>
                                      </p:cBhvr>
                                    </p:animEffect>
                                  </p:childTnLst>
                                </p:cTn>
                              </p:par>
                            </p:childTnLst>
                          </p:cTn>
                        </p:par>
                        <p:par>
                          <p:cTn id="23" fill="hold" nodeType="with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480259">
                                            <p:txEl>
                                              <p:pRg st="4" end="4"/>
                                            </p:txEl>
                                          </p:spTgt>
                                        </p:tgtEl>
                                        <p:attrNameLst>
                                          <p:attrName>style.visibility</p:attrName>
                                        </p:attrNameLst>
                                      </p:cBhvr>
                                      <p:to>
                                        <p:strVal val="visible"/>
                                      </p:to>
                                    </p:set>
                                    <p:animEffect transition="in" filter="blinds(horizontal)">
                                      <p:cBhvr>
                                        <p:cTn id="26" dur="5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3" name="Rectangle 3"/>
          <p:cNvSpPr>
            <a:spLocks noGrp="1" noChangeArrowheads="1"/>
          </p:cNvSpPr>
          <p:nvPr>
            <p:ph type="body" idx="1"/>
          </p:nvPr>
        </p:nvSpPr>
        <p:spPr>
          <a:xfrm>
            <a:off x="304800" y="990600"/>
            <a:ext cx="8534400" cy="5410200"/>
          </a:xfrm>
        </p:spPr>
        <p:txBody>
          <a:bodyPr/>
          <a:lstStyle/>
          <a:p>
            <a:pPr marL="0" indent="0" eaLnBrk="1" hangingPunct="1">
              <a:buNone/>
              <a:defRPr/>
            </a:pPr>
            <a:r>
              <a:rPr lang="en-US" sz="2800" dirty="0">
                <a:sym typeface="Symbol" pitchFamily="18" charset="2"/>
              </a:rPr>
              <a:t>Now we need to know: How many valid strings of length n are there, if the string ends with a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a:t>
            </a:r>
          </a:p>
          <a:p>
            <a:pPr marL="0" indent="0">
              <a:buNone/>
              <a:defRPr/>
            </a:pPr>
            <a:r>
              <a:rPr lang="en-US" sz="2800" dirty="0">
                <a:sym typeface="Symbol" pitchFamily="18" charset="2"/>
              </a:rPr>
              <a:t>Valid strings of length n ending with a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 must have a 1 as their (n – 1)</a:t>
            </a:r>
            <a:r>
              <a:rPr lang="en-US" sz="2800" dirty="0" err="1">
                <a:sym typeface="Symbol" pitchFamily="18" charset="2"/>
              </a:rPr>
              <a:t>st</a:t>
            </a:r>
            <a:r>
              <a:rPr lang="en-US" sz="2800" dirty="0">
                <a:sym typeface="Symbol" pitchFamily="18" charset="2"/>
              </a:rPr>
              <a:t> bit (otherwise they would end with </a:t>
            </a:r>
            <a:r>
              <a:rPr lang="en-US" sz="2800" dirty="0">
                <a:latin typeface="Times New Roman" pitchFamily="18" charset="0"/>
                <a:cs typeface="Times New Roman" pitchFamily="18" charset="0"/>
                <a:sym typeface="Symbol" pitchFamily="18" charset="2"/>
              </a:rPr>
              <a:t>00</a:t>
            </a:r>
            <a:r>
              <a:rPr lang="en-US" sz="2800" dirty="0">
                <a:sym typeface="Symbol" pitchFamily="18" charset="2"/>
              </a:rPr>
              <a:t> and would not be valid).</a:t>
            </a:r>
          </a:p>
          <a:p>
            <a:pPr marL="0" indent="0" eaLnBrk="1" hangingPunct="1">
              <a:buNone/>
              <a:defRPr/>
            </a:pPr>
            <a:r>
              <a:rPr lang="en-US" sz="2800" dirty="0">
                <a:sym typeface="Symbol" pitchFamily="18" charset="2"/>
              </a:rPr>
              <a:t>And what is the number of valid strings of length (n – 1) that end with a 1?</a:t>
            </a:r>
          </a:p>
          <a:p>
            <a:pPr marL="0" indent="0" eaLnBrk="1" hangingPunct="1">
              <a:buNone/>
              <a:defRPr/>
            </a:pPr>
            <a:r>
              <a:rPr lang="en-US" sz="2800" dirty="0">
                <a:sym typeface="Symbol" pitchFamily="18" charset="2"/>
              </a:rPr>
              <a:t>We already know that there are a</a:t>
            </a:r>
            <a:r>
              <a:rPr lang="en-US" sz="2800" baseline="-25000" dirty="0">
                <a:sym typeface="Symbol" pitchFamily="18" charset="2"/>
              </a:rPr>
              <a:t>n-1</a:t>
            </a:r>
            <a:r>
              <a:rPr lang="en-US" sz="2800" dirty="0">
                <a:sym typeface="Symbol" pitchFamily="18" charset="2"/>
              </a:rPr>
              <a:t> strings of length n that end with a 1.</a:t>
            </a:r>
          </a:p>
          <a:p>
            <a:pPr marL="0" indent="0" eaLnBrk="1" hangingPunct="1">
              <a:buNone/>
              <a:defRPr/>
            </a:pPr>
            <a:r>
              <a:rPr lang="en-US" sz="2800" dirty="0">
                <a:sym typeface="Symbol" pitchFamily="18" charset="2"/>
              </a:rPr>
              <a:t>Therefore, there are a</a:t>
            </a:r>
            <a:r>
              <a:rPr lang="en-US" sz="2800" baseline="-25000" dirty="0">
                <a:sym typeface="Symbol" pitchFamily="18" charset="2"/>
              </a:rPr>
              <a:t>n-2</a:t>
            </a:r>
            <a:r>
              <a:rPr lang="en-US" sz="2800" dirty="0">
                <a:sym typeface="Symbol" pitchFamily="18" charset="2"/>
              </a:rPr>
              <a:t> strings of length (n – 1) that end with a 1.</a:t>
            </a:r>
          </a:p>
        </p:txBody>
      </p:sp>
    </p:spTree>
    <p:extLst>
      <p:ext uri="{BB962C8B-B14F-4D97-AF65-F5344CB8AC3E}">
        <p14:creationId xmlns:p14="http://schemas.microsoft.com/office/powerpoint/2010/main" val="3390685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blinds(horizontal)">
                                      <p:cBhvr>
                                        <p:cTn id="7" dur="500"/>
                                        <p:tgtEl>
                                          <p:spTgt spid="481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12" dur="500"/>
                                        <p:tgtEl>
                                          <p:spTgt spid="481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7" dur="500"/>
                                        <p:tgtEl>
                                          <p:spTgt spid="481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283">
                                            <p:txEl>
                                              <p:pRg st="3" end="3"/>
                                            </p:txEl>
                                          </p:spTgt>
                                        </p:tgtEl>
                                        <p:attrNameLst>
                                          <p:attrName>style.visibility</p:attrName>
                                        </p:attrNameLst>
                                      </p:cBhvr>
                                      <p:to>
                                        <p:strVal val="visible"/>
                                      </p:to>
                                    </p:set>
                                    <p:animEffect transition="in" filter="blinds(horizontal)">
                                      <p:cBhvr>
                                        <p:cTn id="22" dur="500"/>
                                        <p:tgtEl>
                                          <p:spTgt spid="481283">
                                            <p:txEl>
                                              <p:pRg st="3" end="3"/>
                                            </p:txEl>
                                          </p:spTgt>
                                        </p:tgtEl>
                                      </p:cBhvr>
                                    </p:animEffect>
                                  </p:childTnLst>
                                </p:cTn>
                              </p:par>
                            </p:childTnLst>
                          </p:cTn>
                        </p:par>
                        <p:par>
                          <p:cTn id="23" fill="hold" nodeType="with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481283">
                                            <p:txEl>
                                              <p:pRg st="4" end="4"/>
                                            </p:txEl>
                                          </p:spTgt>
                                        </p:tgtEl>
                                        <p:attrNameLst>
                                          <p:attrName>style.visibility</p:attrName>
                                        </p:attrNameLst>
                                      </p:cBhvr>
                                      <p:to>
                                        <p:strVal val="visible"/>
                                      </p:to>
                                    </p:set>
                                    <p:animEffect transition="in" filter="blinds(horizontal)">
                                      <p:cBhvr>
                                        <p:cTn id="26" dur="500"/>
                                        <p:tgtEl>
                                          <p:spTgt spid="481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7" name="Rectangle 3"/>
          <p:cNvSpPr>
            <a:spLocks noGrp="1" noChangeArrowheads="1"/>
          </p:cNvSpPr>
          <p:nvPr>
            <p:ph type="body" idx="1"/>
          </p:nvPr>
        </p:nvSpPr>
        <p:spPr>
          <a:xfrm>
            <a:off x="304800" y="990600"/>
            <a:ext cx="8534400" cy="5486400"/>
          </a:xfrm>
        </p:spPr>
        <p:txBody>
          <a:bodyPr/>
          <a:lstStyle/>
          <a:p>
            <a:pPr marL="0" indent="0" eaLnBrk="1" hangingPunct="1">
              <a:buNone/>
              <a:defRPr/>
            </a:pPr>
            <a:r>
              <a:rPr lang="en-US" sz="2800" dirty="0">
                <a:sym typeface="Symbol" pitchFamily="18" charset="2"/>
              </a:rPr>
              <a:t>So there are a</a:t>
            </a:r>
            <a:r>
              <a:rPr lang="en-US" sz="2800" baseline="-25000" dirty="0">
                <a:sym typeface="Symbol" pitchFamily="18" charset="2"/>
              </a:rPr>
              <a:t>n-2</a:t>
            </a:r>
            <a:r>
              <a:rPr lang="en-US" sz="2800" dirty="0">
                <a:sym typeface="Symbol" pitchFamily="18" charset="2"/>
              </a:rPr>
              <a:t> valid strings of length n that end with a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 (all valid strings of length (n – 2) with </a:t>
            </a:r>
            <a:r>
              <a:rPr lang="en-US" sz="2800" dirty="0">
                <a:latin typeface="Times New Roman" pitchFamily="18" charset="0"/>
                <a:cs typeface="Times New Roman" pitchFamily="18" charset="0"/>
                <a:sym typeface="Symbol" pitchFamily="18" charset="2"/>
              </a:rPr>
              <a:t>10</a:t>
            </a:r>
            <a:r>
              <a:rPr lang="en-US" sz="2800" dirty="0">
                <a:sym typeface="Symbol" pitchFamily="18" charset="2"/>
              </a:rPr>
              <a:t> appended to them).</a:t>
            </a:r>
          </a:p>
          <a:p>
            <a:pPr marL="0" indent="0" eaLnBrk="1" hangingPunct="1">
              <a:defRPr/>
            </a:pPr>
            <a:endParaRPr lang="en-US" sz="1600" dirty="0">
              <a:sym typeface="Symbol" pitchFamily="18" charset="2"/>
            </a:endParaRPr>
          </a:p>
          <a:p>
            <a:pPr marL="0" indent="0">
              <a:buNone/>
              <a:defRPr/>
            </a:pPr>
            <a:r>
              <a:rPr lang="en-US" sz="2800" dirty="0">
                <a:sym typeface="Symbol" pitchFamily="18" charset="2"/>
              </a:rPr>
              <a:t>As we said before, the number of valid strings is the number of valid strings ending with a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 plus the number of valid strings ending with a 1.</a:t>
            </a:r>
          </a:p>
          <a:p>
            <a:pPr marL="0" indent="0" eaLnBrk="1" hangingPunct="1">
              <a:defRPr/>
            </a:pPr>
            <a:endParaRPr lang="en-US" sz="1600" dirty="0">
              <a:sym typeface="Symbol" pitchFamily="18" charset="2"/>
            </a:endParaRPr>
          </a:p>
          <a:p>
            <a:pPr marL="0" indent="0" eaLnBrk="1" hangingPunct="1">
              <a:buNone/>
              <a:defRPr/>
            </a:pPr>
            <a:r>
              <a:rPr lang="en-US" sz="2800" dirty="0">
                <a:sym typeface="Symbol" pitchFamily="18" charset="2"/>
              </a:rPr>
              <a:t>That gives us the following recurrence relation:</a:t>
            </a:r>
          </a:p>
          <a:p>
            <a:pPr marL="0" indent="0" eaLnBrk="1" hangingPunct="1">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a</a:t>
            </a:r>
            <a:r>
              <a:rPr lang="en-US" sz="2800" baseline="-25000" dirty="0">
                <a:sym typeface="Symbol" pitchFamily="18" charset="2"/>
              </a:rPr>
              <a:t>n-1</a:t>
            </a:r>
            <a:r>
              <a:rPr lang="en-US" sz="2800" dirty="0">
                <a:sym typeface="Symbol" pitchFamily="18" charset="2"/>
              </a:rPr>
              <a:t> + a</a:t>
            </a:r>
            <a:r>
              <a:rPr lang="en-US" sz="2800" baseline="-25000" dirty="0">
                <a:sym typeface="Symbol" pitchFamily="18" charset="2"/>
              </a:rPr>
              <a:t>n-2</a:t>
            </a:r>
          </a:p>
        </p:txBody>
      </p:sp>
    </p:spTree>
    <p:extLst>
      <p:ext uri="{BB962C8B-B14F-4D97-AF65-F5344CB8AC3E}">
        <p14:creationId xmlns:p14="http://schemas.microsoft.com/office/powerpoint/2010/main" val="95013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blinds(horizontal)">
                                      <p:cBhvr>
                                        <p:cTn id="7" dur="500"/>
                                        <p:tgtEl>
                                          <p:spTgt spid="482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2307">
                                            <p:txEl>
                                              <p:pRg st="2" end="2"/>
                                            </p:txEl>
                                          </p:spTgt>
                                        </p:tgtEl>
                                        <p:attrNameLst>
                                          <p:attrName>style.visibility</p:attrName>
                                        </p:attrNameLst>
                                      </p:cBhvr>
                                      <p:to>
                                        <p:strVal val="visible"/>
                                      </p:to>
                                    </p:set>
                                    <p:animEffect transition="in" filter="blinds(horizontal)">
                                      <p:cBhvr>
                                        <p:cTn id="12" dur="500"/>
                                        <p:tgtEl>
                                          <p:spTgt spid="482307">
                                            <p:txEl>
                                              <p:pRg st="2" end="2"/>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82307">
                                            <p:txEl>
                                              <p:pRg st="4" end="4"/>
                                            </p:txEl>
                                          </p:spTgt>
                                        </p:tgtEl>
                                        <p:attrNameLst>
                                          <p:attrName>style.visibility</p:attrName>
                                        </p:attrNameLst>
                                      </p:cBhvr>
                                      <p:to>
                                        <p:strVal val="visible"/>
                                      </p:to>
                                    </p:set>
                                    <p:animEffect transition="in" filter="blinds(horizontal)">
                                      <p:cBhvr>
                                        <p:cTn id="16" dur="500"/>
                                        <p:tgtEl>
                                          <p:spTgt spid="482307">
                                            <p:txEl>
                                              <p:pRg st="4" end="4"/>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82307">
                                            <p:txEl>
                                              <p:pRg st="5" end="5"/>
                                            </p:txEl>
                                          </p:spTgt>
                                        </p:tgtEl>
                                        <p:attrNameLst>
                                          <p:attrName>style.visibility</p:attrName>
                                        </p:attrNameLst>
                                      </p:cBhvr>
                                      <p:to>
                                        <p:strVal val="visible"/>
                                      </p:to>
                                    </p:set>
                                    <p:animEffect transition="in" filter="blinds(horizontal)">
                                      <p:cBhvr>
                                        <p:cTn id="20" dur="500"/>
                                        <p:tgtEl>
                                          <p:spTgt spid="482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a:xfrm>
            <a:off x="304800" y="838200"/>
            <a:ext cx="8534400" cy="5562600"/>
          </a:xfrm>
        </p:spPr>
        <p:txBody>
          <a:bodyPr>
            <a:normAutofit fontScale="92500" lnSpcReduction="20000"/>
          </a:bodyPr>
          <a:lstStyle/>
          <a:p>
            <a:pPr marL="0" indent="0" eaLnBrk="1" hangingPunct="1">
              <a:buNone/>
              <a:defRPr/>
            </a:pPr>
            <a:r>
              <a:rPr lang="en-US" sz="2800" dirty="0">
                <a:sym typeface="Symbol" pitchFamily="18" charset="2"/>
              </a:rPr>
              <a:t>What are the initial conditions?</a:t>
            </a:r>
          </a:p>
          <a:p>
            <a:pPr marL="0" indent="0" eaLnBrk="1" hangingPunct="1">
              <a:defRPr/>
            </a:pPr>
            <a:endParaRPr lang="en-US" sz="900" dirty="0">
              <a:sym typeface="Symbol" pitchFamily="18" charset="2"/>
            </a:endParaRPr>
          </a:p>
          <a:p>
            <a:pPr marL="0" indent="0" eaLnBrk="1" hangingPunct="1">
              <a:buNone/>
              <a:defRPr/>
            </a:pPr>
            <a:r>
              <a:rPr lang="en-US" sz="2800" dirty="0">
                <a:sym typeface="Symbol" pitchFamily="18" charset="2"/>
              </a:rPr>
              <a:t>a</a:t>
            </a:r>
            <a:r>
              <a:rPr lang="en-US" sz="2800" baseline="-25000" dirty="0">
                <a:sym typeface="Symbol" pitchFamily="18" charset="2"/>
              </a:rPr>
              <a:t>1</a:t>
            </a:r>
            <a:r>
              <a:rPr lang="en-US" sz="2800" dirty="0">
                <a:sym typeface="Symbol" pitchFamily="18" charset="2"/>
              </a:rPr>
              <a:t> = 2 (0 and 1)</a:t>
            </a:r>
          </a:p>
          <a:p>
            <a:pPr marL="0" indent="0" eaLnBrk="1" hangingPunct="1">
              <a:buNone/>
              <a:defRPr/>
            </a:pPr>
            <a:r>
              <a:rPr lang="en-US" sz="2800" dirty="0">
                <a:sym typeface="Symbol" pitchFamily="18" charset="2"/>
              </a:rPr>
              <a:t>a</a:t>
            </a:r>
            <a:r>
              <a:rPr lang="en-US" sz="2800" baseline="-25000" dirty="0">
                <a:sym typeface="Symbol" pitchFamily="18" charset="2"/>
              </a:rPr>
              <a:t>2</a:t>
            </a:r>
            <a:r>
              <a:rPr lang="en-US" sz="2800" dirty="0">
                <a:sym typeface="Symbol" pitchFamily="18" charset="2"/>
              </a:rPr>
              <a:t> = 3 (01, 10, and 11)</a:t>
            </a:r>
          </a:p>
          <a:p>
            <a:pPr marL="0" indent="0" eaLnBrk="1" hangingPunct="1">
              <a:buNone/>
              <a:defRPr/>
            </a:pPr>
            <a:r>
              <a:rPr lang="en-US" sz="2800" dirty="0">
                <a:sym typeface="Symbol" pitchFamily="18" charset="2"/>
              </a:rPr>
              <a:t>a</a:t>
            </a:r>
            <a:r>
              <a:rPr lang="en-US" sz="2800" baseline="-25000" dirty="0">
                <a:sym typeface="Symbol" pitchFamily="18" charset="2"/>
              </a:rPr>
              <a:t>3</a:t>
            </a:r>
            <a:r>
              <a:rPr lang="en-US" sz="2800" dirty="0">
                <a:sym typeface="Symbol" pitchFamily="18" charset="2"/>
              </a:rPr>
              <a:t> = a</a:t>
            </a:r>
            <a:r>
              <a:rPr lang="en-US" sz="2800" baseline="-25000" dirty="0">
                <a:sym typeface="Symbol" pitchFamily="18" charset="2"/>
              </a:rPr>
              <a:t>2</a:t>
            </a:r>
            <a:r>
              <a:rPr lang="en-US" sz="2800" dirty="0">
                <a:sym typeface="Symbol" pitchFamily="18" charset="2"/>
              </a:rPr>
              <a:t> + a</a:t>
            </a:r>
            <a:r>
              <a:rPr lang="en-US" sz="2800" baseline="-25000" dirty="0">
                <a:sym typeface="Symbol" pitchFamily="18" charset="2"/>
              </a:rPr>
              <a:t>1</a:t>
            </a:r>
            <a:r>
              <a:rPr lang="en-US" sz="2800" dirty="0">
                <a:sym typeface="Symbol" pitchFamily="18" charset="2"/>
              </a:rPr>
              <a:t> = 3 + 2 = 5</a:t>
            </a:r>
          </a:p>
          <a:p>
            <a:pPr marL="0" indent="0" eaLnBrk="1" hangingPunct="1">
              <a:buNone/>
              <a:defRPr/>
            </a:pPr>
            <a:r>
              <a:rPr lang="en-US" sz="2800" dirty="0">
                <a:sym typeface="Symbol" pitchFamily="18" charset="2"/>
              </a:rPr>
              <a:t>a</a:t>
            </a:r>
            <a:r>
              <a:rPr lang="en-US" sz="2800" baseline="-25000" dirty="0">
                <a:sym typeface="Symbol" pitchFamily="18" charset="2"/>
              </a:rPr>
              <a:t>4</a:t>
            </a:r>
            <a:r>
              <a:rPr lang="en-US" sz="2800" dirty="0">
                <a:sym typeface="Symbol" pitchFamily="18" charset="2"/>
              </a:rPr>
              <a:t> = a</a:t>
            </a:r>
            <a:r>
              <a:rPr lang="en-US" sz="2800" baseline="-25000" dirty="0">
                <a:sym typeface="Symbol" pitchFamily="18" charset="2"/>
              </a:rPr>
              <a:t>3</a:t>
            </a:r>
            <a:r>
              <a:rPr lang="en-US" sz="2800" dirty="0">
                <a:sym typeface="Symbol" pitchFamily="18" charset="2"/>
              </a:rPr>
              <a:t> + a</a:t>
            </a:r>
            <a:r>
              <a:rPr lang="en-US" sz="2800" baseline="-25000" dirty="0">
                <a:sym typeface="Symbol" pitchFamily="18" charset="2"/>
              </a:rPr>
              <a:t>2</a:t>
            </a:r>
            <a:r>
              <a:rPr lang="en-US" sz="2800" dirty="0">
                <a:sym typeface="Symbol" pitchFamily="18" charset="2"/>
              </a:rPr>
              <a:t> = 5 + 3 = 8</a:t>
            </a:r>
          </a:p>
          <a:p>
            <a:pPr marL="0" indent="0" eaLnBrk="1" hangingPunct="1">
              <a:buNone/>
              <a:defRPr/>
            </a:pPr>
            <a:r>
              <a:rPr lang="en-US" sz="2800" dirty="0">
                <a:sym typeface="Symbol" pitchFamily="18" charset="2"/>
              </a:rPr>
              <a:t>a</a:t>
            </a:r>
            <a:r>
              <a:rPr lang="en-US" sz="2800" baseline="-25000" dirty="0">
                <a:sym typeface="Symbol" pitchFamily="18" charset="2"/>
              </a:rPr>
              <a:t>5</a:t>
            </a:r>
            <a:r>
              <a:rPr lang="en-US" sz="2800" dirty="0">
                <a:sym typeface="Symbol" pitchFamily="18" charset="2"/>
              </a:rPr>
              <a:t> = a</a:t>
            </a:r>
            <a:r>
              <a:rPr lang="en-US" sz="2800" baseline="-25000" dirty="0">
                <a:sym typeface="Symbol" pitchFamily="18" charset="2"/>
              </a:rPr>
              <a:t>4</a:t>
            </a:r>
            <a:r>
              <a:rPr lang="en-US" sz="2800" dirty="0">
                <a:sym typeface="Symbol" pitchFamily="18" charset="2"/>
              </a:rPr>
              <a:t> + a</a:t>
            </a:r>
            <a:r>
              <a:rPr lang="en-US" sz="2800" baseline="-25000" dirty="0">
                <a:sym typeface="Symbol" pitchFamily="18" charset="2"/>
              </a:rPr>
              <a:t>3</a:t>
            </a:r>
            <a:r>
              <a:rPr lang="en-US" sz="2800" dirty="0">
                <a:sym typeface="Symbol" pitchFamily="18" charset="2"/>
              </a:rPr>
              <a:t> = 8 + 5 = 13</a:t>
            </a:r>
          </a:p>
          <a:p>
            <a:pPr marL="0" indent="0" eaLnBrk="1" hangingPunct="1">
              <a:buNone/>
              <a:defRPr/>
            </a:pPr>
            <a:r>
              <a:rPr lang="en-US" sz="2800" dirty="0">
                <a:sym typeface="Symbol" pitchFamily="18" charset="2"/>
              </a:rPr>
              <a:t>…</a:t>
            </a:r>
          </a:p>
          <a:p>
            <a:pPr marL="0" indent="0" eaLnBrk="1" hangingPunct="1">
              <a:defRPr/>
            </a:pPr>
            <a:endParaRPr lang="en-US" sz="800" dirty="0">
              <a:sym typeface="Symbol" pitchFamily="18" charset="2"/>
            </a:endParaRPr>
          </a:p>
          <a:p>
            <a:pPr marL="0" indent="0" eaLnBrk="1" hangingPunct="1">
              <a:buNone/>
              <a:defRPr/>
            </a:pPr>
            <a:r>
              <a:rPr lang="en-US" sz="2800" dirty="0">
                <a:sym typeface="Symbol" pitchFamily="18" charset="2"/>
              </a:rPr>
              <a:t>This sequence satisfies the same recurrence relation as  the Fibonacci sequence.</a:t>
            </a:r>
          </a:p>
          <a:p>
            <a:pPr marL="0" indent="0" eaLnBrk="1" hangingPunct="1">
              <a:buNone/>
              <a:defRPr/>
            </a:pPr>
            <a:r>
              <a:rPr lang="en-US" sz="2800" dirty="0">
                <a:sym typeface="Symbol" pitchFamily="18" charset="2"/>
              </a:rPr>
              <a:t>Since a</a:t>
            </a:r>
            <a:r>
              <a:rPr lang="en-US" sz="2800" baseline="-25000" dirty="0">
                <a:sym typeface="Symbol" pitchFamily="18" charset="2"/>
              </a:rPr>
              <a:t>1</a:t>
            </a:r>
            <a:r>
              <a:rPr lang="en-US" sz="2800" dirty="0">
                <a:sym typeface="Symbol" pitchFamily="18" charset="2"/>
              </a:rPr>
              <a:t> = f</a:t>
            </a:r>
            <a:r>
              <a:rPr lang="en-US" sz="2800" baseline="-25000" dirty="0">
                <a:sym typeface="Symbol" pitchFamily="18" charset="2"/>
              </a:rPr>
              <a:t>3</a:t>
            </a:r>
            <a:r>
              <a:rPr lang="en-US" sz="2800" dirty="0">
                <a:sym typeface="Symbol" pitchFamily="18" charset="2"/>
              </a:rPr>
              <a:t> and a</a:t>
            </a:r>
            <a:r>
              <a:rPr lang="en-US" sz="2800" baseline="-25000" dirty="0">
                <a:sym typeface="Symbol" pitchFamily="18" charset="2"/>
              </a:rPr>
              <a:t>2</a:t>
            </a:r>
            <a:r>
              <a:rPr lang="en-US" sz="2800" dirty="0">
                <a:sym typeface="Symbol" pitchFamily="18" charset="2"/>
              </a:rPr>
              <a:t> = f</a:t>
            </a:r>
            <a:r>
              <a:rPr lang="en-US" sz="2800" baseline="-25000" dirty="0">
                <a:sym typeface="Symbol" pitchFamily="18" charset="2"/>
              </a:rPr>
              <a:t>4</a:t>
            </a:r>
            <a:r>
              <a:rPr lang="en-US" sz="2800" dirty="0">
                <a:sym typeface="Symbol" pitchFamily="18" charset="2"/>
              </a:rPr>
              <a:t>, we have a</a:t>
            </a:r>
            <a:r>
              <a:rPr lang="en-US" sz="2800" baseline="-25000" dirty="0">
                <a:sym typeface="Symbol" pitchFamily="18" charset="2"/>
              </a:rPr>
              <a:t>n</a:t>
            </a:r>
            <a:r>
              <a:rPr lang="en-US" sz="2800" dirty="0">
                <a:sym typeface="Symbol" pitchFamily="18" charset="2"/>
              </a:rPr>
              <a:t> = f</a:t>
            </a:r>
            <a:r>
              <a:rPr lang="en-US" sz="2800" baseline="-25000" dirty="0">
                <a:sym typeface="Symbol" pitchFamily="18" charset="2"/>
              </a:rPr>
              <a:t>n+2</a:t>
            </a:r>
            <a:r>
              <a:rPr lang="en-US" sz="2800" dirty="0">
                <a:sym typeface="Symbol" pitchFamily="18" charset="2"/>
              </a:rPr>
              <a:t>.</a:t>
            </a:r>
          </a:p>
          <a:p>
            <a:pPr marL="0" indent="0">
              <a:defRPr/>
            </a:pPr>
            <a:r>
              <a:rPr lang="en-US" sz="2800" dirty="0">
                <a:sym typeface="Symbol" pitchFamily="18" charset="2"/>
              </a:rPr>
              <a:t>In general, we would prefer to have an explicit  formula to compute the value of a</a:t>
            </a:r>
            <a:r>
              <a:rPr lang="en-US" sz="2800" baseline="-25000" dirty="0">
                <a:sym typeface="Symbol" pitchFamily="18" charset="2"/>
              </a:rPr>
              <a:t>n</a:t>
            </a:r>
            <a:r>
              <a:rPr lang="en-US" sz="2800" dirty="0">
                <a:sym typeface="Symbol" pitchFamily="18" charset="2"/>
              </a:rPr>
              <a:t> rather than conducting n iterations.</a:t>
            </a:r>
          </a:p>
          <a:p>
            <a:pPr marL="0" indent="0" eaLnBrk="1" hangingPunct="1">
              <a:defRPr/>
            </a:pPr>
            <a:endParaRPr lang="en-US" sz="2800" baseline="-25000" dirty="0">
              <a:sym typeface="Symbol" pitchFamily="18" charset="2"/>
            </a:endParaRPr>
          </a:p>
        </p:txBody>
      </p:sp>
    </p:spTree>
    <p:extLst>
      <p:ext uri="{BB962C8B-B14F-4D97-AF65-F5344CB8AC3E}">
        <p14:creationId xmlns:p14="http://schemas.microsoft.com/office/powerpoint/2010/main" val="74208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blinds(horizontal)">
                                      <p:cBhvr>
                                        <p:cTn id="11" dur="500"/>
                                        <p:tgtEl>
                                          <p:spTgt spid="483331">
                                            <p:txEl>
                                              <p:pRg st="2" end="2"/>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blinds(horizontal)">
                                      <p:cBhvr>
                                        <p:cTn id="15" dur="500"/>
                                        <p:tgtEl>
                                          <p:spTgt spid="483331">
                                            <p:txEl>
                                              <p:pRg st="3" end="3"/>
                                            </p:txEl>
                                          </p:spTgt>
                                        </p:tgtEl>
                                      </p:cBhvr>
                                    </p:animEffect>
                                  </p:childTnLst>
                                </p:cTn>
                              </p:par>
                            </p:childTnLst>
                          </p:cTn>
                        </p:par>
                      </p:childTnLst>
                    </p:cTn>
                  </p:par>
                  <p:par>
                    <p:cTn id="16" fill="hold">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3331">
                                            <p:txEl>
                                              <p:pRg st="4" end="4"/>
                                            </p:txEl>
                                          </p:spTgt>
                                        </p:tgtEl>
                                        <p:attrNameLst>
                                          <p:attrName>style.visibility</p:attrName>
                                        </p:attrNameLst>
                                      </p:cBhvr>
                                      <p:to>
                                        <p:strVal val="visible"/>
                                      </p:to>
                                    </p:set>
                                    <p:animEffect transition="in" filter="blinds(horizontal)">
                                      <p:cBhvr>
                                        <p:cTn id="20" dur="500"/>
                                        <p:tgtEl>
                                          <p:spTgt spid="483331">
                                            <p:txEl>
                                              <p:pRg st="4" end="4"/>
                                            </p:txEl>
                                          </p:spTgt>
                                        </p:tgtEl>
                                      </p:cBhvr>
                                    </p:animEffect>
                                  </p:childTnLst>
                                </p:cTn>
                              </p:par>
                            </p:childTnLst>
                          </p:cTn>
                        </p:par>
                      </p:childTnLst>
                    </p:cTn>
                  </p:par>
                  <p:par>
                    <p:cTn id="21" fill="hold">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83331">
                                            <p:txEl>
                                              <p:pRg st="5" end="5"/>
                                            </p:txEl>
                                          </p:spTgt>
                                        </p:tgtEl>
                                        <p:attrNameLst>
                                          <p:attrName>style.visibility</p:attrName>
                                        </p:attrNameLst>
                                      </p:cBhvr>
                                      <p:to>
                                        <p:strVal val="visible"/>
                                      </p:to>
                                    </p:set>
                                    <p:animEffect transition="in" filter="blinds(horizontal)">
                                      <p:cBhvr>
                                        <p:cTn id="25" dur="500"/>
                                        <p:tgtEl>
                                          <p:spTgt spid="483331">
                                            <p:txEl>
                                              <p:pRg st="5" end="5"/>
                                            </p:txEl>
                                          </p:spTgt>
                                        </p:tgtEl>
                                      </p:cBhvr>
                                    </p:animEffect>
                                  </p:childTnLst>
                                </p:cTn>
                              </p:par>
                            </p:childTnLst>
                          </p:cTn>
                        </p:par>
                      </p:childTnLst>
                    </p:cTn>
                  </p:par>
                  <p:par>
                    <p:cTn id="26" fill="hold">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3331">
                                            <p:txEl>
                                              <p:pRg st="6" end="6"/>
                                            </p:txEl>
                                          </p:spTgt>
                                        </p:tgtEl>
                                        <p:attrNameLst>
                                          <p:attrName>style.visibility</p:attrName>
                                        </p:attrNameLst>
                                      </p:cBhvr>
                                      <p:to>
                                        <p:strVal val="visible"/>
                                      </p:to>
                                    </p:set>
                                    <p:animEffect transition="in" filter="blinds(horizontal)">
                                      <p:cBhvr>
                                        <p:cTn id="30" dur="500"/>
                                        <p:tgtEl>
                                          <p:spTgt spid="483331">
                                            <p:txEl>
                                              <p:pRg st="6" end="6"/>
                                            </p:txEl>
                                          </p:spTgt>
                                        </p:tgtEl>
                                      </p:cBhvr>
                                    </p:animEffect>
                                  </p:childTnLst>
                                </p:cTn>
                              </p:par>
                            </p:childTnLst>
                          </p:cTn>
                        </p:par>
                        <p:par>
                          <p:cTn id="31" fill="hold" nodeType="with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483331">
                                            <p:txEl>
                                              <p:pRg st="7" end="7"/>
                                            </p:txEl>
                                          </p:spTgt>
                                        </p:tgtEl>
                                        <p:attrNameLst>
                                          <p:attrName>style.visibility</p:attrName>
                                        </p:attrNameLst>
                                      </p:cBhvr>
                                      <p:to>
                                        <p:strVal val="visible"/>
                                      </p:to>
                                    </p:set>
                                    <p:animEffect transition="in" filter="blinds(horizontal)">
                                      <p:cBhvr>
                                        <p:cTn id="34" dur="500"/>
                                        <p:tgtEl>
                                          <p:spTgt spid="483331">
                                            <p:txEl>
                                              <p:pRg st="7" end="7"/>
                                            </p:txEl>
                                          </p:spTgt>
                                        </p:tgtEl>
                                      </p:cBhvr>
                                    </p:animEffect>
                                  </p:childTnLst>
                                </p:cTn>
                              </p:par>
                            </p:childTnLst>
                          </p:cTn>
                        </p:par>
                      </p:childTnLst>
                    </p:cTn>
                  </p:par>
                  <p:par>
                    <p:cTn id="35" fill="hold">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83331">
                                            <p:txEl>
                                              <p:pRg st="9" end="9"/>
                                            </p:txEl>
                                          </p:spTgt>
                                        </p:tgtEl>
                                        <p:attrNameLst>
                                          <p:attrName>style.visibility</p:attrName>
                                        </p:attrNameLst>
                                      </p:cBhvr>
                                      <p:to>
                                        <p:strVal val="visible"/>
                                      </p:to>
                                    </p:set>
                                    <p:animEffect transition="in" filter="blinds(horizontal)">
                                      <p:cBhvr>
                                        <p:cTn id="39" dur="500"/>
                                        <p:tgtEl>
                                          <p:spTgt spid="483331">
                                            <p:txEl>
                                              <p:pRg st="9" end="9"/>
                                            </p:txEl>
                                          </p:spTgt>
                                        </p:tgtEl>
                                      </p:cBhvr>
                                    </p:animEffect>
                                  </p:childTnLst>
                                </p:cTn>
                              </p:par>
                            </p:childTnLst>
                          </p:cTn>
                        </p:par>
                        <p:par>
                          <p:cTn id="40" fill="hold" nodeType="with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483331">
                                            <p:txEl>
                                              <p:pRg st="10" end="10"/>
                                            </p:txEl>
                                          </p:spTgt>
                                        </p:tgtEl>
                                        <p:attrNameLst>
                                          <p:attrName>style.visibility</p:attrName>
                                        </p:attrNameLst>
                                      </p:cBhvr>
                                      <p:to>
                                        <p:strVal val="visible"/>
                                      </p:to>
                                    </p:set>
                                    <p:animEffect transition="in" filter="blinds(horizontal)">
                                      <p:cBhvr>
                                        <p:cTn id="43" dur="500"/>
                                        <p:tgtEl>
                                          <p:spTgt spid="483331">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83331">
                                            <p:txEl>
                                              <p:pRg st="11" end="11"/>
                                            </p:txEl>
                                          </p:spTgt>
                                        </p:tgtEl>
                                        <p:attrNameLst>
                                          <p:attrName>style.visibility</p:attrName>
                                        </p:attrNameLst>
                                      </p:cBhvr>
                                      <p:to>
                                        <p:strVal val="visible"/>
                                      </p:to>
                                    </p:set>
                                    <p:animEffect transition="in" filter="blinds(horizontal)">
                                      <p:cBhvr>
                                        <p:cTn id="48" dur="500"/>
                                        <p:tgtEl>
                                          <p:spTgt spid="4833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How to solve</a:t>
            </a:r>
            <a:r>
              <a:rPr lang="en-GB" dirty="0"/>
              <a:t>: expand, guess and verify </a:t>
            </a:r>
            <a:endParaRPr lang="en-IN" dirty="0"/>
          </a:p>
        </p:txBody>
      </p:sp>
      <p:sp>
        <p:nvSpPr>
          <p:cNvPr id="3" name="Content Placeholder 2"/>
          <p:cNvSpPr>
            <a:spLocks noGrp="1"/>
          </p:cNvSpPr>
          <p:nvPr>
            <p:ph idx="1"/>
          </p:nvPr>
        </p:nvSpPr>
        <p:spPr/>
        <p:txBody>
          <a:bodyPr/>
          <a:lstStyle/>
          <a:p>
            <a:r>
              <a:rPr lang="en-IN" dirty="0"/>
              <a:t>Suppose we have the recurrence relation as :</a:t>
            </a:r>
          </a:p>
          <a:p>
            <a:pPr marL="0" indent="0">
              <a:buNone/>
            </a:pPr>
            <a:r>
              <a:rPr lang="en-IN" dirty="0"/>
              <a:t>T </a:t>
            </a:r>
            <a:r>
              <a:rPr lang="en-IN" baseline="-25000" dirty="0"/>
              <a:t>n</a:t>
            </a:r>
            <a:r>
              <a:rPr lang="en-IN" dirty="0"/>
              <a:t> = T</a:t>
            </a:r>
            <a:r>
              <a:rPr lang="en-IN" baseline="-25000" dirty="0"/>
              <a:t> n-1 </a:t>
            </a:r>
            <a:r>
              <a:rPr lang="en-IN" dirty="0"/>
              <a:t> + n, n&gt;=2 and T</a:t>
            </a:r>
            <a:r>
              <a:rPr lang="en-IN" baseline="-25000" dirty="0"/>
              <a:t> 1</a:t>
            </a:r>
            <a:r>
              <a:rPr lang="en-IN" dirty="0"/>
              <a:t>= 1</a:t>
            </a:r>
          </a:p>
          <a:p>
            <a:pPr marL="0" indent="0">
              <a:buNone/>
            </a:pPr>
            <a:r>
              <a:rPr lang="en-IN" dirty="0"/>
              <a:t>Expand the recurrence relation recursively:</a:t>
            </a:r>
          </a:p>
          <a:p>
            <a:pPr marL="0" indent="0">
              <a:buNone/>
            </a:pPr>
            <a:r>
              <a:rPr lang="en-IN" dirty="0"/>
              <a:t>T </a:t>
            </a:r>
            <a:r>
              <a:rPr lang="en-IN" baseline="-25000" dirty="0"/>
              <a:t>n</a:t>
            </a:r>
            <a:r>
              <a:rPr lang="en-IN" dirty="0"/>
              <a:t> = T</a:t>
            </a:r>
            <a:r>
              <a:rPr lang="en-IN" baseline="-25000" dirty="0"/>
              <a:t> n-1 </a:t>
            </a:r>
            <a:r>
              <a:rPr lang="en-IN" dirty="0"/>
              <a:t> + n =  T</a:t>
            </a:r>
            <a:r>
              <a:rPr lang="en-IN" baseline="-25000" dirty="0"/>
              <a:t> n-2 </a:t>
            </a:r>
            <a:r>
              <a:rPr lang="en-IN" dirty="0"/>
              <a:t> + n + (n-1) = T</a:t>
            </a:r>
            <a:r>
              <a:rPr lang="en-IN" baseline="-25000" dirty="0"/>
              <a:t> n-3 </a:t>
            </a:r>
            <a:r>
              <a:rPr lang="en-IN" dirty="0"/>
              <a:t> + n + (n-1) +(n-2)</a:t>
            </a:r>
          </a:p>
          <a:p>
            <a:pPr marL="0" indent="0">
              <a:buNone/>
            </a:pPr>
            <a:r>
              <a:rPr lang="en-IN" dirty="0"/>
              <a:t>After k iterations..</a:t>
            </a:r>
          </a:p>
          <a:p>
            <a:pPr marL="0" indent="0">
              <a:buNone/>
            </a:pPr>
            <a:r>
              <a:rPr lang="en-IN" dirty="0"/>
              <a:t>=T</a:t>
            </a:r>
            <a:r>
              <a:rPr lang="en-IN" baseline="-25000" dirty="0"/>
              <a:t> n-k </a:t>
            </a:r>
            <a:r>
              <a:rPr lang="en-IN" dirty="0"/>
              <a:t> + n + (n-1) +…..(n-k+1)</a:t>
            </a:r>
          </a:p>
          <a:p>
            <a:pPr marL="0" indent="0">
              <a:buNone/>
            </a:pPr>
            <a:r>
              <a:rPr lang="en-IN" dirty="0"/>
              <a:t>It will stop when n = k-1, substituting n = k-1</a:t>
            </a:r>
          </a:p>
          <a:p>
            <a:pPr marL="0" indent="0">
              <a:buNone/>
            </a:pPr>
            <a:r>
              <a:rPr lang="en-IN" dirty="0"/>
              <a:t>T</a:t>
            </a:r>
            <a:r>
              <a:rPr lang="en-IN" baseline="-25000" dirty="0"/>
              <a:t> n </a:t>
            </a:r>
            <a:r>
              <a:rPr lang="en-IN" dirty="0"/>
              <a:t> =  n + (n-1) + ………+2+ T</a:t>
            </a:r>
            <a:r>
              <a:rPr lang="en-IN" baseline="-25000" dirty="0"/>
              <a:t> 1 </a:t>
            </a:r>
            <a:endParaRPr lang="en-IN" dirty="0"/>
          </a:p>
          <a:p>
            <a:pPr marL="0" indent="0">
              <a:buNone/>
            </a:pPr>
            <a:r>
              <a:rPr lang="en-IN" dirty="0"/>
              <a:t>       = 1+2+3 +…………….n = n(n+1)/2    Solved</a:t>
            </a:r>
          </a:p>
          <a:p>
            <a:pPr marL="0" indent="0">
              <a:buNone/>
            </a:pPr>
            <a:endParaRPr lang="en-IN" dirty="0"/>
          </a:p>
        </p:txBody>
      </p:sp>
    </p:spTree>
    <p:extLst>
      <p:ext uri="{BB962C8B-B14F-4D97-AF65-F5344CB8AC3E}">
        <p14:creationId xmlns:p14="http://schemas.microsoft.com/office/powerpoint/2010/main" val="29448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38C0-DCB6-4A59-912B-CF46E529124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F5715D3-2B4D-4540-91A7-6169542D4388}"/>
              </a:ext>
            </a:extLst>
          </p:cNvPr>
          <p:cNvSpPr>
            <a:spLocks noGrp="1"/>
          </p:cNvSpPr>
          <p:nvPr>
            <p:ph idx="1"/>
          </p:nvPr>
        </p:nvSpPr>
        <p:spPr/>
        <p:txBody>
          <a:bodyPr/>
          <a:lstStyle/>
          <a:p>
            <a:r>
              <a:rPr lang="en-US" dirty="0"/>
              <a:t>T(n)= </a:t>
            </a:r>
            <a:r>
              <a:rPr lang="en-US" dirty="0" err="1"/>
              <a:t>nT</a:t>
            </a:r>
            <a:r>
              <a:rPr lang="en-US" dirty="0"/>
              <a:t>(n-1), T(0)=1</a:t>
            </a:r>
          </a:p>
          <a:p>
            <a:pPr marL="0" indent="0">
              <a:buNone/>
            </a:pPr>
            <a:r>
              <a:rPr lang="en-US" dirty="0"/>
              <a:t>           =n(n-1)T(n-2)=n(n-1)(n-2)…….T(0)</a:t>
            </a:r>
          </a:p>
          <a:p>
            <a:pPr marL="0" indent="0">
              <a:buNone/>
            </a:pPr>
            <a:r>
              <a:rPr lang="en-US" dirty="0"/>
              <a:t>           =n!</a:t>
            </a:r>
          </a:p>
          <a:p>
            <a:pPr marL="0" indent="0">
              <a:buNone/>
            </a:pPr>
            <a:r>
              <a:rPr lang="en-US" dirty="0"/>
              <a:t>     T(n) =</a:t>
            </a:r>
            <a:r>
              <a:rPr lang="en-US" dirty="0" err="1"/>
              <a:t>nT</a:t>
            </a:r>
            <a:r>
              <a:rPr lang="en-US" dirty="0"/>
              <a:t>(n-1)+n</a:t>
            </a:r>
          </a:p>
          <a:p>
            <a:pPr marL="0" indent="0">
              <a:buNone/>
            </a:pPr>
            <a:r>
              <a:rPr lang="en-US" dirty="0"/>
              <a:t>  Solution???</a:t>
            </a:r>
          </a:p>
        </p:txBody>
      </p:sp>
    </p:spTree>
    <p:extLst>
      <p:ext uri="{BB962C8B-B14F-4D97-AF65-F5344CB8AC3E}">
        <p14:creationId xmlns:p14="http://schemas.microsoft.com/office/powerpoint/2010/main" val="72891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u="sng" dirty="0">
                <a:effectLst>
                  <a:outerShdw blurRad="38100" dist="38100" dir="2700000" algn="tl">
                    <a:srgbClr val="000000">
                      <a:alpha val="43137"/>
                    </a:srgbClr>
                  </a:outerShdw>
                </a:effectLst>
              </a:rPr>
              <a:t>Merge sort Algorithm:</a:t>
            </a:r>
          </a:p>
          <a:p>
            <a:pPr marL="0" algn="just">
              <a:buNone/>
            </a:pPr>
            <a:r>
              <a:rPr lang="en-US" dirty="0"/>
              <a:t>A merge sort proceeds by iteratively splitting lists into two </a:t>
            </a:r>
            <a:r>
              <a:rPr lang="en-US" dirty="0" err="1"/>
              <a:t>sublists</a:t>
            </a:r>
            <a:r>
              <a:rPr lang="en-US" dirty="0"/>
              <a:t> of equal length (or where one </a:t>
            </a:r>
            <a:r>
              <a:rPr lang="en-US" dirty="0" err="1"/>
              <a:t>sublist</a:t>
            </a:r>
            <a:r>
              <a:rPr lang="en-US" dirty="0"/>
              <a:t> has one more element than the other) until each </a:t>
            </a:r>
            <a:r>
              <a:rPr lang="en-US" dirty="0" err="1"/>
              <a:t>sublist</a:t>
            </a:r>
            <a:r>
              <a:rPr lang="en-US" dirty="0"/>
              <a:t> contains one element. This succession of </a:t>
            </a:r>
            <a:r>
              <a:rPr lang="en-US" dirty="0" err="1"/>
              <a:t>sublists</a:t>
            </a:r>
            <a:r>
              <a:rPr lang="en-US" dirty="0"/>
              <a:t> can be represented by a balanced binary tree. The procedure</a:t>
            </a:r>
            <a:br>
              <a:rPr lang="en-US" dirty="0"/>
            </a:br>
            <a:r>
              <a:rPr lang="en-US" dirty="0"/>
              <a:t>continues by successively merging pairs of lists, where both lists are in increasing order, into a larger list with elements in increasing order, until the original list is put into increasing order.</a:t>
            </a:r>
          </a:p>
          <a:p>
            <a:pPr algn="just">
              <a:buNone/>
            </a:pP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304800" y="838200"/>
            <a:ext cx="8534400" cy="5791200"/>
          </a:xfrm>
        </p:spPr>
        <p:txBody>
          <a:bodyPr>
            <a:normAutofit fontScale="85000" lnSpcReduction="20000"/>
          </a:bodyPr>
          <a:lstStyle/>
          <a:p>
            <a:pPr marL="0" indent="0" algn="just" eaLnBrk="1" hangingPunct="1">
              <a:lnSpc>
                <a:spcPct val="90000"/>
              </a:lnSpc>
              <a:buNone/>
              <a:defRPr/>
            </a:pPr>
            <a:endParaRPr lang="en-US" sz="2800" dirty="0">
              <a:sym typeface="Symbol" pitchFamily="18" charset="2"/>
            </a:endParaRPr>
          </a:p>
          <a:p>
            <a:pPr marL="0" indent="0" algn="just">
              <a:lnSpc>
                <a:spcPct val="90000"/>
              </a:lnSpc>
              <a:buNone/>
              <a:defRPr/>
            </a:pPr>
            <a:r>
              <a:rPr lang="en-US" sz="2800" u="sng" dirty="0">
                <a:effectLst>
                  <a:outerShdw blurRad="38100" dist="38100" dir="2700000" algn="tl">
                    <a:srgbClr val="000000">
                      <a:alpha val="43137"/>
                    </a:srgbClr>
                  </a:outerShdw>
                </a:effectLst>
              </a:rPr>
              <a:t>Solving Recurrence Relations</a:t>
            </a:r>
          </a:p>
          <a:p>
            <a:pPr marL="0" indent="0" algn="just">
              <a:lnSpc>
                <a:spcPct val="90000"/>
              </a:lnSpc>
              <a:buNone/>
              <a:defRPr/>
            </a:pPr>
            <a:endParaRPr lang="en-US" sz="2800" u="sng" dirty="0">
              <a:effectLst>
                <a:outerShdw blurRad="38100" dist="38100" dir="2700000" algn="tl">
                  <a:srgbClr val="000000">
                    <a:alpha val="43137"/>
                  </a:srgbClr>
                </a:outerShdw>
              </a:effectLst>
            </a:endParaRPr>
          </a:p>
          <a:p>
            <a:pPr marL="0" indent="0" algn="just">
              <a:lnSpc>
                <a:spcPct val="90000"/>
              </a:lnSpc>
              <a:spcBef>
                <a:spcPct val="0"/>
              </a:spcBef>
              <a:defRPr/>
            </a:pPr>
            <a:r>
              <a:rPr lang="en-US" sz="2800" dirty="0"/>
              <a:t>a recurrence relation is linear if f is a linear function or in other words, </a:t>
            </a:r>
          </a:p>
          <a:p>
            <a:pPr marL="0" indent="0" algn="just">
              <a:lnSpc>
                <a:spcPct val="90000"/>
              </a:lnSpc>
              <a:spcBef>
                <a:spcPct val="0"/>
              </a:spcBef>
              <a:buNone/>
              <a:defRPr/>
            </a:pPr>
            <a:r>
              <a:rPr lang="en-US" sz="2800" dirty="0"/>
              <a:t>a</a:t>
            </a:r>
            <a:r>
              <a:rPr lang="en-US" sz="2800" baseline="-25000" dirty="0"/>
              <a:t>n </a:t>
            </a:r>
            <a:r>
              <a:rPr lang="en-US" sz="2800" dirty="0"/>
              <a:t>= f(a</a:t>
            </a:r>
            <a:r>
              <a:rPr lang="en-US" sz="2800" baseline="-25000" dirty="0"/>
              <a:t>n−1</a:t>
            </a:r>
            <a:r>
              <a:rPr lang="en-US" sz="2800" dirty="0"/>
              <a:t>, . . . , a</a:t>
            </a:r>
            <a:r>
              <a:rPr lang="en-US" sz="2800" baseline="-25000" dirty="0"/>
              <a:t>n−k</a:t>
            </a:r>
            <a:r>
              <a:rPr lang="en-US" sz="2800" dirty="0"/>
              <a:t>) = s</a:t>
            </a:r>
            <a:r>
              <a:rPr lang="en-US" sz="2800" baseline="-25000" dirty="0"/>
              <a:t>1</a:t>
            </a:r>
            <a:r>
              <a:rPr lang="en-US" sz="2800" dirty="0"/>
              <a:t> a</a:t>
            </a:r>
            <a:r>
              <a:rPr lang="en-US" sz="2800" baseline="-25000" dirty="0"/>
              <a:t>n−1 </a:t>
            </a:r>
            <a:r>
              <a:rPr lang="en-US" sz="2800" dirty="0"/>
              <a:t>+ · · + </a:t>
            </a:r>
            <a:r>
              <a:rPr lang="en-US" sz="2800" dirty="0" err="1"/>
              <a:t>s</a:t>
            </a:r>
            <a:r>
              <a:rPr lang="en-US" sz="2800" baseline="-25000" dirty="0" err="1"/>
              <a:t>k</a:t>
            </a:r>
            <a:r>
              <a:rPr lang="en-US" sz="2800" dirty="0"/>
              <a:t> a</a:t>
            </a:r>
            <a:r>
              <a:rPr lang="en-US" sz="2800" baseline="-25000" dirty="0"/>
              <a:t>n−k </a:t>
            </a:r>
            <a:r>
              <a:rPr lang="en-US" sz="2800" dirty="0"/>
              <a:t>+ f(n) </a:t>
            </a:r>
          </a:p>
          <a:p>
            <a:pPr marL="0" indent="0" algn="just">
              <a:lnSpc>
                <a:spcPct val="90000"/>
              </a:lnSpc>
              <a:spcBef>
                <a:spcPct val="0"/>
              </a:spcBef>
              <a:buNone/>
              <a:defRPr/>
            </a:pPr>
            <a:endParaRPr lang="en-US" sz="2800" dirty="0"/>
          </a:p>
          <a:p>
            <a:pPr marL="0" indent="0" algn="just">
              <a:lnSpc>
                <a:spcPct val="90000"/>
              </a:lnSpc>
              <a:spcBef>
                <a:spcPct val="0"/>
              </a:spcBef>
              <a:buNone/>
              <a:defRPr/>
            </a:pPr>
            <a:r>
              <a:rPr lang="en-US" sz="2800" dirty="0"/>
              <a:t>where </a:t>
            </a:r>
            <a:r>
              <a:rPr lang="en-US" sz="2800" dirty="0" err="1"/>
              <a:t>s</a:t>
            </a:r>
            <a:r>
              <a:rPr lang="en-US" sz="2800" baseline="-25000" dirty="0" err="1"/>
              <a:t>i</a:t>
            </a:r>
            <a:r>
              <a:rPr lang="en-US" sz="2800" dirty="0"/>
              <a:t> , f(n) are real numbers. A linear recurrence relation is homogeneous if f(n) = 0.</a:t>
            </a:r>
            <a:endParaRPr lang="en-US" sz="2800" dirty="0">
              <a:sym typeface="Symbol" pitchFamily="18" charset="2"/>
            </a:endParaRPr>
          </a:p>
          <a:p>
            <a:pPr marL="0" indent="0" algn="just">
              <a:lnSpc>
                <a:spcPct val="90000"/>
              </a:lnSpc>
              <a:buNone/>
              <a:defRPr/>
            </a:pPr>
            <a:endParaRPr lang="en-US" sz="2800" u="sng" dirty="0">
              <a:effectLst>
                <a:outerShdw blurRad="38100" dist="38100" dir="2700000" algn="tl">
                  <a:srgbClr val="000000">
                    <a:alpha val="43137"/>
                  </a:srgbClr>
                </a:outerShdw>
              </a:effectLst>
            </a:endParaRPr>
          </a:p>
          <a:p>
            <a:pPr marL="0" indent="0" algn="just">
              <a:lnSpc>
                <a:spcPct val="90000"/>
              </a:lnSpc>
              <a:buNone/>
              <a:defRPr/>
            </a:pPr>
            <a:r>
              <a:rPr lang="en-US" sz="2800" dirty="0">
                <a:sym typeface="Symbol" pitchFamily="18" charset="2"/>
              </a:rPr>
              <a:t>A linear homogeneous recurrence relation of degree k with constant coefficients is a recurrence relation of the form:</a:t>
            </a:r>
          </a:p>
          <a:p>
            <a:pPr marL="0" indent="0" algn="just">
              <a:lnSpc>
                <a:spcPct val="90000"/>
              </a:lnSpc>
              <a:buNone/>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c</a:t>
            </a:r>
            <a:r>
              <a:rPr lang="en-US" sz="2800" baseline="-25000" dirty="0">
                <a:sym typeface="Symbol" pitchFamily="18" charset="2"/>
              </a:rPr>
              <a:t>1</a:t>
            </a:r>
            <a:r>
              <a:rPr lang="en-US" sz="2800" dirty="0">
                <a:sym typeface="Symbol" pitchFamily="18" charset="2"/>
              </a:rPr>
              <a:t>a</a:t>
            </a:r>
            <a:r>
              <a:rPr lang="en-US" sz="2800" baseline="-25000" dirty="0">
                <a:sym typeface="Symbol" pitchFamily="18" charset="2"/>
              </a:rPr>
              <a:t>n-1</a:t>
            </a:r>
            <a:r>
              <a:rPr lang="en-US" sz="2800" dirty="0">
                <a:sym typeface="Symbol" pitchFamily="18" charset="2"/>
              </a:rPr>
              <a:t> + c</a:t>
            </a:r>
            <a:r>
              <a:rPr lang="en-US" sz="2800" baseline="-25000" dirty="0">
                <a:sym typeface="Symbol" pitchFamily="18" charset="2"/>
              </a:rPr>
              <a:t>2</a:t>
            </a:r>
            <a:r>
              <a:rPr lang="en-US" sz="2800" dirty="0">
                <a:sym typeface="Symbol" pitchFamily="18" charset="2"/>
              </a:rPr>
              <a:t>a</a:t>
            </a:r>
            <a:r>
              <a:rPr lang="en-US" sz="2800" baseline="-25000" dirty="0">
                <a:sym typeface="Symbol" pitchFamily="18" charset="2"/>
              </a:rPr>
              <a:t>n-2</a:t>
            </a:r>
            <a:r>
              <a:rPr lang="en-US" sz="2800" dirty="0">
                <a:sym typeface="Symbol" pitchFamily="18" charset="2"/>
              </a:rPr>
              <a:t> + … + </a:t>
            </a:r>
            <a:r>
              <a:rPr lang="en-US" sz="2800" dirty="0" err="1">
                <a:sym typeface="Symbol" pitchFamily="18" charset="2"/>
              </a:rPr>
              <a:t>c</a:t>
            </a:r>
            <a:r>
              <a:rPr lang="en-US" sz="2800" baseline="-25000" dirty="0" err="1">
                <a:sym typeface="Symbol" pitchFamily="18" charset="2"/>
              </a:rPr>
              <a:t>k</a:t>
            </a:r>
            <a:r>
              <a:rPr lang="en-US" sz="2800" dirty="0" err="1">
                <a:sym typeface="Symbol" pitchFamily="18" charset="2"/>
              </a:rPr>
              <a:t>a</a:t>
            </a:r>
            <a:r>
              <a:rPr lang="en-US" sz="2800" baseline="-25000" dirty="0" err="1">
                <a:sym typeface="Symbol" pitchFamily="18" charset="2"/>
              </a:rPr>
              <a:t>n</a:t>
            </a:r>
            <a:r>
              <a:rPr lang="en-US" sz="2800" baseline="-25000" dirty="0">
                <a:sym typeface="Symbol" pitchFamily="18" charset="2"/>
              </a:rPr>
              <a:t>-k</a:t>
            </a:r>
            <a:r>
              <a:rPr lang="en-US" sz="2800" dirty="0">
                <a:sym typeface="Symbol" pitchFamily="18" charset="2"/>
              </a:rPr>
              <a:t>,</a:t>
            </a:r>
          </a:p>
          <a:p>
            <a:pPr marL="0" indent="0" algn="just">
              <a:lnSpc>
                <a:spcPct val="90000"/>
              </a:lnSpc>
              <a:buNone/>
              <a:defRPr/>
            </a:pPr>
            <a:r>
              <a:rPr lang="en-US" sz="2800" dirty="0">
                <a:sym typeface="Symbol" pitchFamily="18" charset="2"/>
              </a:rPr>
              <a:t>Where c</a:t>
            </a:r>
            <a:r>
              <a:rPr lang="en-US" sz="2800" baseline="-25000" dirty="0">
                <a:sym typeface="Symbol" pitchFamily="18" charset="2"/>
              </a:rPr>
              <a:t>1</a:t>
            </a:r>
            <a:r>
              <a:rPr lang="en-US" sz="2800" dirty="0">
                <a:sym typeface="Symbol" pitchFamily="18" charset="2"/>
              </a:rPr>
              <a:t>, c</a:t>
            </a:r>
            <a:r>
              <a:rPr lang="en-US" sz="2800" baseline="-25000" dirty="0">
                <a:sym typeface="Symbol" pitchFamily="18" charset="2"/>
              </a:rPr>
              <a:t>2</a:t>
            </a:r>
            <a:r>
              <a:rPr lang="en-US" sz="2800" dirty="0">
                <a:sym typeface="Symbol" pitchFamily="18" charset="2"/>
              </a:rPr>
              <a:t>, …, c</a:t>
            </a:r>
            <a:r>
              <a:rPr lang="en-US" sz="2800" baseline="-25000" dirty="0">
                <a:sym typeface="Symbol" pitchFamily="18" charset="2"/>
              </a:rPr>
              <a:t>k</a:t>
            </a:r>
            <a:r>
              <a:rPr lang="en-US" sz="2800" dirty="0">
                <a:sym typeface="Symbol" pitchFamily="18" charset="2"/>
              </a:rPr>
              <a:t> are real numbers, and c</a:t>
            </a:r>
            <a:r>
              <a:rPr lang="en-US" sz="2800" baseline="-25000" dirty="0">
                <a:sym typeface="Symbol" pitchFamily="18" charset="2"/>
              </a:rPr>
              <a:t>k</a:t>
            </a:r>
            <a:r>
              <a:rPr lang="en-US" sz="2800" dirty="0">
                <a:sym typeface="Symbol" pitchFamily="18" charset="2"/>
              </a:rPr>
              <a:t>  0. </a:t>
            </a:r>
          </a:p>
          <a:p>
            <a:pPr marL="0" indent="0" algn="just">
              <a:lnSpc>
                <a:spcPct val="90000"/>
              </a:lnSpc>
              <a:defRPr/>
            </a:pPr>
            <a:endParaRPr lang="en-US" sz="2800" dirty="0">
              <a:sym typeface="Symbol" pitchFamily="18" charset="2"/>
            </a:endParaRPr>
          </a:p>
          <a:p>
            <a:pPr marL="0" indent="0" algn="just">
              <a:lnSpc>
                <a:spcPct val="90000"/>
              </a:lnSpc>
              <a:defRPr/>
            </a:pPr>
            <a:r>
              <a:rPr lang="en-US" sz="2800" dirty="0">
                <a:sym typeface="Symbol" pitchFamily="18" charset="2"/>
              </a:rPr>
              <a:t>A sequence satisfying such a recurrence relation is uniquely determined by the recurrence relation and the k initial conditions</a:t>
            </a:r>
          </a:p>
          <a:p>
            <a:pPr marL="0" indent="0">
              <a:lnSpc>
                <a:spcPct val="90000"/>
              </a:lnSpc>
              <a:defRPr/>
            </a:pPr>
            <a:endParaRPr lang="en-US" sz="900" dirty="0">
              <a:sym typeface="Symbol" pitchFamily="18" charset="2"/>
            </a:endParaRPr>
          </a:p>
          <a:p>
            <a:pPr marL="0" indent="0">
              <a:lnSpc>
                <a:spcPct val="90000"/>
              </a:lnSpc>
              <a:defRPr/>
            </a:pPr>
            <a:r>
              <a:rPr lang="en-US" sz="2800" dirty="0">
                <a:sym typeface="Symbol" pitchFamily="18" charset="2"/>
              </a:rPr>
              <a:t>a</a:t>
            </a:r>
            <a:r>
              <a:rPr lang="en-US" sz="2800" baseline="-25000" dirty="0">
                <a:sym typeface="Symbol" pitchFamily="18" charset="2"/>
              </a:rPr>
              <a:t>0</a:t>
            </a:r>
            <a:r>
              <a:rPr lang="en-US" sz="2800" dirty="0">
                <a:sym typeface="Symbol" pitchFamily="18" charset="2"/>
              </a:rPr>
              <a:t> = C</a:t>
            </a:r>
            <a:r>
              <a:rPr lang="en-US" sz="2800" baseline="-25000" dirty="0">
                <a:sym typeface="Symbol" pitchFamily="18" charset="2"/>
              </a:rPr>
              <a:t>0</a:t>
            </a:r>
            <a:r>
              <a:rPr lang="en-US" sz="2800" dirty="0">
                <a:sym typeface="Symbol" pitchFamily="18" charset="2"/>
              </a:rPr>
              <a:t>, a</a:t>
            </a:r>
            <a:r>
              <a:rPr lang="en-US" sz="2800" baseline="-25000" dirty="0">
                <a:sym typeface="Symbol" pitchFamily="18" charset="2"/>
              </a:rPr>
              <a:t>1</a:t>
            </a:r>
            <a:r>
              <a:rPr lang="en-US" sz="2800" dirty="0">
                <a:sym typeface="Symbol" pitchFamily="18" charset="2"/>
              </a:rPr>
              <a:t> = C</a:t>
            </a:r>
            <a:r>
              <a:rPr lang="en-US" sz="2800" baseline="-25000" dirty="0">
                <a:sym typeface="Symbol" pitchFamily="18" charset="2"/>
              </a:rPr>
              <a:t>1</a:t>
            </a:r>
            <a:r>
              <a:rPr lang="en-US" sz="2800" dirty="0">
                <a:sym typeface="Symbol" pitchFamily="18" charset="2"/>
              </a:rPr>
              <a:t>, a</a:t>
            </a:r>
            <a:r>
              <a:rPr lang="en-US" sz="2800" baseline="-25000" dirty="0">
                <a:sym typeface="Symbol" pitchFamily="18" charset="2"/>
              </a:rPr>
              <a:t>2</a:t>
            </a:r>
            <a:r>
              <a:rPr lang="en-US" sz="2800" dirty="0">
                <a:sym typeface="Symbol" pitchFamily="18" charset="2"/>
              </a:rPr>
              <a:t> = C</a:t>
            </a:r>
            <a:r>
              <a:rPr lang="en-US" sz="2800" baseline="-25000" dirty="0">
                <a:sym typeface="Symbol" pitchFamily="18" charset="2"/>
              </a:rPr>
              <a:t>2</a:t>
            </a:r>
            <a:r>
              <a:rPr lang="en-US" sz="2800" dirty="0">
                <a:sym typeface="Symbol" pitchFamily="18" charset="2"/>
              </a:rPr>
              <a:t>, …, a</a:t>
            </a:r>
            <a:r>
              <a:rPr lang="en-US" sz="2800" baseline="-25000" dirty="0">
                <a:sym typeface="Symbol" pitchFamily="18" charset="2"/>
              </a:rPr>
              <a:t>k-1</a:t>
            </a:r>
            <a:r>
              <a:rPr lang="en-US" sz="2800" dirty="0">
                <a:sym typeface="Symbol" pitchFamily="18" charset="2"/>
              </a:rPr>
              <a:t> = C</a:t>
            </a:r>
            <a:r>
              <a:rPr lang="en-US" sz="2800" baseline="-25000" dirty="0">
                <a:sym typeface="Symbol" pitchFamily="18" charset="2"/>
              </a:rPr>
              <a:t>k-1</a:t>
            </a:r>
            <a:r>
              <a:rPr lang="en-US" sz="2800" dirty="0">
                <a:sym typeface="Symbol" pitchFamily="18" charset="2"/>
              </a:rPr>
              <a:t>.</a:t>
            </a:r>
          </a:p>
          <a:p>
            <a:pPr marL="0" indent="0">
              <a:lnSpc>
                <a:spcPct val="90000"/>
              </a:lnSpc>
              <a:buNone/>
              <a:defRPr/>
            </a:pPr>
            <a:endParaRPr lang="en-US" sz="2800" dirty="0">
              <a:sym typeface="Symbol" pitchFamily="18" charset="2"/>
            </a:endParaRPr>
          </a:p>
        </p:txBody>
      </p:sp>
    </p:spTree>
    <p:extLst>
      <p:ext uri="{BB962C8B-B14F-4D97-AF65-F5344CB8AC3E}">
        <p14:creationId xmlns:p14="http://schemas.microsoft.com/office/powerpoint/2010/main" val="2361628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Effect transition="in" filter="blinds(horizontal)">
                                      <p:cBhvr>
                                        <p:cTn id="7" dur="500"/>
                                        <p:tgtEl>
                                          <p:spTgt spid="484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55">
                                            <p:txEl>
                                              <p:pRg st="3" end="3"/>
                                            </p:txEl>
                                          </p:spTgt>
                                        </p:tgtEl>
                                        <p:attrNameLst>
                                          <p:attrName>style.visibility</p:attrName>
                                        </p:attrNameLst>
                                      </p:cBhvr>
                                      <p:to>
                                        <p:strVal val="visible"/>
                                      </p:to>
                                    </p:set>
                                    <p:animEffect transition="in" filter="blinds(horizontal)">
                                      <p:cBhvr>
                                        <p:cTn id="12" dur="500"/>
                                        <p:tgtEl>
                                          <p:spTgt spid="48435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4355">
                                            <p:txEl>
                                              <p:pRg st="4" end="4"/>
                                            </p:txEl>
                                          </p:spTgt>
                                        </p:tgtEl>
                                        <p:attrNameLst>
                                          <p:attrName>style.visibility</p:attrName>
                                        </p:attrNameLst>
                                      </p:cBhvr>
                                      <p:to>
                                        <p:strVal val="visible"/>
                                      </p:to>
                                    </p:set>
                                    <p:animEffect transition="in" filter="blinds(horizontal)">
                                      <p:cBhvr>
                                        <p:cTn id="17" dur="500"/>
                                        <p:tgtEl>
                                          <p:spTgt spid="48435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4355">
                                            <p:txEl>
                                              <p:pRg st="6" end="6"/>
                                            </p:txEl>
                                          </p:spTgt>
                                        </p:tgtEl>
                                        <p:attrNameLst>
                                          <p:attrName>style.visibility</p:attrName>
                                        </p:attrNameLst>
                                      </p:cBhvr>
                                      <p:to>
                                        <p:strVal val="visible"/>
                                      </p:to>
                                    </p:set>
                                    <p:animEffect transition="in" filter="blinds(horizontal)">
                                      <p:cBhvr>
                                        <p:cTn id="22" dur="500"/>
                                        <p:tgtEl>
                                          <p:spTgt spid="484355">
                                            <p:txEl>
                                              <p:pRg st="6" end="6"/>
                                            </p:txEl>
                                          </p:spTgt>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484355">
                                            <p:txEl>
                                              <p:pRg st="8" end="8"/>
                                            </p:txEl>
                                          </p:spTgt>
                                        </p:tgtEl>
                                        <p:attrNameLst>
                                          <p:attrName>style.visibility</p:attrName>
                                        </p:attrNameLst>
                                      </p:cBhvr>
                                      <p:to>
                                        <p:strVal val="visible"/>
                                      </p:to>
                                    </p:set>
                                    <p:animEffect transition="in" filter="blinds(horizontal)">
                                      <p:cBhvr>
                                        <p:cTn id="26" dur="500"/>
                                        <p:tgtEl>
                                          <p:spTgt spid="484355">
                                            <p:txEl>
                                              <p:pRg st="8" end="8"/>
                                            </p:txEl>
                                          </p:spTgt>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484355">
                                            <p:txEl>
                                              <p:pRg st="9" end="9"/>
                                            </p:txEl>
                                          </p:spTgt>
                                        </p:tgtEl>
                                        <p:attrNameLst>
                                          <p:attrName>style.visibility</p:attrName>
                                        </p:attrNameLst>
                                      </p:cBhvr>
                                      <p:to>
                                        <p:strVal val="visible"/>
                                      </p:to>
                                    </p:set>
                                    <p:animEffect transition="in" filter="blinds(horizontal)">
                                      <p:cBhvr>
                                        <p:cTn id="30" dur="500"/>
                                        <p:tgtEl>
                                          <p:spTgt spid="484355">
                                            <p:txEl>
                                              <p:pRg st="9" end="9"/>
                                            </p:txEl>
                                          </p:spTgt>
                                        </p:tgtEl>
                                      </p:cBhvr>
                                    </p:animEffect>
                                  </p:childTnLst>
                                </p:cTn>
                              </p:par>
                            </p:childTnLst>
                          </p:cTn>
                        </p:par>
                        <p:par>
                          <p:cTn id="31" fill="hold">
                            <p:stCondLst>
                              <p:cond delay="1500"/>
                            </p:stCondLst>
                            <p:childTnLst>
                              <p:par>
                                <p:cTn id="32" presetID="3" presetClass="entr" presetSubtype="10" fill="hold" grpId="0" nodeType="afterEffect">
                                  <p:stCondLst>
                                    <p:cond delay="0"/>
                                  </p:stCondLst>
                                  <p:childTnLst>
                                    <p:set>
                                      <p:cBhvr>
                                        <p:cTn id="33" dur="1" fill="hold">
                                          <p:stCondLst>
                                            <p:cond delay="0"/>
                                          </p:stCondLst>
                                        </p:cTn>
                                        <p:tgtEl>
                                          <p:spTgt spid="484355">
                                            <p:txEl>
                                              <p:pRg st="10" end="10"/>
                                            </p:txEl>
                                          </p:spTgt>
                                        </p:tgtEl>
                                        <p:attrNameLst>
                                          <p:attrName>style.visibility</p:attrName>
                                        </p:attrNameLst>
                                      </p:cBhvr>
                                      <p:to>
                                        <p:strVal val="visible"/>
                                      </p:to>
                                    </p:set>
                                    <p:animEffect transition="in" filter="blinds(horizontal)">
                                      <p:cBhvr>
                                        <p:cTn id="34" dur="500"/>
                                        <p:tgtEl>
                                          <p:spTgt spid="48435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84355">
                                            <p:txEl>
                                              <p:pRg st="12" end="12"/>
                                            </p:txEl>
                                          </p:spTgt>
                                        </p:tgtEl>
                                        <p:attrNameLst>
                                          <p:attrName>style.visibility</p:attrName>
                                        </p:attrNameLst>
                                      </p:cBhvr>
                                      <p:to>
                                        <p:strVal val="visible"/>
                                      </p:to>
                                    </p:set>
                                    <p:animEffect transition="in" filter="blinds(horizontal)">
                                      <p:cBhvr>
                                        <p:cTn id="39" dur="500"/>
                                        <p:tgtEl>
                                          <p:spTgt spid="484355">
                                            <p:txEl>
                                              <p:pRg st="12" end="12"/>
                                            </p:txEl>
                                          </p:spTgt>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484355">
                                            <p:txEl>
                                              <p:pRg st="14" end="14"/>
                                            </p:txEl>
                                          </p:spTgt>
                                        </p:tgtEl>
                                        <p:attrNameLst>
                                          <p:attrName>style.visibility</p:attrName>
                                        </p:attrNameLst>
                                      </p:cBhvr>
                                      <p:to>
                                        <p:strVal val="visible"/>
                                      </p:to>
                                    </p:set>
                                    <p:animEffect transition="in" filter="blinds(horizontal)">
                                      <p:cBhvr>
                                        <p:cTn id="43" dur="500"/>
                                        <p:tgtEl>
                                          <p:spTgt spid="4843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3" name="Rectangle 3"/>
          <p:cNvSpPr>
            <a:spLocks noGrp="1" noChangeArrowheads="1"/>
          </p:cNvSpPr>
          <p:nvPr>
            <p:ph type="body" idx="1"/>
          </p:nvPr>
        </p:nvSpPr>
        <p:spPr>
          <a:xfrm>
            <a:off x="304800" y="1066800"/>
            <a:ext cx="8534400" cy="4876800"/>
          </a:xfrm>
        </p:spPr>
        <p:txBody>
          <a:bodyPr>
            <a:normAutofit/>
          </a:bodyPr>
          <a:lstStyle/>
          <a:p>
            <a:pPr marL="0" indent="0" eaLnBrk="1" hangingPunct="1">
              <a:lnSpc>
                <a:spcPct val="90000"/>
              </a:lnSpc>
              <a:buNone/>
              <a:defRPr/>
            </a:pPr>
            <a:r>
              <a:rPr lang="en-US" sz="2800" dirty="0">
                <a:sym typeface="Symbol" pitchFamily="18" charset="2"/>
              </a:rPr>
              <a:t>Examples:</a:t>
            </a:r>
          </a:p>
          <a:p>
            <a:pPr marL="0" indent="0" algn="just" eaLnBrk="1" hangingPunct="1">
              <a:lnSpc>
                <a:spcPct val="90000"/>
              </a:lnSpc>
              <a:defRPr/>
            </a:pPr>
            <a:endParaRPr lang="en-US" sz="8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recurrence relation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 (1.05)P</a:t>
            </a:r>
            <a:r>
              <a:rPr lang="en-US" sz="2800" baseline="-25000" dirty="0">
                <a:sym typeface="Symbol" pitchFamily="18" charset="2"/>
              </a:rPr>
              <a:t>n-1 </a:t>
            </a:r>
            <a:r>
              <a:rPr lang="en-US" sz="2800" dirty="0">
                <a:sym typeface="Symbol" pitchFamily="18" charset="2"/>
              </a:rPr>
              <a:t>is a linear homogeneous recurrence relation of degree one.</a:t>
            </a:r>
          </a:p>
          <a:p>
            <a:pPr marL="0" indent="0" algn="just" eaLnBrk="1" hangingPunct="1">
              <a:lnSpc>
                <a:spcPct val="90000"/>
              </a:lnSpc>
              <a:spcBef>
                <a:spcPct val="0"/>
              </a:spcBef>
              <a:defRPr/>
            </a:pPr>
            <a:endParaRPr lang="en-US" sz="2800" dirty="0">
              <a:sym typeface="Symbol" pitchFamily="18" charset="2"/>
            </a:endParaRPr>
          </a:p>
          <a:p>
            <a:pPr marL="0" indent="0" algn="just" eaLnBrk="1" hangingPunct="1">
              <a:lnSpc>
                <a:spcPct val="90000"/>
              </a:lnSpc>
              <a:spcBef>
                <a:spcPct val="0"/>
              </a:spcBef>
              <a:defRPr/>
            </a:pPr>
            <a:endParaRPr lang="en-US" sz="16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recurrence relation f</a:t>
            </a:r>
            <a:r>
              <a:rPr lang="en-US" sz="2800" baseline="-25000" dirty="0">
                <a:sym typeface="Symbol" pitchFamily="18" charset="2"/>
              </a:rPr>
              <a:t>n</a:t>
            </a:r>
            <a:r>
              <a:rPr lang="en-US" sz="2800" dirty="0">
                <a:sym typeface="Symbol" pitchFamily="18" charset="2"/>
              </a:rPr>
              <a:t>=f</a:t>
            </a:r>
            <a:r>
              <a:rPr lang="en-US" sz="2800" baseline="-25000" dirty="0">
                <a:sym typeface="Symbol" pitchFamily="18" charset="2"/>
              </a:rPr>
              <a:t>n-1</a:t>
            </a:r>
            <a:r>
              <a:rPr lang="en-US" sz="2800" dirty="0">
                <a:sym typeface="Symbol" pitchFamily="18" charset="2"/>
              </a:rPr>
              <a:t>+f</a:t>
            </a:r>
            <a:r>
              <a:rPr lang="en-US" sz="2800" baseline="-25000" dirty="0">
                <a:sym typeface="Symbol" pitchFamily="18" charset="2"/>
              </a:rPr>
              <a:t>n-2 </a:t>
            </a:r>
            <a:r>
              <a:rPr lang="en-US" sz="2800" dirty="0">
                <a:sym typeface="Symbol" pitchFamily="18" charset="2"/>
              </a:rPr>
              <a:t>is a linear homogeneous recurrence relation of degree two.</a:t>
            </a:r>
          </a:p>
          <a:p>
            <a:pPr marL="0" indent="0" algn="just" eaLnBrk="1" hangingPunct="1">
              <a:lnSpc>
                <a:spcPct val="90000"/>
              </a:lnSpc>
              <a:spcBef>
                <a:spcPct val="0"/>
              </a:spcBef>
              <a:defRPr/>
            </a:pPr>
            <a:endParaRPr lang="en-US" sz="16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recurrence relation a</a:t>
            </a:r>
            <a:r>
              <a:rPr lang="en-US" sz="2800" baseline="-25000" dirty="0">
                <a:sym typeface="Symbol" pitchFamily="18" charset="2"/>
              </a:rPr>
              <a:t>n</a:t>
            </a:r>
            <a:r>
              <a:rPr lang="en-US" sz="2800" dirty="0">
                <a:sym typeface="Symbol" pitchFamily="18" charset="2"/>
              </a:rPr>
              <a:t>=a</a:t>
            </a:r>
            <a:r>
              <a:rPr lang="en-US" sz="2800" baseline="-25000" dirty="0">
                <a:sym typeface="Symbol" pitchFamily="18" charset="2"/>
              </a:rPr>
              <a:t>n-5 </a:t>
            </a:r>
            <a:r>
              <a:rPr lang="en-US" sz="2800" dirty="0">
                <a:sym typeface="Symbol" pitchFamily="18" charset="2"/>
              </a:rPr>
              <a:t>is a linear homogeneous recurrence relation of degree five.</a:t>
            </a:r>
          </a:p>
        </p:txBody>
      </p:sp>
    </p:spTree>
    <p:extLst>
      <p:ext uri="{BB962C8B-B14F-4D97-AF65-F5344CB8AC3E}">
        <p14:creationId xmlns:p14="http://schemas.microsoft.com/office/powerpoint/2010/main" val="2212451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animEffect transition="in" filter="blinds(horizontal)">
                                      <p:cBhvr>
                                        <p:cTn id="7" dur="500"/>
                                        <p:tgtEl>
                                          <p:spTgt spid="48640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86403">
                                            <p:txEl>
                                              <p:pRg st="2" end="2"/>
                                            </p:txEl>
                                          </p:spTgt>
                                        </p:tgtEl>
                                        <p:attrNameLst>
                                          <p:attrName>style.visibility</p:attrName>
                                        </p:attrNameLst>
                                      </p:cBhvr>
                                      <p:to>
                                        <p:strVal val="visible"/>
                                      </p:to>
                                    </p:set>
                                    <p:animEffect transition="in" filter="blinds(horizontal)">
                                      <p:cBhvr>
                                        <p:cTn id="11" dur="500"/>
                                        <p:tgtEl>
                                          <p:spTgt spid="486403">
                                            <p:txEl>
                                              <p:pRg st="2" end="2"/>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86403">
                                            <p:txEl>
                                              <p:pRg st="5" end="5"/>
                                            </p:txEl>
                                          </p:spTgt>
                                        </p:tgtEl>
                                        <p:attrNameLst>
                                          <p:attrName>style.visibility</p:attrName>
                                        </p:attrNameLst>
                                      </p:cBhvr>
                                      <p:to>
                                        <p:strVal val="visible"/>
                                      </p:to>
                                    </p:set>
                                    <p:animEffect transition="in" filter="blinds(horizontal)">
                                      <p:cBhvr>
                                        <p:cTn id="15" dur="500"/>
                                        <p:tgtEl>
                                          <p:spTgt spid="486403">
                                            <p:txEl>
                                              <p:pRg st="5" end="5"/>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86403">
                                            <p:txEl>
                                              <p:pRg st="7" end="7"/>
                                            </p:txEl>
                                          </p:spTgt>
                                        </p:tgtEl>
                                        <p:attrNameLst>
                                          <p:attrName>style.visibility</p:attrName>
                                        </p:attrNameLst>
                                      </p:cBhvr>
                                      <p:to>
                                        <p:strVal val="visible"/>
                                      </p:to>
                                    </p:set>
                                    <p:animEffect transition="in" filter="blinds(horizontal)">
                                      <p:cBhvr>
                                        <p:cTn id="19" dur="500"/>
                                        <p:tgtEl>
                                          <p:spTgt spid="4864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304800" y="838200"/>
            <a:ext cx="8534400" cy="5791200"/>
          </a:xfrm>
        </p:spPr>
        <p:txBody>
          <a:bodyPr>
            <a:normAutofit lnSpcReduction="10000"/>
          </a:bodyPr>
          <a:lstStyle/>
          <a:p>
            <a:pPr marL="0" indent="0" algn="just" eaLnBrk="1" hangingPunct="1">
              <a:defRPr/>
            </a:pPr>
            <a:r>
              <a:rPr lang="en-US" sz="2800" dirty="0">
                <a:sym typeface="Symbol" pitchFamily="18" charset="2"/>
              </a:rPr>
              <a:t>When solving such recurrence relations, we try to find solutions of the form </a:t>
            </a:r>
            <a:r>
              <a:rPr lang="en-US" sz="2800" b="1" dirty="0">
                <a:sym typeface="Symbol" pitchFamily="18" charset="2"/>
              </a:rPr>
              <a:t>a</a:t>
            </a:r>
            <a:r>
              <a:rPr lang="en-US" sz="2800" b="1" baseline="-25000" dirty="0">
                <a:sym typeface="Symbol" pitchFamily="18" charset="2"/>
              </a:rPr>
              <a:t>n</a:t>
            </a:r>
            <a:r>
              <a:rPr lang="en-US" sz="2800" b="1" dirty="0">
                <a:sym typeface="Symbol" pitchFamily="18" charset="2"/>
              </a:rPr>
              <a:t> = </a:t>
            </a:r>
            <a:r>
              <a:rPr lang="en-US" sz="2800" b="1" dirty="0" err="1">
                <a:sym typeface="Symbol" pitchFamily="18" charset="2"/>
              </a:rPr>
              <a:t>r</a:t>
            </a:r>
            <a:r>
              <a:rPr lang="en-US" sz="2800" b="1" baseline="30000" dirty="0" err="1">
                <a:sym typeface="Symbol" pitchFamily="18" charset="2"/>
              </a:rPr>
              <a:t>n</a:t>
            </a:r>
            <a:r>
              <a:rPr lang="en-US" sz="2800" dirty="0">
                <a:sym typeface="Symbol" pitchFamily="18" charset="2"/>
              </a:rPr>
              <a:t>, where r is a constant.</a:t>
            </a:r>
          </a:p>
          <a:p>
            <a:pPr marL="0" indent="0" algn="just" eaLnBrk="1" hangingPunct="1">
              <a:defRPr/>
            </a:pPr>
            <a:endParaRPr lang="en-US" sz="2800" dirty="0">
              <a:sym typeface="Symbol" pitchFamily="18" charset="2"/>
            </a:endParaRPr>
          </a:p>
          <a:p>
            <a:pPr marL="0" indent="0" algn="just" eaLnBrk="1" hangingPunct="1">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a:t>
            </a:r>
            <a:r>
              <a:rPr lang="en-US" sz="2800" dirty="0" err="1">
                <a:sym typeface="Symbol" pitchFamily="18" charset="2"/>
              </a:rPr>
              <a:t>r</a:t>
            </a:r>
            <a:r>
              <a:rPr lang="en-US" sz="2800" baseline="30000" dirty="0" err="1">
                <a:sym typeface="Symbol" pitchFamily="18" charset="2"/>
              </a:rPr>
              <a:t>n</a:t>
            </a:r>
            <a:r>
              <a:rPr lang="en-US" sz="2800" dirty="0">
                <a:sym typeface="Symbol" pitchFamily="18" charset="2"/>
              </a:rPr>
              <a:t> is a solution of the recurrence relation</a:t>
            </a:r>
            <a:br>
              <a:rPr lang="en-US" sz="2800" dirty="0">
                <a:sym typeface="Symbol" pitchFamily="18" charset="2"/>
              </a:rPr>
            </a:br>
            <a:r>
              <a:rPr lang="en-US" sz="2800" dirty="0">
                <a:sym typeface="Symbol" pitchFamily="18" charset="2"/>
              </a:rPr>
              <a:t>a</a:t>
            </a:r>
            <a:r>
              <a:rPr lang="en-US" sz="2800" baseline="-25000" dirty="0">
                <a:sym typeface="Symbol" pitchFamily="18" charset="2"/>
              </a:rPr>
              <a:t>n</a:t>
            </a:r>
            <a:r>
              <a:rPr lang="en-US" sz="2800" dirty="0">
                <a:sym typeface="Symbol" pitchFamily="18" charset="2"/>
              </a:rPr>
              <a:t> = c</a:t>
            </a:r>
            <a:r>
              <a:rPr lang="en-US" sz="2800" baseline="-25000" dirty="0">
                <a:sym typeface="Symbol" pitchFamily="18" charset="2"/>
              </a:rPr>
              <a:t>1</a:t>
            </a:r>
            <a:r>
              <a:rPr lang="en-US" sz="2800" dirty="0">
                <a:sym typeface="Symbol" pitchFamily="18" charset="2"/>
              </a:rPr>
              <a:t>a</a:t>
            </a:r>
            <a:r>
              <a:rPr lang="en-US" sz="2800" baseline="-25000" dirty="0">
                <a:sym typeface="Symbol" pitchFamily="18" charset="2"/>
              </a:rPr>
              <a:t>n-1</a:t>
            </a:r>
            <a:r>
              <a:rPr lang="en-US" sz="2800" dirty="0">
                <a:sym typeface="Symbol" pitchFamily="18" charset="2"/>
              </a:rPr>
              <a:t> + c</a:t>
            </a:r>
            <a:r>
              <a:rPr lang="en-US" sz="2800" baseline="-25000" dirty="0">
                <a:sym typeface="Symbol" pitchFamily="18" charset="2"/>
              </a:rPr>
              <a:t>2</a:t>
            </a:r>
            <a:r>
              <a:rPr lang="en-US" sz="2800" dirty="0">
                <a:sym typeface="Symbol" pitchFamily="18" charset="2"/>
              </a:rPr>
              <a:t>a</a:t>
            </a:r>
            <a:r>
              <a:rPr lang="en-US" sz="2800" baseline="-25000" dirty="0">
                <a:sym typeface="Symbol" pitchFamily="18" charset="2"/>
              </a:rPr>
              <a:t>n-2</a:t>
            </a:r>
            <a:r>
              <a:rPr lang="en-US" sz="2800" dirty="0">
                <a:sym typeface="Symbol" pitchFamily="18" charset="2"/>
              </a:rPr>
              <a:t> + … + </a:t>
            </a:r>
            <a:r>
              <a:rPr lang="en-US" sz="2800" dirty="0" err="1">
                <a:sym typeface="Symbol" pitchFamily="18" charset="2"/>
              </a:rPr>
              <a:t>c</a:t>
            </a:r>
            <a:r>
              <a:rPr lang="en-US" sz="2800" baseline="-25000" dirty="0" err="1">
                <a:sym typeface="Symbol" pitchFamily="18" charset="2"/>
              </a:rPr>
              <a:t>k</a:t>
            </a:r>
            <a:r>
              <a:rPr lang="en-US" sz="2800" dirty="0" err="1">
                <a:sym typeface="Symbol" pitchFamily="18" charset="2"/>
              </a:rPr>
              <a:t>a</a:t>
            </a:r>
            <a:r>
              <a:rPr lang="en-US" sz="2800" baseline="-25000" dirty="0" err="1">
                <a:sym typeface="Symbol" pitchFamily="18" charset="2"/>
              </a:rPr>
              <a:t>n</a:t>
            </a:r>
            <a:r>
              <a:rPr lang="en-US" sz="2800" baseline="-25000" dirty="0">
                <a:sym typeface="Symbol" pitchFamily="18" charset="2"/>
              </a:rPr>
              <a:t>-k</a:t>
            </a:r>
            <a:r>
              <a:rPr lang="en-US" sz="2800" dirty="0">
                <a:sym typeface="Symbol" pitchFamily="18" charset="2"/>
              </a:rPr>
              <a:t> if and only if</a:t>
            </a:r>
          </a:p>
          <a:p>
            <a:pPr marL="0" indent="0" algn="just" eaLnBrk="1" hangingPunct="1">
              <a:buNone/>
              <a:defRPr/>
            </a:pPr>
            <a:r>
              <a:rPr lang="en-US" sz="2800" dirty="0" err="1">
                <a:sym typeface="Symbol" pitchFamily="18" charset="2"/>
              </a:rPr>
              <a:t>r</a:t>
            </a:r>
            <a:r>
              <a:rPr lang="en-US" sz="2800" baseline="30000" dirty="0" err="1">
                <a:sym typeface="Symbol" pitchFamily="18" charset="2"/>
              </a:rPr>
              <a:t>n</a:t>
            </a:r>
            <a:r>
              <a:rPr lang="en-US" sz="2800" dirty="0">
                <a:sym typeface="Symbol" pitchFamily="18" charset="2"/>
              </a:rPr>
              <a:t> = c</a:t>
            </a:r>
            <a:r>
              <a:rPr lang="en-US" sz="2800" baseline="-25000" dirty="0">
                <a:sym typeface="Symbol" pitchFamily="18" charset="2"/>
              </a:rPr>
              <a:t>1</a:t>
            </a:r>
            <a:r>
              <a:rPr lang="en-US" sz="2800" dirty="0">
                <a:sym typeface="Symbol" pitchFamily="18" charset="2"/>
              </a:rPr>
              <a:t>r</a:t>
            </a:r>
            <a:r>
              <a:rPr lang="en-US" sz="2800" baseline="30000" dirty="0">
                <a:sym typeface="Symbol" pitchFamily="18" charset="2"/>
              </a:rPr>
              <a:t>n-1 </a:t>
            </a:r>
            <a:r>
              <a:rPr lang="en-US" sz="2800" dirty="0">
                <a:sym typeface="Symbol" pitchFamily="18" charset="2"/>
              </a:rPr>
              <a:t>+ c</a:t>
            </a:r>
            <a:r>
              <a:rPr lang="en-US" sz="2800" baseline="-25000" dirty="0">
                <a:sym typeface="Symbol" pitchFamily="18" charset="2"/>
              </a:rPr>
              <a:t>2</a:t>
            </a:r>
            <a:r>
              <a:rPr lang="en-US" sz="2800" dirty="0">
                <a:sym typeface="Symbol" pitchFamily="18" charset="2"/>
              </a:rPr>
              <a:t>r</a:t>
            </a:r>
            <a:r>
              <a:rPr lang="en-US" sz="2800" baseline="30000" dirty="0">
                <a:sym typeface="Symbol" pitchFamily="18" charset="2"/>
              </a:rPr>
              <a:t>n-2 </a:t>
            </a:r>
            <a:r>
              <a:rPr lang="en-US" sz="2800" dirty="0">
                <a:sym typeface="Symbol" pitchFamily="18" charset="2"/>
              </a:rPr>
              <a:t>+ … + </a:t>
            </a:r>
            <a:r>
              <a:rPr lang="en-US" sz="2800" dirty="0" err="1">
                <a:sym typeface="Symbol" pitchFamily="18" charset="2"/>
              </a:rPr>
              <a:t>c</a:t>
            </a:r>
            <a:r>
              <a:rPr lang="en-US" sz="2800" baseline="-25000" dirty="0" err="1">
                <a:sym typeface="Symbol" pitchFamily="18" charset="2"/>
              </a:rPr>
              <a:t>k</a:t>
            </a:r>
            <a:r>
              <a:rPr lang="en-US" sz="2800" dirty="0" err="1">
                <a:sym typeface="Symbol" pitchFamily="18" charset="2"/>
              </a:rPr>
              <a:t>r</a:t>
            </a:r>
            <a:r>
              <a:rPr lang="en-US" sz="2800" baseline="30000" dirty="0" err="1">
                <a:sym typeface="Symbol" pitchFamily="18" charset="2"/>
              </a:rPr>
              <a:t>n</a:t>
            </a:r>
            <a:r>
              <a:rPr lang="en-US" sz="2800" baseline="30000" dirty="0">
                <a:sym typeface="Symbol" pitchFamily="18" charset="2"/>
              </a:rPr>
              <a:t>-k</a:t>
            </a:r>
            <a:r>
              <a:rPr lang="en-US" sz="2800" dirty="0">
                <a:sym typeface="Symbol" pitchFamily="18" charset="2"/>
              </a:rPr>
              <a:t>.</a:t>
            </a:r>
          </a:p>
          <a:p>
            <a:pPr marL="0" indent="0" algn="just" eaLnBrk="1" hangingPunct="1">
              <a:buNone/>
              <a:defRPr/>
            </a:pPr>
            <a:endParaRPr lang="en-US" sz="2800" dirty="0">
              <a:sym typeface="Symbol" pitchFamily="18" charset="2"/>
            </a:endParaRPr>
          </a:p>
          <a:p>
            <a:pPr marL="0" indent="0" algn="just" eaLnBrk="1" hangingPunct="1">
              <a:defRPr/>
            </a:pPr>
            <a:r>
              <a:rPr lang="en-US" sz="2800" dirty="0">
                <a:sym typeface="Symbol" pitchFamily="18" charset="2"/>
              </a:rPr>
              <a:t>Divide this equation by </a:t>
            </a:r>
            <a:r>
              <a:rPr lang="en-US" sz="2800" dirty="0" err="1">
                <a:sym typeface="Symbol" pitchFamily="18" charset="2"/>
              </a:rPr>
              <a:t>r</a:t>
            </a:r>
            <a:r>
              <a:rPr lang="en-US" sz="2800" baseline="30000" dirty="0" err="1">
                <a:sym typeface="Symbol" pitchFamily="18" charset="2"/>
              </a:rPr>
              <a:t>n</a:t>
            </a:r>
            <a:r>
              <a:rPr lang="en-US" sz="2800" baseline="30000" dirty="0">
                <a:sym typeface="Symbol" pitchFamily="18" charset="2"/>
              </a:rPr>
              <a:t>-k</a:t>
            </a:r>
            <a:r>
              <a:rPr lang="en-US" sz="2800" dirty="0">
                <a:sym typeface="Symbol" pitchFamily="18" charset="2"/>
              </a:rPr>
              <a:t> and subtract the right-hand side from the left:</a:t>
            </a:r>
          </a:p>
          <a:p>
            <a:pPr marL="0" indent="0" algn="just" eaLnBrk="1" hangingPunct="1">
              <a:buNone/>
              <a:defRPr/>
            </a:pPr>
            <a:r>
              <a:rPr lang="en-US" sz="2800" dirty="0" err="1">
                <a:sym typeface="Symbol" pitchFamily="18" charset="2"/>
              </a:rPr>
              <a:t>r</a:t>
            </a:r>
            <a:r>
              <a:rPr lang="en-US" sz="2800" baseline="30000" dirty="0" err="1">
                <a:sym typeface="Symbol" pitchFamily="18" charset="2"/>
              </a:rPr>
              <a:t>k</a:t>
            </a:r>
            <a:r>
              <a:rPr lang="en-US" sz="2800" dirty="0">
                <a:sym typeface="Symbol" pitchFamily="18" charset="2"/>
              </a:rPr>
              <a:t> - c</a:t>
            </a:r>
            <a:r>
              <a:rPr lang="en-US" sz="2800" baseline="-25000" dirty="0">
                <a:sym typeface="Symbol" pitchFamily="18" charset="2"/>
              </a:rPr>
              <a:t>1</a:t>
            </a:r>
            <a:r>
              <a:rPr lang="en-US" sz="2800" dirty="0">
                <a:sym typeface="Symbol" pitchFamily="18" charset="2"/>
              </a:rPr>
              <a:t>r</a:t>
            </a:r>
            <a:r>
              <a:rPr lang="en-US" sz="2800" baseline="30000" dirty="0">
                <a:sym typeface="Symbol" pitchFamily="18" charset="2"/>
              </a:rPr>
              <a:t>k-1 </a:t>
            </a:r>
            <a:r>
              <a:rPr lang="en-US" sz="2800" dirty="0">
                <a:sym typeface="Symbol" pitchFamily="18" charset="2"/>
              </a:rPr>
              <a:t>- c</a:t>
            </a:r>
            <a:r>
              <a:rPr lang="en-US" sz="2800" baseline="-25000" dirty="0">
                <a:sym typeface="Symbol" pitchFamily="18" charset="2"/>
              </a:rPr>
              <a:t>2</a:t>
            </a:r>
            <a:r>
              <a:rPr lang="en-US" sz="2800" dirty="0">
                <a:sym typeface="Symbol" pitchFamily="18" charset="2"/>
              </a:rPr>
              <a:t>r</a:t>
            </a:r>
            <a:r>
              <a:rPr lang="en-US" sz="2800" baseline="30000" dirty="0">
                <a:sym typeface="Symbol" pitchFamily="18" charset="2"/>
              </a:rPr>
              <a:t>k-2 </a:t>
            </a:r>
            <a:r>
              <a:rPr lang="en-US" sz="2800" dirty="0">
                <a:sym typeface="Symbol" pitchFamily="18" charset="2"/>
              </a:rPr>
              <a:t>- … - c</a:t>
            </a:r>
            <a:r>
              <a:rPr lang="en-US" sz="2800" baseline="-25000" dirty="0">
                <a:sym typeface="Symbol" pitchFamily="18" charset="2"/>
              </a:rPr>
              <a:t>k-1</a:t>
            </a:r>
            <a:r>
              <a:rPr lang="en-US" sz="2800" dirty="0">
                <a:sym typeface="Symbol" pitchFamily="18" charset="2"/>
              </a:rPr>
              <a:t>r - c</a:t>
            </a:r>
            <a:r>
              <a:rPr lang="en-US" sz="2800" baseline="-25000" dirty="0">
                <a:sym typeface="Symbol" pitchFamily="18" charset="2"/>
              </a:rPr>
              <a:t>k</a:t>
            </a:r>
            <a:r>
              <a:rPr lang="en-US" sz="2800" dirty="0">
                <a:sym typeface="Symbol" pitchFamily="18" charset="2"/>
              </a:rPr>
              <a:t> = 0</a:t>
            </a:r>
          </a:p>
          <a:p>
            <a:pPr marL="0" indent="0" algn="just" eaLnBrk="1" hangingPunct="1">
              <a:defRPr/>
            </a:pPr>
            <a:r>
              <a:rPr lang="en-US" sz="2800" dirty="0">
                <a:sym typeface="Symbol" pitchFamily="18" charset="2"/>
              </a:rPr>
              <a:t>This is called the </a:t>
            </a:r>
            <a:r>
              <a:rPr lang="en-US" sz="2800" b="1" dirty="0">
                <a:sym typeface="Symbol" pitchFamily="18" charset="2"/>
              </a:rPr>
              <a:t>characteristic equation</a:t>
            </a:r>
            <a:r>
              <a:rPr lang="en-US" sz="2800" dirty="0">
                <a:sym typeface="Symbol" pitchFamily="18" charset="2"/>
              </a:rPr>
              <a:t> of the recurrence relation.</a:t>
            </a:r>
          </a:p>
        </p:txBody>
      </p:sp>
    </p:spTree>
    <p:extLst>
      <p:ext uri="{BB962C8B-B14F-4D97-AF65-F5344CB8AC3E}">
        <p14:creationId xmlns:p14="http://schemas.microsoft.com/office/powerpoint/2010/main" val="1965027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blinds(horizontal)">
                                      <p:cBhvr>
                                        <p:cTn id="7" dur="500"/>
                                        <p:tgtEl>
                                          <p:spTgt spid="487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7427">
                                            <p:txEl>
                                              <p:pRg st="2" end="2"/>
                                            </p:txEl>
                                          </p:spTgt>
                                        </p:tgtEl>
                                        <p:attrNameLst>
                                          <p:attrName>style.visibility</p:attrName>
                                        </p:attrNameLst>
                                      </p:cBhvr>
                                      <p:to>
                                        <p:strVal val="visible"/>
                                      </p:to>
                                    </p:set>
                                    <p:animEffect transition="in" filter="blinds(horizontal)">
                                      <p:cBhvr>
                                        <p:cTn id="12" dur="500"/>
                                        <p:tgtEl>
                                          <p:spTgt spid="487427">
                                            <p:txEl>
                                              <p:pRg st="2" end="2"/>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87427">
                                            <p:txEl>
                                              <p:pRg st="3" end="3"/>
                                            </p:txEl>
                                          </p:spTgt>
                                        </p:tgtEl>
                                        <p:attrNameLst>
                                          <p:attrName>style.visibility</p:attrName>
                                        </p:attrNameLst>
                                      </p:cBhvr>
                                      <p:to>
                                        <p:strVal val="visible"/>
                                      </p:to>
                                    </p:set>
                                    <p:animEffect transition="in" filter="blinds(horizontal)">
                                      <p:cBhvr>
                                        <p:cTn id="16" dur="500"/>
                                        <p:tgtEl>
                                          <p:spTgt spid="4874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7427">
                                            <p:txEl>
                                              <p:pRg st="5" end="5"/>
                                            </p:txEl>
                                          </p:spTgt>
                                        </p:tgtEl>
                                        <p:attrNameLst>
                                          <p:attrName>style.visibility</p:attrName>
                                        </p:attrNameLst>
                                      </p:cBhvr>
                                      <p:to>
                                        <p:strVal val="visible"/>
                                      </p:to>
                                    </p:set>
                                    <p:animEffect transition="in" filter="blinds(horizontal)">
                                      <p:cBhvr>
                                        <p:cTn id="21" dur="500"/>
                                        <p:tgtEl>
                                          <p:spTgt spid="487427">
                                            <p:txEl>
                                              <p:pRg st="5" end="5"/>
                                            </p:txEl>
                                          </p:spTgt>
                                        </p:tgtEl>
                                      </p:cBhvr>
                                    </p:animEffect>
                                  </p:childTnLst>
                                </p:cTn>
                              </p:par>
                            </p:childTnLst>
                          </p:cTn>
                        </p:par>
                        <p:par>
                          <p:cTn id="22" fill="hold" nodeType="with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87427">
                                            <p:txEl>
                                              <p:pRg st="6" end="6"/>
                                            </p:txEl>
                                          </p:spTgt>
                                        </p:tgtEl>
                                        <p:attrNameLst>
                                          <p:attrName>style.visibility</p:attrName>
                                        </p:attrNameLst>
                                      </p:cBhvr>
                                      <p:to>
                                        <p:strVal val="visible"/>
                                      </p:to>
                                    </p:set>
                                    <p:animEffect transition="in" filter="blinds(horizontal)">
                                      <p:cBhvr>
                                        <p:cTn id="25" dur="500"/>
                                        <p:tgtEl>
                                          <p:spTgt spid="487427">
                                            <p:txEl>
                                              <p:pRg st="6" end="6"/>
                                            </p:txEl>
                                          </p:spTgt>
                                        </p:tgtEl>
                                      </p:cBhvr>
                                    </p:animEffect>
                                  </p:childTnLst>
                                </p:cTn>
                              </p:par>
                            </p:childTnLst>
                          </p:cTn>
                        </p:par>
                        <p:par>
                          <p:cTn id="26" fill="hold" nodeType="with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487427">
                                            <p:txEl>
                                              <p:pRg st="7" end="7"/>
                                            </p:txEl>
                                          </p:spTgt>
                                        </p:tgtEl>
                                        <p:attrNameLst>
                                          <p:attrName>style.visibility</p:attrName>
                                        </p:attrNameLst>
                                      </p:cBhvr>
                                      <p:to>
                                        <p:strVal val="visible"/>
                                      </p:to>
                                    </p:set>
                                    <p:animEffect transition="in" filter="blinds(horizontal)">
                                      <p:cBhvr>
                                        <p:cTn id="29" dur="500"/>
                                        <p:tgtEl>
                                          <p:spTgt spid="487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8451" name="Rectangle 3"/>
          <p:cNvSpPr>
            <a:spLocks noGrp="1" noChangeArrowheads="1"/>
          </p:cNvSpPr>
          <p:nvPr>
            <p:ph type="body" idx="1"/>
          </p:nvPr>
        </p:nvSpPr>
        <p:spPr>
          <a:xfrm>
            <a:off x="228600" y="762000"/>
            <a:ext cx="8686800" cy="5410200"/>
          </a:xfrm>
        </p:spPr>
        <p:txBody>
          <a:bodyPr>
            <a:normAutofit/>
          </a:bodyPr>
          <a:lstStyle/>
          <a:p>
            <a:pPr marL="0" indent="0" algn="just" eaLnBrk="1" hangingPunct="1">
              <a:lnSpc>
                <a:spcPct val="90000"/>
              </a:lnSpc>
              <a:defRPr/>
            </a:pPr>
            <a:r>
              <a:rPr lang="en-US" sz="2800" dirty="0">
                <a:sym typeface="Symbol" pitchFamily="18" charset="2"/>
              </a:rPr>
              <a:t>The solutions of this equation are called the characteristic roots of the recurrence relation.</a:t>
            </a:r>
          </a:p>
          <a:p>
            <a:pPr marL="0" indent="0" algn="just" eaLnBrk="1" hangingPunct="1">
              <a:lnSpc>
                <a:spcPct val="90000"/>
              </a:lnSpc>
              <a:defRPr/>
            </a:pPr>
            <a:endParaRPr lang="en-US" sz="900" dirty="0">
              <a:sym typeface="Symbol" pitchFamily="18" charset="2"/>
            </a:endParaRPr>
          </a:p>
          <a:p>
            <a:pPr marL="0" indent="0" algn="just" eaLnBrk="1" hangingPunct="1">
              <a:lnSpc>
                <a:spcPct val="90000"/>
              </a:lnSpc>
              <a:defRPr/>
            </a:pPr>
            <a:r>
              <a:rPr lang="en-US" sz="2800" dirty="0">
                <a:sym typeface="Symbol" pitchFamily="18" charset="2"/>
              </a:rPr>
              <a:t>Let us consider linear homogeneous recurrence relations of degree two.</a:t>
            </a:r>
          </a:p>
          <a:p>
            <a:pPr marL="0" indent="0" algn="just" eaLnBrk="1" hangingPunct="1">
              <a:lnSpc>
                <a:spcPct val="90000"/>
              </a:lnSpc>
              <a:defRPr/>
            </a:pPr>
            <a:endParaRPr lang="en-US" sz="900" dirty="0">
              <a:sym typeface="Symbol" pitchFamily="18" charset="2"/>
            </a:endParaRPr>
          </a:p>
          <a:p>
            <a:pPr marL="0" indent="0" algn="just" eaLnBrk="1" hangingPunct="1">
              <a:lnSpc>
                <a:spcPct val="90000"/>
              </a:lnSpc>
              <a:buNone/>
              <a:defRPr/>
            </a:pPr>
            <a:r>
              <a:rPr lang="en-US" sz="2800" u="sng" dirty="0">
                <a:effectLst>
                  <a:outerShdw blurRad="38100" dist="38100" dir="2700000" algn="tl">
                    <a:srgbClr val="000000">
                      <a:alpha val="43137"/>
                    </a:srgbClr>
                  </a:outerShdw>
                </a:effectLst>
                <a:sym typeface="Symbol" pitchFamily="18" charset="2"/>
              </a:rPr>
              <a:t>Theorem:</a:t>
            </a:r>
          </a:p>
          <a:p>
            <a:pPr marL="0" indent="0" algn="just" eaLnBrk="1" hangingPunct="1">
              <a:lnSpc>
                <a:spcPct val="90000"/>
              </a:lnSpc>
              <a:buNone/>
              <a:defRPr/>
            </a:pPr>
            <a:r>
              <a:rPr lang="en-US" sz="2800" dirty="0">
                <a:sym typeface="Symbol" pitchFamily="18" charset="2"/>
              </a:rPr>
              <a:t> Let c</a:t>
            </a:r>
            <a:r>
              <a:rPr lang="en-US" sz="2800" baseline="-25000" dirty="0">
                <a:sym typeface="Symbol" pitchFamily="18" charset="2"/>
              </a:rPr>
              <a:t>1</a:t>
            </a:r>
            <a:r>
              <a:rPr lang="en-US" sz="2800" dirty="0">
                <a:sym typeface="Symbol" pitchFamily="18" charset="2"/>
              </a:rPr>
              <a:t> and c</a:t>
            </a:r>
            <a:r>
              <a:rPr lang="en-US" sz="2800" baseline="-25000" dirty="0">
                <a:sym typeface="Symbol" pitchFamily="18" charset="2"/>
              </a:rPr>
              <a:t>2</a:t>
            </a:r>
            <a:r>
              <a:rPr lang="en-US" sz="2800" dirty="0">
                <a:sym typeface="Symbol" pitchFamily="18" charset="2"/>
              </a:rPr>
              <a:t> be real numbers. Suppose that r</a:t>
            </a:r>
            <a:r>
              <a:rPr lang="en-US" sz="2800" baseline="30000" dirty="0">
                <a:sym typeface="Symbol" pitchFamily="18" charset="2"/>
              </a:rPr>
              <a:t>2</a:t>
            </a:r>
            <a:r>
              <a:rPr lang="en-US" sz="2800" dirty="0">
                <a:sym typeface="Symbol" pitchFamily="18" charset="2"/>
              </a:rPr>
              <a:t>–c</a:t>
            </a:r>
            <a:r>
              <a:rPr lang="en-US" sz="2800" baseline="-25000" dirty="0">
                <a:sym typeface="Symbol" pitchFamily="18" charset="2"/>
              </a:rPr>
              <a:t>1</a:t>
            </a:r>
            <a:r>
              <a:rPr lang="en-US" sz="2800" dirty="0">
                <a:sym typeface="Symbol" pitchFamily="18" charset="2"/>
              </a:rPr>
              <a:t>r–c</a:t>
            </a:r>
            <a:r>
              <a:rPr lang="en-US" sz="2800" baseline="-25000" dirty="0">
                <a:sym typeface="Symbol" pitchFamily="18" charset="2"/>
              </a:rPr>
              <a:t>2</a:t>
            </a:r>
            <a:r>
              <a:rPr lang="en-US" sz="2800" dirty="0">
                <a:sym typeface="Symbol" pitchFamily="18" charset="2"/>
              </a:rPr>
              <a:t>= 0 has two distinct roots r</a:t>
            </a:r>
            <a:r>
              <a:rPr lang="en-US" sz="2800" baseline="-25000" dirty="0">
                <a:sym typeface="Symbol" pitchFamily="18" charset="2"/>
              </a:rPr>
              <a:t>1</a:t>
            </a:r>
            <a:r>
              <a:rPr lang="en-US" sz="2800" dirty="0">
                <a:sym typeface="Symbol" pitchFamily="18" charset="2"/>
              </a:rPr>
              <a:t> and r</a:t>
            </a:r>
            <a:r>
              <a:rPr lang="en-US" sz="2800" baseline="-25000" dirty="0">
                <a:sym typeface="Symbol" pitchFamily="18" charset="2"/>
              </a:rPr>
              <a:t>2</a:t>
            </a:r>
            <a:r>
              <a:rPr lang="en-US" sz="2800" dirty="0">
                <a:sym typeface="Symbol" pitchFamily="18" charset="2"/>
              </a:rPr>
              <a:t>.</a:t>
            </a:r>
          </a:p>
          <a:p>
            <a:pPr marL="0" indent="0" algn="just" eaLnBrk="1" hangingPunct="1">
              <a:lnSpc>
                <a:spcPct val="90000"/>
              </a:lnSpc>
              <a:buNone/>
              <a:defRPr/>
            </a:pPr>
            <a:r>
              <a:rPr lang="en-US" sz="2800" dirty="0">
                <a:sym typeface="Symbol" pitchFamily="18" charset="2"/>
              </a:rPr>
              <a:t>Then the sequence {a</a:t>
            </a:r>
            <a:r>
              <a:rPr lang="en-US" sz="2800" baseline="-25000" dirty="0">
                <a:sym typeface="Symbol" pitchFamily="18" charset="2"/>
              </a:rPr>
              <a:t>n</a:t>
            </a:r>
            <a:r>
              <a:rPr lang="en-US" sz="2800" dirty="0">
                <a:sym typeface="Symbol" pitchFamily="18" charset="2"/>
              </a:rPr>
              <a:t>} is a solution of the recurrence relation a</a:t>
            </a:r>
            <a:r>
              <a:rPr lang="en-US" sz="2800" baseline="-25000" dirty="0">
                <a:sym typeface="Symbol" pitchFamily="18" charset="2"/>
              </a:rPr>
              <a:t>n</a:t>
            </a:r>
            <a:r>
              <a:rPr lang="en-US" sz="2800" dirty="0">
                <a:sym typeface="Symbol" pitchFamily="18" charset="2"/>
              </a:rPr>
              <a:t> = c</a:t>
            </a:r>
            <a:r>
              <a:rPr lang="en-US" sz="2800" baseline="-25000" dirty="0">
                <a:sym typeface="Symbol" pitchFamily="18" charset="2"/>
              </a:rPr>
              <a:t>1</a:t>
            </a:r>
            <a:r>
              <a:rPr lang="en-US" sz="2800" dirty="0">
                <a:sym typeface="Symbol" pitchFamily="18" charset="2"/>
              </a:rPr>
              <a:t>a</a:t>
            </a:r>
            <a:r>
              <a:rPr lang="en-US" sz="2800" baseline="-25000" dirty="0">
                <a:sym typeface="Symbol" pitchFamily="18" charset="2"/>
              </a:rPr>
              <a:t>n-1</a:t>
            </a:r>
            <a:r>
              <a:rPr lang="en-US" sz="2800" dirty="0">
                <a:sym typeface="Symbol" pitchFamily="18" charset="2"/>
              </a:rPr>
              <a:t> + c</a:t>
            </a:r>
            <a:r>
              <a:rPr lang="en-US" sz="2800" baseline="-25000" dirty="0">
                <a:sym typeface="Symbol" pitchFamily="18" charset="2"/>
              </a:rPr>
              <a:t>2</a:t>
            </a:r>
            <a:r>
              <a:rPr lang="en-US" sz="2800" dirty="0">
                <a:sym typeface="Symbol" pitchFamily="18" charset="2"/>
              </a:rPr>
              <a:t>a</a:t>
            </a:r>
            <a:r>
              <a:rPr lang="en-US" sz="2800" baseline="-25000" dirty="0">
                <a:sym typeface="Symbol" pitchFamily="18" charset="2"/>
              </a:rPr>
              <a:t>n-2</a:t>
            </a:r>
            <a:r>
              <a:rPr lang="en-US" sz="2800" dirty="0">
                <a:sym typeface="Symbol" pitchFamily="18" charset="2"/>
              </a:rPr>
              <a:t> if and only if a</a:t>
            </a:r>
            <a:r>
              <a:rPr lang="en-US" sz="2800" baseline="-25000" dirty="0">
                <a:sym typeface="Symbol" pitchFamily="18" charset="2"/>
              </a:rPr>
              <a:t>n</a:t>
            </a:r>
            <a:r>
              <a:rPr lang="en-US" sz="2800" dirty="0">
                <a:sym typeface="Symbol" pitchFamily="18" charset="2"/>
              </a:rPr>
              <a:t> = </a:t>
            </a:r>
            <a:r>
              <a:rPr lang="en-US" sz="2800" baseline="-25000" dirty="0">
                <a:sym typeface="Symbol" pitchFamily="18" charset="2"/>
              </a:rPr>
              <a:t>1</a:t>
            </a:r>
            <a:r>
              <a:rPr lang="en-US" sz="2800" dirty="0">
                <a:sym typeface="Symbol" pitchFamily="18" charset="2"/>
              </a:rPr>
              <a:t>r</a:t>
            </a:r>
            <a:r>
              <a:rPr lang="en-US" sz="2800" baseline="-25000" dirty="0">
                <a:sym typeface="Symbol" pitchFamily="18" charset="2"/>
              </a:rPr>
              <a:t>1</a:t>
            </a:r>
            <a:r>
              <a:rPr lang="en-US" sz="2800" baseline="30000" dirty="0">
                <a:sym typeface="Symbol" pitchFamily="18" charset="2"/>
              </a:rPr>
              <a:t>n</a:t>
            </a:r>
            <a:r>
              <a:rPr lang="en-US" sz="2800" dirty="0">
                <a:sym typeface="Symbol" pitchFamily="18" charset="2"/>
              </a:rPr>
              <a:t> + </a:t>
            </a:r>
            <a:r>
              <a:rPr lang="en-US" sz="2800" baseline="-25000" dirty="0">
                <a:sym typeface="Symbol" pitchFamily="18" charset="2"/>
              </a:rPr>
              <a:t>2</a:t>
            </a:r>
            <a:r>
              <a:rPr lang="en-US" sz="2800" dirty="0">
                <a:sym typeface="Symbol" pitchFamily="18" charset="2"/>
              </a:rPr>
              <a:t>r</a:t>
            </a:r>
            <a:r>
              <a:rPr lang="en-US" sz="2800" baseline="-25000" dirty="0">
                <a:sym typeface="Symbol" pitchFamily="18" charset="2"/>
              </a:rPr>
              <a:t>2</a:t>
            </a:r>
            <a:r>
              <a:rPr lang="en-US" sz="2800" baseline="30000" dirty="0">
                <a:sym typeface="Symbol" pitchFamily="18" charset="2"/>
              </a:rPr>
              <a:t>n</a:t>
            </a:r>
            <a:r>
              <a:rPr lang="en-US" sz="2800" dirty="0">
                <a:sym typeface="Symbol" pitchFamily="18" charset="2"/>
              </a:rPr>
              <a:t> for n = 0, 1, 2, …, where </a:t>
            </a:r>
            <a:r>
              <a:rPr lang="en-US" sz="2800" baseline="-25000" dirty="0">
                <a:sym typeface="Symbol" pitchFamily="18" charset="2"/>
              </a:rPr>
              <a:t>1</a:t>
            </a:r>
            <a:r>
              <a:rPr lang="en-US" sz="2800" dirty="0">
                <a:sym typeface="Symbol" pitchFamily="18" charset="2"/>
              </a:rPr>
              <a:t> and </a:t>
            </a:r>
            <a:r>
              <a:rPr lang="en-US" sz="2800" baseline="-25000" dirty="0">
                <a:sym typeface="Symbol" pitchFamily="18" charset="2"/>
              </a:rPr>
              <a:t>2</a:t>
            </a:r>
            <a:r>
              <a:rPr lang="en-US" sz="2800" dirty="0">
                <a:sym typeface="Symbol" pitchFamily="18" charset="2"/>
              </a:rPr>
              <a:t> are constants.</a:t>
            </a:r>
          </a:p>
          <a:p>
            <a:pPr marL="0" indent="0" eaLnBrk="1" hangingPunct="1">
              <a:lnSpc>
                <a:spcPct val="90000"/>
              </a:lnSpc>
              <a:buNone/>
              <a:defRPr/>
            </a:pPr>
            <a:endParaRPr lang="en-US" sz="900" dirty="0">
              <a:sym typeface="Symbol" pitchFamily="18" charset="2"/>
            </a:endParaRPr>
          </a:p>
        </p:txBody>
      </p:sp>
    </p:spTree>
    <p:extLst>
      <p:ext uri="{BB962C8B-B14F-4D97-AF65-F5344CB8AC3E}">
        <p14:creationId xmlns:p14="http://schemas.microsoft.com/office/powerpoint/2010/main" val="42780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8451">
                                            <p:txEl>
                                              <p:pRg st="0" end="0"/>
                                            </p:txEl>
                                          </p:spTgt>
                                        </p:tgtEl>
                                        <p:attrNameLst>
                                          <p:attrName>style.visibility</p:attrName>
                                        </p:attrNameLst>
                                      </p:cBhvr>
                                      <p:to>
                                        <p:strVal val="visible"/>
                                      </p:to>
                                    </p:set>
                                    <p:animEffect transition="in" filter="blinds(horizontal)">
                                      <p:cBhvr>
                                        <p:cTn id="7" dur="500"/>
                                        <p:tgtEl>
                                          <p:spTgt spid="488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451">
                                            <p:txEl>
                                              <p:pRg st="2" end="2"/>
                                            </p:txEl>
                                          </p:spTgt>
                                        </p:tgtEl>
                                        <p:attrNameLst>
                                          <p:attrName>style.visibility</p:attrName>
                                        </p:attrNameLst>
                                      </p:cBhvr>
                                      <p:to>
                                        <p:strVal val="visible"/>
                                      </p:to>
                                    </p:set>
                                    <p:animEffect transition="in" filter="blinds(horizontal)">
                                      <p:cBhvr>
                                        <p:cTn id="12" dur="500"/>
                                        <p:tgtEl>
                                          <p:spTgt spid="488451">
                                            <p:txEl>
                                              <p:pRg st="2" end="2"/>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88451">
                                            <p:txEl>
                                              <p:pRg st="4" end="4"/>
                                            </p:txEl>
                                          </p:spTgt>
                                        </p:tgtEl>
                                        <p:attrNameLst>
                                          <p:attrName>style.visibility</p:attrName>
                                        </p:attrNameLst>
                                      </p:cBhvr>
                                      <p:to>
                                        <p:strVal val="visible"/>
                                      </p:to>
                                    </p:set>
                                    <p:animEffect transition="in" filter="blinds(horizontal)">
                                      <p:cBhvr>
                                        <p:cTn id="16" dur="500"/>
                                        <p:tgtEl>
                                          <p:spTgt spid="488451">
                                            <p:txEl>
                                              <p:pRg st="4" end="4"/>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88451">
                                            <p:txEl>
                                              <p:pRg st="5" end="5"/>
                                            </p:txEl>
                                          </p:spTgt>
                                        </p:tgtEl>
                                        <p:attrNameLst>
                                          <p:attrName>style.visibility</p:attrName>
                                        </p:attrNameLst>
                                      </p:cBhvr>
                                      <p:to>
                                        <p:strVal val="visible"/>
                                      </p:to>
                                    </p:set>
                                    <p:animEffect transition="in" filter="blinds(horizontal)">
                                      <p:cBhvr>
                                        <p:cTn id="20" dur="500"/>
                                        <p:tgtEl>
                                          <p:spTgt spid="488451">
                                            <p:txEl>
                                              <p:pRg st="5" end="5"/>
                                            </p:txEl>
                                          </p:spTgt>
                                        </p:tgtEl>
                                      </p:cBhvr>
                                    </p:animEffect>
                                  </p:childTnLst>
                                </p:cTn>
                              </p:par>
                            </p:childTnLst>
                          </p:cTn>
                        </p:par>
                        <p:par>
                          <p:cTn id="21" fill="hold" nodeType="with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488451">
                                            <p:txEl>
                                              <p:pRg st="6" end="6"/>
                                            </p:txEl>
                                          </p:spTgt>
                                        </p:tgtEl>
                                        <p:attrNameLst>
                                          <p:attrName>style.visibility</p:attrName>
                                        </p:attrNameLst>
                                      </p:cBhvr>
                                      <p:to>
                                        <p:strVal val="visible"/>
                                      </p:to>
                                    </p:set>
                                    <p:animEffect transition="in" filter="blinds(horizontal)">
                                      <p:cBhvr>
                                        <p:cTn id="24" dur="500"/>
                                        <p:tgtEl>
                                          <p:spTgt spid="488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228600" y="990600"/>
            <a:ext cx="8686800" cy="5257800"/>
          </a:xfrm>
        </p:spPr>
        <p:txBody>
          <a:bodyPr/>
          <a:lstStyle/>
          <a:p>
            <a:pPr marL="0" indent="0" algn="just" eaLnBrk="1" hangingPunct="1">
              <a:buNone/>
              <a:defRPr/>
            </a:pPr>
            <a:r>
              <a:rPr lang="en-US" sz="2800" u="sng"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What is the solution of the recurrence relation a</a:t>
            </a:r>
            <a:r>
              <a:rPr lang="en-US" sz="2800" baseline="-25000" dirty="0">
                <a:sym typeface="Symbol" pitchFamily="18" charset="2"/>
              </a:rPr>
              <a:t>n</a:t>
            </a:r>
            <a:r>
              <a:rPr lang="en-US" sz="2800" dirty="0">
                <a:sym typeface="Symbol" pitchFamily="18" charset="2"/>
              </a:rPr>
              <a:t> = a</a:t>
            </a:r>
            <a:r>
              <a:rPr lang="en-US" sz="2800" baseline="-25000" dirty="0">
                <a:sym typeface="Symbol" pitchFamily="18" charset="2"/>
              </a:rPr>
              <a:t>n-1</a:t>
            </a:r>
            <a:r>
              <a:rPr lang="en-US" sz="2800" dirty="0">
                <a:sym typeface="Symbol" pitchFamily="18" charset="2"/>
              </a:rPr>
              <a:t> + 2a</a:t>
            </a:r>
            <a:r>
              <a:rPr lang="en-US" sz="2800" baseline="-25000" dirty="0">
                <a:sym typeface="Symbol" pitchFamily="18" charset="2"/>
              </a:rPr>
              <a:t>n-2</a:t>
            </a:r>
            <a:r>
              <a:rPr lang="en-US" sz="2800" dirty="0">
                <a:sym typeface="Symbol" pitchFamily="18" charset="2"/>
              </a:rPr>
              <a:t> with a</a:t>
            </a:r>
            <a:r>
              <a:rPr lang="en-US" sz="2800" baseline="-25000" dirty="0">
                <a:sym typeface="Symbol" pitchFamily="18" charset="2"/>
              </a:rPr>
              <a:t>0</a:t>
            </a:r>
            <a:r>
              <a:rPr lang="en-US" sz="2800" dirty="0">
                <a:sym typeface="Symbol" pitchFamily="18" charset="2"/>
              </a:rPr>
              <a:t> = 2 and a</a:t>
            </a:r>
            <a:r>
              <a:rPr lang="en-US" sz="2800" baseline="-25000" dirty="0">
                <a:sym typeface="Symbol" pitchFamily="18" charset="2"/>
              </a:rPr>
              <a:t>1</a:t>
            </a:r>
            <a:r>
              <a:rPr lang="en-US" sz="2800" dirty="0">
                <a:sym typeface="Symbol" pitchFamily="18" charset="2"/>
              </a:rPr>
              <a:t> = 7 ?</a:t>
            </a:r>
          </a:p>
          <a:p>
            <a:pPr marL="0" indent="0" algn="just" eaLnBrk="1" hangingPunct="1">
              <a:defRPr/>
            </a:pPr>
            <a:endParaRPr lang="en-US" sz="2800" dirty="0">
              <a:sym typeface="Symbol" pitchFamily="18" charset="2"/>
            </a:endParaRPr>
          </a:p>
          <a:p>
            <a:pPr marL="0" indent="0" algn="just" eaLnBrk="1" hangingPunct="1">
              <a:buNone/>
              <a:defRPr/>
            </a:pPr>
            <a:r>
              <a:rPr lang="en-US" sz="2800" u="sng" dirty="0">
                <a:effectLst>
                  <a:outerShdw blurRad="38100" dist="38100" dir="2700000" algn="tl">
                    <a:srgbClr val="000000">
                      <a:alpha val="43137"/>
                    </a:srgbClr>
                  </a:outerShdw>
                </a:effectLst>
                <a:sym typeface="Symbol" pitchFamily="18" charset="2"/>
              </a:rPr>
              <a:t>Solution:</a:t>
            </a:r>
            <a:r>
              <a:rPr lang="en-US" sz="2800" dirty="0">
                <a:sym typeface="Symbol" pitchFamily="18" charset="2"/>
              </a:rPr>
              <a:t> </a:t>
            </a:r>
          </a:p>
          <a:p>
            <a:pPr marL="0" indent="0" algn="just" eaLnBrk="1" hangingPunct="1">
              <a:buNone/>
              <a:defRPr/>
            </a:pPr>
            <a:r>
              <a:rPr lang="en-US" sz="2800" dirty="0">
                <a:sym typeface="Symbol" pitchFamily="18" charset="2"/>
              </a:rPr>
              <a:t>The characteristic equation of the recurrence relation is r</a:t>
            </a:r>
            <a:r>
              <a:rPr lang="en-US" sz="2800" baseline="30000" dirty="0">
                <a:sym typeface="Symbol" pitchFamily="18" charset="2"/>
              </a:rPr>
              <a:t>2</a:t>
            </a:r>
            <a:r>
              <a:rPr lang="en-US" sz="2800" dirty="0">
                <a:sym typeface="Symbol" pitchFamily="18" charset="2"/>
              </a:rPr>
              <a:t> – r – 2 = 0.</a:t>
            </a:r>
          </a:p>
          <a:p>
            <a:pPr marL="0" indent="0" algn="just" eaLnBrk="1" hangingPunct="1">
              <a:buNone/>
              <a:defRPr/>
            </a:pPr>
            <a:r>
              <a:rPr lang="en-US" sz="2800" dirty="0">
                <a:sym typeface="Symbol" pitchFamily="18" charset="2"/>
              </a:rPr>
              <a:t>Its roots are r = 2 and r = -1.</a:t>
            </a:r>
          </a:p>
          <a:p>
            <a:pPr marL="0" indent="0" algn="just" eaLnBrk="1" hangingPunct="1">
              <a:buNone/>
              <a:defRPr/>
            </a:pPr>
            <a:r>
              <a:rPr lang="en-US" sz="2800" dirty="0">
                <a:sym typeface="Symbol" pitchFamily="18" charset="2"/>
              </a:rPr>
              <a:t>Hence, the sequence {a</a:t>
            </a:r>
            <a:r>
              <a:rPr lang="en-US" sz="2800" baseline="-25000" dirty="0">
                <a:sym typeface="Symbol" pitchFamily="18" charset="2"/>
              </a:rPr>
              <a:t>n</a:t>
            </a:r>
            <a:r>
              <a:rPr lang="en-US" sz="2800" dirty="0">
                <a:sym typeface="Symbol" pitchFamily="18" charset="2"/>
              </a:rPr>
              <a:t>} is a solution to the recurrence relation if and only if:</a:t>
            </a:r>
          </a:p>
          <a:p>
            <a:pPr marL="0" indent="0" algn="just" eaLnBrk="1" hangingPunct="1">
              <a:buNone/>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a:t>
            </a:r>
            <a:r>
              <a:rPr lang="en-US" sz="2800" baseline="-25000" dirty="0">
                <a:sym typeface="Symbol" pitchFamily="18" charset="2"/>
              </a:rPr>
              <a:t>1</a:t>
            </a:r>
            <a:r>
              <a:rPr lang="en-US" sz="2800" dirty="0">
                <a:sym typeface="Symbol" pitchFamily="18" charset="2"/>
              </a:rPr>
              <a:t>2</a:t>
            </a:r>
            <a:r>
              <a:rPr lang="en-US" sz="2800" baseline="30000" dirty="0">
                <a:sym typeface="Symbol" pitchFamily="18" charset="2"/>
              </a:rPr>
              <a:t>n </a:t>
            </a:r>
            <a:r>
              <a:rPr lang="en-US" sz="2800" dirty="0">
                <a:sym typeface="Symbol" pitchFamily="18" charset="2"/>
              </a:rPr>
              <a:t>+ </a:t>
            </a:r>
            <a:r>
              <a:rPr lang="en-US" sz="2800" baseline="-25000" dirty="0">
                <a:sym typeface="Symbol" pitchFamily="18" charset="2"/>
              </a:rPr>
              <a:t>2</a:t>
            </a:r>
            <a:r>
              <a:rPr lang="en-US" sz="2800" dirty="0">
                <a:sym typeface="Symbol" pitchFamily="18" charset="2"/>
              </a:rPr>
              <a:t>(-1)</a:t>
            </a:r>
            <a:r>
              <a:rPr lang="en-US" sz="2800" baseline="30000" dirty="0">
                <a:sym typeface="Symbol" pitchFamily="18" charset="2"/>
              </a:rPr>
              <a:t>n</a:t>
            </a:r>
            <a:r>
              <a:rPr lang="en-US" sz="2800" dirty="0">
                <a:sym typeface="Symbol" pitchFamily="18" charset="2"/>
              </a:rPr>
              <a:t>   for some constants </a:t>
            </a:r>
            <a:r>
              <a:rPr lang="en-US" sz="2800" baseline="-25000" dirty="0">
                <a:sym typeface="Symbol" pitchFamily="18" charset="2"/>
              </a:rPr>
              <a:t>1 </a:t>
            </a:r>
            <a:r>
              <a:rPr lang="en-US" sz="2800" dirty="0">
                <a:sym typeface="Symbol" pitchFamily="18" charset="2"/>
              </a:rPr>
              <a:t>and </a:t>
            </a:r>
            <a:r>
              <a:rPr lang="en-US" sz="2800" baseline="-25000" dirty="0">
                <a:sym typeface="Symbol" pitchFamily="18" charset="2"/>
              </a:rPr>
              <a:t>2</a:t>
            </a:r>
            <a:r>
              <a:rPr lang="en-US" sz="2800" dirty="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Effect transition="in" filter="blinds(horizontal)">
                                      <p:cBhvr>
                                        <p:cTn id="7" dur="500"/>
                                        <p:tgtEl>
                                          <p:spTgt spid="489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9475">
                                            <p:txEl>
                                              <p:pRg st="2" end="2"/>
                                            </p:txEl>
                                          </p:spTgt>
                                        </p:tgtEl>
                                        <p:attrNameLst>
                                          <p:attrName>style.visibility</p:attrName>
                                        </p:attrNameLst>
                                      </p:cBhvr>
                                      <p:to>
                                        <p:strVal val="visible"/>
                                      </p:to>
                                    </p:set>
                                    <p:animEffect transition="in" filter="blinds(horizontal)">
                                      <p:cBhvr>
                                        <p:cTn id="12" dur="500"/>
                                        <p:tgtEl>
                                          <p:spTgt spid="489475">
                                            <p:txEl>
                                              <p:pRg st="2" end="2"/>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89475">
                                            <p:txEl>
                                              <p:pRg st="3" end="3"/>
                                            </p:txEl>
                                          </p:spTgt>
                                        </p:tgtEl>
                                        <p:attrNameLst>
                                          <p:attrName>style.visibility</p:attrName>
                                        </p:attrNameLst>
                                      </p:cBhvr>
                                      <p:to>
                                        <p:strVal val="visible"/>
                                      </p:to>
                                    </p:set>
                                    <p:animEffect transition="in" filter="blinds(horizontal)">
                                      <p:cBhvr>
                                        <p:cTn id="16" dur="500"/>
                                        <p:tgtEl>
                                          <p:spTgt spid="4894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9475">
                                            <p:txEl>
                                              <p:pRg st="4" end="4"/>
                                            </p:txEl>
                                          </p:spTgt>
                                        </p:tgtEl>
                                        <p:attrNameLst>
                                          <p:attrName>style.visibility</p:attrName>
                                        </p:attrNameLst>
                                      </p:cBhvr>
                                      <p:to>
                                        <p:strVal val="visible"/>
                                      </p:to>
                                    </p:set>
                                    <p:animEffect transition="in" filter="blinds(horizontal)">
                                      <p:cBhvr>
                                        <p:cTn id="21" dur="500"/>
                                        <p:tgtEl>
                                          <p:spTgt spid="48947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89475">
                                            <p:txEl>
                                              <p:pRg st="5" end="5"/>
                                            </p:txEl>
                                          </p:spTgt>
                                        </p:tgtEl>
                                        <p:attrNameLst>
                                          <p:attrName>style.visibility</p:attrName>
                                        </p:attrNameLst>
                                      </p:cBhvr>
                                      <p:to>
                                        <p:strVal val="visible"/>
                                      </p:to>
                                    </p:set>
                                    <p:animEffect transition="in" filter="blinds(horizontal)">
                                      <p:cBhvr>
                                        <p:cTn id="26" dur="500"/>
                                        <p:tgtEl>
                                          <p:spTgt spid="489475">
                                            <p:txEl>
                                              <p:pRg st="5" end="5"/>
                                            </p:txEl>
                                          </p:spTgt>
                                        </p:tgtEl>
                                      </p:cBhvr>
                                    </p:animEffect>
                                  </p:childTnLst>
                                </p:cTn>
                              </p:par>
                            </p:childTnLst>
                          </p:cTn>
                        </p:par>
                        <p:par>
                          <p:cTn id="27" fill="hold" nodeType="with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489475">
                                            <p:txEl>
                                              <p:pRg st="6" end="6"/>
                                            </p:txEl>
                                          </p:spTgt>
                                        </p:tgtEl>
                                        <p:attrNameLst>
                                          <p:attrName>style.visibility</p:attrName>
                                        </p:attrNameLst>
                                      </p:cBhvr>
                                      <p:to>
                                        <p:strVal val="visible"/>
                                      </p:to>
                                    </p:set>
                                    <p:animEffect transition="in" filter="blinds(horizontal)">
                                      <p:cBhvr>
                                        <p:cTn id="30" dur="500"/>
                                        <p:tgtEl>
                                          <p:spTgt spid="489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228600" y="990600"/>
            <a:ext cx="8686800" cy="5638800"/>
          </a:xfrm>
        </p:spPr>
        <p:txBody>
          <a:bodyPr/>
          <a:lstStyle/>
          <a:p>
            <a:pPr marL="0" indent="0" eaLnBrk="1" hangingPunct="1">
              <a:buNone/>
              <a:defRPr/>
            </a:pPr>
            <a:r>
              <a:rPr lang="en-US" sz="2800" dirty="0">
                <a:sym typeface="Symbol" pitchFamily="18" charset="2"/>
              </a:rPr>
              <a:t>Given the equation a</a:t>
            </a:r>
            <a:r>
              <a:rPr lang="en-US" sz="2800" baseline="-25000" dirty="0">
                <a:sym typeface="Symbol" pitchFamily="18" charset="2"/>
              </a:rPr>
              <a:t>n</a:t>
            </a:r>
            <a:r>
              <a:rPr lang="en-US" sz="2800" dirty="0">
                <a:sym typeface="Symbol" pitchFamily="18" charset="2"/>
              </a:rPr>
              <a:t> = </a:t>
            </a:r>
            <a:r>
              <a:rPr lang="en-US" sz="2800" baseline="-25000" dirty="0">
                <a:sym typeface="Symbol" pitchFamily="18" charset="2"/>
              </a:rPr>
              <a:t>1</a:t>
            </a:r>
            <a:r>
              <a:rPr lang="en-US" sz="2800" dirty="0">
                <a:sym typeface="Symbol" pitchFamily="18" charset="2"/>
              </a:rPr>
              <a:t>2</a:t>
            </a:r>
            <a:r>
              <a:rPr lang="en-US" sz="2800" baseline="30000" dirty="0">
                <a:sym typeface="Symbol" pitchFamily="18" charset="2"/>
              </a:rPr>
              <a:t>n </a:t>
            </a:r>
            <a:r>
              <a:rPr lang="en-US" sz="2800" dirty="0">
                <a:sym typeface="Symbol" pitchFamily="18" charset="2"/>
              </a:rPr>
              <a:t>+ </a:t>
            </a:r>
            <a:r>
              <a:rPr lang="en-US" sz="2800" baseline="-25000" dirty="0">
                <a:sym typeface="Symbol" pitchFamily="18" charset="2"/>
              </a:rPr>
              <a:t>2</a:t>
            </a:r>
            <a:r>
              <a:rPr lang="en-US" sz="2800" dirty="0">
                <a:sym typeface="Symbol" pitchFamily="18" charset="2"/>
              </a:rPr>
              <a:t>(-1)</a:t>
            </a:r>
            <a:r>
              <a:rPr lang="en-US" sz="2800" baseline="30000" dirty="0">
                <a:sym typeface="Symbol" pitchFamily="18" charset="2"/>
              </a:rPr>
              <a:t>n</a:t>
            </a:r>
            <a:r>
              <a:rPr lang="en-US" sz="2800" dirty="0">
                <a:sym typeface="Symbol" pitchFamily="18" charset="2"/>
              </a:rPr>
              <a:t> and the initial conditions a</a:t>
            </a:r>
            <a:r>
              <a:rPr lang="en-US" sz="2800" baseline="-25000" dirty="0">
                <a:sym typeface="Symbol" pitchFamily="18" charset="2"/>
              </a:rPr>
              <a:t>0</a:t>
            </a:r>
            <a:r>
              <a:rPr lang="en-US" sz="2800" dirty="0">
                <a:sym typeface="Symbol" pitchFamily="18" charset="2"/>
              </a:rPr>
              <a:t> = 2 and a</a:t>
            </a:r>
            <a:r>
              <a:rPr lang="en-US" sz="2800" baseline="-25000" dirty="0">
                <a:sym typeface="Symbol" pitchFamily="18" charset="2"/>
              </a:rPr>
              <a:t>1</a:t>
            </a:r>
            <a:r>
              <a:rPr lang="en-US" sz="2800" dirty="0">
                <a:sym typeface="Symbol" pitchFamily="18" charset="2"/>
              </a:rPr>
              <a:t> = 7, it follows that</a:t>
            </a:r>
          </a:p>
          <a:p>
            <a:pPr marL="0" indent="0" eaLnBrk="1" hangingPunct="1">
              <a:buNone/>
              <a:defRPr/>
            </a:pPr>
            <a:r>
              <a:rPr lang="en-US" sz="2800" dirty="0">
                <a:sym typeface="Symbol" pitchFamily="18" charset="2"/>
              </a:rPr>
              <a:t>a</a:t>
            </a:r>
            <a:r>
              <a:rPr lang="en-US" sz="2800" baseline="-25000" dirty="0">
                <a:sym typeface="Symbol" pitchFamily="18" charset="2"/>
              </a:rPr>
              <a:t>0</a:t>
            </a:r>
            <a:r>
              <a:rPr lang="en-US" sz="2800" dirty="0">
                <a:sym typeface="Symbol" pitchFamily="18" charset="2"/>
              </a:rPr>
              <a:t> = 2 = </a:t>
            </a:r>
            <a:r>
              <a:rPr lang="en-US" sz="2800" baseline="-25000" dirty="0">
                <a:sym typeface="Symbol" pitchFamily="18" charset="2"/>
              </a:rPr>
              <a:t>1 </a:t>
            </a:r>
            <a:r>
              <a:rPr lang="en-US" sz="2800" dirty="0">
                <a:sym typeface="Symbol" pitchFamily="18" charset="2"/>
              </a:rPr>
              <a:t>+ </a:t>
            </a:r>
            <a:r>
              <a:rPr lang="en-US" sz="2800" baseline="-25000" dirty="0">
                <a:sym typeface="Symbol" pitchFamily="18" charset="2"/>
              </a:rPr>
              <a:t>2</a:t>
            </a:r>
            <a:endParaRPr lang="en-US" sz="2800" dirty="0">
              <a:sym typeface="Symbol" pitchFamily="18" charset="2"/>
            </a:endParaRPr>
          </a:p>
          <a:p>
            <a:pPr marL="0" indent="0" eaLnBrk="1" hangingPunct="1">
              <a:buNone/>
              <a:defRPr/>
            </a:pPr>
            <a:r>
              <a:rPr lang="en-US" sz="2800" dirty="0">
                <a:sym typeface="Symbol" pitchFamily="18" charset="2"/>
              </a:rPr>
              <a:t>a</a:t>
            </a:r>
            <a:r>
              <a:rPr lang="en-US" sz="2800" baseline="-25000" dirty="0">
                <a:sym typeface="Symbol" pitchFamily="18" charset="2"/>
              </a:rPr>
              <a:t>1</a:t>
            </a:r>
            <a:r>
              <a:rPr lang="en-US" sz="2800" dirty="0">
                <a:sym typeface="Symbol" pitchFamily="18" charset="2"/>
              </a:rPr>
              <a:t> = 7 = </a:t>
            </a:r>
            <a:r>
              <a:rPr lang="en-US" sz="2800" baseline="-25000" dirty="0">
                <a:sym typeface="Symbol" pitchFamily="18" charset="2"/>
              </a:rPr>
              <a:t>1</a:t>
            </a:r>
            <a:r>
              <a:rPr lang="en-US" sz="2800" dirty="0">
                <a:sym typeface="Symbol" pitchFamily="18" charset="2"/>
              </a:rPr>
              <a:t>2 + </a:t>
            </a:r>
            <a:r>
              <a:rPr lang="en-US" sz="2800" baseline="-25000" dirty="0">
                <a:sym typeface="Symbol" pitchFamily="18" charset="2"/>
              </a:rPr>
              <a:t>2 </a:t>
            </a:r>
            <a:r>
              <a:rPr lang="en-US" sz="2800" dirty="0">
                <a:sym typeface="Symbol" pitchFamily="18" charset="2"/>
              </a:rPr>
              <a:t>(-1)</a:t>
            </a:r>
          </a:p>
          <a:p>
            <a:pPr marL="0" indent="0" eaLnBrk="1" hangingPunct="1">
              <a:defRPr/>
            </a:pPr>
            <a:endParaRPr lang="en-US" sz="1600" dirty="0">
              <a:sym typeface="Symbol" pitchFamily="18" charset="2"/>
            </a:endParaRPr>
          </a:p>
          <a:p>
            <a:pPr marL="0" indent="0" eaLnBrk="1" hangingPunct="1">
              <a:buNone/>
              <a:defRPr/>
            </a:pPr>
            <a:r>
              <a:rPr lang="en-US" sz="2800" dirty="0">
                <a:sym typeface="Symbol" pitchFamily="18" charset="2"/>
              </a:rPr>
              <a:t>Solving these two equations gives us</a:t>
            </a:r>
            <a:br>
              <a:rPr lang="en-US" sz="2800" dirty="0">
                <a:sym typeface="Symbol" pitchFamily="18" charset="2"/>
              </a:rPr>
            </a:br>
            <a:r>
              <a:rPr lang="en-US" sz="2800" dirty="0">
                <a:sym typeface="Symbol" pitchFamily="18" charset="2"/>
              </a:rPr>
              <a:t></a:t>
            </a:r>
            <a:r>
              <a:rPr lang="en-US" sz="2800" baseline="-25000" dirty="0">
                <a:sym typeface="Symbol" pitchFamily="18" charset="2"/>
              </a:rPr>
              <a:t>1</a:t>
            </a:r>
            <a:r>
              <a:rPr lang="en-US" sz="2800" dirty="0">
                <a:sym typeface="Symbol" pitchFamily="18" charset="2"/>
              </a:rPr>
              <a:t> = 3 and </a:t>
            </a:r>
            <a:r>
              <a:rPr lang="en-US" sz="2800" baseline="-25000" dirty="0">
                <a:sym typeface="Symbol" pitchFamily="18" charset="2"/>
              </a:rPr>
              <a:t>2</a:t>
            </a:r>
            <a:r>
              <a:rPr lang="en-US" sz="2800" dirty="0">
                <a:sym typeface="Symbol" pitchFamily="18" charset="2"/>
              </a:rPr>
              <a:t> = -1.</a:t>
            </a:r>
          </a:p>
          <a:p>
            <a:pPr marL="0" indent="0" eaLnBrk="1" hangingPunct="1">
              <a:defRPr/>
            </a:pPr>
            <a:endParaRPr lang="en-US" sz="1600" dirty="0">
              <a:sym typeface="Symbol" pitchFamily="18" charset="2"/>
            </a:endParaRPr>
          </a:p>
          <a:p>
            <a:pPr marL="0" indent="0" eaLnBrk="1" hangingPunct="1">
              <a:buNone/>
              <a:defRPr/>
            </a:pPr>
            <a:r>
              <a:rPr lang="en-US" sz="2800" dirty="0">
                <a:sym typeface="Symbol" pitchFamily="18" charset="2"/>
              </a:rPr>
              <a:t>Therefore, the solution to the recurrence relation and initial conditions is the sequence {a</a:t>
            </a:r>
            <a:r>
              <a:rPr lang="en-US" sz="2800" baseline="-25000" dirty="0">
                <a:sym typeface="Symbol" pitchFamily="18" charset="2"/>
              </a:rPr>
              <a:t>n</a:t>
            </a:r>
            <a:r>
              <a:rPr lang="en-US" sz="2800" dirty="0">
                <a:sym typeface="Symbol" pitchFamily="18" charset="2"/>
              </a:rPr>
              <a:t>} with</a:t>
            </a:r>
          </a:p>
          <a:p>
            <a:pPr marL="0" indent="0" eaLnBrk="1" hangingPunct="1">
              <a:buNone/>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32</a:t>
            </a:r>
            <a:r>
              <a:rPr lang="en-US" sz="2800" baseline="30000" dirty="0">
                <a:sym typeface="Symbol" pitchFamily="18" charset="2"/>
              </a:rPr>
              <a:t>n</a:t>
            </a:r>
            <a:r>
              <a:rPr lang="en-US" sz="2800" dirty="0">
                <a:sym typeface="Symbol" pitchFamily="18" charset="2"/>
              </a:rPr>
              <a:t> – (-1)</a:t>
            </a:r>
            <a:r>
              <a:rPr lang="en-US" sz="2800" baseline="30000" dirty="0">
                <a:sym typeface="Symbol" pitchFamily="18" charset="2"/>
              </a:rPr>
              <a:t>n</a:t>
            </a:r>
            <a:r>
              <a:rPr lang="en-US" sz="2800" dirty="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blinds(horizontal)">
                                      <p:cBhvr>
                                        <p:cTn id="7" dur="500"/>
                                        <p:tgtEl>
                                          <p:spTgt spid="490499">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90499">
                                            <p:txEl>
                                              <p:pRg st="1" end="1"/>
                                            </p:txEl>
                                          </p:spTgt>
                                        </p:tgtEl>
                                        <p:attrNameLst>
                                          <p:attrName>style.visibility</p:attrName>
                                        </p:attrNameLst>
                                      </p:cBhvr>
                                      <p:to>
                                        <p:strVal val="visible"/>
                                      </p:to>
                                    </p:set>
                                    <p:animEffect transition="in" filter="blinds(horizontal)">
                                      <p:cBhvr>
                                        <p:cTn id="11" dur="500"/>
                                        <p:tgtEl>
                                          <p:spTgt spid="490499">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90499">
                                            <p:txEl>
                                              <p:pRg st="2" end="2"/>
                                            </p:txEl>
                                          </p:spTgt>
                                        </p:tgtEl>
                                        <p:attrNameLst>
                                          <p:attrName>style.visibility</p:attrName>
                                        </p:attrNameLst>
                                      </p:cBhvr>
                                      <p:to>
                                        <p:strVal val="visible"/>
                                      </p:to>
                                    </p:set>
                                    <p:animEffect transition="in" filter="blinds(horizontal)">
                                      <p:cBhvr>
                                        <p:cTn id="15" dur="500"/>
                                        <p:tgtEl>
                                          <p:spTgt spid="4904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0499">
                                            <p:txEl>
                                              <p:pRg st="4" end="4"/>
                                            </p:txEl>
                                          </p:spTgt>
                                        </p:tgtEl>
                                        <p:attrNameLst>
                                          <p:attrName>style.visibility</p:attrName>
                                        </p:attrNameLst>
                                      </p:cBhvr>
                                      <p:to>
                                        <p:strVal val="visible"/>
                                      </p:to>
                                    </p:set>
                                    <p:animEffect transition="in" filter="blinds(horizontal)">
                                      <p:cBhvr>
                                        <p:cTn id="20" dur="500"/>
                                        <p:tgtEl>
                                          <p:spTgt spid="49049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0499">
                                            <p:txEl>
                                              <p:pRg st="6" end="6"/>
                                            </p:txEl>
                                          </p:spTgt>
                                        </p:tgtEl>
                                        <p:attrNameLst>
                                          <p:attrName>style.visibility</p:attrName>
                                        </p:attrNameLst>
                                      </p:cBhvr>
                                      <p:to>
                                        <p:strVal val="visible"/>
                                      </p:to>
                                    </p:set>
                                    <p:animEffect transition="in" filter="blinds(horizontal)">
                                      <p:cBhvr>
                                        <p:cTn id="25" dur="500"/>
                                        <p:tgtEl>
                                          <p:spTgt spid="490499">
                                            <p:txEl>
                                              <p:pRg st="6" end="6"/>
                                            </p:txEl>
                                          </p:spTgt>
                                        </p:tgtEl>
                                      </p:cBhvr>
                                    </p:animEffect>
                                  </p:childTnLst>
                                </p:cTn>
                              </p:par>
                            </p:childTnLst>
                          </p:cTn>
                        </p:par>
                        <p:par>
                          <p:cTn id="26" fill="hold" nodeType="with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90499">
                                            <p:txEl>
                                              <p:pRg st="7" end="7"/>
                                            </p:txEl>
                                          </p:spTgt>
                                        </p:tgtEl>
                                        <p:attrNameLst>
                                          <p:attrName>style.visibility</p:attrName>
                                        </p:attrNameLst>
                                      </p:cBhvr>
                                      <p:to>
                                        <p:strVal val="visible"/>
                                      </p:to>
                                    </p:set>
                                    <p:animEffect transition="in" filter="blinds(horizontal)">
                                      <p:cBhvr>
                                        <p:cTn id="29" dur="500"/>
                                        <p:tgtEl>
                                          <p:spTgt spid="490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3" name="Rectangle 3"/>
          <p:cNvSpPr>
            <a:spLocks noGrp="1" noChangeArrowheads="1"/>
          </p:cNvSpPr>
          <p:nvPr>
            <p:ph type="body" idx="1"/>
          </p:nvPr>
        </p:nvSpPr>
        <p:spPr>
          <a:xfrm>
            <a:off x="228600" y="762000"/>
            <a:ext cx="8763000" cy="5867400"/>
          </a:xfrm>
        </p:spPr>
        <p:txBody>
          <a:bodyPr>
            <a:normAutofit/>
          </a:bodyPr>
          <a:lstStyle/>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a:t>
            </a:r>
          </a:p>
          <a:p>
            <a:pPr marL="0" indent="0" eaLnBrk="1" hangingPunct="1">
              <a:buNone/>
              <a:defRPr/>
            </a:pPr>
            <a:r>
              <a:rPr lang="en-US" sz="2800" dirty="0">
                <a:sym typeface="Symbol" pitchFamily="18" charset="2"/>
              </a:rPr>
              <a:t>Give an explicit formula for the Fibonacci numbers.</a:t>
            </a: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Solution:</a:t>
            </a:r>
            <a:r>
              <a:rPr lang="en-US" sz="2800" dirty="0">
                <a:sym typeface="Symbol" pitchFamily="18" charset="2"/>
              </a:rPr>
              <a:t> </a:t>
            </a:r>
          </a:p>
          <a:p>
            <a:pPr marL="0" indent="0" eaLnBrk="1" hangingPunct="1">
              <a:buNone/>
              <a:defRPr/>
            </a:pPr>
            <a:r>
              <a:rPr lang="en-US" sz="2800" dirty="0">
                <a:sym typeface="Symbol" pitchFamily="18" charset="2"/>
              </a:rPr>
              <a:t>The Fibonacci numbers satisfy the recurrence relation </a:t>
            </a:r>
          </a:p>
          <a:p>
            <a:pPr marL="0" indent="0" eaLnBrk="1" hangingPunct="1">
              <a:buNone/>
              <a:defRPr/>
            </a:pPr>
            <a:r>
              <a:rPr lang="en-US" sz="2800" dirty="0">
                <a:sym typeface="Symbol" pitchFamily="18" charset="2"/>
              </a:rPr>
              <a:t>f</a:t>
            </a:r>
            <a:r>
              <a:rPr lang="en-US" sz="2800" baseline="-25000" dirty="0">
                <a:sym typeface="Symbol" pitchFamily="18" charset="2"/>
              </a:rPr>
              <a:t>n</a:t>
            </a:r>
            <a:r>
              <a:rPr lang="en-US" sz="2800" dirty="0">
                <a:sym typeface="Symbol" pitchFamily="18" charset="2"/>
              </a:rPr>
              <a:t> = f</a:t>
            </a:r>
            <a:r>
              <a:rPr lang="en-US" sz="2800" baseline="-25000" dirty="0">
                <a:sym typeface="Symbol" pitchFamily="18" charset="2"/>
              </a:rPr>
              <a:t>n-1</a:t>
            </a:r>
            <a:r>
              <a:rPr lang="en-US" sz="2800" dirty="0">
                <a:sym typeface="Symbol" pitchFamily="18" charset="2"/>
              </a:rPr>
              <a:t> + f</a:t>
            </a:r>
            <a:r>
              <a:rPr lang="en-US" sz="2800" baseline="-25000" dirty="0">
                <a:sym typeface="Symbol" pitchFamily="18" charset="2"/>
              </a:rPr>
              <a:t>n-2</a:t>
            </a:r>
            <a:r>
              <a:rPr lang="en-US" sz="2800" dirty="0">
                <a:sym typeface="Symbol" pitchFamily="18" charset="2"/>
              </a:rPr>
              <a:t> with initial conditions f</a:t>
            </a:r>
            <a:r>
              <a:rPr lang="en-US" sz="2800" baseline="-25000" dirty="0">
                <a:sym typeface="Symbol" pitchFamily="18" charset="2"/>
              </a:rPr>
              <a:t>0</a:t>
            </a:r>
            <a:r>
              <a:rPr lang="en-US" sz="2800" dirty="0">
                <a:sym typeface="Symbol" pitchFamily="18" charset="2"/>
              </a:rPr>
              <a:t> = 0 and f</a:t>
            </a:r>
            <a:r>
              <a:rPr lang="en-US" sz="2800" baseline="-25000" dirty="0">
                <a:sym typeface="Symbol" pitchFamily="18" charset="2"/>
              </a:rPr>
              <a:t>1</a:t>
            </a:r>
            <a:r>
              <a:rPr lang="en-US" sz="2800" dirty="0">
                <a:sym typeface="Symbol" pitchFamily="18" charset="2"/>
              </a:rPr>
              <a:t> = 1.</a:t>
            </a:r>
          </a:p>
          <a:p>
            <a:pPr marL="0" indent="0" eaLnBrk="1" hangingPunct="1">
              <a:buNone/>
              <a:defRPr/>
            </a:pPr>
            <a:r>
              <a:rPr lang="en-US" sz="2800" dirty="0">
                <a:sym typeface="Symbol" pitchFamily="18" charset="2"/>
              </a:rPr>
              <a:t>The characteristic equation is r</a:t>
            </a:r>
            <a:r>
              <a:rPr lang="en-US" sz="2800" baseline="30000" dirty="0">
                <a:sym typeface="Symbol" pitchFamily="18" charset="2"/>
              </a:rPr>
              <a:t>2</a:t>
            </a:r>
            <a:r>
              <a:rPr lang="en-US" sz="2800" dirty="0">
                <a:sym typeface="Symbol" pitchFamily="18" charset="2"/>
              </a:rPr>
              <a:t> – r – 1 = 0.Its roots are</a:t>
            </a:r>
          </a:p>
          <a:p>
            <a:pPr marL="0" indent="0" eaLnBrk="1" hangingPunct="1">
              <a:buNone/>
              <a:defRPr/>
            </a:pPr>
            <a:endParaRPr lang="en-US" sz="2800" dirty="0">
              <a:sym typeface="Symbol" pitchFamily="18" charset="2"/>
            </a:endParaRPr>
          </a:p>
          <a:p>
            <a:pPr marL="0" indent="0">
              <a:buNone/>
              <a:defRPr/>
            </a:pPr>
            <a:r>
              <a:rPr lang="en-US" sz="2800" dirty="0">
                <a:sym typeface="Symbol" pitchFamily="18" charset="2"/>
              </a:rPr>
              <a:t>Therefore, the Fibonacci numbers are given by</a:t>
            </a:r>
          </a:p>
          <a:p>
            <a:pPr marL="0" indent="0">
              <a:buNone/>
              <a:defRPr/>
            </a:pPr>
            <a:endParaRPr lang="en-US" sz="2800" dirty="0">
              <a:sym typeface="Symbol" pitchFamily="18" charset="2"/>
            </a:endParaRPr>
          </a:p>
          <a:p>
            <a:pPr marL="0" indent="0">
              <a:buNone/>
              <a:defRPr/>
            </a:pPr>
            <a:endParaRPr lang="en-US" sz="2800" dirty="0">
              <a:sym typeface="Symbol" pitchFamily="18" charset="2"/>
            </a:endParaRPr>
          </a:p>
          <a:p>
            <a:pPr marL="0" indent="0">
              <a:buNone/>
              <a:defRPr/>
            </a:pPr>
            <a:r>
              <a:rPr lang="en-US" sz="2800" dirty="0">
                <a:sym typeface="Symbol" pitchFamily="18" charset="2"/>
              </a:rPr>
              <a:t>For some constants </a:t>
            </a:r>
            <a:r>
              <a:rPr lang="el-GR" sz="2800" dirty="0">
                <a:sym typeface="Symbol" pitchFamily="18" charset="2"/>
              </a:rPr>
              <a:t>α</a:t>
            </a:r>
            <a:r>
              <a:rPr lang="en-US" sz="1600" dirty="0">
                <a:sym typeface="Symbol" pitchFamily="18" charset="2"/>
              </a:rPr>
              <a:t>1  </a:t>
            </a:r>
            <a:r>
              <a:rPr lang="en-US" sz="2800" dirty="0">
                <a:sym typeface="Symbol" pitchFamily="18" charset="2"/>
              </a:rPr>
              <a:t>and </a:t>
            </a:r>
            <a:r>
              <a:rPr lang="el-GR" sz="2800" dirty="0">
                <a:sym typeface="Symbol" pitchFamily="18" charset="2"/>
              </a:rPr>
              <a:t>α</a:t>
            </a:r>
            <a:r>
              <a:rPr lang="en-US" sz="1600" dirty="0">
                <a:sym typeface="Symbol" pitchFamily="18" charset="2"/>
              </a:rPr>
              <a:t>2</a:t>
            </a:r>
            <a:r>
              <a:rPr lang="en-US" sz="2800" dirty="0">
                <a:sym typeface="Symbol" pitchFamily="18" charset="2"/>
              </a:rPr>
              <a:t> </a:t>
            </a:r>
          </a:p>
          <a:p>
            <a:pPr marL="0" indent="0" eaLnBrk="1" hangingPunct="1">
              <a:buNone/>
              <a:defRPr/>
            </a:pPr>
            <a:endParaRPr lang="en-US" sz="2800" dirty="0">
              <a:sym typeface="Symbol" pitchFamily="18" charset="2"/>
            </a:endParaRP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7" name="Object 3"/>
          <p:cNvGraphicFramePr>
            <a:graphicFrameLocks noChangeAspect="1"/>
          </p:cNvGraphicFramePr>
          <p:nvPr/>
        </p:nvGraphicFramePr>
        <p:xfrm>
          <a:off x="1380067" y="3733800"/>
          <a:ext cx="2506133" cy="762000"/>
        </p:xfrm>
        <a:graphic>
          <a:graphicData uri="http://schemas.openxmlformats.org/presentationml/2006/ole">
            <mc:AlternateContent xmlns:mc="http://schemas.openxmlformats.org/markup-compatibility/2006">
              <mc:Choice xmlns:v="urn:schemas-microsoft-com:vml" Requires="v">
                <p:oleObj name="Equation" r:id="rId2" imgW="1409088" imgH="431613" progId="Equation.3">
                  <p:embed/>
                </p:oleObj>
              </mc:Choice>
              <mc:Fallback>
                <p:oleObj name="Equation" r:id="rId2" imgW="1409088" imgH="431613"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67" y="3733800"/>
                        <a:ext cx="250613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9" name="Object 5"/>
          <p:cNvGraphicFramePr>
            <a:graphicFrameLocks noChangeAspect="1"/>
          </p:cNvGraphicFramePr>
          <p:nvPr/>
        </p:nvGraphicFramePr>
        <p:xfrm>
          <a:off x="1362075" y="4953000"/>
          <a:ext cx="3412672" cy="914400"/>
        </p:xfrm>
        <a:graphic>
          <a:graphicData uri="http://schemas.openxmlformats.org/presentationml/2006/ole">
            <mc:AlternateContent xmlns:mc="http://schemas.openxmlformats.org/markup-compatibility/2006">
              <mc:Choice xmlns:v="urn:schemas-microsoft-com:vml" Requires="v">
                <p:oleObj name="Equation" r:id="rId4" imgW="1993900" imgH="533400" progId="Equation.3">
                  <p:embed/>
                </p:oleObj>
              </mc:Choice>
              <mc:Fallback>
                <p:oleObj name="Equation" r:id="rId4" imgW="1993900" imgH="533400" progId="Equation.3">
                  <p:embed/>
                  <p:pic>
                    <p:nvPicPr>
                      <p:cNvPr id="10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2075" y="4953000"/>
                        <a:ext cx="341267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blinds(horizontal)">
                                      <p:cBhvr>
                                        <p:cTn id="7" dur="500"/>
                                        <p:tgtEl>
                                          <p:spTgt spid="48128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11" dur="500"/>
                                        <p:tgtEl>
                                          <p:spTgt spid="48128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6" dur="500"/>
                                        <p:tgtEl>
                                          <p:spTgt spid="481283">
                                            <p:txEl>
                                              <p:pRg st="2" end="2"/>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81283">
                                            <p:txEl>
                                              <p:pRg st="3" end="3"/>
                                            </p:txEl>
                                          </p:spTgt>
                                        </p:tgtEl>
                                        <p:attrNameLst>
                                          <p:attrName>style.visibility</p:attrName>
                                        </p:attrNameLst>
                                      </p:cBhvr>
                                      <p:to>
                                        <p:strVal val="visible"/>
                                      </p:to>
                                    </p:set>
                                    <p:animEffect transition="in" filter="blinds(horizontal)">
                                      <p:cBhvr>
                                        <p:cTn id="20" dur="500"/>
                                        <p:tgtEl>
                                          <p:spTgt spid="481283">
                                            <p:txEl>
                                              <p:pRg st="3" end="3"/>
                                            </p:txEl>
                                          </p:spTgt>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481283">
                                            <p:txEl>
                                              <p:pRg st="4" end="4"/>
                                            </p:txEl>
                                          </p:spTgt>
                                        </p:tgtEl>
                                        <p:attrNameLst>
                                          <p:attrName>style.visibility</p:attrName>
                                        </p:attrNameLst>
                                      </p:cBhvr>
                                      <p:to>
                                        <p:strVal val="visible"/>
                                      </p:to>
                                    </p:set>
                                    <p:animEffect transition="in" filter="blinds(horizontal)">
                                      <p:cBhvr>
                                        <p:cTn id="24" dur="500"/>
                                        <p:tgtEl>
                                          <p:spTgt spid="48128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81283">
                                            <p:txEl>
                                              <p:pRg st="5" end="5"/>
                                            </p:txEl>
                                          </p:spTgt>
                                        </p:tgtEl>
                                        <p:attrNameLst>
                                          <p:attrName>style.visibility</p:attrName>
                                        </p:attrNameLst>
                                      </p:cBhvr>
                                      <p:to>
                                        <p:strVal val="visible"/>
                                      </p:to>
                                    </p:set>
                                    <p:animEffect transition="in" filter="blinds(horizontal)">
                                      <p:cBhvr>
                                        <p:cTn id="29" dur="500"/>
                                        <p:tgtEl>
                                          <p:spTgt spid="481283">
                                            <p:txEl>
                                              <p:pRg st="5" end="5"/>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blinds(horizontal)">
                                      <p:cBhvr>
                                        <p:cTn id="33" dur="500"/>
                                        <p:tgtEl>
                                          <p:spTgt spid="10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81283">
                                            <p:txEl>
                                              <p:pRg st="7" end="7"/>
                                            </p:txEl>
                                          </p:spTgt>
                                        </p:tgtEl>
                                        <p:attrNameLst>
                                          <p:attrName>style.visibility</p:attrName>
                                        </p:attrNameLst>
                                      </p:cBhvr>
                                      <p:to>
                                        <p:strVal val="visible"/>
                                      </p:to>
                                    </p:set>
                                    <p:animEffect transition="in" filter="blinds(horizontal)">
                                      <p:cBhvr>
                                        <p:cTn id="38" dur="500"/>
                                        <p:tgtEl>
                                          <p:spTgt spid="481283">
                                            <p:txEl>
                                              <p:pRg st="7" end="7"/>
                                            </p:txEl>
                                          </p:spTgt>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animEffect transition="in" filter="blinds(horizontal)">
                                      <p:cBhvr>
                                        <p:cTn id="42" dur="500"/>
                                        <p:tgtEl>
                                          <p:spTgt spid="1029"/>
                                        </p:tgtEl>
                                      </p:cBhvr>
                                    </p:animEffect>
                                  </p:childTnLst>
                                </p:cTn>
                              </p:par>
                            </p:childTnLst>
                          </p:cTn>
                        </p:par>
                        <p:par>
                          <p:cTn id="43" fill="hold">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481283">
                                            <p:txEl>
                                              <p:pRg st="10" end="10"/>
                                            </p:txEl>
                                          </p:spTgt>
                                        </p:tgtEl>
                                        <p:attrNameLst>
                                          <p:attrName>style.visibility</p:attrName>
                                        </p:attrNameLst>
                                      </p:cBhvr>
                                      <p:to>
                                        <p:strVal val="visible"/>
                                      </p:to>
                                    </p:set>
                                    <p:animEffect transition="in" filter="blinds(horizontal)">
                                      <p:cBhvr>
                                        <p:cTn id="46" dur="500"/>
                                        <p:tgtEl>
                                          <p:spTgt spid="481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a:spLocks noChangeArrowheads="1"/>
          </p:cNvSpPr>
          <p:nvPr/>
        </p:nvSpPr>
        <p:spPr bwMode="auto">
          <a:xfrm>
            <a:off x="228600" y="2590800"/>
            <a:ext cx="8458200" cy="2057400"/>
          </a:xfrm>
          <a:prstGeom prst="rect">
            <a:avLst/>
          </a:prstGeom>
          <a:noFill/>
          <a:ln w="9525">
            <a:noFill/>
            <a:miter lim="800000"/>
            <a:headEnd/>
            <a:tailEnd/>
          </a:ln>
          <a:effectLst/>
        </p:spPr>
        <p:txBody>
          <a:bodyPr/>
          <a:lstStyle/>
          <a:p>
            <a:pPr>
              <a:defRPr/>
            </a:pPr>
            <a:endParaRPr lang="en-US" sz="3200" dirty="0">
              <a:effectLst>
                <a:outerShdw blurRad="38100" dist="38100" dir="2700000" algn="tl">
                  <a:srgbClr val="000000"/>
                </a:outerShdw>
              </a:effectLst>
            </a:endParaRPr>
          </a:p>
        </p:txBody>
      </p:sp>
      <p:sp>
        <p:nvSpPr>
          <p:cNvPr id="12" name="Content Placeholder 11"/>
          <p:cNvSpPr>
            <a:spLocks noGrp="1"/>
          </p:cNvSpPr>
          <p:nvPr>
            <p:ph idx="1"/>
          </p:nvPr>
        </p:nvSpPr>
        <p:spPr>
          <a:xfrm>
            <a:off x="457200" y="838200"/>
            <a:ext cx="8229600" cy="5715000"/>
          </a:xfrm>
        </p:spPr>
        <p:txBody>
          <a:bodyPr>
            <a:normAutofit/>
          </a:bodyPr>
          <a:lstStyle/>
          <a:p>
            <a:pPr marL="0" algn="just">
              <a:buNone/>
            </a:pPr>
            <a:r>
              <a:rPr lang="en-US" sz="2800" dirty="0"/>
              <a:t>We can determine values for these constants so that the sequence meets the conditions f</a:t>
            </a:r>
            <a:r>
              <a:rPr lang="en-US" sz="2800" baseline="-25000" dirty="0"/>
              <a:t>0</a:t>
            </a:r>
            <a:r>
              <a:rPr lang="en-US" sz="2800" dirty="0"/>
              <a:t>=0 and </a:t>
            </a:r>
            <a:br>
              <a:rPr lang="en-US" sz="2800" dirty="0"/>
            </a:br>
            <a:r>
              <a:rPr lang="en-US" sz="2800" dirty="0"/>
              <a:t>f</a:t>
            </a:r>
            <a:r>
              <a:rPr lang="en-US" sz="2800" baseline="-25000" dirty="0"/>
              <a:t>1</a:t>
            </a:r>
            <a:r>
              <a:rPr lang="en-US" sz="2800" dirty="0"/>
              <a:t> = 1: </a:t>
            </a:r>
          </a:p>
          <a:p>
            <a:pPr marL="0" algn="just">
              <a:buNone/>
            </a:pPr>
            <a:endParaRPr lang="en-US" sz="2800" dirty="0"/>
          </a:p>
          <a:p>
            <a:pPr marL="0" algn="just">
              <a:buNone/>
            </a:pPr>
            <a:endParaRPr lang="en-US" sz="2800" dirty="0"/>
          </a:p>
          <a:p>
            <a:pPr marL="0" algn="just">
              <a:buNone/>
            </a:pPr>
            <a:r>
              <a:rPr lang="en-US" sz="2800" dirty="0">
                <a:sym typeface="Symbol" pitchFamily="18" charset="2"/>
              </a:rPr>
              <a:t>The unique solution to this system of two equations and two variables is</a:t>
            </a:r>
          </a:p>
          <a:p>
            <a:pPr marL="0" algn="just">
              <a:buNone/>
            </a:pPr>
            <a:endParaRPr lang="en-US" sz="2800" dirty="0">
              <a:sym typeface="Symbol" pitchFamily="18" charset="2"/>
            </a:endParaRPr>
          </a:p>
          <a:p>
            <a:pPr marL="0" algn="just">
              <a:buNone/>
            </a:pPr>
            <a:r>
              <a:rPr lang="en-US" sz="2800" dirty="0"/>
              <a:t>So finally </a:t>
            </a:r>
            <a:r>
              <a:rPr lang="en-US" sz="2800"/>
              <a:t>we obtain </a:t>
            </a:r>
            <a:r>
              <a:rPr lang="en-US" sz="2800" dirty="0"/>
              <a:t>an explicit formula for the Fibonacci numbers: </a:t>
            </a:r>
          </a:p>
          <a:p>
            <a:pPr marL="0" algn="just">
              <a:buNone/>
            </a:pPr>
            <a:endParaRPr lang="en-US" sz="3200" dirty="0">
              <a:sym typeface="Symbol" pitchFamily="18" charset="2"/>
            </a:endParaRPr>
          </a:p>
          <a:p>
            <a:pPr marL="0" algn="just">
              <a:buNone/>
            </a:pPr>
            <a:endParaRPr lang="en-US" sz="2800" dirty="0"/>
          </a:p>
          <a:p>
            <a:endParaRPr lang="en-US" dirty="0"/>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3" name="Object 5"/>
          <p:cNvGraphicFramePr>
            <a:graphicFrameLocks noChangeAspect="1"/>
          </p:cNvGraphicFramePr>
          <p:nvPr/>
        </p:nvGraphicFramePr>
        <p:xfrm>
          <a:off x="1143000" y="2057400"/>
          <a:ext cx="1666875" cy="381000"/>
        </p:xfrm>
        <a:graphic>
          <a:graphicData uri="http://schemas.openxmlformats.org/presentationml/2006/ole">
            <mc:AlternateContent xmlns:mc="http://schemas.openxmlformats.org/markup-compatibility/2006">
              <mc:Choice xmlns:v="urn:schemas-microsoft-com:vml" Requires="v">
                <p:oleObj name="Equation" r:id="rId2" imgW="1002865" imgH="228501" progId="Equation.3">
                  <p:embed/>
                </p:oleObj>
              </mc:Choice>
              <mc:Fallback>
                <p:oleObj name="Equation" r:id="rId2" imgW="1002865" imgH="228501" progId="Equation.3">
                  <p:embed/>
                  <p:pic>
                    <p:nvPicPr>
                      <p:cNvPr id="20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16668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5" name="Object 7"/>
          <p:cNvGraphicFramePr>
            <a:graphicFrameLocks noChangeAspect="1"/>
          </p:cNvGraphicFramePr>
          <p:nvPr/>
        </p:nvGraphicFramePr>
        <p:xfrm>
          <a:off x="1143000" y="2438400"/>
          <a:ext cx="3400245" cy="838200"/>
        </p:xfrm>
        <a:graphic>
          <a:graphicData uri="http://schemas.openxmlformats.org/presentationml/2006/ole">
            <mc:AlternateContent xmlns:mc="http://schemas.openxmlformats.org/markup-compatibility/2006">
              <mc:Choice xmlns:v="urn:schemas-microsoft-com:vml" Requires="v">
                <p:oleObj name="Equation" r:id="rId4" imgW="2044700" imgH="508000" progId="Equation.3">
                  <p:embed/>
                </p:oleObj>
              </mc:Choice>
              <mc:Fallback>
                <p:oleObj name="Equation" r:id="rId4" imgW="2044700" imgH="508000" progId="Equation.3">
                  <p:embed/>
                  <p:pic>
                    <p:nvPicPr>
                      <p:cNvPr id="20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438400"/>
                        <a:ext cx="340024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7" name="Object 9"/>
          <p:cNvGraphicFramePr>
            <a:graphicFrameLocks noChangeAspect="1"/>
          </p:cNvGraphicFramePr>
          <p:nvPr/>
        </p:nvGraphicFramePr>
        <p:xfrm>
          <a:off x="1219200" y="4114800"/>
          <a:ext cx="1981200" cy="665441"/>
        </p:xfrm>
        <a:graphic>
          <a:graphicData uri="http://schemas.openxmlformats.org/presentationml/2006/ole">
            <mc:AlternateContent xmlns:mc="http://schemas.openxmlformats.org/markup-compatibility/2006">
              <mc:Choice xmlns:v="urn:schemas-microsoft-com:vml" Requires="v">
                <p:oleObj name="Equation" r:id="rId6" imgW="1244600" imgH="419100" progId="Equation.3">
                  <p:embed/>
                </p:oleObj>
              </mc:Choice>
              <mc:Fallback>
                <p:oleObj name="Equation" r:id="rId6" imgW="1244600" imgH="419100" progId="Equation.3">
                  <p:embed/>
                  <p:pic>
                    <p:nvPicPr>
                      <p:cNvPr id="2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114800"/>
                        <a:ext cx="1981200" cy="665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9" name="Object 11"/>
          <p:cNvGraphicFramePr>
            <a:graphicFrameLocks noChangeAspect="1"/>
          </p:cNvGraphicFramePr>
          <p:nvPr/>
        </p:nvGraphicFramePr>
        <p:xfrm>
          <a:off x="1057275" y="5638800"/>
          <a:ext cx="3367768" cy="838200"/>
        </p:xfrm>
        <a:graphic>
          <a:graphicData uri="http://schemas.openxmlformats.org/presentationml/2006/ole">
            <mc:AlternateContent xmlns:mc="http://schemas.openxmlformats.org/markup-compatibility/2006">
              <mc:Choice xmlns:v="urn:schemas-microsoft-com:vml" Requires="v">
                <p:oleObj name="Equation" r:id="rId8" imgW="2146300" imgH="533400" progId="Equation.3">
                  <p:embed/>
                </p:oleObj>
              </mc:Choice>
              <mc:Fallback>
                <p:oleObj name="Equation" r:id="rId8" imgW="2146300" imgH="533400" progId="Equation.3">
                  <p:embed/>
                  <p:pic>
                    <p:nvPicPr>
                      <p:cNvPr id="205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638800"/>
                        <a:ext cx="336776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blinds(horizontal)">
                                      <p:cBhvr>
                                        <p:cTn id="12" dur="500"/>
                                        <p:tgtEl>
                                          <p:spTgt spid="2053"/>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055"/>
                                        </p:tgtEl>
                                        <p:attrNameLst>
                                          <p:attrName>style.visibility</p:attrName>
                                        </p:attrNameLst>
                                      </p:cBhvr>
                                      <p:to>
                                        <p:strVal val="visible"/>
                                      </p:to>
                                    </p:set>
                                    <p:animEffect transition="in" filter="blinds(horizontal)">
                                      <p:cBhvr>
                                        <p:cTn id="16" dur="500"/>
                                        <p:tgtEl>
                                          <p:spTgt spid="2055"/>
                                        </p:tgtEl>
                                      </p:cBhvr>
                                    </p:animEffect>
                                  </p:childTnLst>
                                </p:cTn>
                              </p:par>
                            </p:childTnLst>
                          </p:cTn>
                        </p:par>
                        <p:par>
                          <p:cTn id="17" fill="hold">
                            <p:stCondLst>
                              <p:cond delay="1000"/>
                            </p:stCondLst>
                            <p:childTnLst>
                              <p:par>
                                <p:cTn id="18" presetID="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482309"/>
                                        </p:tgtEl>
                                        <p:attrNameLst>
                                          <p:attrName>style.visibility</p:attrName>
                                        </p:attrNameLst>
                                      </p:cBhvr>
                                      <p:to>
                                        <p:strVal val="visible"/>
                                      </p:to>
                                    </p:set>
                                    <p:anim calcmode="lin" valueType="num">
                                      <p:cBhvr additive="base">
                                        <p:cTn id="20" dur="500" fill="hold"/>
                                        <p:tgtEl>
                                          <p:spTgt spid="482309"/>
                                        </p:tgtEl>
                                        <p:attrNameLst>
                                          <p:attrName>ppt_x</p:attrName>
                                        </p:attrNameLst>
                                      </p:cBhvr>
                                      <p:tavLst>
                                        <p:tav tm="0">
                                          <p:val>
                                            <p:strVal val="0-#ppt_w/2"/>
                                          </p:val>
                                        </p:tav>
                                        <p:tav tm="100000">
                                          <p:val>
                                            <p:strVal val="#ppt_x"/>
                                          </p:val>
                                        </p:tav>
                                      </p:tavLst>
                                    </p:anim>
                                    <p:anim calcmode="lin" valueType="num">
                                      <p:cBhvr additive="base">
                                        <p:cTn id="21" dur="500" fill="hold"/>
                                        <p:tgtEl>
                                          <p:spTgt spid="48230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blinds(horizontal)">
                                      <p:cBhvr>
                                        <p:cTn id="26" dur="500"/>
                                        <p:tgtEl>
                                          <p:spTgt spid="12">
                                            <p:txEl>
                                              <p:pRg st="3" end="3"/>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2057"/>
                                        </p:tgtEl>
                                        <p:attrNameLst>
                                          <p:attrName>style.visibility</p:attrName>
                                        </p:attrNameLst>
                                      </p:cBhvr>
                                      <p:to>
                                        <p:strVal val="visible"/>
                                      </p:to>
                                    </p:set>
                                    <p:animEffect transition="in" filter="blinds(horizontal)">
                                      <p:cBhvr>
                                        <p:cTn id="30" dur="500"/>
                                        <p:tgtEl>
                                          <p:spTgt spid="205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blinds(horizontal)">
                                      <p:cBhvr>
                                        <p:cTn id="35" dur="500"/>
                                        <p:tgtEl>
                                          <p:spTgt spid="12">
                                            <p:txEl>
                                              <p:pRg st="5" end="5"/>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2059"/>
                                        </p:tgtEl>
                                        <p:attrNameLst>
                                          <p:attrName>style.visibility</p:attrName>
                                        </p:attrNameLst>
                                      </p:cBhvr>
                                      <p:to>
                                        <p:strVal val="visible"/>
                                      </p:to>
                                    </p:set>
                                    <p:animEffect transition="in" filter="blinds(horizontal)">
                                      <p:cBhvr>
                                        <p:cTn id="39"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3811" name="Rectangle 3"/>
          <p:cNvSpPr>
            <a:spLocks noGrp="1" noChangeArrowheads="1"/>
          </p:cNvSpPr>
          <p:nvPr>
            <p:ph type="body" idx="1"/>
          </p:nvPr>
        </p:nvSpPr>
        <p:spPr>
          <a:xfrm>
            <a:off x="228600" y="990600"/>
            <a:ext cx="8763000" cy="5257800"/>
          </a:xfrm>
        </p:spPr>
        <p:txBody>
          <a:bodyPr/>
          <a:lstStyle/>
          <a:p>
            <a:pPr marL="0" indent="0" eaLnBrk="1" hangingPunct="1">
              <a:buNone/>
              <a:defRPr/>
            </a:pPr>
            <a:r>
              <a:rPr lang="en-US" sz="2800" dirty="0">
                <a:sym typeface="Symbol" pitchFamily="18" charset="2"/>
              </a:rPr>
              <a:t>But what happens if the characteristic equation has only one root?</a:t>
            </a:r>
          </a:p>
          <a:p>
            <a:pPr marL="0" indent="0" eaLnBrk="1" hangingPunct="1">
              <a:buNone/>
              <a:defRPr/>
            </a:pPr>
            <a:r>
              <a:rPr lang="en-US" sz="2800" dirty="0">
                <a:sym typeface="Symbol" pitchFamily="18" charset="2"/>
              </a:rPr>
              <a:t>How can we then match our equation with the initial conditions a</a:t>
            </a:r>
            <a:r>
              <a:rPr lang="en-US" sz="2800" baseline="-25000" dirty="0">
                <a:sym typeface="Symbol" pitchFamily="18" charset="2"/>
              </a:rPr>
              <a:t>0</a:t>
            </a:r>
            <a:r>
              <a:rPr lang="en-US" sz="2800" dirty="0">
                <a:sym typeface="Symbol" pitchFamily="18" charset="2"/>
              </a:rPr>
              <a:t> and a</a:t>
            </a:r>
            <a:r>
              <a:rPr lang="en-US" sz="2800" baseline="-25000" dirty="0">
                <a:sym typeface="Symbol" pitchFamily="18" charset="2"/>
              </a:rPr>
              <a:t>1 </a:t>
            </a:r>
            <a:r>
              <a:rPr lang="en-US" sz="2800" dirty="0">
                <a:sym typeface="Symbol" pitchFamily="18" charset="2"/>
              </a:rPr>
              <a:t>?</a:t>
            </a: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Theorem:</a:t>
            </a:r>
          </a:p>
          <a:p>
            <a:pPr marL="0" indent="0" eaLnBrk="1" hangingPunct="1">
              <a:buNone/>
              <a:defRPr/>
            </a:pPr>
            <a:r>
              <a:rPr lang="en-US" sz="2800" dirty="0">
                <a:sym typeface="Symbol" pitchFamily="18" charset="2"/>
              </a:rPr>
              <a:t> Let c</a:t>
            </a:r>
            <a:r>
              <a:rPr lang="en-US" sz="2800" baseline="-25000" dirty="0">
                <a:sym typeface="Symbol" pitchFamily="18" charset="2"/>
              </a:rPr>
              <a:t>1</a:t>
            </a:r>
            <a:r>
              <a:rPr lang="en-US" sz="2800" dirty="0">
                <a:sym typeface="Symbol" pitchFamily="18" charset="2"/>
              </a:rPr>
              <a:t> and c</a:t>
            </a:r>
            <a:r>
              <a:rPr lang="en-US" sz="2800" baseline="-25000" dirty="0">
                <a:sym typeface="Symbol" pitchFamily="18" charset="2"/>
              </a:rPr>
              <a:t>2</a:t>
            </a:r>
            <a:r>
              <a:rPr lang="en-US" sz="2800" dirty="0">
                <a:sym typeface="Symbol" pitchFamily="18" charset="2"/>
              </a:rPr>
              <a:t> be real numbers with c</a:t>
            </a:r>
            <a:r>
              <a:rPr lang="en-US" sz="2800" baseline="-25000" dirty="0">
                <a:sym typeface="Symbol" pitchFamily="18" charset="2"/>
              </a:rPr>
              <a:t>2</a:t>
            </a:r>
            <a:r>
              <a:rPr lang="en-US" sz="2800" dirty="0">
                <a:sym typeface="Symbol" pitchFamily="18" charset="2"/>
              </a:rPr>
              <a:t> 0. Suppose that r</a:t>
            </a:r>
            <a:r>
              <a:rPr lang="en-US" sz="2800" baseline="30000" dirty="0">
                <a:sym typeface="Symbol" pitchFamily="18" charset="2"/>
              </a:rPr>
              <a:t>2</a:t>
            </a:r>
            <a:r>
              <a:rPr lang="en-US" sz="2800" dirty="0">
                <a:sym typeface="Symbol" pitchFamily="18" charset="2"/>
              </a:rPr>
              <a:t> – c</a:t>
            </a:r>
            <a:r>
              <a:rPr lang="en-US" sz="2800" baseline="-25000" dirty="0">
                <a:sym typeface="Symbol" pitchFamily="18" charset="2"/>
              </a:rPr>
              <a:t>1</a:t>
            </a:r>
            <a:r>
              <a:rPr lang="en-US" sz="2800" dirty="0">
                <a:sym typeface="Symbol" pitchFamily="18" charset="2"/>
              </a:rPr>
              <a:t>r – c</a:t>
            </a:r>
            <a:r>
              <a:rPr lang="en-US" sz="2800" baseline="-25000" dirty="0">
                <a:sym typeface="Symbol" pitchFamily="18" charset="2"/>
              </a:rPr>
              <a:t>2</a:t>
            </a:r>
            <a:r>
              <a:rPr lang="en-US" sz="2800" dirty="0">
                <a:sym typeface="Symbol" pitchFamily="18" charset="2"/>
              </a:rPr>
              <a:t> = 0 has only one root r</a:t>
            </a:r>
            <a:r>
              <a:rPr lang="en-US" sz="2800" baseline="-25000" dirty="0">
                <a:sym typeface="Symbol" pitchFamily="18" charset="2"/>
              </a:rPr>
              <a:t>0</a:t>
            </a:r>
            <a:r>
              <a:rPr lang="en-US" sz="2800" dirty="0">
                <a:sym typeface="Symbol" pitchFamily="18" charset="2"/>
              </a:rPr>
              <a:t>. </a:t>
            </a:r>
            <a:br>
              <a:rPr lang="en-US" sz="2800" dirty="0">
                <a:sym typeface="Symbol" pitchFamily="18" charset="2"/>
              </a:rPr>
            </a:br>
            <a:r>
              <a:rPr lang="en-US" sz="2800" dirty="0">
                <a:sym typeface="Symbol" pitchFamily="18" charset="2"/>
              </a:rPr>
              <a:t>A sequence {a</a:t>
            </a:r>
            <a:r>
              <a:rPr lang="en-US" sz="2800" baseline="-25000" dirty="0">
                <a:sym typeface="Symbol" pitchFamily="18" charset="2"/>
              </a:rPr>
              <a:t>n</a:t>
            </a:r>
            <a:r>
              <a:rPr lang="en-US" sz="2800" dirty="0">
                <a:sym typeface="Symbol" pitchFamily="18" charset="2"/>
              </a:rPr>
              <a:t>} is a solution of the recurrence relation a</a:t>
            </a:r>
            <a:r>
              <a:rPr lang="en-US" sz="2800" baseline="-25000" dirty="0">
                <a:sym typeface="Symbol" pitchFamily="18" charset="2"/>
              </a:rPr>
              <a:t>n</a:t>
            </a:r>
            <a:r>
              <a:rPr lang="en-US" sz="2800" dirty="0">
                <a:sym typeface="Symbol" pitchFamily="18" charset="2"/>
              </a:rPr>
              <a:t> = c</a:t>
            </a:r>
            <a:r>
              <a:rPr lang="en-US" sz="2800" baseline="-25000" dirty="0">
                <a:sym typeface="Symbol" pitchFamily="18" charset="2"/>
              </a:rPr>
              <a:t>1</a:t>
            </a:r>
            <a:r>
              <a:rPr lang="en-US" sz="2800" dirty="0">
                <a:sym typeface="Symbol" pitchFamily="18" charset="2"/>
              </a:rPr>
              <a:t>a</a:t>
            </a:r>
            <a:r>
              <a:rPr lang="en-US" sz="2800" baseline="-25000" dirty="0">
                <a:sym typeface="Symbol" pitchFamily="18" charset="2"/>
              </a:rPr>
              <a:t>n-1</a:t>
            </a:r>
            <a:r>
              <a:rPr lang="en-US" sz="2800" dirty="0">
                <a:sym typeface="Symbol" pitchFamily="18" charset="2"/>
              </a:rPr>
              <a:t> + c</a:t>
            </a:r>
            <a:r>
              <a:rPr lang="en-US" sz="2800" baseline="-25000" dirty="0">
                <a:sym typeface="Symbol" pitchFamily="18" charset="2"/>
              </a:rPr>
              <a:t>2</a:t>
            </a:r>
            <a:r>
              <a:rPr lang="en-US" sz="2800" dirty="0">
                <a:sym typeface="Symbol" pitchFamily="18" charset="2"/>
              </a:rPr>
              <a:t>a</a:t>
            </a:r>
            <a:r>
              <a:rPr lang="en-US" sz="2800" baseline="-25000" dirty="0">
                <a:sym typeface="Symbol" pitchFamily="18" charset="2"/>
              </a:rPr>
              <a:t>n-2</a:t>
            </a:r>
            <a:r>
              <a:rPr lang="en-US" sz="2800" dirty="0">
                <a:sym typeface="Symbol" pitchFamily="18" charset="2"/>
              </a:rPr>
              <a:t> if and only if </a:t>
            </a:r>
            <a:br>
              <a:rPr lang="en-US" sz="2800" dirty="0">
                <a:sym typeface="Symbol" pitchFamily="18" charset="2"/>
              </a:rPr>
            </a:br>
            <a:r>
              <a:rPr lang="en-US" sz="2800" dirty="0">
                <a:sym typeface="Symbol" pitchFamily="18" charset="2"/>
              </a:rPr>
              <a:t>a</a:t>
            </a:r>
            <a:r>
              <a:rPr lang="en-US" sz="2800" baseline="-25000" dirty="0">
                <a:sym typeface="Symbol" pitchFamily="18" charset="2"/>
              </a:rPr>
              <a:t>n</a:t>
            </a:r>
            <a:r>
              <a:rPr lang="en-US" sz="2800" dirty="0">
                <a:sym typeface="Symbol" pitchFamily="18" charset="2"/>
              </a:rPr>
              <a:t> = </a:t>
            </a:r>
            <a:r>
              <a:rPr lang="en-US" sz="2800" baseline="-25000" dirty="0">
                <a:sym typeface="Symbol" pitchFamily="18" charset="2"/>
              </a:rPr>
              <a:t>1</a:t>
            </a:r>
            <a:r>
              <a:rPr lang="en-US" sz="2800" dirty="0">
                <a:sym typeface="Symbol" pitchFamily="18" charset="2"/>
              </a:rPr>
              <a:t>r</a:t>
            </a:r>
            <a:r>
              <a:rPr lang="en-US" sz="2800" baseline="-25000" dirty="0">
                <a:sym typeface="Symbol" pitchFamily="18" charset="2"/>
              </a:rPr>
              <a:t>0</a:t>
            </a:r>
            <a:r>
              <a:rPr lang="en-US" sz="2800" baseline="30000" dirty="0">
                <a:sym typeface="Symbol" pitchFamily="18" charset="2"/>
              </a:rPr>
              <a:t>n</a:t>
            </a:r>
            <a:r>
              <a:rPr lang="en-US" sz="2800" dirty="0">
                <a:sym typeface="Symbol" pitchFamily="18" charset="2"/>
              </a:rPr>
              <a:t> + </a:t>
            </a:r>
            <a:r>
              <a:rPr lang="en-US" sz="2800" baseline="-25000" dirty="0">
                <a:sym typeface="Symbol" pitchFamily="18" charset="2"/>
              </a:rPr>
              <a:t>2</a:t>
            </a:r>
            <a:r>
              <a:rPr lang="en-US" sz="2800" b="1" dirty="0">
                <a:sym typeface="Symbol" pitchFamily="18" charset="2"/>
              </a:rPr>
              <a:t>n</a:t>
            </a:r>
            <a:r>
              <a:rPr lang="en-US" sz="2800" dirty="0">
                <a:sym typeface="Symbol" pitchFamily="18" charset="2"/>
              </a:rPr>
              <a:t>r</a:t>
            </a:r>
            <a:r>
              <a:rPr lang="en-US" sz="2800" baseline="-25000" dirty="0">
                <a:sym typeface="Symbol" pitchFamily="18" charset="2"/>
              </a:rPr>
              <a:t>0</a:t>
            </a:r>
            <a:r>
              <a:rPr lang="en-US" sz="2800" baseline="30000" dirty="0">
                <a:sym typeface="Symbol" pitchFamily="18" charset="2"/>
              </a:rPr>
              <a:t>n</a:t>
            </a:r>
            <a:r>
              <a:rPr lang="en-US" sz="2800" dirty="0">
                <a:sym typeface="Symbol" pitchFamily="18" charset="2"/>
              </a:rPr>
              <a:t>, for n = 0, 1, 2, …, where </a:t>
            </a:r>
            <a:r>
              <a:rPr lang="en-US" sz="2800" baseline="-25000" dirty="0">
                <a:sym typeface="Symbol" pitchFamily="18" charset="2"/>
              </a:rPr>
              <a:t>1</a:t>
            </a:r>
            <a:r>
              <a:rPr lang="en-US" sz="2800" dirty="0">
                <a:sym typeface="Symbol" pitchFamily="18" charset="2"/>
              </a:rPr>
              <a:t> and </a:t>
            </a:r>
            <a:r>
              <a:rPr lang="en-US" sz="2800" baseline="-25000" dirty="0">
                <a:sym typeface="Symbol" pitchFamily="18" charset="2"/>
              </a:rPr>
              <a:t>2</a:t>
            </a:r>
            <a:r>
              <a:rPr lang="en-US" sz="2800" dirty="0">
                <a:sym typeface="Symbol" pitchFamily="18" charset="2"/>
              </a:rPr>
              <a:t> are constants.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7" dur="500"/>
                                        <p:tgtEl>
                                          <p:spTgt spid="50381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03811">
                                            <p:txEl>
                                              <p:pRg st="1" end="1"/>
                                            </p:txEl>
                                          </p:spTgt>
                                        </p:tgtEl>
                                        <p:attrNameLst>
                                          <p:attrName>style.visibility</p:attrName>
                                        </p:attrNameLst>
                                      </p:cBhvr>
                                      <p:to>
                                        <p:strVal val="visible"/>
                                      </p:to>
                                    </p:set>
                                    <p:animEffect transition="in" filter="blinds(horizontal)">
                                      <p:cBhvr>
                                        <p:cTn id="11" dur="500"/>
                                        <p:tgtEl>
                                          <p:spTgt spid="503811">
                                            <p:txEl>
                                              <p:pRg st="1" end="1"/>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03811">
                                            <p:txEl>
                                              <p:pRg st="2" end="2"/>
                                            </p:txEl>
                                          </p:spTgt>
                                        </p:tgtEl>
                                        <p:attrNameLst>
                                          <p:attrName>style.visibility</p:attrName>
                                        </p:attrNameLst>
                                      </p:cBhvr>
                                      <p:to>
                                        <p:strVal val="visible"/>
                                      </p:to>
                                    </p:set>
                                    <p:animEffect transition="in" filter="blinds(horizontal)">
                                      <p:cBhvr>
                                        <p:cTn id="16" dur="500"/>
                                        <p:tgtEl>
                                          <p:spTgt spid="503811">
                                            <p:txEl>
                                              <p:pRg st="2" end="2"/>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503811">
                                            <p:txEl>
                                              <p:pRg st="3" end="3"/>
                                            </p:txEl>
                                          </p:spTgt>
                                        </p:tgtEl>
                                        <p:attrNameLst>
                                          <p:attrName>style.visibility</p:attrName>
                                        </p:attrNameLst>
                                      </p:cBhvr>
                                      <p:to>
                                        <p:strVal val="visible"/>
                                      </p:to>
                                    </p:set>
                                    <p:animEffect transition="in" filter="blinds(horizontal)">
                                      <p:cBhvr>
                                        <p:cTn id="20" dur="500"/>
                                        <p:tgtEl>
                                          <p:spTgt spid="503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a:xfrm>
            <a:off x="228600" y="838200"/>
            <a:ext cx="8763000" cy="5562600"/>
          </a:xfrm>
        </p:spPr>
        <p:txBody>
          <a:bodyPr>
            <a:normAutofit fontScale="85000" lnSpcReduction="20000"/>
          </a:bodyPr>
          <a:lstStyle/>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What is the solution of the recurrence relation a</a:t>
            </a:r>
            <a:r>
              <a:rPr lang="en-US" sz="2800" baseline="-25000" dirty="0">
                <a:sym typeface="Symbol" pitchFamily="18" charset="2"/>
              </a:rPr>
              <a:t>n</a:t>
            </a:r>
            <a:r>
              <a:rPr lang="en-US" sz="2800" dirty="0">
                <a:sym typeface="Symbol" pitchFamily="18" charset="2"/>
              </a:rPr>
              <a:t> = 6a</a:t>
            </a:r>
            <a:r>
              <a:rPr lang="en-US" sz="2800" baseline="-25000" dirty="0">
                <a:sym typeface="Symbol" pitchFamily="18" charset="2"/>
              </a:rPr>
              <a:t>n-1</a:t>
            </a:r>
            <a:r>
              <a:rPr lang="en-US" sz="2800" dirty="0">
                <a:sym typeface="Symbol" pitchFamily="18" charset="2"/>
              </a:rPr>
              <a:t> – 9a</a:t>
            </a:r>
            <a:r>
              <a:rPr lang="en-US" sz="2800" baseline="-25000" dirty="0">
                <a:sym typeface="Symbol" pitchFamily="18" charset="2"/>
              </a:rPr>
              <a:t>n-2</a:t>
            </a:r>
            <a:r>
              <a:rPr lang="en-US" sz="2800" dirty="0">
                <a:sym typeface="Symbol" pitchFamily="18" charset="2"/>
              </a:rPr>
              <a:t> with a</a:t>
            </a:r>
            <a:r>
              <a:rPr lang="en-US" sz="2800" baseline="-25000" dirty="0">
                <a:sym typeface="Symbol" pitchFamily="18" charset="2"/>
              </a:rPr>
              <a:t>0</a:t>
            </a:r>
            <a:r>
              <a:rPr lang="en-US" sz="2800" dirty="0">
                <a:sym typeface="Symbol" pitchFamily="18" charset="2"/>
              </a:rPr>
              <a:t> = 1 and a</a:t>
            </a:r>
            <a:r>
              <a:rPr lang="en-US" sz="2800" baseline="-25000" dirty="0">
                <a:sym typeface="Symbol" pitchFamily="18" charset="2"/>
              </a:rPr>
              <a:t>1</a:t>
            </a:r>
            <a:r>
              <a:rPr lang="en-US" sz="2800" dirty="0">
                <a:sym typeface="Symbol" pitchFamily="18" charset="2"/>
              </a:rPr>
              <a:t> = 6?</a:t>
            </a: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Solution:</a:t>
            </a:r>
          </a:p>
          <a:p>
            <a:pPr marL="0" indent="0" eaLnBrk="1" hangingPunct="1">
              <a:buNone/>
              <a:defRPr/>
            </a:pPr>
            <a:r>
              <a:rPr lang="en-US" sz="2800" dirty="0">
                <a:sym typeface="Symbol" pitchFamily="18" charset="2"/>
              </a:rPr>
              <a:t> The only root of r</a:t>
            </a:r>
            <a:r>
              <a:rPr lang="en-US" sz="2800" baseline="30000" dirty="0">
                <a:sym typeface="Symbol" pitchFamily="18" charset="2"/>
              </a:rPr>
              <a:t>2</a:t>
            </a:r>
            <a:r>
              <a:rPr lang="en-US" sz="2800" dirty="0">
                <a:sym typeface="Symbol" pitchFamily="18" charset="2"/>
              </a:rPr>
              <a:t> – 6r + 9 = 0 is r</a:t>
            </a:r>
            <a:r>
              <a:rPr lang="en-US" sz="2800" baseline="-25000" dirty="0">
                <a:sym typeface="Symbol" pitchFamily="18" charset="2"/>
              </a:rPr>
              <a:t>0</a:t>
            </a:r>
            <a:r>
              <a:rPr lang="en-US" sz="2800" dirty="0">
                <a:sym typeface="Symbol" pitchFamily="18" charset="2"/>
              </a:rPr>
              <a:t> = 3.</a:t>
            </a:r>
            <a:br>
              <a:rPr lang="en-US" sz="2800" dirty="0">
                <a:sym typeface="Symbol" pitchFamily="18" charset="2"/>
              </a:rPr>
            </a:br>
            <a:r>
              <a:rPr lang="en-US" sz="2800" dirty="0">
                <a:sym typeface="Symbol" pitchFamily="18" charset="2"/>
              </a:rPr>
              <a:t>Hence, the solution to the recurrence relation is</a:t>
            </a:r>
          </a:p>
          <a:p>
            <a:pPr marL="0" indent="0" eaLnBrk="1" hangingPunct="1">
              <a:buNone/>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a:t>
            </a:r>
            <a:r>
              <a:rPr lang="en-US" sz="2800" baseline="-25000" dirty="0">
                <a:sym typeface="Symbol" pitchFamily="18" charset="2"/>
              </a:rPr>
              <a:t>1</a:t>
            </a:r>
            <a:r>
              <a:rPr lang="en-US" sz="2800" dirty="0">
                <a:sym typeface="Symbol" pitchFamily="18" charset="2"/>
              </a:rPr>
              <a:t>3</a:t>
            </a:r>
            <a:r>
              <a:rPr lang="en-US" sz="2800" baseline="30000" dirty="0">
                <a:sym typeface="Symbol" pitchFamily="18" charset="2"/>
              </a:rPr>
              <a:t>n</a:t>
            </a:r>
            <a:r>
              <a:rPr lang="en-US" sz="2800" dirty="0">
                <a:sym typeface="Symbol" pitchFamily="18" charset="2"/>
              </a:rPr>
              <a:t> + </a:t>
            </a:r>
            <a:r>
              <a:rPr lang="en-US" sz="2800" baseline="-25000" dirty="0">
                <a:sym typeface="Symbol" pitchFamily="18" charset="2"/>
              </a:rPr>
              <a:t>2</a:t>
            </a:r>
            <a:r>
              <a:rPr lang="en-US" sz="2800" dirty="0">
                <a:sym typeface="Symbol" pitchFamily="18" charset="2"/>
              </a:rPr>
              <a:t>n3</a:t>
            </a:r>
            <a:r>
              <a:rPr lang="en-US" sz="2800" baseline="30000" dirty="0">
                <a:sym typeface="Symbol" pitchFamily="18" charset="2"/>
              </a:rPr>
              <a:t>n</a:t>
            </a:r>
            <a:r>
              <a:rPr lang="en-US" sz="2800" dirty="0">
                <a:sym typeface="Symbol" pitchFamily="18" charset="2"/>
              </a:rPr>
              <a:t>  for some constants </a:t>
            </a:r>
            <a:r>
              <a:rPr lang="en-US" sz="2800" baseline="-25000" dirty="0">
                <a:sym typeface="Symbol" pitchFamily="18" charset="2"/>
              </a:rPr>
              <a:t>1</a:t>
            </a:r>
            <a:r>
              <a:rPr lang="en-US" sz="2800" dirty="0">
                <a:sym typeface="Symbol" pitchFamily="18" charset="2"/>
              </a:rPr>
              <a:t> and </a:t>
            </a:r>
            <a:r>
              <a:rPr lang="en-US" sz="2800" baseline="-25000" dirty="0">
                <a:sym typeface="Symbol" pitchFamily="18" charset="2"/>
              </a:rPr>
              <a:t>2</a:t>
            </a:r>
            <a:r>
              <a:rPr lang="en-US" sz="2800" dirty="0">
                <a:sym typeface="Symbol" pitchFamily="18" charset="2"/>
              </a:rPr>
              <a:t>.</a:t>
            </a:r>
          </a:p>
          <a:p>
            <a:pPr marL="0" indent="0" eaLnBrk="1" hangingPunct="1">
              <a:buNone/>
              <a:defRPr/>
            </a:pPr>
            <a:r>
              <a:rPr lang="en-US" sz="2800" dirty="0">
                <a:sym typeface="Symbol" pitchFamily="18" charset="2"/>
              </a:rPr>
              <a:t>To match the initial condition, we need</a:t>
            </a:r>
          </a:p>
          <a:p>
            <a:pPr marL="0" indent="0" eaLnBrk="1" hangingPunct="1">
              <a:buNone/>
              <a:defRPr/>
            </a:pPr>
            <a:r>
              <a:rPr lang="en-US" sz="2800" dirty="0">
                <a:sym typeface="Symbol" pitchFamily="18" charset="2"/>
              </a:rPr>
              <a:t>a</a:t>
            </a:r>
            <a:r>
              <a:rPr lang="en-US" sz="2800" baseline="-25000" dirty="0">
                <a:sym typeface="Symbol" pitchFamily="18" charset="2"/>
              </a:rPr>
              <a:t>0</a:t>
            </a:r>
            <a:r>
              <a:rPr lang="en-US" sz="2800" dirty="0">
                <a:sym typeface="Symbol" pitchFamily="18" charset="2"/>
              </a:rPr>
              <a:t> = 1 = </a:t>
            </a:r>
            <a:r>
              <a:rPr lang="en-US" sz="2800" baseline="-25000" dirty="0">
                <a:sym typeface="Symbol" pitchFamily="18" charset="2"/>
              </a:rPr>
              <a:t>1</a:t>
            </a:r>
            <a:br>
              <a:rPr lang="en-US" sz="2800" dirty="0">
                <a:sym typeface="Symbol" pitchFamily="18" charset="2"/>
              </a:rPr>
            </a:br>
            <a:r>
              <a:rPr lang="en-US" sz="2800" dirty="0">
                <a:sym typeface="Symbol" pitchFamily="18" charset="2"/>
              </a:rPr>
              <a:t>a</a:t>
            </a:r>
            <a:r>
              <a:rPr lang="en-US" sz="2800" baseline="-25000" dirty="0">
                <a:sym typeface="Symbol" pitchFamily="18" charset="2"/>
              </a:rPr>
              <a:t>1</a:t>
            </a:r>
            <a:r>
              <a:rPr lang="en-US" sz="2800" dirty="0">
                <a:sym typeface="Symbol" pitchFamily="18" charset="2"/>
              </a:rPr>
              <a:t> = 6 = </a:t>
            </a:r>
            <a:r>
              <a:rPr lang="en-US" sz="2800" baseline="-25000" dirty="0">
                <a:sym typeface="Symbol" pitchFamily="18" charset="2"/>
              </a:rPr>
              <a:t>1</a:t>
            </a:r>
            <a:r>
              <a:rPr lang="en-US" sz="2800" dirty="0">
                <a:sym typeface="Symbol" pitchFamily="18" charset="2"/>
              </a:rPr>
              <a:t>3 + </a:t>
            </a:r>
            <a:r>
              <a:rPr lang="en-US" sz="2800" baseline="-25000" dirty="0">
                <a:sym typeface="Symbol" pitchFamily="18" charset="2"/>
              </a:rPr>
              <a:t>2</a:t>
            </a:r>
            <a:r>
              <a:rPr lang="en-US" sz="2800" dirty="0">
                <a:sym typeface="Symbol" pitchFamily="18" charset="2"/>
              </a:rPr>
              <a:t>3</a:t>
            </a:r>
          </a:p>
          <a:p>
            <a:pPr marL="0" indent="0" eaLnBrk="1" hangingPunct="1">
              <a:buNone/>
              <a:defRPr/>
            </a:pPr>
            <a:r>
              <a:rPr lang="en-US" sz="2800" dirty="0">
                <a:sym typeface="Symbol" pitchFamily="18" charset="2"/>
              </a:rPr>
              <a:t>Solving these equations yields </a:t>
            </a:r>
            <a:r>
              <a:rPr lang="en-US" sz="2800" baseline="-25000" dirty="0">
                <a:sym typeface="Symbol" pitchFamily="18" charset="2"/>
              </a:rPr>
              <a:t>1</a:t>
            </a:r>
            <a:r>
              <a:rPr lang="en-US" sz="2800" dirty="0">
                <a:sym typeface="Symbol" pitchFamily="18" charset="2"/>
              </a:rPr>
              <a:t> = 1 and </a:t>
            </a:r>
            <a:r>
              <a:rPr lang="en-US" sz="2800" baseline="-25000" dirty="0">
                <a:sym typeface="Symbol" pitchFamily="18" charset="2"/>
              </a:rPr>
              <a:t>2</a:t>
            </a:r>
            <a:r>
              <a:rPr lang="en-US" sz="2800" dirty="0">
                <a:sym typeface="Symbol" pitchFamily="18" charset="2"/>
              </a:rPr>
              <a:t> = 1.</a:t>
            </a:r>
          </a:p>
          <a:p>
            <a:pPr marL="0" indent="0" eaLnBrk="1" hangingPunct="1">
              <a:buNone/>
              <a:defRPr/>
            </a:pPr>
            <a:r>
              <a:rPr lang="en-US" sz="2800" dirty="0">
                <a:sym typeface="Symbol" pitchFamily="18" charset="2"/>
              </a:rPr>
              <a:t>Consequently, the overall solution is given by</a:t>
            </a:r>
          </a:p>
          <a:p>
            <a:pPr marL="0" indent="0" eaLnBrk="1" hangingPunct="1">
              <a:buNone/>
              <a:defRPr/>
            </a:pPr>
            <a:r>
              <a:rPr lang="en-US" sz="2800" dirty="0">
                <a:sym typeface="Symbol" pitchFamily="18" charset="2"/>
              </a:rPr>
              <a:t>a</a:t>
            </a:r>
            <a:r>
              <a:rPr lang="en-US" sz="2800" baseline="-25000" dirty="0">
                <a:sym typeface="Symbol" pitchFamily="18" charset="2"/>
              </a:rPr>
              <a:t>n</a:t>
            </a:r>
            <a:r>
              <a:rPr lang="en-US" sz="2800" dirty="0">
                <a:sym typeface="Symbol" pitchFamily="18" charset="2"/>
              </a:rPr>
              <a:t> = 3</a:t>
            </a:r>
            <a:r>
              <a:rPr lang="en-US" sz="2800" baseline="30000" dirty="0">
                <a:sym typeface="Symbol" pitchFamily="18" charset="2"/>
              </a:rPr>
              <a:t>n</a:t>
            </a:r>
            <a:r>
              <a:rPr lang="en-US" sz="2800" dirty="0">
                <a:sym typeface="Symbol" pitchFamily="18" charset="2"/>
              </a:rPr>
              <a:t> + n3</a:t>
            </a:r>
            <a:r>
              <a:rPr lang="en-US" sz="2800" baseline="30000" dirty="0">
                <a:sym typeface="Symbol" pitchFamily="18" charset="2"/>
              </a:rPr>
              <a:t>n</a:t>
            </a:r>
            <a:r>
              <a:rPr lang="en-US" sz="2800" dirty="0">
                <a:sym typeface="Symbol" pitchFamily="18" charset="2"/>
              </a:rPr>
              <a:t>.</a:t>
            </a:r>
          </a:p>
          <a:p>
            <a:pPr marL="0" indent="0" eaLnBrk="1" hangingPunct="1">
              <a:buNone/>
              <a:defRPr/>
            </a:pPr>
            <a:r>
              <a:rPr lang="en-US" sz="2800" dirty="0">
                <a:sym typeface="Symbol" pitchFamily="18" charset="2"/>
              </a:rPr>
              <a:t>Verify:</a:t>
            </a:r>
          </a:p>
          <a:p>
            <a:pPr marL="0" indent="0">
              <a:buNone/>
              <a:defRPr/>
            </a:pPr>
            <a:r>
              <a:rPr lang="en-US" sz="2800" dirty="0">
                <a:sym typeface="Symbol" pitchFamily="18" charset="2"/>
              </a:rPr>
              <a:t>RHS =6(3</a:t>
            </a:r>
            <a:r>
              <a:rPr lang="en-US" sz="2800" baseline="30000" dirty="0">
                <a:sym typeface="Symbol" pitchFamily="18" charset="2"/>
              </a:rPr>
              <a:t>n-1</a:t>
            </a:r>
            <a:r>
              <a:rPr lang="en-US" sz="2800" dirty="0">
                <a:sym typeface="Symbol" pitchFamily="18" charset="2"/>
              </a:rPr>
              <a:t> + (n-1)3</a:t>
            </a:r>
            <a:r>
              <a:rPr lang="en-US" sz="2800" baseline="30000" dirty="0">
                <a:sym typeface="Symbol" pitchFamily="18" charset="2"/>
              </a:rPr>
              <a:t>n-1</a:t>
            </a:r>
            <a:r>
              <a:rPr lang="en-US" sz="2800" dirty="0">
                <a:sym typeface="Symbol" pitchFamily="18" charset="2"/>
              </a:rPr>
              <a:t>)- 9(3</a:t>
            </a:r>
            <a:r>
              <a:rPr lang="en-US" sz="2800" baseline="30000" dirty="0">
                <a:sym typeface="Symbol" pitchFamily="18" charset="2"/>
              </a:rPr>
              <a:t>n-2</a:t>
            </a:r>
            <a:r>
              <a:rPr lang="en-US" sz="2800" dirty="0">
                <a:sym typeface="Symbol" pitchFamily="18" charset="2"/>
              </a:rPr>
              <a:t> + (n-2)3</a:t>
            </a:r>
            <a:r>
              <a:rPr lang="en-US" sz="2800" baseline="30000" dirty="0">
                <a:sym typeface="Symbol" pitchFamily="18" charset="2"/>
              </a:rPr>
              <a:t>n-2</a:t>
            </a:r>
            <a:r>
              <a:rPr lang="en-US" sz="2800" dirty="0">
                <a:sym typeface="Symbol" pitchFamily="18" charset="2"/>
              </a:rPr>
              <a:t>)</a:t>
            </a:r>
          </a:p>
          <a:p>
            <a:pPr marL="0" indent="0">
              <a:buNone/>
              <a:defRPr/>
            </a:pPr>
            <a:r>
              <a:rPr lang="en-US" sz="2800" dirty="0">
                <a:sym typeface="Symbol" pitchFamily="18" charset="2"/>
              </a:rPr>
              <a:t>=3</a:t>
            </a:r>
            <a:r>
              <a:rPr lang="en-US" sz="2800" baseline="30000" dirty="0">
                <a:sym typeface="Symbol" pitchFamily="18" charset="2"/>
              </a:rPr>
              <a:t>n-2</a:t>
            </a:r>
            <a:r>
              <a:rPr lang="en-US" sz="2800" dirty="0">
                <a:sym typeface="Symbol" pitchFamily="18" charset="2"/>
              </a:rPr>
              <a:t>(18+18n-18-9-9n+18)=3</a:t>
            </a:r>
            <a:r>
              <a:rPr lang="en-US" sz="2800" baseline="30000" dirty="0">
                <a:sym typeface="Symbol" pitchFamily="18" charset="2"/>
              </a:rPr>
              <a:t>n</a:t>
            </a:r>
            <a:r>
              <a:rPr lang="en-US" sz="2800" dirty="0">
                <a:sym typeface="Symbol" pitchFamily="18" charset="2"/>
              </a:rPr>
              <a:t> (1+n)=LHS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blinds(horizontal)">
                                      <p:cBhvr>
                                        <p:cTn id="7" dur="500"/>
                                        <p:tgtEl>
                                          <p:spTgt spid="504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5">
                                            <p:txEl>
                                              <p:pRg st="1" end="1"/>
                                            </p:txEl>
                                          </p:spTgt>
                                        </p:tgtEl>
                                        <p:attrNameLst>
                                          <p:attrName>style.visibility</p:attrName>
                                        </p:attrNameLst>
                                      </p:cBhvr>
                                      <p:to>
                                        <p:strVal val="visible"/>
                                      </p:to>
                                    </p:set>
                                    <p:animEffect transition="in" filter="blinds(horizontal)">
                                      <p:cBhvr>
                                        <p:cTn id="12" dur="500"/>
                                        <p:tgtEl>
                                          <p:spTgt spid="504835">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4835">
                                            <p:txEl>
                                              <p:pRg st="2" end="2"/>
                                            </p:txEl>
                                          </p:spTgt>
                                        </p:tgtEl>
                                        <p:attrNameLst>
                                          <p:attrName>style.visibility</p:attrName>
                                        </p:attrNameLst>
                                      </p:cBhvr>
                                      <p:to>
                                        <p:strVal val="visible"/>
                                      </p:to>
                                    </p:set>
                                    <p:animEffect transition="in" filter="blinds(horizontal)">
                                      <p:cBhvr>
                                        <p:cTn id="16" dur="500"/>
                                        <p:tgtEl>
                                          <p:spTgt spid="504835">
                                            <p:txEl>
                                              <p:pRg st="2" end="2"/>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04835">
                                            <p:txEl>
                                              <p:pRg st="3" end="3"/>
                                            </p:txEl>
                                          </p:spTgt>
                                        </p:tgtEl>
                                        <p:attrNameLst>
                                          <p:attrName>style.visibility</p:attrName>
                                        </p:attrNameLst>
                                      </p:cBhvr>
                                      <p:to>
                                        <p:strVal val="visible"/>
                                      </p:to>
                                    </p:set>
                                    <p:animEffect transition="in" filter="blinds(horizontal)">
                                      <p:cBhvr>
                                        <p:cTn id="20" dur="500"/>
                                        <p:tgtEl>
                                          <p:spTgt spid="504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4835">
                                            <p:txEl>
                                              <p:pRg st="4" end="4"/>
                                            </p:txEl>
                                          </p:spTgt>
                                        </p:tgtEl>
                                        <p:attrNameLst>
                                          <p:attrName>style.visibility</p:attrName>
                                        </p:attrNameLst>
                                      </p:cBhvr>
                                      <p:to>
                                        <p:strVal val="visible"/>
                                      </p:to>
                                    </p:set>
                                    <p:animEffect transition="in" filter="blinds(horizontal)">
                                      <p:cBhvr>
                                        <p:cTn id="25" dur="500"/>
                                        <p:tgtEl>
                                          <p:spTgt spid="504835">
                                            <p:txEl>
                                              <p:pRg st="4" end="4"/>
                                            </p:txEl>
                                          </p:spTgt>
                                        </p:tgtEl>
                                      </p:cBhvr>
                                    </p:animEffect>
                                  </p:childTnLst>
                                </p:cTn>
                              </p:par>
                            </p:childTnLst>
                          </p:cTn>
                        </p:par>
                        <p:par>
                          <p:cTn id="26" fill="hold" nodeType="with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04835">
                                            <p:txEl>
                                              <p:pRg st="5" end="5"/>
                                            </p:txEl>
                                          </p:spTgt>
                                        </p:tgtEl>
                                        <p:attrNameLst>
                                          <p:attrName>style.visibility</p:attrName>
                                        </p:attrNameLst>
                                      </p:cBhvr>
                                      <p:to>
                                        <p:strVal val="visible"/>
                                      </p:to>
                                    </p:set>
                                    <p:animEffect transition="in" filter="blinds(horizontal)">
                                      <p:cBhvr>
                                        <p:cTn id="29" dur="500"/>
                                        <p:tgtEl>
                                          <p:spTgt spid="50483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4835">
                                            <p:txEl>
                                              <p:pRg st="6" end="6"/>
                                            </p:txEl>
                                          </p:spTgt>
                                        </p:tgtEl>
                                        <p:attrNameLst>
                                          <p:attrName>style.visibility</p:attrName>
                                        </p:attrNameLst>
                                      </p:cBhvr>
                                      <p:to>
                                        <p:strVal val="visible"/>
                                      </p:to>
                                    </p:set>
                                    <p:animEffect transition="in" filter="blinds(horizontal)">
                                      <p:cBhvr>
                                        <p:cTn id="34" dur="500"/>
                                        <p:tgtEl>
                                          <p:spTgt spid="50483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04835">
                                            <p:txEl>
                                              <p:pRg st="7" end="7"/>
                                            </p:txEl>
                                          </p:spTgt>
                                        </p:tgtEl>
                                        <p:attrNameLst>
                                          <p:attrName>style.visibility</p:attrName>
                                        </p:attrNameLst>
                                      </p:cBhvr>
                                      <p:to>
                                        <p:strVal val="visible"/>
                                      </p:to>
                                    </p:set>
                                    <p:animEffect transition="in" filter="blinds(horizontal)">
                                      <p:cBhvr>
                                        <p:cTn id="39" dur="500"/>
                                        <p:tgtEl>
                                          <p:spTgt spid="504835">
                                            <p:txEl>
                                              <p:pRg st="7" end="7"/>
                                            </p:txEl>
                                          </p:spTgt>
                                        </p:tgtEl>
                                      </p:cBhvr>
                                    </p:animEffect>
                                  </p:childTnLst>
                                </p:cTn>
                              </p:par>
                            </p:childTnLst>
                          </p:cTn>
                        </p:par>
                        <p:par>
                          <p:cTn id="40" fill="hold" nodeType="with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504835">
                                            <p:txEl>
                                              <p:pRg st="8" end="8"/>
                                            </p:txEl>
                                          </p:spTgt>
                                        </p:tgtEl>
                                        <p:attrNameLst>
                                          <p:attrName>style.visibility</p:attrName>
                                        </p:attrNameLst>
                                      </p:cBhvr>
                                      <p:to>
                                        <p:strVal val="visible"/>
                                      </p:to>
                                    </p:set>
                                    <p:animEffect transition="in" filter="blinds(horizontal)">
                                      <p:cBhvr>
                                        <p:cTn id="43" dur="500"/>
                                        <p:tgtEl>
                                          <p:spTgt spid="50483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04835">
                                            <p:txEl>
                                              <p:pRg st="9" end="9"/>
                                            </p:txEl>
                                          </p:spTgt>
                                        </p:tgtEl>
                                        <p:attrNameLst>
                                          <p:attrName>style.visibility</p:attrName>
                                        </p:attrNameLst>
                                      </p:cBhvr>
                                      <p:to>
                                        <p:strVal val="visible"/>
                                      </p:to>
                                    </p:set>
                                    <p:animEffect transition="in" filter="blinds(horizontal)">
                                      <p:cBhvr>
                                        <p:cTn id="48" dur="500"/>
                                        <p:tgtEl>
                                          <p:spTgt spid="50483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04835">
                                            <p:txEl>
                                              <p:pRg st="10" end="10"/>
                                            </p:txEl>
                                          </p:spTgt>
                                        </p:tgtEl>
                                        <p:attrNameLst>
                                          <p:attrName>style.visibility</p:attrName>
                                        </p:attrNameLst>
                                      </p:cBhvr>
                                      <p:to>
                                        <p:strVal val="visible"/>
                                      </p:to>
                                    </p:set>
                                    <p:animEffect transition="in" filter="blinds(horizontal)">
                                      <p:cBhvr>
                                        <p:cTn id="53" dur="500"/>
                                        <p:tgtEl>
                                          <p:spTgt spid="504835">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4835">
                                            <p:txEl>
                                              <p:pRg st="11" end="11"/>
                                            </p:txEl>
                                          </p:spTgt>
                                        </p:tgtEl>
                                        <p:attrNameLst>
                                          <p:attrName>style.visibility</p:attrName>
                                        </p:attrNameLst>
                                      </p:cBhvr>
                                      <p:to>
                                        <p:strVal val="visible"/>
                                      </p:to>
                                    </p:set>
                                    <p:animEffect transition="in" filter="blinds(horizontal)">
                                      <p:cBhvr>
                                        <p:cTn id="58" dur="500"/>
                                        <p:tgtEl>
                                          <p:spTgt spid="5048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marL="0">
              <a:buNone/>
            </a:pPr>
            <a:r>
              <a:rPr lang="en-US" u="sng" dirty="0">
                <a:effectLst>
                  <a:outerShdw blurRad="38100" dist="38100" dir="2700000" algn="tl">
                    <a:srgbClr val="000000">
                      <a:alpha val="43137"/>
                    </a:srgbClr>
                  </a:outerShdw>
                </a:effectLst>
              </a:rPr>
              <a:t>Example: </a:t>
            </a:r>
            <a:r>
              <a:rPr lang="en-US" dirty="0"/>
              <a:t>Use the merge sort to put the terms of the list 8, 2, 4, 6, 9, 7, 10, 1, 5, 3 in increasing order</a:t>
            </a:r>
            <a:br>
              <a:rPr lang="en-US" dirty="0"/>
            </a:br>
            <a:br>
              <a:rPr lang="en-US" dirty="0"/>
            </a:br>
            <a:endParaRPr lang="en-US" dirty="0"/>
          </a:p>
        </p:txBody>
      </p:sp>
      <p:pic>
        <p:nvPicPr>
          <p:cNvPr id="39938" name="Picture 2"/>
          <p:cNvPicPr>
            <a:picLocks noChangeAspect="1" noChangeArrowheads="1"/>
          </p:cNvPicPr>
          <p:nvPr/>
        </p:nvPicPr>
        <p:blipFill>
          <a:blip r:embed="rId2" cstate="print">
            <a:clrChange>
              <a:clrFrom>
                <a:srgbClr val="FFFFFF"/>
              </a:clrFrom>
              <a:clrTo>
                <a:srgbClr val="FFFFFF">
                  <a:alpha val="0"/>
                </a:srgbClr>
              </a:clrTo>
            </a:clrChange>
            <a:lum bright="-30000" contrast="30000"/>
          </a:blip>
          <a:srcRect/>
          <a:stretch>
            <a:fillRect/>
          </a:stretch>
        </p:blipFill>
        <p:spPr bwMode="auto">
          <a:xfrm>
            <a:off x="2762250" y="1876425"/>
            <a:ext cx="3619500" cy="3762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blinds(horizontal)">
                                      <p:cBhvr>
                                        <p:cTn id="12"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5859" name="Rectangle 3"/>
          <p:cNvSpPr>
            <a:spLocks noGrp="1" noChangeArrowheads="1"/>
          </p:cNvSpPr>
          <p:nvPr>
            <p:ph type="body" idx="1"/>
          </p:nvPr>
        </p:nvSpPr>
        <p:spPr>
          <a:xfrm>
            <a:off x="228600" y="990600"/>
            <a:ext cx="8763000" cy="5410200"/>
          </a:xfrm>
        </p:spPr>
        <p:txBody>
          <a:bodyPr>
            <a:normAutofit fontScale="92500"/>
          </a:bodyPr>
          <a:lstStyle/>
          <a:p>
            <a:pPr marL="0" indent="0" algn="just">
              <a:spcAft>
                <a:spcPct val="20000"/>
              </a:spcAft>
              <a:buNone/>
              <a:defRPr/>
            </a:pPr>
            <a:r>
              <a:rPr lang="en-US" sz="2800" u="sng" dirty="0">
                <a:effectLst>
                  <a:outerShdw blurRad="38100" dist="38100" dir="2700000" algn="tl">
                    <a:srgbClr val="000000">
                      <a:alpha val="43137"/>
                    </a:srgbClr>
                  </a:outerShdw>
                </a:effectLst>
              </a:rPr>
              <a:t>Solving Recurrence Relations </a:t>
            </a:r>
          </a:p>
          <a:p>
            <a:pPr marL="0" indent="0" algn="just">
              <a:spcAft>
                <a:spcPct val="20000"/>
              </a:spcAft>
              <a:buNone/>
              <a:defRPr/>
            </a:pPr>
            <a:r>
              <a:rPr lang="en-US" sz="2800" u="sng" dirty="0">
                <a:effectLst>
                  <a:outerShdw blurRad="38100" dist="38100" dir="2700000" algn="tl">
                    <a:srgbClr val="000000">
                      <a:alpha val="43137"/>
                    </a:srgbClr>
                  </a:outerShdw>
                </a:effectLst>
              </a:rPr>
              <a:t>Divide-and-Conquer Relations</a:t>
            </a:r>
            <a:endParaRPr lang="en-US" sz="2800" u="sng" dirty="0">
              <a:effectLst>
                <a:outerShdw blurRad="38100" dist="38100" dir="2700000" algn="tl">
                  <a:srgbClr val="000000">
                    <a:alpha val="43137"/>
                  </a:srgbClr>
                </a:outerShdw>
              </a:effectLst>
              <a:sym typeface="Symbol" pitchFamily="18" charset="2"/>
            </a:endParaRPr>
          </a:p>
          <a:p>
            <a:pPr marL="0" indent="0" algn="just" eaLnBrk="1" hangingPunct="1">
              <a:spcAft>
                <a:spcPct val="20000"/>
              </a:spcAft>
              <a:defRPr/>
            </a:pPr>
            <a:r>
              <a:rPr lang="en-US" sz="2800" dirty="0">
                <a:sym typeface="Symbol" pitchFamily="18" charset="2"/>
              </a:rPr>
              <a:t>Some algorithms take a problem and successively divide it into one or more smaller problems until there is a trivial solution to them.</a:t>
            </a:r>
          </a:p>
          <a:p>
            <a:pPr marL="0" indent="0" algn="just" eaLnBrk="1" hangingPunct="1">
              <a:spcAft>
                <a:spcPct val="20000"/>
              </a:spcAft>
              <a:defRPr/>
            </a:pPr>
            <a:r>
              <a:rPr lang="en-US" sz="2800" dirty="0">
                <a:sym typeface="Symbol" pitchFamily="18" charset="2"/>
              </a:rPr>
              <a:t>For example, the binary search algorithm recursively divides the input into two halves and eliminates the irrelevant half until only one relevant element remained.</a:t>
            </a:r>
          </a:p>
          <a:p>
            <a:pPr marL="0" indent="0" algn="just" eaLnBrk="1" hangingPunct="1">
              <a:spcAft>
                <a:spcPct val="20000"/>
              </a:spcAft>
              <a:defRPr/>
            </a:pPr>
            <a:r>
              <a:rPr lang="en-US" sz="2800" dirty="0">
                <a:sym typeface="Symbol" pitchFamily="18" charset="2"/>
              </a:rPr>
              <a:t>This technique is called “divide and conquer”.</a:t>
            </a:r>
          </a:p>
          <a:p>
            <a:pPr marL="0" indent="0" algn="just" eaLnBrk="1" hangingPunct="1">
              <a:spcAft>
                <a:spcPct val="20000"/>
              </a:spcAft>
              <a:defRPr/>
            </a:pPr>
            <a:r>
              <a:rPr lang="en-US" sz="2800" dirty="0">
                <a:sym typeface="Symbol" pitchFamily="18" charset="2"/>
              </a:rPr>
              <a:t>We can use recurrence relations to analyze the complexity of such algorithms.</a:t>
            </a:r>
          </a:p>
        </p:txBody>
      </p:sp>
    </p:spTree>
    <p:extLst>
      <p:ext uri="{BB962C8B-B14F-4D97-AF65-F5344CB8AC3E}">
        <p14:creationId xmlns:p14="http://schemas.microsoft.com/office/powerpoint/2010/main" val="20658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Effect transition="in" filter="blinds(horizontal)">
                                      <p:cBhvr>
                                        <p:cTn id="7" dur="500"/>
                                        <p:tgtEl>
                                          <p:spTgt spid="505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5859">
                                            <p:txEl>
                                              <p:pRg st="1" end="1"/>
                                            </p:txEl>
                                          </p:spTgt>
                                        </p:tgtEl>
                                        <p:attrNameLst>
                                          <p:attrName>style.visibility</p:attrName>
                                        </p:attrNameLst>
                                      </p:cBhvr>
                                      <p:to>
                                        <p:strVal val="visible"/>
                                      </p:to>
                                    </p:set>
                                    <p:animEffect transition="in" filter="blinds(horizontal)">
                                      <p:cBhvr>
                                        <p:cTn id="12" dur="500"/>
                                        <p:tgtEl>
                                          <p:spTgt spid="505859">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5859">
                                            <p:txEl>
                                              <p:pRg st="2" end="2"/>
                                            </p:txEl>
                                          </p:spTgt>
                                        </p:tgtEl>
                                        <p:attrNameLst>
                                          <p:attrName>style.visibility</p:attrName>
                                        </p:attrNameLst>
                                      </p:cBhvr>
                                      <p:to>
                                        <p:strVal val="visible"/>
                                      </p:to>
                                    </p:set>
                                    <p:animEffect transition="in" filter="blinds(horizontal)">
                                      <p:cBhvr>
                                        <p:cTn id="16" dur="500"/>
                                        <p:tgtEl>
                                          <p:spTgt spid="505859">
                                            <p:txEl>
                                              <p:pRg st="2" end="2"/>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05859">
                                            <p:txEl>
                                              <p:pRg st="3" end="3"/>
                                            </p:txEl>
                                          </p:spTgt>
                                        </p:tgtEl>
                                        <p:attrNameLst>
                                          <p:attrName>style.visibility</p:attrName>
                                        </p:attrNameLst>
                                      </p:cBhvr>
                                      <p:to>
                                        <p:strVal val="visible"/>
                                      </p:to>
                                    </p:set>
                                    <p:animEffect transition="in" filter="blinds(horizontal)">
                                      <p:cBhvr>
                                        <p:cTn id="20" dur="500"/>
                                        <p:tgtEl>
                                          <p:spTgt spid="505859">
                                            <p:txEl>
                                              <p:pRg st="3" end="3"/>
                                            </p:txEl>
                                          </p:spTgt>
                                        </p:tgtEl>
                                      </p:cBhvr>
                                    </p:animEffect>
                                  </p:childTnLst>
                                </p:cTn>
                              </p:par>
                            </p:childTnLst>
                          </p:cTn>
                        </p:par>
                        <p:par>
                          <p:cTn id="21" fill="hold" nodeType="with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505859">
                                            <p:txEl>
                                              <p:pRg st="4" end="4"/>
                                            </p:txEl>
                                          </p:spTgt>
                                        </p:tgtEl>
                                        <p:attrNameLst>
                                          <p:attrName>style.visibility</p:attrName>
                                        </p:attrNameLst>
                                      </p:cBhvr>
                                      <p:to>
                                        <p:strVal val="visible"/>
                                      </p:to>
                                    </p:set>
                                    <p:animEffect transition="in" filter="blinds(horizontal)">
                                      <p:cBhvr>
                                        <p:cTn id="24" dur="500"/>
                                        <p:tgtEl>
                                          <p:spTgt spid="505859">
                                            <p:txEl>
                                              <p:pRg st="4" end="4"/>
                                            </p:txEl>
                                          </p:spTgt>
                                        </p:tgtEl>
                                      </p:cBhvr>
                                    </p:animEffect>
                                  </p:childTnLst>
                                </p:cTn>
                              </p:par>
                            </p:childTnLst>
                          </p:cTn>
                        </p:par>
                        <p:par>
                          <p:cTn id="25" fill="hold" nodeType="withGroup">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505859">
                                            <p:txEl>
                                              <p:pRg st="5" end="5"/>
                                            </p:txEl>
                                          </p:spTgt>
                                        </p:tgtEl>
                                        <p:attrNameLst>
                                          <p:attrName>style.visibility</p:attrName>
                                        </p:attrNameLst>
                                      </p:cBhvr>
                                      <p:to>
                                        <p:strVal val="visible"/>
                                      </p:to>
                                    </p:set>
                                    <p:animEffect transition="in" filter="blinds(horizontal)">
                                      <p:cBhvr>
                                        <p:cTn id="28" dur="500"/>
                                        <p:tgtEl>
                                          <p:spTgt spid="505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6883" name="Rectangle 3"/>
          <p:cNvSpPr>
            <a:spLocks noGrp="1" noChangeArrowheads="1"/>
          </p:cNvSpPr>
          <p:nvPr>
            <p:ph type="body" idx="1"/>
          </p:nvPr>
        </p:nvSpPr>
        <p:spPr>
          <a:xfrm>
            <a:off x="228600" y="914400"/>
            <a:ext cx="8763000" cy="5410200"/>
          </a:xfrm>
        </p:spPr>
        <p:txBody>
          <a:bodyPr/>
          <a:lstStyle/>
          <a:p>
            <a:pPr marL="0" indent="0" algn="just" eaLnBrk="1" hangingPunct="1">
              <a:defRPr/>
            </a:pPr>
            <a:r>
              <a:rPr lang="en-US" sz="2800" dirty="0">
                <a:sym typeface="Symbol" pitchFamily="18" charset="2"/>
              </a:rPr>
              <a:t>Suppose that an algorithm divides a problem (input) of size </a:t>
            </a:r>
            <a:r>
              <a:rPr lang="en-US" sz="2800" b="1" dirty="0">
                <a:sym typeface="Symbol" pitchFamily="18" charset="2"/>
              </a:rPr>
              <a:t>n</a:t>
            </a:r>
            <a:r>
              <a:rPr lang="en-US" sz="2800" dirty="0">
                <a:sym typeface="Symbol" pitchFamily="18" charset="2"/>
              </a:rPr>
              <a:t> into </a:t>
            </a:r>
            <a:r>
              <a:rPr lang="en-US" sz="2800" b="1" dirty="0">
                <a:sym typeface="Symbol" pitchFamily="18" charset="2"/>
              </a:rPr>
              <a:t>a</a:t>
            </a:r>
            <a:r>
              <a:rPr lang="en-US" sz="2800" dirty="0">
                <a:sym typeface="Symbol" pitchFamily="18" charset="2"/>
              </a:rPr>
              <a:t> </a:t>
            </a:r>
            <a:r>
              <a:rPr lang="en-US" sz="2800" dirty="0" err="1">
                <a:sym typeface="Symbol" pitchFamily="18" charset="2"/>
              </a:rPr>
              <a:t>subproblems</a:t>
            </a:r>
            <a:r>
              <a:rPr lang="en-US" sz="2800" dirty="0">
                <a:sym typeface="Symbol" pitchFamily="18" charset="2"/>
              </a:rPr>
              <a:t>, where each </a:t>
            </a:r>
            <a:r>
              <a:rPr lang="en-US" sz="2800" dirty="0" err="1">
                <a:sym typeface="Symbol" pitchFamily="18" charset="2"/>
              </a:rPr>
              <a:t>subproblem</a:t>
            </a:r>
            <a:r>
              <a:rPr lang="en-US" sz="2800" dirty="0">
                <a:sym typeface="Symbol" pitchFamily="18" charset="2"/>
              </a:rPr>
              <a:t> is of size </a:t>
            </a:r>
            <a:r>
              <a:rPr lang="en-US" sz="2800" b="1" dirty="0">
                <a:sym typeface="Symbol" pitchFamily="18" charset="2"/>
              </a:rPr>
              <a:t>n/b</a:t>
            </a:r>
            <a:r>
              <a:rPr lang="en-US" sz="2800" dirty="0">
                <a:sym typeface="Symbol" pitchFamily="18" charset="2"/>
              </a:rPr>
              <a:t>. Assume that </a:t>
            </a:r>
            <a:r>
              <a:rPr lang="en-US" sz="2800" i="1" dirty="0">
                <a:sym typeface="Symbol" pitchFamily="18" charset="2"/>
              </a:rPr>
              <a:t>g(n) </a:t>
            </a:r>
            <a:r>
              <a:rPr lang="en-US" sz="2800" dirty="0">
                <a:sym typeface="Symbol" pitchFamily="18" charset="2"/>
              </a:rPr>
              <a:t>operations are performed for such a division of a problem.</a:t>
            </a:r>
          </a:p>
          <a:p>
            <a:pPr marL="0" indent="0" algn="just" eaLnBrk="1" hangingPunct="1">
              <a:defRPr/>
            </a:pPr>
            <a:r>
              <a:rPr lang="en-US" sz="2800" dirty="0">
                <a:sym typeface="Symbol" pitchFamily="18" charset="2"/>
              </a:rPr>
              <a:t>Then, if </a:t>
            </a:r>
            <a:r>
              <a:rPr lang="en-US" sz="2800" b="1" i="1" dirty="0">
                <a:sym typeface="Symbol" pitchFamily="18" charset="2"/>
              </a:rPr>
              <a:t>f(n</a:t>
            </a:r>
            <a:r>
              <a:rPr lang="en-US" sz="2800" i="1" dirty="0">
                <a:sym typeface="Symbol" pitchFamily="18" charset="2"/>
              </a:rPr>
              <a:t>)</a:t>
            </a:r>
            <a:r>
              <a:rPr lang="en-US" sz="2800" dirty="0">
                <a:sym typeface="Symbol" pitchFamily="18" charset="2"/>
              </a:rPr>
              <a:t> represents the number of operations required to solve the problem, it follows that f satisfies the recurrence relation</a:t>
            </a:r>
          </a:p>
          <a:p>
            <a:pPr marL="0" indent="0" algn="just" eaLnBrk="1" hangingPunct="1">
              <a:buNone/>
              <a:defRPr/>
            </a:pPr>
            <a:r>
              <a:rPr lang="en-US" sz="2800" b="1" i="1" dirty="0">
                <a:sym typeface="Symbol" pitchFamily="18" charset="2"/>
              </a:rPr>
              <a:t>f(n) = </a:t>
            </a:r>
            <a:r>
              <a:rPr lang="en-US" sz="2800" b="1" i="1" dirty="0" err="1">
                <a:sym typeface="Symbol" pitchFamily="18" charset="2"/>
              </a:rPr>
              <a:t>af</a:t>
            </a:r>
            <a:r>
              <a:rPr lang="en-US" sz="2800" b="1" i="1" dirty="0">
                <a:sym typeface="Symbol" pitchFamily="18" charset="2"/>
              </a:rPr>
              <a:t>(n/b) + g(n).</a:t>
            </a:r>
          </a:p>
          <a:p>
            <a:pPr marL="0" indent="0" algn="just" eaLnBrk="1" hangingPunct="1">
              <a:defRPr/>
            </a:pPr>
            <a:r>
              <a:rPr lang="en-US" sz="2800" dirty="0">
                <a:sym typeface="Symbol" pitchFamily="18" charset="2"/>
              </a:rPr>
              <a:t>This is called a divide-and-conquer recurrence relation.</a:t>
            </a:r>
          </a:p>
        </p:txBody>
      </p:sp>
    </p:spTree>
    <p:extLst>
      <p:ext uri="{BB962C8B-B14F-4D97-AF65-F5344CB8AC3E}">
        <p14:creationId xmlns:p14="http://schemas.microsoft.com/office/powerpoint/2010/main" val="292409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blinds(horizontal)">
                                      <p:cBhvr>
                                        <p:cTn id="7" dur="500"/>
                                        <p:tgtEl>
                                          <p:spTgt spid="506883">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6883">
                                            <p:txEl>
                                              <p:pRg st="1" end="1"/>
                                            </p:txEl>
                                          </p:spTgt>
                                        </p:tgtEl>
                                        <p:attrNameLst>
                                          <p:attrName>style.visibility</p:attrName>
                                        </p:attrNameLst>
                                      </p:cBhvr>
                                      <p:to>
                                        <p:strVal val="visible"/>
                                      </p:to>
                                    </p:set>
                                    <p:animEffect transition="in" filter="blinds(horizontal)">
                                      <p:cBhvr>
                                        <p:cTn id="12" dur="500"/>
                                        <p:tgtEl>
                                          <p:spTgt spid="506883">
                                            <p:txEl>
                                              <p:pRg st="1" end="1"/>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6883">
                                            <p:txEl>
                                              <p:pRg st="2" end="2"/>
                                            </p:txEl>
                                          </p:spTgt>
                                        </p:tgtEl>
                                        <p:attrNameLst>
                                          <p:attrName>style.visibility</p:attrName>
                                        </p:attrNameLst>
                                      </p:cBhvr>
                                      <p:to>
                                        <p:strVal val="visible"/>
                                      </p:to>
                                    </p:set>
                                    <p:animEffect transition="in" filter="blinds(horizontal)">
                                      <p:cBhvr>
                                        <p:cTn id="16" dur="500"/>
                                        <p:tgtEl>
                                          <p:spTgt spid="506883">
                                            <p:txEl>
                                              <p:pRg st="2" end="2"/>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06883">
                                            <p:txEl>
                                              <p:pRg st="3" end="3"/>
                                            </p:txEl>
                                          </p:spTgt>
                                        </p:tgtEl>
                                        <p:attrNameLst>
                                          <p:attrName>style.visibility</p:attrName>
                                        </p:attrNameLst>
                                      </p:cBhvr>
                                      <p:to>
                                        <p:strVal val="visible"/>
                                      </p:to>
                                    </p:set>
                                    <p:animEffect transition="in" filter="blinds(horizontal)">
                                      <p:cBhvr>
                                        <p:cTn id="20" dur="500"/>
                                        <p:tgtEl>
                                          <p:spTgt spid="506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07" name="Rectangle 3"/>
          <p:cNvSpPr>
            <a:spLocks noGrp="1" noChangeArrowheads="1"/>
          </p:cNvSpPr>
          <p:nvPr>
            <p:ph type="body" idx="1"/>
          </p:nvPr>
        </p:nvSpPr>
        <p:spPr>
          <a:xfrm>
            <a:off x="228600" y="914400"/>
            <a:ext cx="8763000" cy="5410200"/>
          </a:xfrm>
        </p:spPr>
        <p:txBody>
          <a:bodyPr/>
          <a:lstStyle/>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The binary search algorithm reduces the search for an element in a search sequence of size </a:t>
            </a:r>
            <a:r>
              <a:rPr lang="en-US" sz="2800" b="1" dirty="0">
                <a:sym typeface="Symbol" pitchFamily="18" charset="2"/>
              </a:rPr>
              <a:t>n</a:t>
            </a:r>
            <a:r>
              <a:rPr lang="en-US" sz="2800" dirty="0">
                <a:sym typeface="Symbol" pitchFamily="18" charset="2"/>
              </a:rPr>
              <a:t> to the binary search for this element in a search sequence of size </a:t>
            </a:r>
            <a:r>
              <a:rPr lang="en-US" sz="2800" b="1" dirty="0">
                <a:sym typeface="Symbol" pitchFamily="18" charset="2"/>
              </a:rPr>
              <a:t>n/2</a:t>
            </a:r>
            <a:r>
              <a:rPr lang="en-US" sz="2800" dirty="0">
                <a:sym typeface="Symbol" pitchFamily="18" charset="2"/>
              </a:rPr>
              <a:t> (if </a:t>
            </a:r>
            <a:r>
              <a:rPr lang="en-US" sz="2800" b="1" dirty="0">
                <a:sym typeface="Symbol" pitchFamily="18" charset="2"/>
              </a:rPr>
              <a:t>n</a:t>
            </a:r>
            <a:r>
              <a:rPr lang="en-US" sz="2800" dirty="0">
                <a:sym typeface="Symbol" pitchFamily="18" charset="2"/>
              </a:rPr>
              <a:t> is even).</a:t>
            </a:r>
          </a:p>
          <a:p>
            <a:pPr marL="0" indent="0" eaLnBrk="1" hangingPunct="1">
              <a:defRPr/>
            </a:pPr>
            <a:r>
              <a:rPr lang="en-US" sz="2800" dirty="0">
                <a:sym typeface="Symbol" pitchFamily="18" charset="2"/>
              </a:rPr>
              <a:t>Two comparisons are needed to perform this reduction.</a:t>
            </a:r>
          </a:p>
          <a:p>
            <a:pPr marL="0" indent="0" eaLnBrk="1" hangingPunct="1">
              <a:defRPr/>
            </a:pPr>
            <a:r>
              <a:rPr lang="en-US" sz="2800" dirty="0">
                <a:sym typeface="Symbol" pitchFamily="18" charset="2"/>
              </a:rPr>
              <a:t>Hence, if </a:t>
            </a:r>
            <a:r>
              <a:rPr lang="en-US" sz="2800" b="1" dirty="0">
                <a:sym typeface="Symbol" pitchFamily="18" charset="2"/>
              </a:rPr>
              <a:t>f(n)</a:t>
            </a:r>
            <a:r>
              <a:rPr lang="en-US" sz="2800" dirty="0">
                <a:sym typeface="Symbol" pitchFamily="18" charset="2"/>
              </a:rPr>
              <a:t> is the number of comparisons required to search for an element in a search sequence of size </a:t>
            </a:r>
            <a:r>
              <a:rPr lang="en-US" sz="2800" b="1" dirty="0">
                <a:sym typeface="Symbol" pitchFamily="18" charset="2"/>
              </a:rPr>
              <a:t>n</a:t>
            </a:r>
            <a:r>
              <a:rPr lang="en-US" sz="2800" dirty="0">
                <a:sym typeface="Symbol" pitchFamily="18" charset="2"/>
              </a:rPr>
              <a:t>, then</a:t>
            </a:r>
          </a:p>
          <a:p>
            <a:pPr marL="0" indent="0" eaLnBrk="1" hangingPunct="1">
              <a:buNone/>
              <a:defRPr/>
            </a:pPr>
            <a:r>
              <a:rPr lang="en-US" sz="2800" b="1" dirty="0">
                <a:sym typeface="Symbol" pitchFamily="18" charset="2"/>
              </a:rPr>
              <a:t>f(n) = f(n/2) + 2</a:t>
            </a:r>
            <a:r>
              <a:rPr lang="en-US" sz="2800" dirty="0">
                <a:sym typeface="Symbol" pitchFamily="18" charset="2"/>
              </a:rPr>
              <a:t> if </a:t>
            </a:r>
            <a:r>
              <a:rPr lang="en-US" sz="2800" b="1" dirty="0">
                <a:sym typeface="Symbol" pitchFamily="18" charset="2"/>
              </a:rPr>
              <a:t>n</a:t>
            </a:r>
            <a:r>
              <a:rPr lang="en-US" sz="2800" dirty="0">
                <a:sym typeface="Symbol" pitchFamily="18" charset="2"/>
              </a:rPr>
              <a:t> is even.</a:t>
            </a:r>
          </a:p>
          <a:p>
            <a:pPr marL="0" indent="0" eaLnBrk="1" hangingPunct="1">
              <a:defRPr/>
            </a:pPr>
            <a:endParaRPr lang="en-US" sz="2800" dirty="0">
              <a:sym typeface="Symbol" pitchFamily="18" charset="2"/>
            </a:endParaRPr>
          </a:p>
        </p:txBody>
      </p:sp>
    </p:spTree>
    <p:extLst>
      <p:ext uri="{BB962C8B-B14F-4D97-AF65-F5344CB8AC3E}">
        <p14:creationId xmlns:p14="http://schemas.microsoft.com/office/powerpoint/2010/main" val="2732358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blinds(horizontal)">
                                      <p:cBhvr>
                                        <p:cTn id="7" dur="500"/>
                                        <p:tgtEl>
                                          <p:spTgt spid="507907">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animEffect transition="in" filter="blinds(horizontal)">
                                      <p:cBhvr>
                                        <p:cTn id="11" dur="500"/>
                                        <p:tgtEl>
                                          <p:spTgt spid="507907">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07907">
                                            <p:txEl>
                                              <p:pRg st="2" end="2"/>
                                            </p:txEl>
                                          </p:spTgt>
                                        </p:tgtEl>
                                        <p:attrNameLst>
                                          <p:attrName>style.visibility</p:attrName>
                                        </p:attrNameLst>
                                      </p:cBhvr>
                                      <p:to>
                                        <p:strVal val="visible"/>
                                      </p:to>
                                    </p:set>
                                    <p:animEffect transition="in" filter="blinds(horizontal)">
                                      <p:cBhvr>
                                        <p:cTn id="15" dur="500"/>
                                        <p:tgtEl>
                                          <p:spTgt spid="507907">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07907">
                                            <p:txEl>
                                              <p:pRg st="3" end="3"/>
                                            </p:txEl>
                                          </p:spTgt>
                                        </p:tgtEl>
                                        <p:attrNameLst>
                                          <p:attrName>style.visibility</p:attrName>
                                        </p:attrNameLst>
                                      </p:cBhvr>
                                      <p:to>
                                        <p:strVal val="visible"/>
                                      </p:to>
                                    </p:set>
                                    <p:animEffect transition="in" filter="blinds(horizontal)">
                                      <p:cBhvr>
                                        <p:cTn id="19"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228600" y="762000"/>
            <a:ext cx="8763000" cy="5791200"/>
          </a:xfrm>
        </p:spPr>
        <p:txBody>
          <a:bodyPr>
            <a:normAutofit lnSpcReduction="10000"/>
          </a:bodyPr>
          <a:lstStyle/>
          <a:p>
            <a:pPr marL="0" indent="0" eaLnBrk="1" hangingPunct="1">
              <a:defRPr/>
            </a:pPr>
            <a:r>
              <a:rPr lang="en-US" sz="2800" dirty="0">
                <a:sym typeface="Symbol" pitchFamily="18" charset="2"/>
              </a:rPr>
              <a:t>Usually, we do not try to solve such divide-and conquer relations, but we use them to derive a </a:t>
            </a:r>
            <a:br>
              <a:rPr lang="en-US" sz="2800" dirty="0">
                <a:sym typeface="Symbol" pitchFamily="18" charset="2"/>
              </a:rPr>
            </a:br>
            <a:r>
              <a:rPr lang="en-US" sz="2800" dirty="0">
                <a:sym typeface="Symbol" pitchFamily="18" charset="2"/>
              </a:rPr>
              <a:t>big-O estimate for the complexity of an algorithm.</a:t>
            </a: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Theorem: </a:t>
            </a:r>
          </a:p>
          <a:p>
            <a:pPr marL="0" indent="0" eaLnBrk="1" hangingPunct="1">
              <a:buNone/>
              <a:defRPr/>
            </a:pPr>
            <a:r>
              <a:rPr lang="en-US" sz="2800" dirty="0">
                <a:sym typeface="Symbol" pitchFamily="18" charset="2"/>
              </a:rPr>
              <a:t>Let </a:t>
            </a:r>
            <a:r>
              <a:rPr lang="en-US" sz="2800" b="1" dirty="0">
                <a:sym typeface="Symbol" pitchFamily="18" charset="2"/>
              </a:rPr>
              <a:t>f </a:t>
            </a:r>
            <a:r>
              <a:rPr lang="en-US" sz="2800" dirty="0">
                <a:sym typeface="Symbol" pitchFamily="18" charset="2"/>
              </a:rPr>
              <a:t>be an increasing function that satisfies the recurrence relation </a:t>
            </a:r>
          </a:p>
          <a:p>
            <a:pPr marL="0" indent="0" eaLnBrk="1" hangingPunct="1">
              <a:buNone/>
              <a:defRPr/>
            </a:pPr>
            <a:r>
              <a:rPr lang="en-US" sz="2800" b="1" dirty="0">
                <a:sym typeface="Symbol" pitchFamily="18" charset="2"/>
              </a:rPr>
              <a:t>f(n) = </a:t>
            </a:r>
            <a:r>
              <a:rPr lang="en-US" sz="2800" b="1" dirty="0" err="1">
                <a:sym typeface="Symbol" pitchFamily="18" charset="2"/>
              </a:rPr>
              <a:t>af</a:t>
            </a:r>
            <a:r>
              <a:rPr lang="en-US" sz="2800" b="1" dirty="0">
                <a:sym typeface="Symbol" pitchFamily="18" charset="2"/>
              </a:rPr>
              <a:t>(n/b) + </a:t>
            </a:r>
            <a:r>
              <a:rPr lang="en-US" sz="2800" b="1" dirty="0" err="1">
                <a:sym typeface="Symbol" pitchFamily="18" charset="2"/>
              </a:rPr>
              <a:t>cn</a:t>
            </a:r>
            <a:r>
              <a:rPr lang="en-US" sz="2800" b="1" baseline="30000" dirty="0" err="1">
                <a:sym typeface="Symbol" pitchFamily="18" charset="2"/>
              </a:rPr>
              <a:t>d</a:t>
            </a:r>
            <a:endParaRPr lang="en-US" sz="2800" b="1" baseline="30000" dirty="0">
              <a:sym typeface="Symbol" pitchFamily="18" charset="2"/>
            </a:endParaRPr>
          </a:p>
          <a:p>
            <a:pPr marL="0" indent="0" eaLnBrk="1" hangingPunct="1">
              <a:buNone/>
              <a:defRPr/>
            </a:pPr>
            <a:r>
              <a:rPr lang="en-US" sz="2800" dirty="0">
                <a:sym typeface="Symbol" pitchFamily="18" charset="2"/>
              </a:rPr>
              <a:t>whenever </a:t>
            </a:r>
            <a:r>
              <a:rPr lang="en-US" sz="2800" b="1" dirty="0">
                <a:sym typeface="Symbol" pitchFamily="18" charset="2"/>
              </a:rPr>
              <a:t>n = </a:t>
            </a:r>
            <a:r>
              <a:rPr lang="en-US" sz="2800" b="1" dirty="0" err="1">
                <a:sym typeface="Symbol" pitchFamily="18" charset="2"/>
              </a:rPr>
              <a:t>b</a:t>
            </a:r>
            <a:r>
              <a:rPr lang="en-US" sz="2800" b="1" baseline="30000" dirty="0" err="1">
                <a:sym typeface="Symbol" pitchFamily="18" charset="2"/>
              </a:rPr>
              <a:t>k</a:t>
            </a:r>
            <a:r>
              <a:rPr lang="en-US" sz="2800" dirty="0">
                <a:sym typeface="Symbol" pitchFamily="18" charset="2"/>
              </a:rPr>
              <a:t>, where </a:t>
            </a:r>
            <a:r>
              <a:rPr lang="en-US" sz="2800" b="1" dirty="0">
                <a:sym typeface="Symbol" pitchFamily="18" charset="2"/>
              </a:rPr>
              <a:t>k</a:t>
            </a:r>
            <a:r>
              <a:rPr lang="en-US" sz="2800" dirty="0">
                <a:sym typeface="Symbol" pitchFamily="18" charset="2"/>
              </a:rPr>
              <a:t> is a positive integer, </a:t>
            </a:r>
            <a:r>
              <a:rPr lang="en-US" sz="2800" b="1" dirty="0">
                <a:sym typeface="Symbol" pitchFamily="18" charset="2"/>
              </a:rPr>
              <a:t>a, c,</a:t>
            </a:r>
            <a:r>
              <a:rPr lang="en-US" sz="2800" dirty="0">
                <a:sym typeface="Symbol" pitchFamily="18" charset="2"/>
              </a:rPr>
              <a:t> and </a:t>
            </a:r>
            <a:r>
              <a:rPr lang="en-US" sz="2800" b="1" dirty="0">
                <a:sym typeface="Symbol" pitchFamily="18" charset="2"/>
              </a:rPr>
              <a:t>d</a:t>
            </a:r>
            <a:r>
              <a:rPr lang="en-US" sz="2800" dirty="0">
                <a:sym typeface="Symbol" pitchFamily="18" charset="2"/>
              </a:rPr>
              <a:t> are real numbers with </a:t>
            </a:r>
            <a:r>
              <a:rPr lang="en-US" sz="2800" b="1" dirty="0">
                <a:sym typeface="Symbol" pitchFamily="18" charset="2"/>
              </a:rPr>
              <a:t>a  1</a:t>
            </a:r>
            <a:r>
              <a:rPr lang="en-US" sz="2800" dirty="0">
                <a:sym typeface="Symbol" pitchFamily="18" charset="2"/>
              </a:rPr>
              <a:t>, and </a:t>
            </a:r>
            <a:r>
              <a:rPr lang="en-US" sz="2800" b="1" dirty="0">
                <a:sym typeface="Symbol" pitchFamily="18" charset="2"/>
              </a:rPr>
              <a:t>b</a:t>
            </a:r>
            <a:r>
              <a:rPr lang="en-US" sz="2800" dirty="0">
                <a:sym typeface="Symbol" pitchFamily="18" charset="2"/>
              </a:rPr>
              <a:t> is an integer greater than </a:t>
            </a:r>
            <a:r>
              <a:rPr lang="en-US" sz="2800" b="1" dirty="0">
                <a:sym typeface="Symbol" pitchFamily="18" charset="2"/>
              </a:rPr>
              <a:t>1</a:t>
            </a:r>
            <a:r>
              <a:rPr lang="en-US" sz="2800" dirty="0">
                <a:sym typeface="Symbol" pitchFamily="18" charset="2"/>
              </a:rPr>
              <a:t>. Then </a:t>
            </a:r>
            <a:r>
              <a:rPr lang="en-US" sz="2800" b="1" dirty="0">
                <a:sym typeface="Symbol" pitchFamily="18" charset="2"/>
              </a:rPr>
              <a:t>f(n</a:t>
            </a:r>
            <a:r>
              <a:rPr lang="en-US" sz="2800" dirty="0">
                <a:sym typeface="Symbol" pitchFamily="18" charset="2"/>
              </a:rPr>
              <a:t>) is </a:t>
            </a:r>
          </a:p>
          <a:p>
            <a:pPr marL="0" indent="0" eaLnBrk="1" hangingPunct="1">
              <a:spcBef>
                <a:spcPct val="0"/>
              </a:spcBef>
              <a:buNone/>
              <a:defRPr/>
            </a:pPr>
            <a:r>
              <a:rPr lang="en-US" sz="2800" dirty="0">
                <a:sym typeface="Symbol" pitchFamily="18" charset="2"/>
              </a:rPr>
              <a:t>O(</a:t>
            </a:r>
            <a:r>
              <a:rPr lang="en-US" sz="2800" dirty="0" err="1">
                <a:sym typeface="Symbol" pitchFamily="18" charset="2"/>
              </a:rPr>
              <a:t>n</a:t>
            </a:r>
            <a:r>
              <a:rPr lang="en-US" sz="2800" baseline="30000" dirty="0" err="1">
                <a:sym typeface="Symbol" pitchFamily="18" charset="2"/>
              </a:rPr>
              <a:t>d</a:t>
            </a:r>
            <a:r>
              <a:rPr lang="en-US" sz="2800" dirty="0">
                <a:sym typeface="Symbol" pitchFamily="18" charset="2"/>
              </a:rPr>
              <a:t>), 	   if a &lt; </a:t>
            </a:r>
            <a:r>
              <a:rPr lang="en-US" sz="2800" dirty="0" err="1">
                <a:sym typeface="Symbol" pitchFamily="18" charset="2"/>
              </a:rPr>
              <a:t>b</a:t>
            </a:r>
            <a:r>
              <a:rPr lang="en-US" sz="2800" baseline="30000" dirty="0" err="1">
                <a:sym typeface="Symbol" pitchFamily="18" charset="2"/>
              </a:rPr>
              <a:t>d</a:t>
            </a:r>
            <a:r>
              <a:rPr lang="en-US" sz="2800" dirty="0">
                <a:sym typeface="Symbol" pitchFamily="18" charset="2"/>
              </a:rPr>
              <a:t>,</a:t>
            </a:r>
          </a:p>
          <a:p>
            <a:pPr marL="0" indent="0" eaLnBrk="1" hangingPunct="1">
              <a:spcBef>
                <a:spcPct val="0"/>
              </a:spcBef>
              <a:buNone/>
              <a:defRPr/>
            </a:pPr>
            <a:r>
              <a:rPr lang="en-US" sz="2800" dirty="0">
                <a:sym typeface="Symbol" pitchFamily="18" charset="2"/>
              </a:rPr>
              <a:t>O(</a:t>
            </a:r>
            <a:r>
              <a:rPr lang="en-US" sz="2800" dirty="0" err="1">
                <a:sym typeface="Symbol" pitchFamily="18" charset="2"/>
              </a:rPr>
              <a:t>n</a:t>
            </a:r>
            <a:r>
              <a:rPr lang="en-US" sz="2800" baseline="30000" dirty="0" err="1">
                <a:sym typeface="Symbol" pitchFamily="18" charset="2"/>
              </a:rPr>
              <a:t>d</a:t>
            </a:r>
            <a:r>
              <a:rPr lang="en-US" sz="2800" dirty="0">
                <a:sym typeface="Symbol" pitchFamily="18" charset="2"/>
              </a:rPr>
              <a:t> log n)	   if a = </a:t>
            </a:r>
            <a:r>
              <a:rPr lang="en-US" sz="2800" dirty="0" err="1">
                <a:sym typeface="Symbol" pitchFamily="18" charset="2"/>
              </a:rPr>
              <a:t>b</a:t>
            </a:r>
            <a:r>
              <a:rPr lang="en-US" sz="2800" baseline="30000" dirty="0" err="1">
                <a:sym typeface="Symbol" pitchFamily="18" charset="2"/>
              </a:rPr>
              <a:t>d</a:t>
            </a:r>
            <a:r>
              <a:rPr lang="en-US" sz="2800" dirty="0">
                <a:sym typeface="Symbol" pitchFamily="18" charset="2"/>
              </a:rPr>
              <a:t>,</a:t>
            </a:r>
          </a:p>
          <a:p>
            <a:pPr marL="0" indent="0" eaLnBrk="1" hangingPunct="1">
              <a:spcBef>
                <a:spcPct val="0"/>
              </a:spcBef>
              <a:buNone/>
              <a:defRPr/>
            </a:pPr>
            <a:r>
              <a:rPr lang="en-US" sz="2800" dirty="0">
                <a:sym typeface="Symbol" pitchFamily="18" charset="2"/>
              </a:rPr>
              <a:t>O(</a:t>
            </a:r>
            <a:r>
              <a:rPr lang="en-US" sz="2800" dirty="0" err="1">
                <a:sym typeface="Symbol" pitchFamily="18" charset="2"/>
              </a:rPr>
              <a:t>n</a:t>
            </a:r>
            <a:r>
              <a:rPr lang="en-US" sz="2800" baseline="30000" dirty="0" err="1">
                <a:sym typeface="Symbol" pitchFamily="18" charset="2"/>
              </a:rPr>
              <a:t>log</a:t>
            </a:r>
            <a:r>
              <a:rPr lang="en-US" sz="2800" baseline="14000" dirty="0" err="1">
                <a:sym typeface="Symbol" pitchFamily="18" charset="2"/>
              </a:rPr>
              <a:t>b</a:t>
            </a:r>
            <a:r>
              <a:rPr lang="en-US" sz="2800" baseline="30000" dirty="0" err="1">
                <a:sym typeface="Symbol" pitchFamily="18" charset="2"/>
              </a:rPr>
              <a:t>a</a:t>
            </a:r>
            <a:r>
              <a:rPr lang="en-US" sz="2800" dirty="0">
                <a:sym typeface="Symbol" pitchFamily="18" charset="2"/>
              </a:rPr>
              <a:t>)	   if a &gt; </a:t>
            </a:r>
            <a:r>
              <a:rPr lang="en-US" sz="2800" dirty="0" err="1">
                <a:sym typeface="Symbol" pitchFamily="18" charset="2"/>
              </a:rPr>
              <a:t>b</a:t>
            </a:r>
            <a:r>
              <a:rPr lang="en-US" sz="2800" baseline="30000" dirty="0" err="1">
                <a:sym typeface="Symbol" pitchFamily="18" charset="2"/>
              </a:rPr>
              <a:t>d</a:t>
            </a:r>
            <a:endParaRPr lang="en-US" sz="2800" baseline="30000" dirty="0">
              <a:sym typeface="Symbol" pitchFamily="18" charset="2"/>
            </a:endParaRPr>
          </a:p>
        </p:txBody>
      </p:sp>
    </p:spTree>
    <p:extLst>
      <p:ext uri="{BB962C8B-B14F-4D97-AF65-F5344CB8AC3E}">
        <p14:creationId xmlns:p14="http://schemas.microsoft.com/office/powerpoint/2010/main" val="551582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blinds(horizontal)">
                                      <p:cBhvr>
                                        <p:cTn id="7" dur="500"/>
                                        <p:tgtEl>
                                          <p:spTgt spid="50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blinds(horizontal)">
                                      <p:cBhvr>
                                        <p:cTn id="12" dur="500"/>
                                        <p:tgtEl>
                                          <p:spTgt spid="508931">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8931">
                                            <p:txEl>
                                              <p:pRg st="2" end="2"/>
                                            </p:txEl>
                                          </p:spTgt>
                                        </p:tgtEl>
                                        <p:attrNameLst>
                                          <p:attrName>style.visibility</p:attrName>
                                        </p:attrNameLst>
                                      </p:cBhvr>
                                      <p:to>
                                        <p:strVal val="visible"/>
                                      </p:to>
                                    </p:set>
                                    <p:animEffect transition="in" filter="blinds(horizontal)">
                                      <p:cBhvr>
                                        <p:cTn id="16" dur="500"/>
                                        <p:tgtEl>
                                          <p:spTgt spid="508931">
                                            <p:txEl>
                                              <p:pRg st="2" end="2"/>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08931">
                                            <p:txEl>
                                              <p:pRg st="3" end="3"/>
                                            </p:txEl>
                                          </p:spTgt>
                                        </p:tgtEl>
                                        <p:attrNameLst>
                                          <p:attrName>style.visibility</p:attrName>
                                        </p:attrNameLst>
                                      </p:cBhvr>
                                      <p:to>
                                        <p:strVal val="visible"/>
                                      </p:to>
                                    </p:set>
                                    <p:animEffect transition="in" filter="blinds(horizontal)">
                                      <p:cBhvr>
                                        <p:cTn id="20" dur="500"/>
                                        <p:tgtEl>
                                          <p:spTgt spid="508931">
                                            <p:txEl>
                                              <p:pRg st="3" end="3"/>
                                            </p:txEl>
                                          </p:spTgt>
                                        </p:tgtEl>
                                      </p:cBhvr>
                                    </p:animEffect>
                                  </p:childTnLst>
                                </p:cTn>
                              </p:par>
                            </p:childTnLst>
                          </p:cTn>
                        </p:par>
                        <p:par>
                          <p:cTn id="21" fill="hold" nodeType="with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blinds(horizontal)">
                                      <p:cBhvr>
                                        <p:cTn id="24" dur="500"/>
                                        <p:tgtEl>
                                          <p:spTgt spid="508931">
                                            <p:txEl>
                                              <p:pRg st="4" end="4"/>
                                            </p:txEl>
                                          </p:spTgt>
                                        </p:tgtEl>
                                      </p:cBhvr>
                                    </p:animEffect>
                                  </p:childTnLst>
                                </p:cTn>
                              </p:par>
                            </p:childTnLst>
                          </p:cTn>
                        </p:par>
                        <p:par>
                          <p:cTn id="25" fill="hold" nodeType="withGroup">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508931">
                                            <p:txEl>
                                              <p:pRg st="5" end="5"/>
                                            </p:txEl>
                                          </p:spTgt>
                                        </p:tgtEl>
                                        <p:attrNameLst>
                                          <p:attrName>style.visibility</p:attrName>
                                        </p:attrNameLst>
                                      </p:cBhvr>
                                      <p:to>
                                        <p:strVal val="visible"/>
                                      </p:to>
                                    </p:set>
                                    <p:animEffect transition="in" filter="blinds(horizontal)">
                                      <p:cBhvr>
                                        <p:cTn id="28" dur="500"/>
                                        <p:tgtEl>
                                          <p:spTgt spid="508931">
                                            <p:txEl>
                                              <p:pRg st="5" end="5"/>
                                            </p:txEl>
                                          </p:spTgt>
                                        </p:tgtEl>
                                      </p:cBhvr>
                                    </p:animEffect>
                                  </p:childTnLst>
                                </p:cTn>
                              </p:par>
                            </p:childTnLst>
                          </p:cTn>
                        </p:par>
                        <p:par>
                          <p:cTn id="29" fill="hold" nodeType="withGroup">
                            <p:stCondLst>
                              <p:cond delay="2500"/>
                            </p:stCondLst>
                            <p:childTnLst>
                              <p:par>
                                <p:cTn id="30" presetID="3" presetClass="entr" presetSubtype="10" fill="hold" grpId="0" nodeType="afterEffect">
                                  <p:stCondLst>
                                    <p:cond delay="0"/>
                                  </p:stCondLst>
                                  <p:childTnLst>
                                    <p:set>
                                      <p:cBhvr>
                                        <p:cTn id="31" dur="1" fill="hold">
                                          <p:stCondLst>
                                            <p:cond delay="0"/>
                                          </p:stCondLst>
                                        </p:cTn>
                                        <p:tgtEl>
                                          <p:spTgt spid="508931">
                                            <p:txEl>
                                              <p:pRg st="6" end="6"/>
                                            </p:txEl>
                                          </p:spTgt>
                                        </p:tgtEl>
                                        <p:attrNameLst>
                                          <p:attrName>style.visibility</p:attrName>
                                        </p:attrNameLst>
                                      </p:cBhvr>
                                      <p:to>
                                        <p:strVal val="visible"/>
                                      </p:to>
                                    </p:set>
                                    <p:animEffect transition="in" filter="blinds(horizontal)">
                                      <p:cBhvr>
                                        <p:cTn id="32" dur="500"/>
                                        <p:tgtEl>
                                          <p:spTgt spid="508931">
                                            <p:txEl>
                                              <p:pRg st="6" end="6"/>
                                            </p:txEl>
                                          </p:spTgt>
                                        </p:tgtEl>
                                      </p:cBhvr>
                                    </p:animEffect>
                                  </p:childTnLst>
                                </p:cTn>
                              </p:par>
                            </p:childTnLst>
                          </p:cTn>
                        </p:par>
                        <p:par>
                          <p:cTn id="33" fill="hold" nodeType="withGroup">
                            <p:stCondLst>
                              <p:cond delay="3000"/>
                            </p:stCondLst>
                            <p:childTnLst>
                              <p:par>
                                <p:cTn id="34" presetID="3" presetClass="entr" presetSubtype="10" fill="hold" grpId="0" nodeType="afterEffect">
                                  <p:stCondLst>
                                    <p:cond delay="0"/>
                                  </p:stCondLst>
                                  <p:childTnLst>
                                    <p:set>
                                      <p:cBhvr>
                                        <p:cTn id="35" dur="1" fill="hold">
                                          <p:stCondLst>
                                            <p:cond delay="0"/>
                                          </p:stCondLst>
                                        </p:cTn>
                                        <p:tgtEl>
                                          <p:spTgt spid="508931">
                                            <p:txEl>
                                              <p:pRg st="7" end="7"/>
                                            </p:txEl>
                                          </p:spTgt>
                                        </p:tgtEl>
                                        <p:attrNameLst>
                                          <p:attrName>style.visibility</p:attrName>
                                        </p:attrNameLst>
                                      </p:cBhvr>
                                      <p:to>
                                        <p:strVal val="visible"/>
                                      </p:to>
                                    </p:set>
                                    <p:animEffect transition="in" filter="blinds(horizontal)">
                                      <p:cBhvr>
                                        <p:cTn id="36" dur="500"/>
                                        <p:tgtEl>
                                          <p:spTgt spid="5089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a:xfrm>
            <a:off x="228600" y="1143000"/>
            <a:ext cx="8763000" cy="5410200"/>
          </a:xfrm>
        </p:spPr>
        <p:txBody>
          <a:bodyPr/>
          <a:lstStyle/>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 </a:t>
            </a:r>
          </a:p>
          <a:p>
            <a:pPr marL="0" indent="0" eaLnBrk="1" hangingPunct="1">
              <a:defRPr/>
            </a:pPr>
            <a:endParaRPr lang="en-US" sz="800" dirty="0">
              <a:sym typeface="Symbol" pitchFamily="18" charset="2"/>
            </a:endParaRPr>
          </a:p>
          <a:p>
            <a:pPr marL="0" indent="0" eaLnBrk="1" hangingPunct="1">
              <a:defRPr/>
            </a:pPr>
            <a:r>
              <a:rPr lang="en-US" sz="2800" dirty="0">
                <a:sym typeface="Symbol" pitchFamily="18" charset="2"/>
              </a:rPr>
              <a:t>For binary search, we have</a:t>
            </a:r>
            <a:br>
              <a:rPr lang="en-US" sz="2800" dirty="0">
                <a:sym typeface="Symbol" pitchFamily="18" charset="2"/>
              </a:rPr>
            </a:br>
            <a:r>
              <a:rPr lang="en-US" sz="2800" dirty="0">
                <a:sym typeface="Symbol" pitchFamily="18" charset="2"/>
              </a:rPr>
              <a:t>f(n) = f(n/2) + 2, so a = 1, b = 2, and d = 0</a:t>
            </a:r>
          </a:p>
          <a:p>
            <a:pPr marL="0" indent="0" eaLnBrk="1" hangingPunct="1">
              <a:buNone/>
              <a:defRPr/>
            </a:pPr>
            <a:r>
              <a:rPr lang="en-US" sz="2800" dirty="0">
                <a:sym typeface="Symbol" pitchFamily="18" charset="2"/>
              </a:rPr>
              <a:t>(d = 0 because here, g(n) does not depend on n).</a:t>
            </a:r>
          </a:p>
          <a:p>
            <a:pPr marL="0" indent="0" eaLnBrk="1" hangingPunct="1">
              <a:defRPr/>
            </a:pPr>
            <a:endParaRPr lang="en-US" sz="800" dirty="0">
              <a:sym typeface="Symbol" pitchFamily="18" charset="2"/>
            </a:endParaRPr>
          </a:p>
          <a:p>
            <a:pPr marL="0" indent="0" eaLnBrk="1" hangingPunct="1">
              <a:defRPr/>
            </a:pPr>
            <a:r>
              <a:rPr lang="en-US" sz="2800" dirty="0">
                <a:sym typeface="Symbol" pitchFamily="18" charset="2"/>
              </a:rPr>
              <a:t>Consequently, a = b</a:t>
            </a:r>
            <a:r>
              <a:rPr lang="en-US" sz="2800" baseline="30000" dirty="0">
                <a:sym typeface="Symbol" pitchFamily="18" charset="2"/>
              </a:rPr>
              <a:t>d</a:t>
            </a:r>
            <a:r>
              <a:rPr lang="en-US" sz="2800" dirty="0">
                <a:sym typeface="Symbol" pitchFamily="18" charset="2"/>
              </a:rPr>
              <a:t>, and therefore, </a:t>
            </a:r>
            <a:br>
              <a:rPr lang="en-US" sz="2800" dirty="0">
                <a:sym typeface="Symbol" pitchFamily="18" charset="2"/>
              </a:rPr>
            </a:br>
            <a:r>
              <a:rPr lang="en-US" sz="2800" dirty="0">
                <a:sym typeface="Symbol" pitchFamily="18" charset="2"/>
              </a:rPr>
              <a:t>f(n) is O(</a:t>
            </a:r>
            <a:r>
              <a:rPr lang="en-US" sz="2800" dirty="0" err="1">
                <a:sym typeface="Symbol" pitchFamily="18" charset="2"/>
              </a:rPr>
              <a:t>n</a:t>
            </a:r>
            <a:r>
              <a:rPr lang="en-US" sz="2800" baseline="30000" dirty="0" err="1">
                <a:sym typeface="Symbol" pitchFamily="18" charset="2"/>
              </a:rPr>
              <a:t>d</a:t>
            </a:r>
            <a:r>
              <a:rPr lang="en-US" sz="2800" dirty="0">
                <a:sym typeface="Symbol" pitchFamily="18" charset="2"/>
              </a:rPr>
              <a:t> log n) = O</a:t>
            </a:r>
            <a:r>
              <a:rPr lang="en-US" sz="2800">
                <a:sym typeface="Symbol" pitchFamily="18" charset="2"/>
              </a:rPr>
              <a:t>(n log </a:t>
            </a:r>
            <a:r>
              <a:rPr lang="en-US" sz="2800" dirty="0">
                <a:sym typeface="Symbol" pitchFamily="18" charset="2"/>
              </a:rPr>
              <a:t>n).</a:t>
            </a:r>
          </a:p>
          <a:p>
            <a:pPr marL="0" indent="0" eaLnBrk="1" hangingPunct="1">
              <a:defRPr/>
            </a:pPr>
            <a:endParaRPr lang="en-US" sz="800" dirty="0">
              <a:sym typeface="Symbol" pitchFamily="18" charset="2"/>
            </a:endParaRPr>
          </a:p>
          <a:p>
            <a:pPr marL="0" indent="0" eaLnBrk="1" hangingPunct="1">
              <a:defRPr/>
            </a:pPr>
            <a:r>
              <a:rPr lang="en-US" sz="2800" dirty="0">
                <a:sym typeface="Symbol" pitchFamily="18" charset="2"/>
              </a:rPr>
              <a:t>The binary search algorithm has logarithmic time complexity.</a:t>
            </a:r>
          </a:p>
        </p:txBody>
      </p:sp>
    </p:spTree>
    <p:extLst>
      <p:ext uri="{BB962C8B-B14F-4D97-AF65-F5344CB8AC3E}">
        <p14:creationId xmlns:p14="http://schemas.microsoft.com/office/powerpoint/2010/main" val="340465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09955">
                                            <p:txEl>
                                              <p:pRg st="2" end="2"/>
                                            </p:txEl>
                                          </p:spTgt>
                                        </p:tgtEl>
                                        <p:attrNameLst>
                                          <p:attrName>style.visibility</p:attrName>
                                        </p:attrNameLst>
                                      </p:cBhvr>
                                      <p:to>
                                        <p:strVal val="visible"/>
                                      </p:to>
                                    </p:set>
                                    <p:animEffect transition="in" filter="blinds(horizontal)">
                                      <p:cBhvr>
                                        <p:cTn id="11" dur="500"/>
                                        <p:tgtEl>
                                          <p:spTgt spid="509955">
                                            <p:txEl>
                                              <p:pRg st="2" end="2"/>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09955">
                                            <p:txEl>
                                              <p:pRg st="3" end="3"/>
                                            </p:txEl>
                                          </p:spTgt>
                                        </p:tgtEl>
                                        <p:attrNameLst>
                                          <p:attrName>style.visibility</p:attrName>
                                        </p:attrNameLst>
                                      </p:cBhvr>
                                      <p:to>
                                        <p:strVal val="visible"/>
                                      </p:to>
                                    </p:set>
                                    <p:animEffect transition="in" filter="blinds(horizontal)">
                                      <p:cBhvr>
                                        <p:cTn id="15" dur="500"/>
                                        <p:tgtEl>
                                          <p:spTgt spid="509955">
                                            <p:txEl>
                                              <p:pRg st="3" end="3"/>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09955">
                                            <p:txEl>
                                              <p:pRg st="5" end="5"/>
                                            </p:txEl>
                                          </p:spTgt>
                                        </p:tgtEl>
                                        <p:attrNameLst>
                                          <p:attrName>style.visibility</p:attrName>
                                        </p:attrNameLst>
                                      </p:cBhvr>
                                      <p:to>
                                        <p:strVal val="visible"/>
                                      </p:to>
                                    </p:set>
                                    <p:animEffect transition="in" filter="blinds(horizontal)">
                                      <p:cBhvr>
                                        <p:cTn id="19" dur="500"/>
                                        <p:tgtEl>
                                          <p:spTgt spid="509955">
                                            <p:txEl>
                                              <p:pRg st="5" end="5"/>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09955">
                                            <p:txEl>
                                              <p:pRg st="7" end="7"/>
                                            </p:txEl>
                                          </p:spTgt>
                                        </p:tgtEl>
                                        <p:attrNameLst>
                                          <p:attrName>style.visibility</p:attrName>
                                        </p:attrNameLst>
                                      </p:cBhvr>
                                      <p:to>
                                        <p:strVal val="visible"/>
                                      </p:to>
                                    </p:set>
                                    <p:animEffect transition="in" filter="blinds(horizontal)">
                                      <p:cBhvr>
                                        <p:cTn id="23" dur="500"/>
                                        <p:tgtEl>
                                          <p:spTgt spid="5099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Autofit/>
          </a:bodyPr>
          <a:lstStyle/>
          <a:p>
            <a:pPr>
              <a:buNone/>
            </a:pPr>
            <a:r>
              <a:rPr lang="en-US" sz="2000" u="sng" dirty="0">
                <a:effectLst>
                  <a:outerShdw blurRad="38100" dist="38100" dir="2700000" algn="tl">
                    <a:srgbClr val="000000">
                      <a:alpha val="43137"/>
                    </a:srgbClr>
                  </a:outerShdw>
                </a:effectLst>
              </a:rPr>
              <a:t>Example: </a:t>
            </a:r>
            <a:r>
              <a:rPr lang="en-US" sz="2000" dirty="0"/>
              <a:t>Merge the two lists 2, 3, 5, 6 and 1, 4.</a:t>
            </a:r>
            <a:br>
              <a:rPr lang="en-US" sz="2000" dirty="0"/>
            </a:br>
            <a:endParaRPr lang="en-US" sz="2000" dirty="0"/>
          </a:p>
          <a:p>
            <a:pPr marL="0">
              <a:buNone/>
            </a:pPr>
            <a:r>
              <a:rPr lang="en-US" sz="2000" u="sng" dirty="0">
                <a:effectLst>
                  <a:outerShdw blurRad="38100" dist="38100" dir="2700000" algn="tl">
                    <a:srgbClr val="000000">
                      <a:alpha val="43137"/>
                    </a:srgbClr>
                  </a:outerShdw>
                </a:effectLst>
              </a:rPr>
              <a:t>Solution:</a:t>
            </a:r>
            <a:br>
              <a:rPr lang="en-US" sz="2000" dirty="0"/>
            </a:br>
            <a:r>
              <a:rPr lang="en-US" sz="2000" dirty="0"/>
              <a:t>First, compare the smallest elements in the two lists, 2 and 1, respectively. Because 1 is the smaller, put it at the beginning of the merged list and remove it from the second list. At this stage, the first list is 2, 3, 5, 6, the second is 4, and the combined list is 1.</a:t>
            </a:r>
          </a:p>
          <a:p>
            <a:pPr marL="0">
              <a:buNone/>
            </a:pPr>
            <a:br>
              <a:rPr lang="en-US" sz="2000" dirty="0"/>
            </a:br>
            <a:r>
              <a:rPr lang="en-US" sz="2000" dirty="0"/>
              <a:t>Next, compare 2 and 4, the smallest elements of the two lists. Because 2 is the smaller, add</a:t>
            </a:r>
            <a:br>
              <a:rPr lang="en-US" sz="2000" dirty="0"/>
            </a:br>
            <a:r>
              <a:rPr lang="en-US" sz="2000" dirty="0"/>
              <a:t>it to the combined list and remove it from the first list. At this stage the first list is 3, 5, 6, the</a:t>
            </a:r>
            <a:br>
              <a:rPr lang="en-US" sz="2000" dirty="0"/>
            </a:br>
            <a:r>
              <a:rPr lang="en-US" sz="2000" dirty="0"/>
              <a:t>second is 4, and the combined list is 1, 2.</a:t>
            </a:r>
          </a:p>
          <a:p>
            <a:pPr marL="0">
              <a:buNone/>
            </a:pPr>
            <a:br>
              <a:rPr lang="en-US" sz="2000" dirty="0"/>
            </a:br>
            <a:r>
              <a:rPr lang="en-US" sz="2000" dirty="0"/>
              <a:t>Continue by comparing 3 and 4, the smallest elements of their respective lists. Because 3</a:t>
            </a:r>
            <a:br>
              <a:rPr lang="en-US" sz="2000" dirty="0"/>
            </a:br>
            <a:r>
              <a:rPr lang="en-US" sz="2000" dirty="0"/>
              <a:t>is the smaller of these two elements, add it to the combined list and remove it from the first list.</a:t>
            </a:r>
          </a:p>
          <a:p>
            <a:pPr marL="0">
              <a:buNone/>
            </a:pPr>
            <a:br>
              <a:rPr lang="en-US" sz="2000" dirty="0"/>
            </a:b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562600"/>
          </a:xfrm>
        </p:spPr>
        <p:txBody>
          <a:bodyPr>
            <a:normAutofit/>
          </a:bodyPr>
          <a:lstStyle/>
          <a:p>
            <a:pPr marL="0">
              <a:buNone/>
            </a:pPr>
            <a:r>
              <a:rPr lang="en-US" sz="1800" dirty="0"/>
              <a:t>At this stage the first list is 5, 6, and the second is 4. The combined list is 1, 2, 3. Then compare 5 and 4, the smallest elements in the two lists. Because 4 is the smaller of these two elements, add it to the combined list and remove it from the second list. At this stage the first list is 5, 6, the second list is empty, and the combined list is 1, 2, 3, 4.</a:t>
            </a:r>
            <a:br>
              <a:rPr lang="en-US" sz="1800" dirty="0"/>
            </a:br>
            <a:endParaRPr lang="en-US" sz="1800" dirty="0"/>
          </a:p>
          <a:p>
            <a:pPr marL="0">
              <a:buNone/>
            </a:pPr>
            <a:r>
              <a:rPr lang="en-US" sz="1800" dirty="0"/>
              <a:t>Finally, because the second list is empty, all elements of the first list can be appended to</a:t>
            </a:r>
            <a:br>
              <a:rPr lang="en-US" sz="1800" dirty="0"/>
            </a:br>
            <a:r>
              <a:rPr lang="en-US" sz="1800" dirty="0"/>
              <a:t>the end of the combined list in the order they occur in the first list. This produces the ordered</a:t>
            </a:r>
            <a:br>
              <a:rPr lang="en-US" sz="1800" dirty="0"/>
            </a:br>
            <a:r>
              <a:rPr lang="en-US" sz="1800" dirty="0"/>
              <a:t>list 1, 2, 3, 4, 5, 6. </a:t>
            </a:r>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lum bright="-30000" contrast="30000"/>
          </a:blip>
          <a:srcRect t="4348" r="1121"/>
          <a:stretch>
            <a:fillRect/>
          </a:stretch>
        </p:blipFill>
        <p:spPr bwMode="auto">
          <a:xfrm>
            <a:off x="2057400" y="3962400"/>
            <a:ext cx="5029200" cy="1676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7" name="Rectangle 3"/>
          <p:cNvSpPr>
            <a:spLocks noGrp="1" noChangeArrowheads="1"/>
          </p:cNvSpPr>
          <p:nvPr>
            <p:ph type="body" idx="1"/>
          </p:nvPr>
        </p:nvSpPr>
        <p:spPr>
          <a:xfrm>
            <a:off x="304800" y="838200"/>
            <a:ext cx="8534400" cy="5334000"/>
          </a:xfrm>
        </p:spPr>
        <p:txBody>
          <a:bodyPr/>
          <a:lstStyle/>
          <a:p>
            <a:pPr marL="0" indent="0" algn="just" eaLnBrk="1" hangingPunct="1">
              <a:buNone/>
              <a:defRPr/>
            </a:pPr>
            <a:r>
              <a:rPr lang="en-US" sz="2800" u="sng" dirty="0">
                <a:effectLst>
                  <a:outerShdw blurRad="38100" dist="38100" dir="2700000" algn="tl">
                    <a:srgbClr val="000000">
                      <a:alpha val="43137"/>
                    </a:srgbClr>
                  </a:outerShdw>
                </a:effectLst>
                <a:sym typeface="Symbol" pitchFamily="18" charset="2"/>
              </a:rPr>
              <a:t>Recurrence Relation:</a:t>
            </a:r>
          </a:p>
          <a:p>
            <a:pPr marL="0" indent="0" algn="just" eaLnBrk="1" hangingPunct="1">
              <a:buNone/>
              <a:defRPr/>
            </a:pPr>
            <a:r>
              <a:rPr lang="en-US" sz="2800" dirty="0">
                <a:sym typeface="Symbol" pitchFamily="18" charset="2"/>
              </a:rPr>
              <a:t>A recurrence relation for the sequence {a</a:t>
            </a:r>
            <a:r>
              <a:rPr lang="en-US" sz="2800" baseline="-25000" dirty="0">
                <a:sym typeface="Symbol" pitchFamily="18" charset="2"/>
              </a:rPr>
              <a:t>n</a:t>
            </a:r>
            <a:r>
              <a:rPr lang="en-US" sz="2800" dirty="0">
                <a:sym typeface="Symbol" pitchFamily="18" charset="2"/>
              </a:rPr>
              <a:t>} is an equation that expresses a</a:t>
            </a:r>
            <a:r>
              <a:rPr lang="en-US" sz="2800" baseline="-25000" dirty="0">
                <a:sym typeface="Symbol" pitchFamily="18" charset="2"/>
              </a:rPr>
              <a:t>n</a:t>
            </a:r>
            <a:r>
              <a:rPr lang="en-US" sz="2800" dirty="0">
                <a:sym typeface="Symbol" pitchFamily="18" charset="2"/>
              </a:rPr>
              <a:t> is terms of one or more of the previous terms of the sequence, namely,a</a:t>
            </a:r>
            <a:r>
              <a:rPr lang="en-US" sz="2800" baseline="-25000" dirty="0">
                <a:sym typeface="Symbol" pitchFamily="18" charset="2"/>
              </a:rPr>
              <a:t>0</a:t>
            </a:r>
            <a:r>
              <a:rPr lang="en-US" sz="2800" dirty="0">
                <a:sym typeface="Symbol" pitchFamily="18" charset="2"/>
              </a:rPr>
              <a:t>,a</a:t>
            </a:r>
            <a:r>
              <a:rPr lang="en-US" sz="2800" baseline="-25000" dirty="0">
                <a:sym typeface="Symbol" pitchFamily="18" charset="2"/>
              </a:rPr>
              <a:t>1</a:t>
            </a:r>
            <a:r>
              <a:rPr lang="en-US" sz="2800" dirty="0">
                <a:sym typeface="Symbol" pitchFamily="18" charset="2"/>
              </a:rPr>
              <a:t>,…,a</a:t>
            </a:r>
            <a:r>
              <a:rPr lang="en-US" sz="2800" baseline="-25000" dirty="0">
                <a:sym typeface="Symbol" pitchFamily="18" charset="2"/>
              </a:rPr>
              <a:t>n-1</a:t>
            </a:r>
            <a:r>
              <a:rPr lang="en-US" sz="2800" dirty="0">
                <a:sym typeface="Symbol" pitchFamily="18" charset="2"/>
              </a:rPr>
              <a:t>, for all integers n with n  n</a:t>
            </a:r>
            <a:r>
              <a:rPr lang="en-US" sz="2800" baseline="-25000" dirty="0">
                <a:sym typeface="Symbol" pitchFamily="18" charset="2"/>
              </a:rPr>
              <a:t>0</a:t>
            </a:r>
            <a:r>
              <a:rPr lang="en-US" sz="2800" dirty="0">
                <a:sym typeface="Symbol" pitchFamily="18" charset="2"/>
              </a:rPr>
              <a:t>, where n</a:t>
            </a:r>
            <a:r>
              <a:rPr lang="en-US" sz="2800" baseline="-25000" dirty="0">
                <a:sym typeface="Symbol" pitchFamily="18" charset="2"/>
              </a:rPr>
              <a:t>0</a:t>
            </a:r>
            <a:r>
              <a:rPr lang="en-US" sz="2800" dirty="0">
                <a:sym typeface="Symbol" pitchFamily="18" charset="2"/>
              </a:rPr>
              <a:t> is a nonnegative integer.</a:t>
            </a:r>
          </a:p>
          <a:p>
            <a:pPr marL="0" indent="0" eaLnBrk="1" hangingPunct="1">
              <a:buNone/>
              <a:defRPr/>
            </a:pPr>
            <a:endParaRPr lang="en-US" sz="2800" dirty="0">
              <a:sym typeface="Symbol" pitchFamily="18" charset="2"/>
            </a:endParaRPr>
          </a:p>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Solution:</a:t>
            </a:r>
          </a:p>
          <a:p>
            <a:pPr marL="0" indent="0" eaLnBrk="1" hangingPunct="1">
              <a:buNone/>
              <a:defRPr/>
            </a:pPr>
            <a:r>
              <a:rPr lang="en-US" sz="2800" dirty="0">
                <a:sym typeface="Symbol" pitchFamily="18" charset="2"/>
              </a:rPr>
              <a:t>A sequence is called a solution of a recurrence relation if its terms satisfy the recurrence relation.</a:t>
            </a:r>
          </a:p>
          <a:p>
            <a:pPr marL="0" indent="0" eaLnBrk="1" hangingPunct="1">
              <a:defRPr/>
            </a:pPr>
            <a:endParaRPr lang="en-US" sz="2800" dirty="0">
              <a:sym typeface="Symbol" pitchFamily="18" charset="2"/>
            </a:endParaRPr>
          </a:p>
        </p:txBody>
      </p:sp>
    </p:spTree>
    <p:extLst>
      <p:ext uri="{BB962C8B-B14F-4D97-AF65-F5344CB8AC3E}">
        <p14:creationId xmlns:p14="http://schemas.microsoft.com/office/powerpoint/2010/main" val="415552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1" dur="500"/>
                                        <p:tgtEl>
                                          <p:spTgt spid="472067">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72067">
                                            <p:txEl>
                                              <p:pRg st="3" end="3"/>
                                            </p:txEl>
                                          </p:spTgt>
                                        </p:tgtEl>
                                        <p:attrNameLst>
                                          <p:attrName>style.visibility</p:attrName>
                                        </p:attrNameLst>
                                      </p:cBhvr>
                                      <p:to>
                                        <p:strVal val="visible"/>
                                      </p:to>
                                    </p:set>
                                    <p:animEffect transition="in" filter="blinds(horizontal)">
                                      <p:cBhvr>
                                        <p:cTn id="15" dur="500"/>
                                        <p:tgtEl>
                                          <p:spTgt spid="472067">
                                            <p:txEl>
                                              <p:pRg st="3" end="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2067">
                                            <p:txEl>
                                              <p:pRg st="4" end="4"/>
                                            </p:txEl>
                                          </p:spTgt>
                                        </p:tgtEl>
                                        <p:attrNameLst>
                                          <p:attrName>style.visibility</p:attrName>
                                        </p:attrNameLst>
                                      </p:cBhvr>
                                      <p:to>
                                        <p:strVal val="visible"/>
                                      </p:to>
                                    </p:set>
                                    <p:animEffect transition="in" filter="blinds(horizontal)">
                                      <p:cBhvr>
                                        <p:cTn id="19" dur="500"/>
                                        <p:tgtEl>
                                          <p:spTgt spid="472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1" name="Rectangle 3"/>
          <p:cNvSpPr>
            <a:spLocks noGrp="1" noChangeArrowheads="1"/>
          </p:cNvSpPr>
          <p:nvPr>
            <p:ph type="body" idx="1"/>
          </p:nvPr>
        </p:nvSpPr>
        <p:spPr>
          <a:xfrm>
            <a:off x="304800" y="1371600"/>
            <a:ext cx="8534400" cy="4572000"/>
          </a:xfrm>
        </p:spPr>
        <p:txBody>
          <a:bodyPr/>
          <a:lstStyle/>
          <a:p>
            <a:pPr marL="0" indent="0" algn="just" eaLnBrk="1" hangingPunct="1">
              <a:lnSpc>
                <a:spcPct val="90000"/>
              </a:lnSpc>
              <a:defRPr/>
            </a:pPr>
            <a:r>
              <a:rPr lang="en-US" sz="2800" dirty="0">
                <a:sym typeface="Symbol" pitchFamily="18" charset="2"/>
              </a:rPr>
              <a:t>In other words, a recurrence relation is like a recursively defined sequence, but without specifying any initial values (initial conditions).</a:t>
            </a:r>
          </a:p>
          <a:p>
            <a:pPr marL="0" indent="0" algn="just" eaLnBrk="1" hangingPunct="1">
              <a:lnSpc>
                <a:spcPct val="90000"/>
              </a:lnSpc>
              <a:defRPr/>
            </a:pPr>
            <a:endParaRPr lang="en-US" sz="2800" dirty="0">
              <a:sym typeface="Symbol" pitchFamily="18" charset="2"/>
            </a:endParaRPr>
          </a:p>
          <a:p>
            <a:pPr marL="0" indent="0" algn="just" eaLnBrk="1" hangingPunct="1">
              <a:lnSpc>
                <a:spcPct val="90000"/>
              </a:lnSpc>
              <a:defRPr/>
            </a:pPr>
            <a:r>
              <a:rPr lang="en-US" sz="2800" dirty="0">
                <a:sym typeface="Symbol" pitchFamily="18" charset="2"/>
              </a:rPr>
              <a:t>Therefore, the same recurrence relation can have (and usually has) multiple solutions.</a:t>
            </a:r>
          </a:p>
          <a:p>
            <a:pPr marL="0" indent="0" algn="just" eaLnBrk="1" hangingPunct="1">
              <a:lnSpc>
                <a:spcPct val="90000"/>
              </a:lnSpc>
              <a:defRPr/>
            </a:pPr>
            <a:endParaRPr lang="en-US" sz="2800" dirty="0">
              <a:sym typeface="Symbol" pitchFamily="18" charset="2"/>
            </a:endParaRPr>
          </a:p>
          <a:p>
            <a:pPr marL="0" indent="0" algn="just" eaLnBrk="1" hangingPunct="1">
              <a:lnSpc>
                <a:spcPct val="90000"/>
              </a:lnSpc>
              <a:defRPr/>
            </a:pPr>
            <a:r>
              <a:rPr lang="en-US" sz="2800" dirty="0">
                <a:sym typeface="Symbol" pitchFamily="18" charset="2"/>
              </a:rPr>
              <a:t>If both the initial conditions and the recurrence relation are specified, then the sequence is uniquely determined.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blinds(horizontal)">
                                      <p:cBhvr>
                                        <p:cTn id="7" dur="500"/>
                                        <p:tgtEl>
                                          <p:spTgt spid="47309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11" dur="500"/>
                                        <p:tgtEl>
                                          <p:spTgt spid="473091">
                                            <p:txEl>
                                              <p:pRg st="2" end="2"/>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73091">
                                            <p:txEl>
                                              <p:pRg st="4" end="4"/>
                                            </p:txEl>
                                          </p:spTgt>
                                        </p:tgtEl>
                                        <p:attrNameLst>
                                          <p:attrName>style.visibility</p:attrName>
                                        </p:attrNameLst>
                                      </p:cBhvr>
                                      <p:to>
                                        <p:strVal val="visible"/>
                                      </p:to>
                                    </p:set>
                                    <p:animEffect transition="in" filter="blinds(horizontal)">
                                      <p:cBhvr>
                                        <p:cTn id="15"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115" name="Rectangle 3"/>
          <p:cNvSpPr>
            <a:spLocks noGrp="1" noChangeArrowheads="1"/>
          </p:cNvSpPr>
          <p:nvPr>
            <p:ph type="body" idx="1"/>
          </p:nvPr>
        </p:nvSpPr>
        <p:spPr>
          <a:xfrm>
            <a:off x="304800" y="1066800"/>
            <a:ext cx="8534400" cy="5105400"/>
          </a:xfrm>
        </p:spPr>
        <p:txBody>
          <a:bodyPr/>
          <a:lstStyle/>
          <a:p>
            <a:pPr marL="0" indent="0" eaLnBrk="1" hangingPunct="1">
              <a:buNone/>
              <a:defRPr/>
            </a:pPr>
            <a:r>
              <a:rPr lang="en-US" sz="2800" u="sng" dirty="0">
                <a:effectLst>
                  <a:outerShdw blurRad="38100" dist="38100" dir="2700000" algn="tl">
                    <a:srgbClr val="000000">
                      <a:alpha val="43137"/>
                    </a:srgbClr>
                  </a:outerShdw>
                </a:effectLst>
                <a:sym typeface="Symbol" pitchFamily="18" charset="2"/>
              </a:rPr>
              <a:t>Example:</a:t>
            </a:r>
            <a:r>
              <a:rPr lang="en-US" sz="2800" dirty="0">
                <a:sym typeface="Symbol" pitchFamily="18" charset="2"/>
              </a:rPr>
              <a:t> </a:t>
            </a:r>
            <a:br>
              <a:rPr lang="en-US" sz="2800" dirty="0">
                <a:sym typeface="Symbol" pitchFamily="18" charset="2"/>
              </a:rPr>
            </a:br>
            <a:r>
              <a:rPr lang="en-US" sz="2800" dirty="0">
                <a:sym typeface="Symbol" pitchFamily="18" charset="2"/>
              </a:rPr>
              <a:t>Consider the recurrence relation </a:t>
            </a:r>
            <a:br>
              <a:rPr lang="en-US" sz="2800" dirty="0">
                <a:sym typeface="Symbol" pitchFamily="18" charset="2"/>
              </a:rPr>
            </a:br>
            <a:r>
              <a:rPr lang="en-US" sz="2800" dirty="0">
                <a:sym typeface="Symbol" pitchFamily="18" charset="2"/>
              </a:rPr>
              <a:t>a</a:t>
            </a:r>
            <a:r>
              <a:rPr lang="en-US" sz="2800" baseline="-25000" dirty="0">
                <a:sym typeface="Symbol" pitchFamily="18" charset="2"/>
              </a:rPr>
              <a:t>n</a:t>
            </a:r>
            <a:r>
              <a:rPr lang="en-US" sz="2800" dirty="0">
                <a:sym typeface="Symbol" pitchFamily="18" charset="2"/>
              </a:rPr>
              <a:t> = 2a</a:t>
            </a:r>
            <a:r>
              <a:rPr lang="en-US" sz="2800" baseline="-25000" dirty="0">
                <a:sym typeface="Symbol" pitchFamily="18" charset="2"/>
              </a:rPr>
              <a:t>n-1</a:t>
            </a:r>
            <a:r>
              <a:rPr lang="en-US" sz="2800" dirty="0">
                <a:sym typeface="Symbol" pitchFamily="18" charset="2"/>
              </a:rPr>
              <a:t> – a</a:t>
            </a:r>
            <a:r>
              <a:rPr lang="en-US" sz="2800" baseline="-25000" dirty="0">
                <a:sym typeface="Symbol" pitchFamily="18" charset="2"/>
              </a:rPr>
              <a:t>n-2</a:t>
            </a:r>
            <a:r>
              <a:rPr lang="en-US" sz="2800" dirty="0">
                <a:sym typeface="Symbol" pitchFamily="18" charset="2"/>
              </a:rPr>
              <a:t> for n = 2, 3, 4, …</a:t>
            </a:r>
          </a:p>
          <a:p>
            <a:pPr marL="0" indent="0" eaLnBrk="1" hangingPunct="1">
              <a:defRPr/>
            </a:pPr>
            <a:endParaRPr lang="en-US" sz="1600" dirty="0">
              <a:sym typeface="Symbol" pitchFamily="18" charset="2"/>
            </a:endParaRPr>
          </a:p>
          <a:p>
            <a:pPr marL="0" indent="0" eaLnBrk="1" hangingPunct="1">
              <a:defRPr/>
            </a:pPr>
            <a:r>
              <a:rPr lang="en-US" sz="2800" dirty="0">
                <a:sym typeface="Symbol" pitchFamily="18" charset="2"/>
              </a:rPr>
              <a:t>Is the sequence {a</a:t>
            </a:r>
            <a:r>
              <a:rPr lang="en-US" sz="2800" baseline="-25000" dirty="0">
                <a:sym typeface="Symbol" pitchFamily="18" charset="2"/>
              </a:rPr>
              <a:t>n</a:t>
            </a:r>
            <a:r>
              <a:rPr lang="en-US" sz="2800" dirty="0">
                <a:sym typeface="Symbol" pitchFamily="18" charset="2"/>
              </a:rPr>
              <a:t>} with a</a:t>
            </a:r>
            <a:r>
              <a:rPr lang="en-US" sz="2800" baseline="-25000" dirty="0">
                <a:sym typeface="Symbol" pitchFamily="18" charset="2"/>
              </a:rPr>
              <a:t>n</a:t>
            </a:r>
            <a:r>
              <a:rPr lang="en-US" sz="2800" dirty="0">
                <a:sym typeface="Symbol" pitchFamily="18" charset="2"/>
              </a:rPr>
              <a:t>=3n a solution of this recurrence relation?</a:t>
            </a:r>
          </a:p>
          <a:p>
            <a:pPr marL="0" indent="0" eaLnBrk="1" hangingPunct="1">
              <a:defRPr/>
            </a:pPr>
            <a:r>
              <a:rPr lang="en-US" sz="2800" dirty="0">
                <a:sym typeface="Symbol" pitchFamily="18" charset="2"/>
              </a:rPr>
              <a:t>For n  2 we see that </a:t>
            </a:r>
            <a:br>
              <a:rPr lang="en-US" sz="2800" dirty="0">
                <a:sym typeface="Symbol" pitchFamily="18" charset="2"/>
              </a:rPr>
            </a:br>
            <a:r>
              <a:rPr lang="en-US" sz="2800" dirty="0">
                <a:sym typeface="Symbol" pitchFamily="18" charset="2"/>
              </a:rPr>
              <a:t>2a</a:t>
            </a:r>
            <a:r>
              <a:rPr lang="en-US" sz="2800" baseline="-25000" dirty="0">
                <a:sym typeface="Symbol" pitchFamily="18" charset="2"/>
              </a:rPr>
              <a:t>n-1</a:t>
            </a:r>
            <a:r>
              <a:rPr lang="en-US" sz="2800" dirty="0">
                <a:sym typeface="Symbol" pitchFamily="18" charset="2"/>
              </a:rPr>
              <a:t> – a</a:t>
            </a:r>
            <a:r>
              <a:rPr lang="en-US" sz="2800" baseline="-25000" dirty="0">
                <a:sym typeface="Symbol" pitchFamily="18" charset="2"/>
              </a:rPr>
              <a:t>n-2</a:t>
            </a:r>
            <a:r>
              <a:rPr lang="en-US" sz="2800" dirty="0">
                <a:sym typeface="Symbol" pitchFamily="18" charset="2"/>
              </a:rPr>
              <a:t> = 2(3(n – 1)) – 3(n – 2) = 3n = a</a:t>
            </a:r>
            <a:r>
              <a:rPr lang="en-US" sz="2800" baseline="-25000" dirty="0">
                <a:sym typeface="Symbol" pitchFamily="18" charset="2"/>
              </a:rPr>
              <a:t>n</a:t>
            </a:r>
            <a:r>
              <a:rPr lang="en-US" sz="2800" dirty="0">
                <a:sym typeface="Symbol" pitchFamily="18" charset="2"/>
              </a:rPr>
              <a:t>.</a:t>
            </a:r>
          </a:p>
          <a:p>
            <a:pPr marL="0" indent="0" eaLnBrk="1" hangingPunct="1">
              <a:defRPr/>
            </a:pPr>
            <a:r>
              <a:rPr lang="en-US" sz="2800" dirty="0">
                <a:sym typeface="Symbol" pitchFamily="18" charset="2"/>
              </a:rPr>
              <a:t>Therefore, {a</a:t>
            </a:r>
            <a:r>
              <a:rPr lang="en-US" sz="2800" baseline="-25000" dirty="0">
                <a:sym typeface="Symbol" pitchFamily="18" charset="2"/>
              </a:rPr>
              <a:t>n</a:t>
            </a:r>
            <a:r>
              <a:rPr lang="en-US" sz="2800" dirty="0">
                <a:sym typeface="Symbol" pitchFamily="18" charset="2"/>
              </a:rPr>
              <a:t>} with a</a:t>
            </a:r>
            <a:r>
              <a:rPr lang="en-US" sz="2800" baseline="-25000" dirty="0">
                <a:sym typeface="Symbol" pitchFamily="18" charset="2"/>
              </a:rPr>
              <a:t>n</a:t>
            </a:r>
            <a:r>
              <a:rPr lang="en-US" sz="2800" dirty="0">
                <a:sym typeface="Symbol" pitchFamily="18" charset="2"/>
              </a:rPr>
              <a:t>=3n is a solution of the recurrence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blinds(horizontal)">
                                      <p:cBhvr>
                                        <p:cTn id="7" dur="500"/>
                                        <p:tgtEl>
                                          <p:spTgt spid="474115">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1" dur="500"/>
                                        <p:tgtEl>
                                          <p:spTgt spid="474115">
                                            <p:txEl>
                                              <p:pRg st="2" end="2"/>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6" dur="500"/>
                                        <p:tgtEl>
                                          <p:spTgt spid="474115">
                                            <p:txEl>
                                              <p:pRg st="3" end="3"/>
                                            </p:txEl>
                                          </p:spTgt>
                                        </p:tgtEl>
                                      </p:cBhvr>
                                    </p:animEffect>
                                  </p:childTnLst>
                                </p:cTn>
                              </p:par>
                            </p:childTnLst>
                          </p:cTn>
                        </p:par>
                        <p:par>
                          <p:cTn id="17" fill="hold" nodeType="with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0" dur="500"/>
                                        <p:tgtEl>
                                          <p:spTgt spid="474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139" name="Rectangle 3"/>
          <p:cNvSpPr>
            <a:spLocks noGrp="1" noChangeArrowheads="1"/>
          </p:cNvSpPr>
          <p:nvPr>
            <p:ph type="body" idx="1"/>
          </p:nvPr>
        </p:nvSpPr>
        <p:spPr>
          <a:xfrm>
            <a:off x="304800" y="838200"/>
            <a:ext cx="8534400" cy="5334000"/>
          </a:xfrm>
        </p:spPr>
        <p:txBody>
          <a:bodyPr/>
          <a:lstStyle/>
          <a:p>
            <a:pPr marL="0" indent="0" algn="just" eaLnBrk="1" hangingPunct="1">
              <a:defRPr/>
            </a:pPr>
            <a:r>
              <a:rPr lang="en-US" sz="2800" dirty="0">
                <a:sym typeface="Symbol" pitchFamily="18" charset="2"/>
              </a:rPr>
              <a:t>Is the sequence {a</a:t>
            </a:r>
            <a:r>
              <a:rPr lang="en-US" sz="2800" baseline="-25000" dirty="0">
                <a:sym typeface="Symbol" pitchFamily="18" charset="2"/>
              </a:rPr>
              <a:t>n</a:t>
            </a:r>
            <a:r>
              <a:rPr lang="en-US" sz="2800" dirty="0">
                <a:sym typeface="Symbol" pitchFamily="18" charset="2"/>
              </a:rPr>
              <a:t>} with a</a:t>
            </a:r>
            <a:r>
              <a:rPr lang="en-US" sz="2800" baseline="-25000" dirty="0">
                <a:sym typeface="Symbol" pitchFamily="18" charset="2"/>
              </a:rPr>
              <a:t>n</a:t>
            </a:r>
            <a:r>
              <a:rPr lang="en-US" sz="2800" dirty="0">
                <a:sym typeface="Symbol" pitchFamily="18" charset="2"/>
              </a:rPr>
              <a:t>=5 a solution of the same recurrence relation?</a:t>
            </a:r>
          </a:p>
          <a:p>
            <a:pPr marL="0" indent="0" algn="just" eaLnBrk="1" hangingPunct="1">
              <a:defRPr/>
            </a:pPr>
            <a:r>
              <a:rPr lang="en-US" sz="2800" dirty="0">
                <a:sym typeface="Symbol" pitchFamily="18" charset="2"/>
              </a:rPr>
              <a:t>For n2 we see that 2a</a:t>
            </a:r>
            <a:r>
              <a:rPr lang="en-US" sz="2800" baseline="-25000" dirty="0">
                <a:sym typeface="Symbol" pitchFamily="18" charset="2"/>
              </a:rPr>
              <a:t>n-1</a:t>
            </a:r>
            <a:r>
              <a:rPr lang="en-US" sz="2800" dirty="0">
                <a:sym typeface="Symbol" pitchFamily="18" charset="2"/>
              </a:rPr>
              <a:t> – a</a:t>
            </a:r>
            <a:r>
              <a:rPr lang="en-US" sz="2800" baseline="-25000" dirty="0">
                <a:sym typeface="Symbol" pitchFamily="18" charset="2"/>
              </a:rPr>
              <a:t>n-2</a:t>
            </a:r>
            <a:r>
              <a:rPr lang="en-US" sz="2800" dirty="0">
                <a:sym typeface="Symbol" pitchFamily="18" charset="2"/>
              </a:rPr>
              <a:t> = 25 - 5 = 5 = a</a:t>
            </a:r>
            <a:r>
              <a:rPr lang="en-US" sz="2800" baseline="-25000" dirty="0">
                <a:sym typeface="Symbol" pitchFamily="18" charset="2"/>
              </a:rPr>
              <a:t>n</a:t>
            </a:r>
            <a:r>
              <a:rPr lang="en-US" sz="2800" dirty="0">
                <a:sym typeface="Symbol" pitchFamily="18" charset="2"/>
              </a:rPr>
              <a:t>.</a:t>
            </a:r>
          </a:p>
          <a:p>
            <a:pPr marL="0" indent="0" algn="just" eaLnBrk="1" hangingPunct="1">
              <a:defRPr/>
            </a:pPr>
            <a:endParaRPr lang="en-US" sz="800" dirty="0">
              <a:sym typeface="Symbol" pitchFamily="18" charset="2"/>
            </a:endParaRPr>
          </a:p>
          <a:p>
            <a:pPr marL="0" indent="0" algn="just" eaLnBrk="1" hangingPunct="1">
              <a:defRPr/>
            </a:pPr>
            <a:r>
              <a:rPr lang="en-US" sz="2800" dirty="0">
                <a:sym typeface="Symbol" pitchFamily="18" charset="2"/>
              </a:rPr>
              <a:t>Therefore, {a</a:t>
            </a:r>
            <a:r>
              <a:rPr lang="en-US" sz="2800" baseline="-25000" dirty="0">
                <a:sym typeface="Symbol" pitchFamily="18" charset="2"/>
              </a:rPr>
              <a:t>n</a:t>
            </a:r>
            <a:r>
              <a:rPr lang="en-US" sz="2800" dirty="0">
                <a:sym typeface="Symbol" pitchFamily="18" charset="2"/>
              </a:rPr>
              <a:t>} with a</a:t>
            </a:r>
            <a:r>
              <a:rPr lang="en-US" sz="2800" baseline="-25000" dirty="0">
                <a:sym typeface="Symbol" pitchFamily="18" charset="2"/>
              </a:rPr>
              <a:t>n</a:t>
            </a:r>
            <a:r>
              <a:rPr lang="en-US" sz="2800" dirty="0">
                <a:sym typeface="Symbol" pitchFamily="18" charset="2"/>
              </a:rPr>
              <a:t>=5 is also a solution of the recurrence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linds(horizontal)">
                                      <p:cBhvr>
                                        <p:cTn id="7" dur="500"/>
                                        <p:tgtEl>
                                          <p:spTgt spid="475139">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linds(horizontal)">
                                      <p:cBhvr>
                                        <p:cTn id="12" dur="500"/>
                                        <p:tgtEl>
                                          <p:spTgt spid="475139">
                                            <p:txEl>
                                              <p:pRg st="1" end="1"/>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16" dur="500"/>
                                        <p:tgtEl>
                                          <p:spTgt spid="475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uiExpand="1"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30859</TotalTime>
  <Words>3058</Words>
  <Application>Microsoft Office PowerPoint</Application>
  <PresentationFormat>On-screen Show (4:3)</PresentationFormat>
  <Paragraphs>218</Paragraphs>
  <Slides>34</Slides>
  <Notes>0</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ariant>
        <vt:lpstr>Custom Shows</vt:lpstr>
      </vt:variant>
      <vt:variant>
        <vt:i4>1</vt:i4>
      </vt:variant>
    </vt:vector>
  </HeadingPairs>
  <TitlesOfParts>
    <vt:vector size="43" baseType="lpstr">
      <vt:lpstr>Arial</vt:lpstr>
      <vt:lpstr>Calibri</vt:lpstr>
      <vt:lpstr>Comic Sans MS</vt:lpstr>
      <vt:lpstr>Constantia</vt:lpstr>
      <vt:lpstr>Times New Roman</vt:lpstr>
      <vt:lpstr>Wingdings 2</vt:lpstr>
      <vt:lpstr>1_Flow</vt:lpstr>
      <vt:lpstr>Equation</vt:lpstr>
      <vt:lpstr>Mathematical Induction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How to solve: expand, guess and verify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ajain</cp:lastModifiedBy>
  <cp:revision>563</cp:revision>
  <dcterms:created xsi:type="dcterms:W3CDTF">2001-02-24T00:16:35Z</dcterms:created>
  <dcterms:modified xsi:type="dcterms:W3CDTF">2021-07-01T17:10:15Z</dcterms:modified>
</cp:coreProperties>
</file>