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465" r:id="rId2"/>
    <p:sldId id="524" r:id="rId3"/>
    <p:sldId id="547" r:id="rId4"/>
    <p:sldId id="548" r:id="rId5"/>
    <p:sldId id="549" r:id="rId6"/>
    <p:sldId id="551" r:id="rId7"/>
    <p:sldId id="527" r:id="rId8"/>
    <p:sldId id="528" r:id="rId9"/>
    <p:sldId id="529" r:id="rId10"/>
    <p:sldId id="550" r:id="rId11"/>
    <p:sldId id="531" r:id="rId12"/>
    <p:sldId id="535" r:id="rId13"/>
    <p:sldId id="536" r:id="rId14"/>
    <p:sldId id="537" r:id="rId15"/>
    <p:sldId id="539" r:id="rId16"/>
    <p:sldId id="541" r:id="rId17"/>
    <p:sldId id="572" r:id="rId18"/>
    <p:sldId id="563" r:id="rId19"/>
    <p:sldId id="564" r:id="rId20"/>
    <p:sldId id="565" r:id="rId21"/>
    <p:sldId id="566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68" r:id="rId31"/>
    <p:sldId id="569" r:id="rId32"/>
    <p:sldId id="570" r:id="rId33"/>
    <p:sldId id="589" r:id="rId34"/>
    <p:sldId id="590" r:id="rId35"/>
    <p:sldId id="591" r:id="rId36"/>
    <p:sldId id="592" r:id="rId37"/>
    <p:sldId id="5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in" userId="615f2bd4-4242-4e2d-b6c0-5df265c09226" providerId="ADAL" clId="{77F475C2-54CE-4E27-BAAD-C97EB3DAF53F}"/>
    <pc:docChg chg="delSld delMainMaster">
      <pc:chgData name="ajain" userId="615f2bd4-4242-4e2d-b6c0-5df265c09226" providerId="ADAL" clId="{77F475C2-54CE-4E27-BAAD-C97EB3DAF53F}" dt="2021-06-25T08:19:55.337" v="0" actId="2696"/>
      <pc:docMkLst>
        <pc:docMk/>
      </pc:docMkLst>
      <pc:sldChg chg="del">
        <pc:chgData name="ajain" userId="615f2bd4-4242-4e2d-b6c0-5df265c09226" providerId="ADAL" clId="{77F475C2-54CE-4E27-BAAD-C97EB3DAF53F}" dt="2021-06-25T08:19:55.337" v="0" actId="2696"/>
        <pc:sldMkLst>
          <pc:docMk/>
          <pc:sldMk cId="4200570858" sldId="256"/>
        </pc:sldMkLst>
      </pc:sldChg>
      <pc:sldMasterChg chg="del delSldLayout">
        <pc:chgData name="ajain" userId="615f2bd4-4242-4e2d-b6c0-5df265c09226" providerId="ADAL" clId="{77F475C2-54CE-4E27-BAAD-C97EB3DAF53F}" dt="2021-06-25T08:19:55.337" v="0" actId="2696"/>
        <pc:sldMasterMkLst>
          <pc:docMk/>
          <pc:sldMasterMk cId="2780635120" sldId="2147483648"/>
        </pc:sldMasterMkLst>
        <pc:sldLayoutChg chg="del">
          <pc:chgData name="ajain" userId="615f2bd4-4242-4e2d-b6c0-5df265c09226" providerId="ADAL" clId="{77F475C2-54CE-4E27-BAAD-C97EB3DAF53F}" dt="2021-06-25T08:19:55.337" v="0" actId="2696"/>
          <pc:sldLayoutMkLst>
            <pc:docMk/>
            <pc:sldMasterMk cId="2780635120" sldId="2147483648"/>
            <pc:sldLayoutMk cId="3331680425" sldId="2147483649"/>
          </pc:sldLayoutMkLst>
        </pc:sldLayoutChg>
        <pc:sldLayoutChg chg="del">
          <pc:chgData name="ajain" userId="615f2bd4-4242-4e2d-b6c0-5df265c09226" providerId="ADAL" clId="{77F475C2-54CE-4E27-BAAD-C97EB3DAF53F}" dt="2021-06-25T08:19:55.337" v="0" actId="2696"/>
          <pc:sldLayoutMkLst>
            <pc:docMk/>
            <pc:sldMasterMk cId="2780635120" sldId="2147483648"/>
            <pc:sldLayoutMk cId="3786623317" sldId="2147483650"/>
          </pc:sldLayoutMkLst>
        </pc:sldLayoutChg>
        <pc:sldLayoutChg chg="del">
          <pc:chgData name="ajain" userId="615f2bd4-4242-4e2d-b6c0-5df265c09226" providerId="ADAL" clId="{77F475C2-54CE-4E27-BAAD-C97EB3DAF53F}" dt="2021-06-25T08:19:55.337" v="0" actId="2696"/>
          <pc:sldLayoutMkLst>
            <pc:docMk/>
            <pc:sldMasterMk cId="2780635120" sldId="2147483648"/>
            <pc:sldLayoutMk cId="1449615320" sldId="2147483651"/>
          </pc:sldLayoutMkLst>
        </pc:sldLayoutChg>
        <pc:sldLayoutChg chg="del">
          <pc:chgData name="ajain" userId="615f2bd4-4242-4e2d-b6c0-5df265c09226" providerId="ADAL" clId="{77F475C2-54CE-4E27-BAAD-C97EB3DAF53F}" dt="2021-06-25T08:19:55.337" v="0" actId="2696"/>
          <pc:sldLayoutMkLst>
            <pc:docMk/>
            <pc:sldMasterMk cId="2780635120" sldId="2147483648"/>
            <pc:sldLayoutMk cId="900192720" sldId="2147483652"/>
          </pc:sldLayoutMkLst>
        </pc:sldLayoutChg>
        <pc:sldLayoutChg chg="del">
          <pc:chgData name="ajain" userId="615f2bd4-4242-4e2d-b6c0-5df265c09226" providerId="ADAL" clId="{77F475C2-54CE-4E27-BAAD-C97EB3DAF53F}" dt="2021-06-25T08:19:55.337" v="0" actId="2696"/>
          <pc:sldLayoutMkLst>
            <pc:docMk/>
            <pc:sldMasterMk cId="2780635120" sldId="2147483648"/>
            <pc:sldLayoutMk cId="1087208156" sldId="2147483653"/>
          </pc:sldLayoutMkLst>
        </pc:sldLayoutChg>
        <pc:sldLayoutChg chg="del">
          <pc:chgData name="ajain" userId="615f2bd4-4242-4e2d-b6c0-5df265c09226" providerId="ADAL" clId="{77F475C2-54CE-4E27-BAAD-C97EB3DAF53F}" dt="2021-06-25T08:19:55.337" v="0" actId="2696"/>
          <pc:sldLayoutMkLst>
            <pc:docMk/>
            <pc:sldMasterMk cId="2780635120" sldId="2147483648"/>
            <pc:sldLayoutMk cId="420522914" sldId="2147483654"/>
          </pc:sldLayoutMkLst>
        </pc:sldLayoutChg>
        <pc:sldLayoutChg chg="del">
          <pc:chgData name="ajain" userId="615f2bd4-4242-4e2d-b6c0-5df265c09226" providerId="ADAL" clId="{77F475C2-54CE-4E27-BAAD-C97EB3DAF53F}" dt="2021-06-25T08:19:55.337" v="0" actId="2696"/>
          <pc:sldLayoutMkLst>
            <pc:docMk/>
            <pc:sldMasterMk cId="2780635120" sldId="2147483648"/>
            <pc:sldLayoutMk cId="2243910068" sldId="2147483655"/>
          </pc:sldLayoutMkLst>
        </pc:sldLayoutChg>
        <pc:sldLayoutChg chg="del">
          <pc:chgData name="ajain" userId="615f2bd4-4242-4e2d-b6c0-5df265c09226" providerId="ADAL" clId="{77F475C2-54CE-4E27-BAAD-C97EB3DAF53F}" dt="2021-06-25T08:19:55.337" v="0" actId="2696"/>
          <pc:sldLayoutMkLst>
            <pc:docMk/>
            <pc:sldMasterMk cId="2780635120" sldId="2147483648"/>
            <pc:sldLayoutMk cId="712341747" sldId="2147483656"/>
          </pc:sldLayoutMkLst>
        </pc:sldLayoutChg>
        <pc:sldLayoutChg chg="del">
          <pc:chgData name="ajain" userId="615f2bd4-4242-4e2d-b6c0-5df265c09226" providerId="ADAL" clId="{77F475C2-54CE-4E27-BAAD-C97EB3DAF53F}" dt="2021-06-25T08:19:55.337" v="0" actId="2696"/>
          <pc:sldLayoutMkLst>
            <pc:docMk/>
            <pc:sldMasterMk cId="2780635120" sldId="2147483648"/>
            <pc:sldLayoutMk cId="3871094966" sldId="2147483657"/>
          </pc:sldLayoutMkLst>
        </pc:sldLayoutChg>
        <pc:sldLayoutChg chg="del">
          <pc:chgData name="ajain" userId="615f2bd4-4242-4e2d-b6c0-5df265c09226" providerId="ADAL" clId="{77F475C2-54CE-4E27-BAAD-C97EB3DAF53F}" dt="2021-06-25T08:19:55.337" v="0" actId="2696"/>
          <pc:sldLayoutMkLst>
            <pc:docMk/>
            <pc:sldMasterMk cId="2780635120" sldId="2147483648"/>
            <pc:sldLayoutMk cId="1463490635" sldId="2147483658"/>
          </pc:sldLayoutMkLst>
        </pc:sldLayoutChg>
        <pc:sldLayoutChg chg="del">
          <pc:chgData name="ajain" userId="615f2bd4-4242-4e2d-b6c0-5df265c09226" providerId="ADAL" clId="{77F475C2-54CE-4E27-BAAD-C97EB3DAF53F}" dt="2021-06-25T08:19:55.337" v="0" actId="2696"/>
          <pc:sldLayoutMkLst>
            <pc:docMk/>
            <pc:sldMasterMk cId="2780635120" sldId="2147483648"/>
            <pc:sldLayoutMk cId="107428308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7E6C4-1C74-4695-8E70-2A4F2EF51848}" type="datetimeFigureOut">
              <a:rPr lang="en-US" smtClean="0"/>
              <a:t>25-Jun-21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6AB38-16BF-4006-86B7-049F8897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124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9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91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8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4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Discussion #8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CA40D-44B7-407F-A2B3-A2ADA23FFDEF}" type="slidenum">
              <a:rPr lang="en-US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7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666666">
                  <a:shade val="90000"/>
                </a:srgb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7C64D-608A-4CAE-B6FA-2799A7D552B9}" type="slidenum">
              <a:rPr lang="en-US">
                <a:solidFill>
                  <a:srgbClr val="666666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66666">
                  <a:shade val="90000"/>
                </a:srgbClr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66666">
                    <a:shade val="90000"/>
                  </a:srgbClr>
                </a:solidFill>
              </a:rPr>
              <a:t>Discussion #21</a:t>
            </a:r>
          </a:p>
        </p:txBody>
      </p:sp>
    </p:spTree>
    <p:extLst>
      <p:ext uri="{BB962C8B-B14F-4D97-AF65-F5344CB8AC3E}">
        <p14:creationId xmlns:p14="http://schemas.microsoft.com/office/powerpoint/2010/main" val="101995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Discussion #8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CA40D-44B7-407F-A2B3-A2ADA23FFDEF}" type="slidenum">
              <a:rPr lang="en-US">
                <a:solidFill>
                  <a:srgbClr val="003366"/>
                </a:solidFill>
              </a:rPr>
              <a:pPr/>
              <a:t>‹#›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9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9D0D27CA-500E-40E7-9088-21175E5D49C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9668" y="714375"/>
            <a:ext cx="10657417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  <p:pic>
        <p:nvPicPr>
          <p:cNvPr id="5" name="Picture 23">
            <a:extLst>
              <a:ext uri="{FF2B5EF4-FFF2-40B4-BE49-F238E27FC236}">
                <a16:creationId xmlns:a16="http://schemas.microsoft.com/office/drawing/2014/main" id="{EA43164D-D752-4616-949A-9540D8A365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5857876"/>
            <a:ext cx="1339851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5">
            <a:extLst>
              <a:ext uri="{FF2B5EF4-FFF2-40B4-BE49-F238E27FC236}">
                <a16:creationId xmlns:a16="http://schemas.microsoft.com/office/drawing/2014/main" id="{1DACAFBB-F384-45D0-A70F-6F97BF4F4C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2584" y="6357938"/>
            <a:ext cx="9599083" cy="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1653D-B138-4442-85EF-BC6E773DE998}"/>
              </a:ext>
            </a:extLst>
          </p:cNvPr>
          <p:cNvSpPr txBox="1"/>
          <p:nvPr userDrawn="1"/>
        </p:nvSpPr>
        <p:spPr>
          <a:xfrm>
            <a:off x="7334251" y="6429375"/>
            <a:ext cx="22878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 dirty="0" err="1">
                <a:solidFill>
                  <a:srgbClr val="006600"/>
                </a:solidFill>
                <a:latin typeface="Arial" charset="0"/>
                <a:ea typeface="宋体" charset="-122"/>
              </a:rPr>
              <a:t>Sghool</a:t>
            </a:r>
            <a:r>
              <a:rPr lang="en-US" altLang="zh-CN" sz="1800" b="1" i="1" dirty="0">
                <a:solidFill>
                  <a:srgbClr val="006600"/>
                </a:solidFill>
                <a:latin typeface="Arial" charset="0"/>
                <a:ea typeface="宋体" charset="-122"/>
              </a:rPr>
              <a:t> of Software</a:t>
            </a:r>
            <a:endParaRPr lang="zh-CN" altLang="en-US" sz="1800" b="1" i="1" dirty="0">
              <a:solidFill>
                <a:srgbClr val="006600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67" y="1000108"/>
            <a:ext cx="11387667" cy="5286412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23810"/>
            <a:ext cx="11387667" cy="61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000" b="1" baseline="0">
                <a:solidFill>
                  <a:srgbClr val="00660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FEB7782-38F1-42A0-B860-39DF4E4D21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048251" y="6453189"/>
            <a:ext cx="1242483" cy="33337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fld id="{95685D8C-7CAB-4881-85B3-D2C223972B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4626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5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6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8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effectLst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effectLst/>
              <a:latin typeface="Constanti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effectLst/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8405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effectLst/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effectLst/>
              <a:latin typeface="Constantia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25-Jun-21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effectLst/>
                <a:latin typeface="Constanti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0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Relations  (</a:t>
            </a:r>
            <a:r>
              <a:rPr lang="en-US"/>
              <a:t>Equivalence Relations, Ordering)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715000"/>
          </a:xfrm>
        </p:spPr>
        <p:txBody>
          <a:bodyPr/>
          <a:lstStyle/>
          <a:p>
            <a:pPr marL="0" algn="just">
              <a:buNone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Examples: </a:t>
            </a:r>
            <a:r>
              <a:rPr lang="en-US" sz="2400" dirty="0">
                <a:sym typeface="Symbol" pitchFamily="18" charset="2"/>
              </a:rPr>
              <a:t>Let S be the set {u, m, b, r, o, c, k, s}. Do the following collections of sets partition S ?</a:t>
            </a:r>
          </a:p>
          <a:p>
            <a:pPr marL="0" algn="just">
              <a:buNone/>
            </a:pPr>
            <a:endParaRPr lang="en-US" sz="2400" dirty="0">
              <a:sym typeface="Symbol" pitchFamily="18" charset="2"/>
            </a:endParaRPr>
          </a:p>
          <a:p>
            <a:pPr marL="0" algn="just">
              <a:buNone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Solution:</a:t>
            </a:r>
          </a:p>
          <a:p>
            <a:pPr marL="240030" indent="-514350" algn="just">
              <a:buAutoNum type="romanLcParenR"/>
            </a:pPr>
            <a:r>
              <a:rPr lang="en-US" sz="2400" dirty="0"/>
              <a:t>{{m, o, c, k}, {r, u, b, s}}</a:t>
            </a:r>
          </a:p>
          <a:p>
            <a:pPr marL="240030" indent="-514350" algn="just">
              <a:buFont typeface="Wingdings 2"/>
              <a:buAutoNum type="romanLcParenR"/>
            </a:pPr>
            <a:r>
              <a:rPr lang="en-US" sz="2400" dirty="0"/>
              <a:t>{{c, o, m, b}, {u, s}, {r}}</a:t>
            </a:r>
          </a:p>
          <a:p>
            <a:pPr marL="240030" indent="-514350" algn="just">
              <a:buFont typeface="Wingdings 2"/>
              <a:buAutoNum type="romanLcParenR"/>
            </a:pPr>
            <a:r>
              <a:rPr lang="en-US" sz="2400" dirty="0"/>
              <a:t>{{b, r, o, c, k}, {m, u, s, t}}</a:t>
            </a:r>
            <a:endParaRPr lang="en-US" sz="2400" baseline="30000" dirty="0">
              <a:solidFill>
                <a:srgbClr val="66FF33"/>
              </a:solidFill>
            </a:endParaRPr>
          </a:p>
          <a:p>
            <a:pPr marL="240030" indent="-514350" algn="just">
              <a:buFont typeface="Wingdings 2"/>
              <a:buAutoNum type="romanLcParenR"/>
            </a:pPr>
            <a:r>
              <a:rPr lang="en-US" sz="2400" dirty="0"/>
              <a:t>{{u, m, b, r, o, c, k, s}}</a:t>
            </a:r>
          </a:p>
          <a:p>
            <a:pPr marL="240030" indent="-514350" algn="just">
              <a:buFont typeface="Wingdings 2"/>
              <a:buAutoNum type="romanLcParenR"/>
            </a:pPr>
            <a:r>
              <a:rPr lang="en-US" sz="2400" dirty="0"/>
              <a:t>{{b, o, r, k}, {r, u, m}, {c, s}}</a:t>
            </a:r>
            <a:endParaRPr lang="en-US" sz="2400" baseline="30000" dirty="0">
              <a:solidFill>
                <a:srgbClr val="66FF33"/>
              </a:solidFill>
            </a:endParaRPr>
          </a:p>
          <a:p>
            <a:pPr marL="240030" indent="-514350" algn="just">
              <a:buFont typeface="Wingdings 2"/>
              <a:buAutoNum type="romanLcParenR"/>
            </a:pPr>
            <a:r>
              <a:rPr lang="en-US" sz="2400" dirty="0"/>
              <a:t>{{u, m, b}, {r, o, c, k, s}, Ø}</a:t>
            </a:r>
            <a:endParaRPr lang="en-US" sz="2400" baseline="30000" dirty="0">
              <a:solidFill>
                <a:srgbClr val="66FF33"/>
              </a:solidFill>
            </a:endParaRPr>
          </a:p>
          <a:p>
            <a:pPr marL="240030" indent="-514350" algn="just">
              <a:buFont typeface="Wingdings 2"/>
              <a:buAutoNum type="romanLcParenR"/>
            </a:pPr>
            <a:endParaRPr lang="en-US" sz="2400" baseline="30000" dirty="0">
              <a:solidFill>
                <a:srgbClr val="66FF33"/>
              </a:solidFill>
            </a:endParaRPr>
          </a:p>
          <a:p>
            <a:pPr marL="240030" indent="-514350" algn="just">
              <a:buAutoNum type="romanLcParenR"/>
            </a:pPr>
            <a:endParaRPr lang="en-US" sz="2400" baseline="30000" dirty="0">
              <a:solidFill>
                <a:srgbClr val="66FF33"/>
              </a:solidFill>
            </a:endParaRPr>
          </a:p>
          <a:p>
            <a:pPr marL="0" algn="just">
              <a:buNone/>
            </a:pP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 marL="0" algn="just">
              <a:buNone/>
            </a:pPr>
            <a:endParaRPr lang="en-US" sz="2400" baseline="30000" dirty="0">
              <a:solidFill>
                <a:srgbClr val="66FF33"/>
              </a:solidFill>
              <a:sym typeface="Symbol" pitchFamily="18" charset="2"/>
            </a:endParaRPr>
          </a:p>
          <a:p>
            <a:pPr marL="0" algn="just">
              <a:buNone/>
            </a:pPr>
            <a:endParaRPr lang="en-US" sz="2400" baseline="30000" dirty="0">
              <a:solidFill>
                <a:srgbClr val="66FF33"/>
              </a:solidFill>
              <a:sym typeface="Symbol" pitchFamily="18" charset="2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48400" y="25908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onstantia"/>
                <a:sym typeface="Symbol" pitchFamily="18" charset="2"/>
              </a:rPr>
              <a:t>yes.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248400" y="3124200"/>
            <a:ext cx="373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onstantia"/>
                <a:sym typeface="Symbol" pitchFamily="18" charset="2"/>
              </a:rPr>
              <a:t>no (k is missing).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248400" y="3505200"/>
            <a:ext cx="373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onstantia"/>
                <a:sym typeface="Symbol" pitchFamily="18" charset="2"/>
              </a:rPr>
              <a:t>no (t is not in S).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48400" y="38862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onstantia"/>
                <a:sym typeface="Symbol" pitchFamily="18" charset="2"/>
              </a:rPr>
              <a:t>yes.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248400" y="44196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onstantia"/>
                <a:sym typeface="Symbol" pitchFamily="18" charset="2"/>
              </a:rPr>
              <a:t>No (r is in two sets)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248400" y="4876800"/>
            <a:ext cx="373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onstantia"/>
                <a:sym typeface="Symbol" pitchFamily="18" charset="2"/>
              </a:rPr>
              <a:t>no ( not allowed).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820150" cy="5867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Theorem: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Let R be an equivalence relation on a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set S. Then the equivalence classes of R form a partition of S. Conversely, given a partition {A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 err="1">
                <a:sym typeface="Symbol" pitchFamily="18" charset="2"/>
              </a:rPr>
              <a:t>iI</a:t>
            </a:r>
            <a:r>
              <a:rPr lang="en-US" sz="2800" dirty="0">
                <a:sym typeface="Symbol" pitchFamily="18" charset="2"/>
              </a:rPr>
              <a:t>} of the set S, there is an equivalence relation R that has the sets A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 err="1">
                <a:sym typeface="Symbol" pitchFamily="18" charset="2"/>
              </a:rPr>
              <a:t>iI</a:t>
            </a:r>
            <a:r>
              <a:rPr lang="en-US" sz="2800" dirty="0">
                <a:sym typeface="Symbol" pitchFamily="18" charset="2"/>
              </a:rPr>
              <a:t>, as its equivalence classes.</a:t>
            </a:r>
          </a:p>
          <a:p>
            <a:pPr marL="0" indent="0" algn="just">
              <a:buNone/>
              <a:defRPr/>
            </a:pPr>
            <a:endParaRPr lang="en-US" sz="2800" dirty="0">
              <a:sym typeface="Symbol" pitchFamily="18" charset="2"/>
            </a:endParaRPr>
          </a:p>
          <a:p>
            <a:pPr marL="0" indent="0" algn="just"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Example: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  <a:r>
              <a:rPr lang="en-US" sz="2800" dirty="0"/>
              <a:t>What are the sets in the partition of the integers arising from congruence modulo 4?</a:t>
            </a:r>
          </a:p>
          <a:p>
            <a:pPr marL="0" indent="0" algn="just">
              <a:buNone/>
              <a:defRPr/>
            </a:pPr>
            <a:endParaRPr lang="en-US" sz="2800" dirty="0"/>
          </a:p>
          <a:p>
            <a:pPr marL="0" indent="0" algn="just"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Solution:</a:t>
            </a:r>
          </a:p>
          <a:p>
            <a:pPr marL="0" indent="0" algn="just">
              <a:buNone/>
              <a:defRPr/>
            </a:pPr>
            <a:r>
              <a:rPr lang="en-US" sz="2800" dirty="0"/>
              <a:t>There are four congruence classes, corresponding to [0]</a:t>
            </a:r>
            <a:r>
              <a:rPr lang="en-US" sz="1900" dirty="0"/>
              <a:t>4</a:t>
            </a:r>
            <a:r>
              <a:rPr lang="en-US" sz="2800" dirty="0"/>
              <a:t>, [1]</a:t>
            </a:r>
            <a:r>
              <a:rPr lang="en-US" sz="1900" dirty="0"/>
              <a:t>4</a:t>
            </a:r>
            <a:r>
              <a:rPr lang="en-US" sz="2800" dirty="0"/>
              <a:t>, [2]</a:t>
            </a:r>
            <a:r>
              <a:rPr lang="en-US" sz="1900" dirty="0"/>
              <a:t>4</a:t>
            </a:r>
            <a:r>
              <a:rPr lang="en-US" sz="2800" dirty="0"/>
              <a:t>, and [3]</a:t>
            </a:r>
            <a:r>
              <a:rPr lang="en-US" sz="1900" dirty="0"/>
              <a:t>4</a:t>
            </a:r>
            <a:r>
              <a:rPr lang="en-US" sz="2800" dirty="0"/>
              <a:t>. They are the sets </a:t>
            </a:r>
          </a:p>
          <a:p>
            <a:pPr marL="0" indent="0" algn="just">
              <a:buNone/>
              <a:defRPr/>
            </a:pPr>
            <a:r>
              <a:rPr lang="en-US" sz="2800" dirty="0"/>
              <a:t>[0]</a:t>
            </a:r>
            <a:r>
              <a:rPr lang="en-US" sz="1900" dirty="0"/>
              <a:t>4 </a:t>
            </a:r>
            <a:r>
              <a:rPr lang="en-US" sz="2800" dirty="0"/>
              <a:t>= {</a:t>
            </a:r>
            <a:r>
              <a:rPr lang="en-US" sz="2800" i="1" dirty="0"/>
              <a:t>. . . , </a:t>
            </a:r>
            <a:r>
              <a:rPr lang="en-US" sz="2800" dirty="0"/>
              <a:t>−8</a:t>
            </a:r>
            <a:r>
              <a:rPr lang="en-US" sz="2800" i="1" dirty="0"/>
              <a:t>, </a:t>
            </a:r>
            <a:r>
              <a:rPr lang="en-US" sz="2800" dirty="0"/>
              <a:t>−4</a:t>
            </a:r>
            <a:r>
              <a:rPr lang="en-US" sz="2800" i="1" dirty="0"/>
              <a:t>, </a:t>
            </a:r>
            <a:r>
              <a:rPr lang="en-US" sz="2800" dirty="0"/>
              <a:t>0</a:t>
            </a:r>
            <a:r>
              <a:rPr lang="en-US" sz="2800" i="1" dirty="0"/>
              <a:t>, </a:t>
            </a:r>
            <a:r>
              <a:rPr lang="en-US" sz="2800" dirty="0"/>
              <a:t>4</a:t>
            </a:r>
            <a:r>
              <a:rPr lang="en-US" sz="2800" i="1" dirty="0"/>
              <a:t>, </a:t>
            </a:r>
            <a:r>
              <a:rPr lang="en-US" sz="2800" dirty="0"/>
              <a:t>8</a:t>
            </a:r>
            <a:r>
              <a:rPr lang="en-US" sz="2800" i="1" dirty="0"/>
              <a:t>, . . . </a:t>
            </a:r>
            <a:r>
              <a:rPr lang="en-US" sz="2800" dirty="0"/>
              <a:t>}</a:t>
            </a:r>
            <a:r>
              <a:rPr lang="en-US" sz="2800" i="1" dirty="0"/>
              <a:t>,</a:t>
            </a:r>
          </a:p>
          <a:p>
            <a:pPr marL="0" indent="0" algn="just">
              <a:buNone/>
              <a:defRPr/>
            </a:pPr>
            <a:r>
              <a:rPr lang="en-US" sz="2800" dirty="0"/>
              <a:t>[1]</a:t>
            </a:r>
            <a:r>
              <a:rPr lang="en-US" sz="1900" dirty="0"/>
              <a:t>4 </a:t>
            </a:r>
            <a:r>
              <a:rPr lang="en-US" sz="2800" dirty="0"/>
              <a:t>= {</a:t>
            </a:r>
            <a:r>
              <a:rPr lang="en-US" sz="2800" i="1" dirty="0"/>
              <a:t>. . . , </a:t>
            </a:r>
            <a:r>
              <a:rPr lang="en-US" sz="2800" dirty="0"/>
              <a:t>−7</a:t>
            </a:r>
            <a:r>
              <a:rPr lang="en-US" sz="2800" i="1" dirty="0"/>
              <a:t>, </a:t>
            </a:r>
            <a:r>
              <a:rPr lang="en-US" sz="2800" dirty="0"/>
              <a:t>−3</a:t>
            </a:r>
            <a:r>
              <a:rPr lang="en-US" sz="2800" i="1" dirty="0"/>
              <a:t>, </a:t>
            </a:r>
            <a:r>
              <a:rPr lang="en-US" sz="2800" dirty="0"/>
              <a:t>1</a:t>
            </a:r>
            <a:r>
              <a:rPr lang="en-US" sz="2800" i="1" dirty="0"/>
              <a:t>, </a:t>
            </a:r>
            <a:r>
              <a:rPr lang="en-US" sz="2800" dirty="0"/>
              <a:t>5</a:t>
            </a:r>
            <a:r>
              <a:rPr lang="en-US" sz="2800" i="1" dirty="0"/>
              <a:t>, </a:t>
            </a:r>
            <a:r>
              <a:rPr lang="en-US" sz="2800" dirty="0"/>
              <a:t>9</a:t>
            </a:r>
            <a:r>
              <a:rPr lang="en-US" sz="2800" i="1" dirty="0"/>
              <a:t>, . . . </a:t>
            </a:r>
            <a:r>
              <a:rPr lang="en-US" sz="2800" dirty="0"/>
              <a:t>}</a:t>
            </a:r>
            <a:r>
              <a:rPr lang="en-US" sz="2800" i="1" dirty="0"/>
              <a:t>,</a:t>
            </a:r>
          </a:p>
          <a:p>
            <a:pPr marL="0" indent="0" algn="just">
              <a:buNone/>
              <a:defRPr/>
            </a:pPr>
            <a:r>
              <a:rPr lang="en-US" sz="2800" dirty="0"/>
              <a:t>[2]</a:t>
            </a:r>
            <a:r>
              <a:rPr lang="en-US" sz="1900" dirty="0"/>
              <a:t>4 </a:t>
            </a:r>
            <a:r>
              <a:rPr lang="en-US" sz="2800" dirty="0"/>
              <a:t>= {</a:t>
            </a:r>
            <a:r>
              <a:rPr lang="en-US" sz="2800" i="1" dirty="0"/>
              <a:t>. . . , </a:t>
            </a:r>
            <a:r>
              <a:rPr lang="en-US" sz="2800" dirty="0"/>
              <a:t>−6</a:t>
            </a:r>
            <a:r>
              <a:rPr lang="en-US" sz="2800" i="1" dirty="0"/>
              <a:t>, </a:t>
            </a:r>
            <a:r>
              <a:rPr lang="en-US" sz="2800" dirty="0"/>
              <a:t>−2</a:t>
            </a:r>
            <a:r>
              <a:rPr lang="en-US" sz="2800" i="1" dirty="0"/>
              <a:t>, </a:t>
            </a:r>
            <a:r>
              <a:rPr lang="en-US" sz="2800" dirty="0"/>
              <a:t>2</a:t>
            </a:r>
            <a:r>
              <a:rPr lang="en-US" sz="2800" i="1" dirty="0"/>
              <a:t>, </a:t>
            </a:r>
            <a:r>
              <a:rPr lang="en-US" sz="2800" dirty="0"/>
              <a:t>6</a:t>
            </a:r>
            <a:r>
              <a:rPr lang="en-US" sz="2800" i="1" dirty="0"/>
              <a:t>, </a:t>
            </a:r>
            <a:r>
              <a:rPr lang="en-US" sz="2800" dirty="0"/>
              <a:t>10</a:t>
            </a:r>
            <a:r>
              <a:rPr lang="en-US" sz="2800" i="1" dirty="0"/>
              <a:t>, . . . </a:t>
            </a:r>
            <a:r>
              <a:rPr lang="en-US" sz="2800" dirty="0"/>
              <a:t>}</a:t>
            </a:r>
            <a:r>
              <a:rPr lang="en-US" sz="2800" i="1" dirty="0"/>
              <a:t>,</a:t>
            </a:r>
          </a:p>
          <a:p>
            <a:pPr marL="0" indent="0" algn="just">
              <a:buNone/>
              <a:defRPr/>
            </a:pPr>
            <a:r>
              <a:rPr lang="en-US" sz="2800" dirty="0"/>
              <a:t>[3]</a:t>
            </a:r>
            <a:r>
              <a:rPr lang="en-US" sz="1900" dirty="0"/>
              <a:t>4 </a:t>
            </a:r>
            <a:r>
              <a:rPr lang="en-US" sz="2800" dirty="0"/>
              <a:t>= {</a:t>
            </a:r>
            <a:r>
              <a:rPr lang="en-US" sz="2800" i="1" dirty="0"/>
              <a:t>. . . , </a:t>
            </a:r>
            <a:r>
              <a:rPr lang="en-US" sz="2800" dirty="0"/>
              <a:t>−5</a:t>
            </a:r>
            <a:r>
              <a:rPr lang="en-US" sz="2800" i="1" dirty="0"/>
              <a:t>, </a:t>
            </a:r>
            <a:r>
              <a:rPr lang="en-US" sz="2800" dirty="0"/>
              <a:t>−1</a:t>
            </a:r>
            <a:r>
              <a:rPr lang="en-US" sz="2800" i="1" dirty="0"/>
              <a:t>, </a:t>
            </a:r>
            <a:r>
              <a:rPr lang="en-US" sz="2800" dirty="0"/>
              <a:t>3</a:t>
            </a:r>
            <a:r>
              <a:rPr lang="en-US" sz="2800" i="1" dirty="0"/>
              <a:t>, </a:t>
            </a:r>
            <a:r>
              <a:rPr lang="en-US" sz="2800" dirty="0"/>
              <a:t>7</a:t>
            </a:r>
            <a:r>
              <a:rPr lang="en-US" sz="2800" i="1" dirty="0"/>
              <a:t>, </a:t>
            </a:r>
            <a:r>
              <a:rPr lang="en-US" sz="2800" dirty="0"/>
              <a:t>11</a:t>
            </a:r>
            <a:r>
              <a:rPr lang="en-US" sz="2800" i="1" dirty="0"/>
              <a:t>, . . . </a:t>
            </a:r>
            <a:r>
              <a:rPr lang="en-US" sz="2800" dirty="0"/>
              <a:t>}</a:t>
            </a:r>
            <a:r>
              <a:rPr lang="en-US" sz="2800" i="1" dirty="0"/>
              <a:t>.</a:t>
            </a:r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8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8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8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8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763000" cy="5562600"/>
          </a:xfrm>
        </p:spPr>
        <p:txBody>
          <a:bodyPr/>
          <a:lstStyle/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Ordering:</a:t>
            </a:r>
          </a:p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 A relation R on a set S is called a </a:t>
            </a:r>
            <a:r>
              <a:rPr lang="en-US" sz="2800" b="1" dirty="0">
                <a:sym typeface="Symbol" pitchFamily="18" charset="2"/>
              </a:rPr>
              <a:t>partial ordering</a:t>
            </a:r>
            <a:r>
              <a:rPr lang="en-US" sz="2800" dirty="0">
                <a:sym typeface="Symbol" pitchFamily="18" charset="2"/>
              </a:rPr>
              <a:t> or </a:t>
            </a:r>
            <a:r>
              <a:rPr lang="en-US" sz="2800" b="1" dirty="0">
                <a:sym typeface="Symbol" pitchFamily="18" charset="2"/>
              </a:rPr>
              <a:t>partial order</a:t>
            </a:r>
            <a:r>
              <a:rPr lang="en-US" sz="2800" dirty="0">
                <a:sym typeface="Symbol" pitchFamily="18" charset="2"/>
              </a:rPr>
              <a:t> if it is reflexive, </a:t>
            </a:r>
            <a:r>
              <a:rPr lang="en-US" sz="2800" dirty="0" err="1">
                <a:sym typeface="Symbol" pitchFamily="18" charset="2"/>
              </a:rPr>
              <a:t>antisymmetric</a:t>
            </a:r>
            <a:r>
              <a:rPr lang="en-US" sz="2800" dirty="0">
                <a:sym typeface="Symbol" pitchFamily="18" charset="2"/>
              </a:rPr>
              <a:t>, and transitive. </a:t>
            </a:r>
          </a:p>
          <a:p>
            <a:pPr marL="0" indent="0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A set S together with a partial ordering R is called a </a:t>
            </a:r>
            <a:r>
              <a:rPr lang="en-US" sz="2800" b="1" dirty="0">
                <a:sym typeface="Symbol" pitchFamily="18" charset="2"/>
              </a:rPr>
              <a:t>partially ordered set</a:t>
            </a:r>
            <a:r>
              <a:rPr lang="en-US" sz="2800" dirty="0">
                <a:sym typeface="Symbol" pitchFamily="18" charset="2"/>
              </a:rPr>
              <a:t>, or </a:t>
            </a:r>
            <a:r>
              <a:rPr lang="en-US" sz="2800" b="1" dirty="0" err="1">
                <a:sym typeface="Symbol" pitchFamily="18" charset="2"/>
              </a:rPr>
              <a:t>poset</a:t>
            </a:r>
            <a:r>
              <a:rPr lang="en-US" sz="2800" dirty="0">
                <a:sym typeface="Symbol" pitchFamily="18" charset="2"/>
              </a:rPr>
              <a:t>, and is denoted by (S, R).</a:t>
            </a:r>
          </a:p>
        </p:txBody>
      </p:sp>
    </p:spTree>
    <p:extLst>
      <p:ext uri="{BB962C8B-B14F-4D97-AF65-F5344CB8AC3E}">
        <p14:creationId xmlns:p14="http://schemas.microsoft.com/office/powerpoint/2010/main" val="2069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763000" cy="5486400"/>
          </a:xfrm>
        </p:spPr>
        <p:txBody>
          <a:bodyPr/>
          <a:lstStyle/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Example:</a:t>
            </a:r>
            <a:r>
              <a:rPr lang="en-US" sz="2800" dirty="0">
                <a:sym typeface="Symbol" pitchFamily="18" charset="2"/>
              </a:rPr>
              <a:t> Consider the “greater than or equal” relation  (defined by {(a, b) | a  b}).Is  a partial ordering on the set of integers?</a:t>
            </a:r>
          </a:p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Solution:</a:t>
            </a:r>
            <a:endParaRPr lang="en-US" sz="2800" dirty="0">
              <a:sym typeface="Symbol" pitchFamily="18" charset="2"/>
            </a:endParaRPr>
          </a:p>
          <a:p>
            <a:pPr marL="0" indent="0">
              <a:spcAft>
                <a:spcPct val="20000"/>
              </a:spcAft>
              <a:buFontTx/>
              <a:buChar char="•"/>
              <a:defRPr/>
            </a:pPr>
            <a:r>
              <a:rPr lang="en-US" sz="2800" dirty="0">
                <a:sym typeface="Symbol" pitchFamily="18" charset="2"/>
              </a:rPr>
              <a:t>   is </a:t>
            </a:r>
            <a:r>
              <a:rPr lang="en-US" sz="2800" b="1" dirty="0">
                <a:sym typeface="Symbol" pitchFamily="18" charset="2"/>
              </a:rPr>
              <a:t>reflexive</a:t>
            </a:r>
            <a:r>
              <a:rPr lang="en-US" sz="2800" dirty="0">
                <a:sym typeface="Symbol" pitchFamily="18" charset="2"/>
              </a:rPr>
              <a:t>, because a  a for every integer a.</a:t>
            </a:r>
          </a:p>
          <a:p>
            <a:pPr marL="0" indent="0">
              <a:spcAft>
                <a:spcPct val="20000"/>
              </a:spcAft>
              <a:buFontTx/>
              <a:buChar char="•"/>
              <a:defRPr/>
            </a:pPr>
            <a:r>
              <a:rPr lang="en-US" sz="2800" dirty="0">
                <a:sym typeface="Symbol" pitchFamily="18" charset="2"/>
              </a:rPr>
              <a:t>   is </a:t>
            </a:r>
            <a:r>
              <a:rPr lang="en-US" sz="2800" b="1" dirty="0" err="1">
                <a:sym typeface="Symbol" pitchFamily="18" charset="2"/>
              </a:rPr>
              <a:t>antisymmetric</a:t>
            </a:r>
            <a:r>
              <a:rPr lang="en-US" sz="2800" dirty="0">
                <a:sym typeface="Symbol" pitchFamily="18" charset="2"/>
              </a:rPr>
              <a:t>, because if a  b, then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   a  b  b  a is false.</a:t>
            </a:r>
          </a:p>
          <a:p>
            <a:pPr marL="0" indent="0">
              <a:spcAft>
                <a:spcPct val="20000"/>
              </a:spcAft>
              <a:buFontTx/>
              <a:buChar char="•"/>
              <a:defRPr/>
            </a:pPr>
            <a:r>
              <a:rPr lang="en-US" sz="2800" dirty="0">
                <a:sym typeface="Symbol" pitchFamily="18" charset="2"/>
              </a:rPr>
              <a:t>   is </a:t>
            </a:r>
            <a:r>
              <a:rPr lang="en-US" sz="2800" b="1" dirty="0">
                <a:sym typeface="Symbol" pitchFamily="18" charset="2"/>
              </a:rPr>
              <a:t>transitive</a:t>
            </a:r>
            <a:r>
              <a:rPr lang="en-US" sz="2800" dirty="0">
                <a:sym typeface="Symbol" pitchFamily="18" charset="2"/>
              </a:rPr>
              <a:t>, because if a  b and b  c, then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   a  c.</a:t>
            </a:r>
          </a:p>
          <a:p>
            <a:pPr marL="0" indent="0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Consequently, (Z, ) is a partially ordered set.</a:t>
            </a:r>
          </a:p>
        </p:txBody>
      </p:sp>
    </p:spTree>
    <p:extLst>
      <p:ext uri="{BB962C8B-B14F-4D97-AF65-F5344CB8AC3E}">
        <p14:creationId xmlns:p14="http://schemas.microsoft.com/office/powerpoint/2010/main" val="40658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8763000" cy="5410200"/>
          </a:xfrm>
        </p:spPr>
        <p:txBody>
          <a:bodyPr>
            <a:normAutofit/>
          </a:bodyPr>
          <a:lstStyle/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Example: </a:t>
            </a:r>
            <a:r>
              <a:rPr lang="en-US" sz="2800" dirty="0">
                <a:sym typeface="Symbol" pitchFamily="18" charset="2"/>
              </a:rPr>
              <a:t>Is the “inclusion relation”  a partial ordering on the power set of a set S?</a:t>
            </a:r>
          </a:p>
          <a:p>
            <a:pPr marL="0" indent="0">
              <a:spcAft>
                <a:spcPct val="20000"/>
              </a:spcAft>
              <a:buNone/>
              <a:defRPr/>
            </a:pPr>
            <a:endParaRPr lang="en-US" sz="2800" dirty="0">
              <a:sym typeface="Symbol" pitchFamily="18" charset="2"/>
            </a:endParaRPr>
          </a:p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Solution:</a:t>
            </a:r>
            <a:endParaRPr lang="en-US" sz="2800" dirty="0">
              <a:sym typeface="Symbol" pitchFamily="18" charset="2"/>
            </a:endParaRPr>
          </a:p>
          <a:p>
            <a:pPr marL="0" indent="0">
              <a:spcAft>
                <a:spcPct val="20000"/>
              </a:spcAft>
              <a:buFontTx/>
              <a:buChar char="•"/>
              <a:defRPr/>
            </a:pPr>
            <a:r>
              <a:rPr lang="en-US" sz="2800" dirty="0">
                <a:sym typeface="Symbol" pitchFamily="18" charset="2"/>
              </a:rPr>
              <a:t>  is </a:t>
            </a:r>
            <a:r>
              <a:rPr lang="en-US" sz="2800" b="1" dirty="0">
                <a:sym typeface="Symbol" pitchFamily="18" charset="2"/>
              </a:rPr>
              <a:t>reflexive</a:t>
            </a:r>
            <a:r>
              <a:rPr lang="en-US" sz="2800" dirty="0">
                <a:sym typeface="Symbol" pitchFamily="18" charset="2"/>
              </a:rPr>
              <a:t>, because A  A for every set A.</a:t>
            </a:r>
          </a:p>
          <a:p>
            <a:pPr marL="0" indent="0">
              <a:spcAft>
                <a:spcPct val="20000"/>
              </a:spcAft>
              <a:buFontTx/>
              <a:buChar char="•"/>
              <a:defRPr/>
            </a:pPr>
            <a:r>
              <a:rPr lang="en-US" sz="2800" dirty="0">
                <a:sym typeface="Symbol" pitchFamily="18" charset="2"/>
              </a:rPr>
              <a:t>  is </a:t>
            </a:r>
            <a:r>
              <a:rPr lang="en-US" sz="2800" b="1" dirty="0" err="1">
                <a:sym typeface="Symbol" pitchFamily="18" charset="2"/>
              </a:rPr>
              <a:t>antisymmetric</a:t>
            </a:r>
            <a:r>
              <a:rPr lang="en-US" sz="2800" dirty="0">
                <a:sym typeface="Symbol" pitchFamily="18" charset="2"/>
              </a:rPr>
              <a:t>, because if A  B, then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   A  B  B  A is false.</a:t>
            </a:r>
          </a:p>
          <a:p>
            <a:pPr marL="0" indent="0">
              <a:spcAft>
                <a:spcPct val="20000"/>
              </a:spcAft>
              <a:buFontTx/>
              <a:buChar char="•"/>
              <a:defRPr/>
            </a:pPr>
            <a:r>
              <a:rPr lang="en-US" sz="2800" dirty="0">
                <a:sym typeface="Symbol" pitchFamily="18" charset="2"/>
              </a:rPr>
              <a:t>  is </a:t>
            </a:r>
            <a:r>
              <a:rPr lang="en-US" sz="2800" b="1" dirty="0">
                <a:sym typeface="Symbol" pitchFamily="18" charset="2"/>
              </a:rPr>
              <a:t>transitive</a:t>
            </a:r>
            <a:r>
              <a:rPr lang="en-US" sz="2800" dirty="0">
                <a:sym typeface="Symbol" pitchFamily="18" charset="2"/>
              </a:rPr>
              <a:t>, because if A  B and B  C, then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   A  C.</a:t>
            </a:r>
          </a:p>
          <a:p>
            <a:pPr marL="0" indent="0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Consequently, (P(S), ) is a partially ordered set.</a:t>
            </a:r>
          </a:p>
        </p:txBody>
      </p:sp>
    </p:spTree>
    <p:extLst>
      <p:ext uri="{BB962C8B-B14F-4D97-AF65-F5344CB8AC3E}">
        <p14:creationId xmlns:p14="http://schemas.microsoft.com/office/powerpoint/2010/main" val="39999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8763000" cy="5410200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ct val="20000"/>
              </a:spcAft>
              <a:defRPr/>
            </a:pPr>
            <a:r>
              <a:rPr lang="en-US" sz="2800" dirty="0"/>
              <a:t>The symbol      is used to denote the relation in </a:t>
            </a:r>
            <a:r>
              <a:rPr lang="en-US" sz="2800" i="1" dirty="0"/>
              <a:t>any </a:t>
            </a:r>
            <a:r>
              <a:rPr lang="en-US" sz="2800" dirty="0" err="1"/>
              <a:t>poset</a:t>
            </a:r>
            <a:endParaRPr lang="en-US" sz="2800" dirty="0">
              <a:sym typeface="Symbol" pitchFamily="18" charset="2"/>
            </a:endParaRPr>
          </a:p>
          <a:p>
            <a:pPr marL="0" indent="0">
              <a:spcAft>
                <a:spcPct val="20000"/>
              </a:spcAft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Definition:</a:t>
            </a:r>
          </a:p>
          <a:p>
            <a:pPr marL="0" indent="0">
              <a:spcAft>
                <a:spcPct val="20000"/>
              </a:spcAft>
              <a:defRPr/>
            </a:pPr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 marL="0" indent="0">
              <a:spcAft>
                <a:spcPct val="20000"/>
              </a:spcAft>
              <a:defRPr/>
            </a:pPr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Example: </a:t>
            </a:r>
            <a:r>
              <a:rPr lang="en-US" sz="2800" dirty="0"/>
              <a:t>In the </a:t>
            </a:r>
            <a:r>
              <a:rPr lang="en-US" sz="2800" dirty="0" err="1"/>
              <a:t>poset</a:t>
            </a:r>
            <a:r>
              <a:rPr lang="en-US" sz="2800" dirty="0"/>
              <a:t> </a:t>
            </a:r>
            <a:r>
              <a:rPr lang="en-US" sz="2800" i="1" dirty="0"/>
              <a:t>(</a:t>
            </a:r>
            <a:r>
              <a:rPr lang="en-US" sz="2800" b="1" dirty="0"/>
              <a:t>Z</a:t>
            </a:r>
            <a:r>
              <a:rPr lang="en-US" sz="2800" baseline="30000" dirty="0">
                <a:sym typeface="Symbol" pitchFamily="18" charset="2"/>
              </a:rPr>
              <a:t>+</a:t>
            </a:r>
            <a:r>
              <a:rPr lang="en-US" sz="2800" i="1" dirty="0"/>
              <a:t>, </a:t>
            </a:r>
            <a:r>
              <a:rPr lang="en-US" sz="2800" dirty="0"/>
              <a:t>|</a:t>
            </a:r>
            <a:r>
              <a:rPr lang="en-US" sz="2800" i="1" dirty="0"/>
              <a:t>)</a:t>
            </a:r>
            <a:r>
              <a:rPr lang="en-US" sz="2800" dirty="0"/>
              <a:t>, are the integers 3 and 9 comparable? Are 5 and 7 comparable?</a:t>
            </a:r>
          </a:p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dirty="0"/>
              <a:t>The integers 3 and 9 are comparable, because 3 | 9. The integers 5 and 7 are incomparable, because 5 | 7 and 7 | 5</a:t>
            </a:r>
          </a:p>
          <a:p>
            <a:pPr marL="0" indent="0">
              <a:spcAft>
                <a:spcPct val="20000"/>
              </a:spcAft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Definition:</a:t>
            </a:r>
          </a:p>
          <a:p>
            <a:pPr marL="0" indent="0">
              <a:spcAft>
                <a:spcPct val="20000"/>
              </a:spcAft>
              <a:buNone/>
              <a:defRPr/>
            </a:pPr>
            <a:br>
              <a:rPr lang="en-US" sz="2800" dirty="0"/>
            </a:br>
            <a:br>
              <a:rPr lang="en-US" sz="2800" dirty="0"/>
            </a:br>
            <a:endParaRPr 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3657601" y="1066800"/>
            <a:ext cx="31282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1F4FC"/>
              </a:clrFrom>
              <a:clrTo>
                <a:srgbClr val="E1F4FC">
                  <a:alpha val="0"/>
                </a:srgbClr>
              </a:clrTo>
            </a:clrChange>
            <a:lum bright="-20000" contrast="30000"/>
          </a:blip>
          <a:srcRect/>
          <a:stretch>
            <a:fillRect/>
          </a:stretch>
        </p:blipFill>
        <p:spPr bwMode="auto">
          <a:xfrm>
            <a:off x="1953988" y="1981200"/>
            <a:ext cx="8256813" cy="82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6324600" y="4267200"/>
            <a:ext cx="228600" cy="3810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H="1">
            <a:off x="7543800" y="4343400"/>
            <a:ext cx="152400" cy="304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1F4FC"/>
              </a:clrFrom>
              <a:clrTo>
                <a:srgbClr val="E1F4FC">
                  <a:alpha val="0"/>
                </a:srgbClr>
              </a:clrTo>
            </a:clrChange>
            <a:lum bright="-20000" contrast="30000"/>
          </a:blip>
          <a:srcRect/>
          <a:stretch>
            <a:fillRect/>
          </a:stretch>
        </p:blipFill>
        <p:spPr bwMode="auto">
          <a:xfrm>
            <a:off x="1828800" y="5181601"/>
            <a:ext cx="8305800" cy="88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67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uiExpand="1" build="p" autoUpdateAnimBg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763000" cy="5486400"/>
          </a:xfrm>
        </p:spPr>
        <p:txBody>
          <a:bodyPr/>
          <a:lstStyle/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Example :</a:t>
            </a:r>
            <a:r>
              <a:rPr lang="en-US" sz="2800" dirty="0">
                <a:sym typeface="Symbol" pitchFamily="18" charset="2"/>
              </a:rPr>
              <a:t> Is (Z, ) a totally ordered </a:t>
            </a:r>
            <a:r>
              <a:rPr lang="en-US" sz="2800" dirty="0" err="1">
                <a:sym typeface="Symbol" pitchFamily="18" charset="2"/>
              </a:rPr>
              <a:t>poset</a:t>
            </a:r>
            <a:r>
              <a:rPr lang="en-US" sz="2800" dirty="0">
                <a:sym typeface="Symbol" pitchFamily="18" charset="2"/>
              </a:rPr>
              <a:t>?</a:t>
            </a:r>
          </a:p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Solution:</a:t>
            </a:r>
          </a:p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Yes, because a  b or b  a for all integers a and b.</a:t>
            </a:r>
          </a:p>
          <a:p>
            <a:pPr marL="0" indent="0">
              <a:spcAft>
                <a:spcPct val="20000"/>
              </a:spcAft>
              <a:defRPr/>
            </a:pPr>
            <a:endParaRPr lang="en-US" sz="2800" dirty="0">
              <a:sym typeface="Symbol" pitchFamily="18" charset="2"/>
            </a:endParaRPr>
          </a:p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Example :</a:t>
            </a:r>
            <a:r>
              <a:rPr lang="en-US" sz="2800" dirty="0">
                <a:sym typeface="Symbol" pitchFamily="18" charset="2"/>
              </a:rPr>
              <a:t> Is (Z</a:t>
            </a:r>
            <a:r>
              <a:rPr lang="en-US" sz="2800" baseline="30000" dirty="0">
                <a:sym typeface="Symbol" pitchFamily="18" charset="2"/>
              </a:rPr>
              <a:t>+</a:t>
            </a:r>
            <a:r>
              <a:rPr lang="en-US" sz="2800" dirty="0">
                <a:sym typeface="Symbol" pitchFamily="18" charset="2"/>
              </a:rPr>
              <a:t>, |) a totally ordered </a:t>
            </a:r>
            <a:r>
              <a:rPr lang="en-US" sz="2800" dirty="0" err="1">
                <a:sym typeface="Symbol" pitchFamily="18" charset="2"/>
              </a:rPr>
              <a:t>poset</a:t>
            </a:r>
            <a:r>
              <a:rPr lang="en-US" sz="2800" dirty="0">
                <a:sym typeface="Symbol" pitchFamily="18" charset="2"/>
              </a:rPr>
              <a:t>?</a:t>
            </a:r>
          </a:p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Solution:</a:t>
            </a:r>
          </a:p>
          <a:p>
            <a:pPr marL="0" indent="0">
              <a:spcAft>
                <a:spcPct val="2000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No, because it contains incomparable elements such as 5 and 7.</a:t>
            </a:r>
          </a:p>
        </p:txBody>
      </p:sp>
    </p:spTree>
    <p:extLst>
      <p:ext uri="{BB962C8B-B14F-4D97-AF65-F5344CB8AC3E}">
        <p14:creationId xmlns:p14="http://schemas.microsoft.com/office/powerpoint/2010/main" val="424233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7A7FD82-DDF2-4979-802F-7C56372A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altLang="en-US" dirty="0" err="1"/>
              <a:t>Hasse</a:t>
            </a:r>
            <a:r>
              <a:rPr lang="en-US" altLang="en-US" dirty="0"/>
              <a:t> Diagrams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CFFA42D-3ED7-4D1F-9075-ADBB3CA7C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Like relations and functions, partial orders have a convenient graphical representation: </a:t>
            </a:r>
            <a:r>
              <a:rPr lang="en-US" altLang="en-US" sz="2800" dirty="0" err="1"/>
              <a:t>Hasse</a:t>
            </a:r>
            <a:r>
              <a:rPr lang="en-US" altLang="en-US" sz="2800" dirty="0"/>
              <a:t> Diagrams</a:t>
            </a:r>
          </a:p>
          <a:p>
            <a:pPr lvl="1"/>
            <a:r>
              <a:rPr lang="en-US" altLang="en-US" dirty="0"/>
              <a:t>Consider the </a:t>
            </a:r>
            <a:r>
              <a:rPr lang="en-US" altLang="en-US" u="sng" dirty="0"/>
              <a:t>digraph</a:t>
            </a:r>
            <a:r>
              <a:rPr lang="en-US" altLang="en-US" dirty="0"/>
              <a:t> representation of a partial order </a:t>
            </a:r>
          </a:p>
          <a:p>
            <a:pPr lvl="1"/>
            <a:r>
              <a:rPr lang="en-US" altLang="en-US" dirty="0"/>
              <a:t>Because we are dealing with a partial order, we know that the relation must be reflexive and transitive</a:t>
            </a:r>
          </a:p>
          <a:p>
            <a:pPr lvl="1"/>
            <a:r>
              <a:rPr lang="en-US" altLang="en-US" dirty="0"/>
              <a:t>Thus, we can simplify the graph as follows</a:t>
            </a:r>
          </a:p>
          <a:p>
            <a:pPr lvl="2"/>
            <a:r>
              <a:rPr lang="en-US" altLang="en-US" sz="2000" dirty="0"/>
              <a:t>Remove all self loops</a:t>
            </a:r>
          </a:p>
          <a:p>
            <a:pPr lvl="2"/>
            <a:r>
              <a:rPr lang="en-US" altLang="en-US" sz="2000" dirty="0"/>
              <a:t>Remove all transitive edges</a:t>
            </a:r>
          </a:p>
          <a:p>
            <a:pPr lvl="2"/>
            <a:r>
              <a:rPr lang="en-US" altLang="en-US" sz="2000" dirty="0"/>
              <a:t>Remove directions on edges assuming that they are oriented upwards</a:t>
            </a:r>
          </a:p>
          <a:p>
            <a:pPr lvl="1"/>
            <a:r>
              <a:rPr lang="en-US" altLang="en-US" dirty="0"/>
              <a:t>The resulting diagram is far simpler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981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5000"/>
            </a:pPr>
            <a:r>
              <a:rPr lang="en-US"/>
              <a:t>Hasse Diagram</a:t>
            </a:r>
            <a:endParaRPr/>
          </a:p>
        </p:txBody>
      </p:sp>
      <p:pic>
        <p:nvPicPr>
          <p:cNvPr id="194" name="Google Shape;194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48125" y="3124200"/>
            <a:ext cx="40957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2133600" y="1981200"/>
            <a:ext cx="7543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Many edges in the directed graph for a finite poset do not have to be shown because they must be present.</a:t>
            </a:r>
            <a:endParaRPr sz="20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2470"/>
              <a:buChar char="⚫"/>
            </a:pPr>
            <a:r>
              <a:rPr lang="en-US"/>
              <a:t>Ex2:  Draw the Hasse diagram representing the partial ordering {</a:t>
            </a:r>
            <a:r>
              <a:rPr lang="en-US" i="1"/>
              <a:t>(a, b) |a divides b} on </a:t>
            </a:r>
            <a:r>
              <a:rPr lang="en-US"/>
              <a:t>{1</a:t>
            </a:r>
            <a:r>
              <a:rPr lang="en-US" i="1"/>
              <a:t>, 2, 3, 4, 6, 8, 12}.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1" y="2733676"/>
            <a:ext cx="69437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763000" cy="5791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Equivalence relations: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sz="2800" dirty="0">
                <a:sym typeface="Symbol" pitchFamily="18" charset="2"/>
              </a:rPr>
              <a:t>A relation on a set A is called an equivalence relation if it is reflexive, symmetric, and transitive.</a:t>
            </a:r>
          </a:p>
          <a:p>
            <a:pPr marL="0" indent="0">
              <a:defRPr/>
            </a:pPr>
            <a:endParaRPr lang="en-US" sz="9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dirty="0">
                <a:sym typeface="Symbol" pitchFamily="18" charset="2"/>
              </a:rPr>
              <a:t>Two elements that are related by an equivalence relation R are called equivalent.</a:t>
            </a:r>
          </a:p>
          <a:p>
            <a:pPr marL="0" indent="0">
              <a:defRPr/>
            </a:pPr>
            <a:r>
              <a:rPr lang="en-US" sz="2800" dirty="0">
                <a:sym typeface="Symbol" pitchFamily="18" charset="2"/>
              </a:rPr>
              <a:t>Since R is </a:t>
            </a:r>
            <a:r>
              <a:rPr lang="en-US" sz="2800" b="1" dirty="0">
                <a:sym typeface="Symbol" pitchFamily="18" charset="2"/>
              </a:rPr>
              <a:t>symmetric</a:t>
            </a:r>
            <a:r>
              <a:rPr lang="en-US" sz="2800" dirty="0">
                <a:sym typeface="Symbol" pitchFamily="18" charset="2"/>
              </a:rPr>
              <a:t>, a is equivalent to b whenever b is equivalent to a.</a:t>
            </a:r>
          </a:p>
          <a:p>
            <a:pPr marL="0" indent="0">
              <a:defRPr/>
            </a:pPr>
            <a:endParaRPr lang="en-US" sz="8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dirty="0">
                <a:sym typeface="Symbol" pitchFamily="18" charset="2"/>
              </a:rPr>
              <a:t>Since R is </a:t>
            </a:r>
            <a:r>
              <a:rPr lang="en-US" sz="2800" b="1" dirty="0">
                <a:sym typeface="Symbol" pitchFamily="18" charset="2"/>
              </a:rPr>
              <a:t>reflexive</a:t>
            </a:r>
            <a:r>
              <a:rPr lang="en-US" sz="2800" dirty="0">
                <a:sym typeface="Symbol" pitchFamily="18" charset="2"/>
              </a:rPr>
              <a:t>, every element is equivalent to itself.</a:t>
            </a:r>
          </a:p>
          <a:p>
            <a:pPr marL="0" indent="0">
              <a:defRPr/>
            </a:pPr>
            <a:endParaRPr lang="en-US" sz="8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dirty="0">
                <a:sym typeface="Symbol" pitchFamily="18" charset="2"/>
              </a:rPr>
              <a:t>Since R is </a:t>
            </a:r>
            <a:r>
              <a:rPr lang="en-US" sz="2800" b="1" dirty="0">
                <a:sym typeface="Symbol" pitchFamily="18" charset="2"/>
              </a:rPr>
              <a:t>transitive</a:t>
            </a:r>
            <a:r>
              <a:rPr lang="en-US" sz="2800" dirty="0">
                <a:sym typeface="Symbol" pitchFamily="18" charset="2"/>
              </a:rPr>
              <a:t>, if a and b are equivalent and b and c are equivalent, then a and c are equivalent.</a:t>
            </a:r>
          </a:p>
          <a:p>
            <a:pPr marL="0" indent="0">
              <a:defRPr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1981200" y="9906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2470"/>
              <a:buNone/>
            </a:pPr>
            <a:r>
              <a:rPr lang="en-US"/>
              <a:t>Ex3: Draw the Hasse diagram for the partial ordering {</a:t>
            </a:r>
            <a:r>
              <a:rPr lang="en-US" i="1"/>
              <a:t>(A,B) | A ⊆ B} on the power set P(S) where S = {a, b, c}.</a:t>
            </a:r>
            <a:endParaRPr/>
          </a:p>
          <a:p>
            <a:pPr>
              <a:spcBef>
                <a:spcPts val="520"/>
              </a:spcBef>
              <a:buSzPts val="2470"/>
              <a:buNone/>
            </a:pPr>
            <a:endParaRPr i="1"/>
          </a:p>
          <a:p>
            <a:pPr>
              <a:spcBef>
                <a:spcPts val="520"/>
              </a:spcBef>
              <a:buSzPts val="2470"/>
              <a:buNone/>
            </a:pPr>
            <a:r>
              <a:rPr lang="en-US" i="1"/>
              <a:t>Solution: </a:t>
            </a:r>
            <a:r>
              <a:rPr lang="en-US"/>
              <a:t>The Hasse diagram for this partial ordering is obtained from the associated digraph by</a:t>
            </a:r>
            <a:endParaRPr/>
          </a:p>
          <a:p>
            <a:pPr lvl="1">
              <a:spcBef>
                <a:spcPts val="480"/>
              </a:spcBef>
              <a:buSzPts val="2040"/>
              <a:buChar char="⚫"/>
            </a:pPr>
            <a:r>
              <a:rPr lang="en-US"/>
              <a:t>deleting all the loops and all the edges that occur from transitivity, namely,</a:t>
            </a:r>
            <a:endParaRPr/>
          </a:p>
          <a:p>
            <a:pPr lvl="4" indent="-210311">
              <a:spcBef>
                <a:spcPts val="400"/>
              </a:spcBef>
              <a:buSzPts val="1300"/>
              <a:buChar char="⚫"/>
            </a:pPr>
            <a:r>
              <a:rPr lang="en-US"/>
              <a:t> </a:t>
            </a:r>
            <a:r>
              <a:rPr lang="en-US" i="1"/>
              <a:t>(∅, {a, b}), (∅, {a, c}),(∅, {b, c}), (∅, {a, b, c}), ({a}, {a, b, c}), ({b}, {a, b, c}), and ({c}, {a, b, c}). </a:t>
            </a:r>
            <a:endParaRPr i="1"/>
          </a:p>
          <a:p>
            <a:pPr lvl="1">
              <a:spcBef>
                <a:spcPts val="480"/>
              </a:spcBef>
              <a:buSzPts val="2040"/>
              <a:buChar char="⚫"/>
            </a:pPr>
            <a:r>
              <a:rPr lang="en-US" i="1"/>
              <a:t>Finally all edges </a:t>
            </a:r>
            <a:r>
              <a:rPr lang="en-US"/>
              <a:t>point upward, and arrows are deleted.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2057400"/>
            <a:ext cx="3733800" cy="273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EB8D791-197E-406C-B236-CD625E6C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Extremal Elements: Summary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BD38AFA6-D89A-4508-8BF3-F33D2E96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We will define the following terms:</a:t>
            </a:r>
          </a:p>
          <a:p>
            <a:r>
              <a:rPr lang="en-US" altLang="en-US" sz="2800"/>
              <a:t>A maximal/minimal element in a poset (S,</a:t>
            </a:r>
            <a:r>
              <a:rPr lang="en-US" altLang="en-US" sz="2800">
                <a:latin typeface="MT Extra" panose="05050102010205020202" pitchFamily="18" charset="2"/>
              </a:rPr>
              <a:t> p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The maximum (greatest)/minimum (least) element of a poset (S,</a:t>
            </a:r>
            <a:r>
              <a:rPr lang="en-US" altLang="en-US" sz="2800">
                <a:latin typeface="MT Extra" panose="05050102010205020202" pitchFamily="18" charset="2"/>
              </a:rPr>
              <a:t> p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An upper/lower bound element of a subset A of a poset (S,</a:t>
            </a:r>
            <a:r>
              <a:rPr lang="en-US" altLang="en-US" sz="2800">
                <a:latin typeface="MT Extra" panose="05050102010205020202" pitchFamily="18" charset="2"/>
              </a:rPr>
              <a:t> p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The greatest lower/least upper bound element of a subset A of a poset (S,</a:t>
            </a:r>
            <a:r>
              <a:rPr lang="en-US" altLang="en-US" sz="2800">
                <a:latin typeface="MT Extra" panose="05050102010205020202" pitchFamily="18" charset="2"/>
              </a:rPr>
              <a:t> p</a:t>
            </a:r>
            <a:r>
              <a:rPr lang="en-US" altLang="en-US" sz="2800"/>
              <a:t>)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1CC00DC-698B-46B1-BF19-5D92CC7A2854}"/>
              </a:ext>
            </a:extLst>
          </p:cNvPr>
          <p:cNvSpPr/>
          <p:nvPr/>
        </p:nvSpPr>
        <p:spPr>
          <a:xfrm>
            <a:off x="3886200" y="3429000"/>
            <a:ext cx="304800" cy="2286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BE0735C4-DDBA-4690-92DE-DE9D65482986}"/>
              </a:ext>
            </a:extLst>
          </p:cNvPr>
          <p:cNvSpPr/>
          <p:nvPr/>
        </p:nvSpPr>
        <p:spPr>
          <a:xfrm>
            <a:off x="3581400" y="4343400"/>
            <a:ext cx="304800" cy="2286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D192A0D-B498-4CE3-8D68-C0DBF9FBF2FA}"/>
              </a:ext>
            </a:extLst>
          </p:cNvPr>
          <p:cNvSpPr/>
          <p:nvPr/>
        </p:nvSpPr>
        <p:spPr>
          <a:xfrm>
            <a:off x="5562600" y="5257800"/>
            <a:ext cx="304800" cy="2286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1C9D432-51DD-482A-BF3C-94B32A47BD57}"/>
              </a:ext>
            </a:extLst>
          </p:cNvPr>
          <p:cNvSpPr/>
          <p:nvPr/>
        </p:nvSpPr>
        <p:spPr>
          <a:xfrm>
            <a:off x="8382000" y="2438400"/>
            <a:ext cx="304800" cy="2286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98936BD-F7B4-4387-A72E-995DB5E9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Extremal Elements: Maximal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024CBA6-76AF-4085-B11C-02FE0A31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Definition</a:t>
            </a:r>
            <a:r>
              <a:rPr lang="en-US" altLang="en-US"/>
              <a:t>: An element a in a poset (S,</a:t>
            </a:r>
            <a:r>
              <a:rPr lang="en-US" altLang="en-US">
                <a:latin typeface="MT Extra" panose="05050102010205020202" pitchFamily="18" charset="2"/>
              </a:rPr>
              <a:t> p</a:t>
            </a:r>
            <a:r>
              <a:rPr lang="en-US" altLang="en-US"/>
              <a:t>) is called </a:t>
            </a:r>
            <a:r>
              <a:rPr lang="en-US" altLang="en-US" u="sng"/>
              <a:t>maximal</a:t>
            </a:r>
            <a:r>
              <a:rPr lang="en-US" altLang="en-US"/>
              <a:t> if it is not less than any other element in S. That is: </a:t>
            </a:r>
            <a:r>
              <a:rPr lang="en-US" altLang="en-US">
                <a:sym typeface="Symbol" panose="05050102010706020507" pitchFamily="18" charset="2"/>
              </a:rPr>
              <a:t></a:t>
            </a: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bS (a</a:t>
            </a:r>
            <a:r>
              <a:rPr lang="en-US" altLang="en-US">
                <a:latin typeface="MT Extra" panose="05050102010205020202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b))</a:t>
            </a:r>
          </a:p>
          <a:p>
            <a:r>
              <a:rPr lang="en-US" altLang="en-US">
                <a:sym typeface="Symbol" panose="05050102010706020507" pitchFamily="18" charset="2"/>
              </a:rPr>
              <a:t>If there is one </a:t>
            </a:r>
            <a:r>
              <a:rPr lang="en-US" altLang="en-US" u="sng">
                <a:sym typeface="Symbol" panose="05050102010706020507" pitchFamily="18" charset="2"/>
              </a:rPr>
              <a:t>unique</a:t>
            </a:r>
            <a:r>
              <a:rPr lang="en-US" altLang="en-US">
                <a:sym typeface="Symbol" panose="05050102010706020507" pitchFamily="18" charset="2"/>
              </a:rPr>
              <a:t> maximal element a, we call it the </a:t>
            </a:r>
            <a:r>
              <a:rPr lang="en-US" altLang="en-US" u="sng">
                <a:sym typeface="Symbol" panose="05050102010706020507" pitchFamily="18" charset="2"/>
              </a:rPr>
              <a:t>maximum</a:t>
            </a:r>
            <a:r>
              <a:rPr lang="en-US" altLang="en-US">
                <a:sym typeface="Symbol" panose="05050102010706020507" pitchFamily="18" charset="2"/>
              </a:rPr>
              <a:t> element (or the </a:t>
            </a:r>
            <a:r>
              <a:rPr lang="en-US" altLang="en-US" u="sng">
                <a:sym typeface="Symbol" panose="05050102010706020507" pitchFamily="18" charset="2"/>
              </a:rPr>
              <a:t>greatest</a:t>
            </a:r>
            <a:r>
              <a:rPr lang="en-US" altLang="en-US">
                <a:sym typeface="Symbol" panose="05050102010706020507" pitchFamily="18" charset="2"/>
              </a:rPr>
              <a:t> element)</a:t>
            </a:r>
            <a:endParaRPr lang="en-US" alt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5F44508-C60C-472D-8DC3-72369708EE4A}"/>
              </a:ext>
            </a:extLst>
          </p:cNvPr>
          <p:cNvSpPr/>
          <p:nvPr/>
        </p:nvSpPr>
        <p:spPr>
          <a:xfrm>
            <a:off x="8686800" y="1981200"/>
            <a:ext cx="304800" cy="2286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E701833-AD5D-48E0-A398-0269B4D6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Extremal Elements: Minimal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EF9842F-C3BB-4393-944F-DF5856AB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Definition</a:t>
            </a:r>
            <a:r>
              <a:rPr lang="en-US" altLang="en-US"/>
              <a:t>: An element a in a poset (S,</a:t>
            </a:r>
            <a:r>
              <a:rPr lang="en-US" altLang="en-US">
                <a:latin typeface="MT Extra" panose="05050102010205020202" pitchFamily="18" charset="2"/>
              </a:rPr>
              <a:t> p</a:t>
            </a:r>
            <a:r>
              <a:rPr lang="en-US" altLang="en-US"/>
              <a:t>) is called </a:t>
            </a:r>
            <a:r>
              <a:rPr lang="en-US" altLang="en-US" u="sng"/>
              <a:t>minimal</a:t>
            </a:r>
            <a:r>
              <a:rPr lang="en-US" altLang="en-US"/>
              <a:t> if it is not greater than any other element in S. That is: </a:t>
            </a:r>
            <a:r>
              <a:rPr lang="en-US" altLang="en-US">
                <a:sym typeface="Symbol" panose="05050102010706020507" pitchFamily="18" charset="2"/>
              </a:rPr>
              <a:t></a:t>
            </a:r>
            <a:r>
              <a:rPr lang="en-US" altLang="en-US"/>
              <a:t>(</a:t>
            </a:r>
            <a:r>
              <a:rPr lang="en-US" altLang="en-US">
                <a:sym typeface="Symbol" panose="05050102010706020507" pitchFamily="18" charset="2"/>
              </a:rPr>
              <a:t>bS (b</a:t>
            </a:r>
            <a:r>
              <a:rPr lang="en-US" altLang="en-US">
                <a:latin typeface="MT Extra" panose="05050102010205020202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a))</a:t>
            </a:r>
          </a:p>
          <a:p>
            <a:r>
              <a:rPr lang="en-US" altLang="en-US">
                <a:sym typeface="Symbol" panose="05050102010706020507" pitchFamily="18" charset="2"/>
              </a:rPr>
              <a:t>If there is one </a:t>
            </a:r>
            <a:r>
              <a:rPr lang="en-US" altLang="en-US" u="sng">
                <a:sym typeface="Symbol" panose="05050102010706020507" pitchFamily="18" charset="2"/>
              </a:rPr>
              <a:t>unique</a:t>
            </a:r>
            <a:r>
              <a:rPr lang="en-US" altLang="en-US">
                <a:sym typeface="Symbol" panose="05050102010706020507" pitchFamily="18" charset="2"/>
              </a:rPr>
              <a:t> minimal element a, we call it the </a:t>
            </a:r>
            <a:r>
              <a:rPr lang="en-US" altLang="en-US" u="sng">
                <a:sym typeface="Symbol" panose="05050102010706020507" pitchFamily="18" charset="2"/>
              </a:rPr>
              <a:t>minimum</a:t>
            </a:r>
            <a:r>
              <a:rPr lang="en-US" altLang="en-US">
                <a:sym typeface="Symbol" panose="05050102010706020507" pitchFamily="18" charset="2"/>
              </a:rPr>
              <a:t> element (or the </a:t>
            </a:r>
            <a:r>
              <a:rPr lang="en-US" altLang="en-US" u="sng">
                <a:sym typeface="Symbol" panose="05050102010706020507" pitchFamily="18" charset="2"/>
              </a:rPr>
              <a:t>least</a:t>
            </a:r>
            <a:r>
              <a:rPr lang="en-US" altLang="en-US">
                <a:sym typeface="Symbol" panose="05050102010706020507" pitchFamily="18" charset="2"/>
              </a:rPr>
              <a:t> element)</a:t>
            </a:r>
            <a:endParaRPr lang="en-US" alt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E4657503-CA81-4C45-9D34-6941E520B419}"/>
              </a:ext>
            </a:extLst>
          </p:cNvPr>
          <p:cNvSpPr/>
          <p:nvPr/>
        </p:nvSpPr>
        <p:spPr>
          <a:xfrm>
            <a:off x="8686800" y="1981200"/>
            <a:ext cx="304800" cy="2286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E2DFF80-F53D-4337-AFCF-56143DB8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Extremal Elements: Upper Bound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89F050E-31EF-4605-B085-7001DF52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Definition</a:t>
            </a:r>
            <a:r>
              <a:rPr lang="en-US" altLang="en-US"/>
              <a:t>: Let (S,</a:t>
            </a:r>
            <a:r>
              <a:rPr lang="en-US" altLang="en-US">
                <a:latin typeface="MT Extra" panose="05050102010205020202" pitchFamily="18" charset="2"/>
              </a:rPr>
              <a:t>p</a:t>
            </a:r>
            <a:r>
              <a:rPr lang="en-US" altLang="en-US"/>
              <a:t>) be a poset and let A</a:t>
            </a:r>
            <a:r>
              <a:rPr lang="en-US" altLang="en-US">
                <a:sym typeface="Symbol" panose="05050102010706020507" pitchFamily="18" charset="2"/>
              </a:rPr>
              <a:t></a:t>
            </a:r>
            <a:r>
              <a:rPr lang="en-US" altLang="en-US"/>
              <a:t>S.  If u is an element of S such that a </a:t>
            </a:r>
            <a:r>
              <a:rPr lang="en-US" altLang="en-US">
                <a:latin typeface="MT Extra" panose="05050102010205020202" pitchFamily="18" charset="2"/>
              </a:rPr>
              <a:t>p </a:t>
            </a:r>
            <a:r>
              <a:rPr lang="en-US" altLang="en-US"/>
              <a:t>u for all a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A then u is an </a:t>
            </a:r>
            <a:r>
              <a:rPr lang="en-US" altLang="en-US" u="sng"/>
              <a:t>upper bound of A</a:t>
            </a:r>
          </a:p>
          <a:p>
            <a:r>
              <a:rPr lang="en-US" altLang="en-US"/>
              <a:t>An element x that is an upper bound on a subset A and is less than all other upper bounds on A is called the </a:t>
            </a:r>
            <a:r>
              <a:rPr lang="en-US" altLang="en-US" u="sng"/>
              <a:t>least upper bound on A</a:t>
            </a:r>
            <a:r>
              <a:rPr lang="en-US" altLang="en-US"/>
              <a:t>.  We abbreviate it as lub.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A6C390FB-4D3F-4D3F-BB9E-00774159D3B4}"/>
              </a:ext>
            </a:extLst>
          </p:cNvPr>
          <p:cNvSpPr/>
          <p:nvPr/>
        </p:nvSpPr>
        <p:spPr>
          <a:xfrm>
            <a:off x="5181600" y="1981200"/>
            <a:ext cx="304800" cy="2286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62C5A4A-4078-4D68-B143-A5314AF0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Extremal Elements: Lower Bound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EE169DB-192B-4FDF-A512-6E61AD60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Definition</a:t>
            </a:r>
            <a:r>
              <a:rPr lang="en-US" altLang="en-US"/>
              <a:t>: Let (S,</a:t>
            </a:r>
            <a:r>
              <a:rPr lang="en-US" altLang="en-US">
                <a:latin typeface="MT Extra" panose="05050102010205020202" pitchFamily="18" charset="2"/>
              </a:rPr>
              <a:t>p</a:t>
            </a:r>
            <a:r>
              <a:rPr lang="en-US" altLang="en-US"/>
              <a:t>) be a poset and let A</a:t>
            </a:r>
            <a:r>
              <a:rPr lang="en-US" altLang="en-US">
                <a:sym typeface="Symbol" panose="05050102010706020507" pitchFamily="18" charset="2"/>
              </a:rPr>
              <a:t></a:t>
            </a:r>
            <a:r>
              <a:rPr lang="en-US" altLang="en-US"/>
              <a:t>S.  If l is an element of S such that l </a:t>
            </a:r>
            <a:r>
              <a:rPr lang="en-US" altLang="en-US">
                <a:latin typeface="MT Extra" panose="05050102010205020202" pitchFamily="18" charset="2"/>
              </a:rPr>
              <a:t>p </a:t>
            </a:r>
            <a:r>
              <a:rPr lang="en-US" altLang="en-US"/>
              <a:t>a for all a</a:t>
            </a:r>
            <a:r>
              <a:rPr lang="en-US" altLang="en-US">
                <a:sym typeface="Symbol" panose="05050102010706020507" pitchFamily="18" charset="2"/>
              </a:rPr>
              <a:t>A</a:t>
            </a:r>
            <a:r>
              <a:rPr lang="en-US" altLang="en-US"/>
              <a:t> then l is an </a:t>
            </a:r>
            <a:r>
              <a:rPr lang="en-US" altLang="en-US" u="sng"/>
              <a:t>lower bound of A</a:t>
            </a:r>
          </a:p>
          <a:p>
            <a:r>
              <a:rPr lang="en-US" altLang="en-US"/>
              <a:t>An element x that is a lower bound on a subset A and is greater than all other lower bounds on A is called the </a:t>
            </a:r>
            <a:r>
              <a:rPr lang="en-US" altLang="en-US" u="sng"/>
              <a:t>greatest lower bound on A</a:t>
            </a:r>
            <a:r>
              <a:rPr lang="en-US" altLang="en-US"/>
              <a:t>.  We abbreviate it glb.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54E5B02-CAB5-4B7B-8114-E1553092440D}"/>
              </a:ext>
            </a:extLst>
          </p:cNvPr>
          <p:cNvSpPr/>
          <p:nvPr/>
        </p:nvSpPr>
        <p:spPr>
          <a:xfrm>
            <a:off x="5181600" y="1981200"/>
            <a:ext cx="304800" cy="22860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89550921-3454-432B-8199-2BB284F3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801"/>
            <a:ext cx="8229600" cy="903287"/>
          </a:xfrm>
        </p:spPr>
        <p:txBody>
          <a:bodyPr/>
          <a:lstStyle/>
          <a:p>
            <a:r>
              <a:rPr lang="en-US" altLang="en-US" dirty="0"/>
              <a:t>Extremal Elements: Example 1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82599E9-2D38-449F-80EF-13AC419C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3048000"/>
            <a:ext cx="8229600" cy="5334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What are the minimal, maximal, minimum, maximum elements?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57F422-4EC6-4655-B1EA-0E914EC89177}"/>
              </a:ext>
            </a:extLst>
          </p:cNvPr>
          <p:cNvSpPr/>
          <p:nvPr/>
        </p:nvSpPr>
        <p:spPr>
          <a:xfrm>
            <a:off x="51054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94BAFD-5262-450C-A06B-1AD90D85ADA4}"/>
              </a:ext>
            </a:extLst>
          </p:cNvPr>
          <p:cNvSpPr/>
          <p:nvPr/>
        </p:nvSpPr>
        <p:spPr>
          <a:xfrm>
            <a:off x="5943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9654CC-0DB8-43C2-8461-F0A2EDF27DA2}"/>
              </a:ext>
            </a:extLst>
          </p:cNvPr>
          <p:cNvSpPr/>
          <p:nvPr/>
        </p:nvSpPr>
        <p:spPr>
          <a:xfrm>
            <a:off x="51054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4765D2-76A9-498B-AC5A-E26BD5895665}"/>
              </a:ext>
            </a:extLst>
          </p:cNvPr>
          <p:cNvSpPr/>
          <p:nvPr/>
        </p:nvSpPr>
        <p:spPr>
          <a:xfrm>
            <a:off x="59436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17D44-C10C-4BF1-ACEF-F0820F621F79}"/>
              </a:ext>
            </a:extLst>
          </p:cNvPr>
          <p:cNvCxnSpPr>
            <a:endCxn id="7" idx="4"/>
          </p:cNvCxnSpPr>
          <p:nvPr/>
        </p:nvCxnSpPr>
        <p:spPr>
          <a:xfrm rot="5400000" flipH="1" flipV="1">
            <a:off x="5086350" y="1771650"/>
            <a:ext cx="9144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B77574-CAE1-498B-8C97-02F0A4C58586}"/>
              </a:ext>
            </a:extLst>
          </p:cNvPr>
          <p:cNvCxnSpPr>
            <a:stCxn id="5" idx="1"/>
            <a:endCxn id="7" idx="4"/>
          </p:cNvCxnSpPr>
          <p:nvPr/>
        </p:nvCxnSpPr>
        <p:spPr>
          <a:xfrm rot="5400000" flipH="1" flipV="1">
            <a:off x="5505451" y="2201864"/>
            <a:ext cx="925513" cy="2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30B57D-0A59-43F5-80B6-3C9AF85197C1}"/>
              </a:ext>
            </a:extLst>
          </p:cNvPr>
          <p:cNvCxnSpPr>
            <a:endCxn id="6" idx="6"/>
          </p:cNvCxnSpPr>
          <p:nvPr/>
        </p:nvCxnSpPr>
        <p:spPr>
          <a:xfrm rot="16200000" flipV="1">
            <a:off x="4800600" y="21717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1" name="TextBox 10">
            <a:extLst>
              <a:ext uri="{FF2B5EF4-FFF2-40B4-BE49-F238E27FC236}">
                <a16:creationId xmlns:a16="http://schemas.microsoft.com/office/drawing/2014/main" id="{177143BA-77C2-44A6-8E58-A2794EB90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4" y="15240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c</a:t>
            </a:r>
          </a:p>
        </p:txBody>
      </p:sp>
      <p:sp>
        <p:nvSpPr>
          <p:cNvPr id="35852" name="TextBox 11">
            <a:extLst>
              <a:ext uri="{FF2B5EF4-FFF2-40B4-BE49-F238E27FC236}">
                <a16:creationId xmlns:a16="http://schemas.microsoft.com/office/drawing/2014/main" id="{C52EC729-D6D6-438A-8C47-3AD57420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4" y="24384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a</a:t>
            </a:r>
          </a:p>
        </p:txBody>
      </p:sp>
      <p:sp>
        <p:nvSpPr>
          <p:cNvPr id="35853" name="TextBox 12">
            <a:extLst>
              <a:ext uri="{FF2B5EF4-FFF2-40B4-BE49-F238E27FC236}">
                <a16:creationId xmlns:a16="http://schemas.microsoft.com/office/drawing/2014/main" id="{43C80BA2-E858-42EF-AF8F-4329FC1A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5240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d</a:t>
            </a:r>
          </a:p>
        </p:txBody>
      </p:sp>
      <p:sp>
        <p:nvSpPr>
          <p:cNvPr id="35854" name="TextBox 13">
            <a:extLst>
              <a:ext uri="{FF2B5EF4-FFF2-40B4-BE49-F238E27FC236}">
                <a16:creationId xmlns:a16="http://schemas.microsoft.com/office/drawing/2014/main" id="{EBBA614B-4EB9-442C-AD96-69F613C0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4" y="252571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2F9792C-91D2-42C4-8A43-8BF97E1F67F4}"/>
              </a:ext>
            </a:extLst>
          </p:cNvPr>
          <p:cNvSpPr txBox="1">
            <a:spLocks/>
          </p:cNvSpPr>
          <p:nvPr/>
        </p:nvSpPr>
        <p:spPr bwMode="auto">
          <a:xfrm>
            <a:off x="1905000" y="3657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Minimal: {</a:t>
            </a:r>
            <a:r>
              <a:rPr 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a,b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}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D51F6DB-CCFF-4C5A-A4BA-B5F873D5C35C}"/>
              </a:ext>
            </a:extLst>
          </p:cNvPr>
          <p:cNvSpPr txBox="1">
            <a:spLocks/>
          </p:cNvSpPr>
          <p:nvPr/>
        </p:nvSpPr>
        <p:spPr bwMode="auto">
          <a:xfrm>
            <a:off x="1905000" y="4114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Maximal: {c,d}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A31E0E8-4CEF-4A63-8533-838DD1B2A5F0}"/>
              </a:ext>
            </a:extLst>
          </p:cNvPr>
          <p:cNvSpPr txBox="1">
            <a:spLocks/>
          </p:cNvSpPr>
          <p:nvPr/>
        </p:nvSpPr>
        <p:spPr bwMode="auto">
          <a:xfrm>
            <a:off x="1905000" y="4572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There are no unique minimal or maximal elements, thus no minimum or maximum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A92A1A2-F3FE-4DE0-B2F7-D41689E0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Extremal Elements: Example 2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D8C496E-C31C-4273-A04D-8A36899C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371600"/>
            <a:ext cx="4114800" cy="152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Give lower/upper bounds &amp; </a:t>
            </a:r>
            <a:r>
              <a:rPr lang="en-US" altLang="en-US" sz="2800" dirty="0" err="1"/>
              <a:t>glb</a:t>
            </a:r>
            <a:r>
              <a:rPr lang="en-US" altLang="en-US" sz="2800" dirty="0"/>
              <a:t>/</a:t>
            </a:r>
            <a:r>
              <a:rPr lang="en-US" altLang="en-US" sz="2800" dirty="0" err="1"/>
              <a:t>lub</a:t>
            </a:r>
            <a:r>
              <a:rPr lang="en-US" altLang="en-US" sz="2800" dirty="0"/>
              <a:t> of the sets: </a:t>
            </a:r>
          </a:p>
          <a:p>
            <a:pPr marL="0" indent="0" algn="ctr">
              <a:buNone/>
            </a:pPr>
            <a:r>
              <a:rPr lang="en-US" altLang="en-US" sz="2800" dirty="0"/>
              <a:t>{</a:t>
            </a:r>
            <a:r>
              <a:rPr lang="en-US" altLang="en-US" sz="2800" dirty="0" err="1"/>
              <a:t>d,e,f</a:t>
            </a:r>
            <a:r>
              <a:rPr lang="en-US" altLang="en-US" sz="2800" dirty="0"/>
              <a:t>}, {</a:t>
            </a:r>
            <a:r>
              <a:rPr lang="en-US" altLang="en-US" sz="2800" dirty="0" err="1"/>
              <a:t>a,c</a:t>
            </a:r>
            <a:r>
              <a:rPr lang="en-US" altLang="en-US" sz="2800" dirty="0"/>
              <a:t>} and {</a:t>
            </a:r>
            <a:r>
              <a:rPr lang="en-US" altLang="en-US" sz="2800" dirty="0" err="1"/>
              <a:t>b,d</a:t>
            </a:r>
            <a:r>
              <a:rPr lang="en-US" altLang="en-US" sz="2800" dirty="0"/>
              <a:t>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0C3E93-D6C6-41B1-8702-C9AC88DE8403}"/>
              </a:ext>
            </a:extLst>
          </p:cNvPr>
          <p:cNvSpPr/>
          <p:nvPr/>
        </p:nvSpPr>
        <p:spPr>
          <a:xfrm>
            <a:off x="2903538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7AA9AA-041A-47D3-BAA3-D9B5AFDBB6B2}"/>
              </a:ext>
            </a:extLst>
          </p:cNvPr>
          <p:cNvSpPr/>
          <p:nvPr/>
        </p:nvSpPr>
        <p:spPr>
          <a:xfrm>
            <a:off x="492283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E45E68-9003-40DB-9CB3-554A0643320E}"/>
              </a:ext>
            </a:extLst>
          </p:cNvPr>
          <p:cNvSpPr/>
          <p:nvPr/>
        </p:nvSpPr>
        <p:spPr>
          <a:xfrm>
            <a:off x="2903538" y="36957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BA9C2A-7603-4DD6-A7DC-F13A5586C191}"/>
              </a:ext>
            </a:extLst>
          </p:cNvPr>
          <p:cNvSpPr/>
          <p:nvPr/>
        </p:nvSpPr>
        <p:spPr>
          <a:xfrm>
            <a:off x="3970338" y="36957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A4F506-CC47-49BE-B613-07BFD3D91468}"/>
              </a:ext>
            </a:extLst>
          </p:cNvPr>
          <p:cNvCxnSpPr>
            <a:stCxn id="5" idx="1"/>
            <a:endCxn id="7" idx="4"/>
          </p:cNvCxnSpPr>
          <p:nvPr/>
        </p:nvCxnSpPr>
        <p:spPr>
          <a:xfrm rot="16200000" flipV="1">
            <a:off x="3532188" y="4248151"/>
            <a:ext cx="1878013" cy="925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F23E3-AB4A-475C-993D-D4CA8F60541E}"/>
              </a:ext>
            </a:extLst>
          </p:cNvPr>
          <p:cNvCxnSpPr>
            <a:stCxn id="4" idx="0"/>
          </p:cNvCxnSpPr>
          <p:nvPr/>
        </p:nvCxnSpPr>
        <p:spPr>
          <a:xfrm rot="16200000" flipV="1">
            <a:off x="2446338" y="42291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TextBox 10">
            <a:extLst>
              <a:ext uri="{FF2B5EF4-FFF2-40B4-BE49-F238E27FC236}">
                <a16:creationId xmlns:a16="http://schemas.microsoft.com/office/drawing/2014/main" id="{B0EF4C50-DF33-4AFB-8588-C329FF100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9751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a</a:t>
            </a:r>
          </a:p>
        </p:txBody>
      </p:sp>
      <p:sp>
        <p:nvSpPr>
          <p:cNvPr id="36875" name="TextBox 11">
            <a:extLst>
              <a:ext uri="{FF2B5EF4-FFF2-40B4-BE49-F238E27FC236}">
                <a16:creationId xmlns:a16="http://schemas.microsoft.com/office/drawing/2014/main" id="{DE93E52E-972B-4488-9A42-BE47A4089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9751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10B3CA-24C9-467A-983C-F4D843DE96EA}"/>
              </a:ext>
            </a:extLst>
          </p:cNvPr>
          <p:cNvSpPr/>
          <p:nvPr/>
        </p:nvSpPr>
        <p:spPr>
          <a:xfrm>
            <a:off x="4922838" y="36957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6F464F-C95E-424A-B702-0BC2F3FD2379}"/>
              </a:ext>
            </a:extLst>
          </p:cNvPr>
          <p:cNvSpPr/>
          <p:nvPr/>
        </p:nvSpPr>
        <p:spPr>
          <a:xfrm>
            <a:off x="4922838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CAD81E-2FDA-4601-9422-2AB81E43C0C7}"/>
              </a:ext>
            </a:extLst>
          </p:cNvPr>
          <p:cNvSpPr/>
          <p:nvPr/>
        </p:nvSpPr>
        <p:spPr>
          <a:xfrm>
            <a:off x="3970338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E86CFD-6DDF-4624-BE03-02822ADFFF20}"/>
              </a:ext>
            </a:extLst>
          </p:cNvPr>
          <p:cNvSpPr/>
          <p:nvPr/>
        </p:nvSpPr>
        <p:spPr>
          <a:xfrm>
            <a:off x="290353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C9CBE5-63AF-4F5F-9C16-25E6E83C596B}"/>
              </a:ext>
            </a:extLst>
          </p:cNvPr>
          <p:cNvSpPr/>
          <p:nvPr/>
        </p:nvSpPr>
        <p:spPr>
          <a:xfrm>
            <a:off x="397033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9A51DE-5726-418E-873D-8E543D677B46}"/>
              </a:ext>
            </a:extLst>
          </p:cNvPr>
          <p:cNvCxnSpPr>
            <a:stCxn id="17" idx="4"/>
            <a:endCxn id="7" idx="6"/>
          </p:cNvCxnSpPr>
          <p:nvPr/>
        </p:nvCxnSpPr>
        <p:spPr>
          <a:xfrm rot="5400000" flipH="1" flipV="1">
            <a:off x="2503488" y="4171950"/>
            <a:ext cx="19812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188C17-0B52-4FA3-8D5F-0EEAC7B3CCC1}"/>
              </a:ext>
            </a:extLst>
          </p:cNvPr>
          <p:cNvCxnSpPr>
            <a:stCxn id="18" idx="7"/>
            <a:endCxn id="4" idx="4"/>
          </p:cNvCxnSpPr>
          <p:nvPr/>
        </p:nvCxnSpPr>
        <p:spPr>
          <a:xfrm rot="16200000" flipV="1">
            <a:off x="3063876" y="4678364"/>
            <a:ext cx="849313" cy="1093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D98F18-AD33-485D-BF50-B06EF1AEDEB2}"/>
              </a:ext>
            </a:extLst>
          </p:cNvPr>
          <p:cNvCxnSpPr>
            <a:stCxn id="18" idx="7"/>
            <a:endCxn id="15" idx="3"/>
          </p:cNvCxnSpPr>
          <p:nvPr/>
        </p:nvCxnSpPr>
        <p:spPr>
          <a:xfrm rot="5400000" flipH="1" flipV="1">
            <a:off x="4054476" y="4770439"/>
            <a:ext cx="860425" cy="89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FE9DD9-E109-4908-98EE-9D666E995459}"/>
              </a:ext>
            </a:extLst>
          </p:cNvPr>
          <p:cNvCxnSpPr>
            <a:stCxn id="16" idx="7"/>
            <a:endCxn id="13" idx="5"/>
          </p:cNvCxnSpPr>
          <p:nvPr/>
        </p:nvCxnSpPr>
        <p:spPr>
          <a:xfrm rot="5400000" flipH="1" flipV="1">
            <a:off x="4024313" y="3771901"/>
            <a:ext cx="974725" cy="95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44EE0C-45DC-4964-993A-7EF48F7507B7}"/>
              </a:ext>
            </a:extLst>
          </p:cNvPr>
          <p:cNvCxnSpPr>
            <a:stCxn id="16" idx="6"/>
            <a:endCxn id="6" idx="5"/>
          </p:cNvCxnSpPr>
          <p:nvPr/>
        </p:nvCxnSpPr>
        <p:spPr>
          <a:xfrm flipH="1" flipV="1">
            <a:off x="2968626" y="3760788"/>
            <a:ext cx="1077913" cy="1001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A2F45D-A02A-4DB8-AADA-86FD9958FA8C}"/>
              </a:ext>
            </a:extLst>
          </p:cNvPr>
          <p:cNvCxnSpPr/>
          <p:nvPr/>
        </p:nvCxnSpPr>
        <p:spPr>
          <a:xfrm rot="16200000" flipV="1">
            <a:off x="4465638" y="42291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7" name="TextBox 37">
            <a:extLst>
              <a:ext uri="{FF2B5EF4-FFF2-40B4-BE49-F238E27FC236}">
                <a16:creationId xmlns:a16="http://schemas.microsoft.com/office/drawing/2014/main" id="{CE109CF9-F86D-42DD-BBB5-E4B49DF65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9" y="4572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d</a:t>
            </a:r>
          </a:p>
        </p:txBody>
      </p:sp>
      <p:sp>
        <p:nvSpPr>
          <p:cNvPr id="36888" name="TextBox 38">
            <a:extLst>
              <a:ext uri="{FF2B5EF4-FFF2-40B4-BE49-F238E27FC236}">
                <a16:creationId xmlns:a16="http://schemas.microsoft.com/office/drawing/2014/main" id="{574003BB-2A49-43E2-A4F3-8C7E2610F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9" y="35052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g</a:t>
            </a:r>
          </a:p>
        </p:txBody>
      </p:sp>
      <p:sp>
        <p:nvSpPr>
          <p:cNvPr id="36889" name="TextBox 39">
            <a:extLst>
              <a:ext uri="{FF2B5EF4-FFF2-40B4-BE49-F238E27FC236}">
                <a16:creationId xmlns:a16="http://schemas.microsoft.com/office/drawing/2014/main" id="{94F9BF0D-CB14-45B5-A5F5-7A22A6C0D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505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h</a:t>
            </a:r>
          </a:p>
        </p:txBody>
      </p:sp>
      <p:sp>
        <p:nvSpPr>
          <p:cNvPr id="36890" name="TextBox 40">
            <a:extLst>
              <a:ext uri="{FF2B5EF4-FFF2-40B4-BE49-F238E27FC236}">
                <a16:creationId xmlns:a16="http://schemas.microsoft.com/office/drawing/2014/main" id="{3263DE07-4CE2-4D52-9CB4-4DA8CB6F1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92514"/>
            <a:ext cx="23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i</a:t>
            </a:r>
          </a:p>
        </p:txBody>
      </p:sp>
      <p:sp>
        <p:nvSpPr>
          <p:cNvPr id="36891" name="TextBox 41">
            <a:extLst>
              <a:ext uri="{FF2B5EF4-FFF2-40B4-BE49-F238E27FC236}">
                <a16:creationId xmlns:a16="http://schemas.microsoft.com/office/drawing/2014/main" id="{51B6DC66-C802-4775-9DDE-B74C4667F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9" y="4583114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f</a:t>
            </a:r>
          </a:p>
        </p:txBody>
      </p:sp>
      <p:sp>
        <p:nvSpPr>
          <p:cNvPr id="36892" name="TextBox 42">
            <a:extLst>
              <a:ext uri="{FF2B5EF4-FFF2-40B4-BE49-F238E27FC236}">
                <a16:creationId xmlns:a16="http://schemas.microsoft.com/office/drawing/2014/main" id="{7FAE65FE-EE2B-49A3-9EE0-FE7E4E617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9" y="4572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e</a:t>
            </a:r>
          </a:p>
        </p:txBody>
      </p:sp>
      <p:sp>
        <p:nvSpPr>
          <p:cNvPr id="36893" name="TextBox 43">
            <a:extLst>
              <a:ext uri="{FF2B5EF4-FFF2-40B4-BE49-F238E27FC236}">
                <a16:creationId xmlns:a16="http://schemas.microsoft.com/office/drawing/2014/main" id="{FE7FD1C8-EA42-4591-9E82-228407242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c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E22D6E7-D54C-42D7-A309-373615DB99F4}"/>
              </a:ext>
            </a:extLst>
          </p:cNvPr>
          <p:cNvSpPr txBox="1">
            <a:spLocks/>
          </p:cNvSpPr>
          <p:nvPr/>
        </p:nvSpPr>
        <p:spPr bwMode="auto">
          <a:xfrm>
            <a:off x="6019800" y="15240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{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d,e,f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}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346819-D426-42D8-A1E3-C067C2FA392E}"/>
              </a:ext>
            </a:extLst>
          </p:cNvPr>
          <p:cNvSpPr txBox="1">
            <a:spLocks/>
          </p:cNvSpPr>
          <p:nvPr/>
        </p:nvSpPr>
        <p:spPr bwMode="auto">
          <a:xfrm>
            <a:off x="6324600" y="2057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Lower bounds: 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/>
              </a:rPr>
              <a:t>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,  thus no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glb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5DDC07E-FCBD-45C9-94D4-8EE86F68573B}"/>
              </a:ext>
            </a:extLst>
          </p:cNvPr>
          <p:cNvSpPr txBox="1">
            <a:spLocks/>
          </p:cNvSpPr>
          <p:nvPr/>
        </p:nvSpPr>
        <p:spPr bwMode="auto">
          <a:xfrm>
            <a:off x="6324600" y="236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Upper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 bounds: 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/>
              </a:rPr>
              <a:t>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,  thus no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lub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206031E-C70E-4505-8794-A2F83FA389B3}"/>
              </a:ext>
            </a:extLst>
          </p:cNvPr>
          <p:cNvSpPr txBox="1">
            <a:spLocks/>
          </p:cNvSpPr>
          <p:nvPr/>
        </p:nvSpPr>
        <p:spPr bwMode="auto">
          <a:xfrm>
            <a:off x="6019800" y="3200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{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a,c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}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FE37A08F-8888-4FFE-A84B-D8D74EAD1099}"/>
              </a:ext>
            </a:extLst>
          </p:cNvPr>
          <p:cNvSpPr txBox="1">
            <a:spLocks/>
          </p:cNvSpPr>
          <p:nvPr/>
        </p:nvSpPr>
        <p:spPr bwMode="auto">
          <a:xfrm>
            <a:off x="6324600" y="36576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Lower bounds: 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/>
              </a:rPr>
              <a:t>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,  thus no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glb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D2510D7-8593-4C87-B63E-F9E2D342B136}"/>
              </a:ext>
            </a:extLst>
          </p:cNvPr>
          <p:cNvSpPr txBox="1">
            <a:spLocks/>
          </p:cNvSpPr>
          <p:nvPr/>
        </p:nvSpPr>
        <p:spPr bwMode="auto">
          <a:xfrm>
            <a:off x="6324600" y="40386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Upper bounds: {h}, 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lub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: h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E87D3CDC-78FD-4604-93E1-F5B2A2F00314}"/>
              </a:ext>
            </a:extLst>
          </p:cNvPr>
          <p:cNvSpPr txBox="1">
            <a:spLocks/>
          </p:cNvSpPr>
          <p:nvPr/>
        </p:nvSpPr>
        <p:spPr bwMode="auto">
          <a:xfrm>
            <a:off x="6019800" y="4648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{b,d}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41FD090-C4DF-4FBF-9D44-F58A023028AB}"/>
              </a:ext>
            </a:extLst>
          </p:cNvPr>
          <p:cNvSpPr txBox="1">
            <a:spLocks/>
          </p:cNvSpPr>
          <p:nvPr/>
        </p:nvSpPr>
        <p:spPr bwMode="auto">
          <a:xfrm>
            <a:off x="6324600" y="5105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Lower bounds: 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/>
              </a:rPr>
              <a:t>{b}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,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glb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: b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AC8796DB-A050-449D-A7F7-9A279A182361}"/>
              </a:ext>
            </a:extLst>
          </p:cNvPr>
          <p:cNvSpPr txBox="1">
            <a:spLocks/>
          </p:cNvSpPr>
          <p:nvPr/>
        </p:nvSpPr>
        <p:spPr bwMode="auto">
          <a:xfrm>
            <a:off x="6324600" y="5486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Upper bounds: {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d,g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},  </a:t>
            </a:r>
            <a:r>
              <a:rPr lang="en-US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lub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: d because d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T Extra" pitchFamily="18" charset="2"/>
                <a:cs typeface="Arial" charset="0"/>
                <a:sym typeface="Symbol" pitchFamily="18" charset="2"/>
              </a:rPr>
              <a:t>p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3A59C1F-6A7D-4D4F-9631-7A9F4C6E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76593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Extremal Elements: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4112-26BA-4E9D-B467-E05F3D45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00200"/>
            <a:ext cx="5257800" cy="609600"/>
          </a:xfrm>
        </p:spPr>
        <p:txBody>
          <a:bodyPr/>
          <a:lstStyle/>
          <a:p>
            <a:r>
              <a:rPr lang="en-US" altLang="en-US" sz="2800"/>
              <a:t>Minimal/Maximal elements?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E2D915-B5FC-470B-AC6F-D40D84CBC2E2}"/>
              </a:ext>
            </a:extLst>
          </p:cNvPr>
          <p:cNvSpPr/>
          <p:nvPr/>
        </p:nvSpPr>
        <p:spPr>
          <a:xfrm>
            <a:off x="2598738" y="496411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07E77C-08D4-4068-AD2C-A2858040C593}"/>
              </a:ext>
            </a:extLst>
          </p:cNvPr>
          <p:cNvSpPr/>
          <p:nvPr/>
        </p:nvSpPr>
        <p:spPr>
          <a:xfrm>
            <a:off x="3695700" y="496411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431B21-D454-49FC-80B3-6F07FB28E724}"/>
              </a:ext>
            </a:extLst>
          </p:cNvPr>
          <p:cNvSpPr/>
          <p:nvPr/>
        </p:nvSpPr>
        <p:spPr>
          <a:xfrm>
            <a:off x="2667000" y="298291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983D92-F978-463F-9D19-453527176543}"/>
              </a:ext>
            </a:extLst>
          </p:cNvPr>
          <p:cNvSpPr/>
          <p:nvPr/>
        </p:nvSpPr>
        <p:spPr>
          <a:xfrm>
            <a:off x="3695700" y="393541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C4E0C3-CB3B-42FC-B393-BE8F4C0DC172}"/>
              </a:ext>
            </a:extLst>
          </p:cNvPr>
          <p:cNvCxnSpPr>
            <a:stCxn id="6" idx="5"/>
          </p:cNvCxnSpPr>
          <p:nvPr/>
        </p:nvCxnSpPr>
        <p:spPr>
          <a:xfrm rot="5400000" flipH="1" flipV="1">
            <a:off x="2247901" y="2552701"/>
            <a:ext cx="979487" cy="1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7" name="TextBox 10">
            <a:extLst>
              <a:ext uri="{FF2B5EF4-FFF2-40B4-BE49-F238E27FC236}">
                <a16:creationId xmlns:a16="http://schemas.microsoft.com/office/drawing/2014/main" id="{1F0880CE-9CCA-433A-919C-3622C6B8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2611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a</a:t>
            </a:r>
          </a:p>
        </p:txBody>
      </p:sp>
      <p:sp>
        <p:nvSpPr>
          <p:cNvPr id="37898" name="TextBox 11">
            <a:extLst>
              <a:ext uri="{FF2B5EF4-FFF2-40B4-BE49-F238E27FC236}">
                <a16:creationId xmlns:a16="http://schemas.microsoft.com/office/drawing/2014/main" id="{894935FA-5BD0-4DAC-AF9B-B378EF1D6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811713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498A62-73DC-496B-860B-805156591ACC}"/>
              </a:ext>
            </a:extLst>
          </p:cNvPr>
          <p:cNvSpPr/>
          <p:nvPr/>
        </p:nvSpPr>
        <p:spPr>
          <a:xfrm>
            <a:off x="4618038" y="206851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53F358-7537-4FFF-A307-7C5CF83506A7}"/>
              </a:ext>
            </a:extLst>
          </p:cNvPr>
          <p:cNvSpPr/>
          <p:nvPr/>
        </p:nvSpPr>
        <p:spPr>
          <a:xfrm>
            <a:off x="4618038" y="496411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CE61C9-DD52-4113-8B5A-E3AEFCAD24CD}"/>
              </a:ext>
            </a:extLst>
          </p:cNvPr>
          <p:cNvSpPr/>
          <p:nvPr/>
        </p:nvSpPr>
        <p:spPr>
          <a:xfrm>
            <a:off x="3695700" y="496411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78580A-7F08-40ED-A144-23A12C0254AA}"/>
              </a:ext>
            </a:extLst>
          </p:cNvPr>
          <p:cNvSpPr/>
          <p:nvPr/>
        </p:nvSpPr>
        <p:spPr>
          <a:xfrm>
            <a:off x="4648200" y="298291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98608B-A402-4511-B5A7-711C185E7BE9}"/>
              </a:ext>
            </a:extLst>
          </p:cNvPr>
          <p:cNvSpPr/>
          <p:nvPr/>
        </p:nvSpPr>
        <p:spPr>
          <a:xfrm>
            <a:off x="3695700" y="587851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232DE1-4528-4370-A7FB-295A944A1C4F}"/>
              </a:ext>
            </a:extLst>
          </p:cNvPr>
          <p:cNvCxnSpPr>
            <a:stCxn id="16" idx="7"/>
            <a:endCxn id="4" idx="4"/>
          </p:cNvCxnSpPr>
          <p:nvPr/>
        </p:nvCxnSpPr>
        <p:spPr>
          <a:xfrm rot="16200000" flipV="1">
            <a:off x="2774157" y="4902994"/>
            <a:ext cx="849312" cy="112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8D8F46-A07A-4074-9E3C-C1AA1F4E45A8}"/>
              </a:ext>
            </a:extLst>
          </p:cNvPr>
          <p:cNvCxnSpPr>
            <a:stCxn id="16" idx="7"/>
            <a:endCxn id="13" idx="3"/>
          </p:cNvCxnSpPr>
          <p:nvPr/>
        </p:nvCxnSpPr>
        <p:spPr>
          <a:xfrm rot="5400000" flipH="1" flipV="1">
            <a:off x="3764757" y="5025232"/>
            <a:ext cx="860425" cy="86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D9C3-CA93-491A-8856-AA5F50191B63}"/>
              </a:ext>
            </a:extLst>
          </p:cNvPr>
          <p:cNvCxnSpPr/>
          <p:nvPr/>
        </p:nvCxnSpPr>
        <p:spPr>
          <a:xfrm rot="5400000" flipH="1" flipV="1">
            <a:off x="3703638" y="3013076"/>
            <a:ext cx="974725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759573-47DD-476D-BB4F-7EC736C0A727}"/>
              </a:ext>
            </a:extLst>
          </p:cNvPr>
          <p:cNvCxnSpPr>
            <a:endCxn id="6" idx="3"/>
          </p:cNvCxnSpPr>
          <p:nvPr/>
        </p:nvCxnSpPr>
        <p:spPr>
          <a:xfrm rot="10800000">
            <a:off x="2678113" y="3048001"/>
            <a:ext cx="106680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586ADE-1771-48E1-B536-11F233177DFB}"/>
              </a:ext>
            </a:extLst>
          </p:cNvPr>
          <p:cNvCxnSpPr/>
          <p:nvPr/>
        </p:nvCxnSpPr>
        <p:spPr>
          <a:xfrm rot="16200000" flipV="1">
            <a:off x="4160838" y="2563813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9" name="TextBox 37">
            <a:extLst>
              <a:ext uri="{FF2B5EF4-FFF2-40B4-BE49-F238E27FC236}">
                <a16:creationId xmlns:a16="http://schemas.microsoft.com/office/drawing/2014/main" id="{6A4F600B-A1A1-4F8E-BCB5-C92BDD08D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1171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d</a:t>
            </a:r>
          </a:p>
        </p:txBody>
      </p:sp>
      <p:sp>
        <p:nvSpPr>
          <p:cNvPr id="37910" name="TextBox 38">
            <a:extLst>
              <a:ext uri="{FF2B5EF4-FFF2-40B4-BE49-F238E27FC236}">
                <a16:creationId xmlns:a16="http://schemas.microsoft.com/office/drawing/2014/main" id="{125525F6-2EFD-496F-83C7-D196ED56C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4" y="283051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g</a:t>
            </a:r>
          </a:p>
        </p:txBody>
      </p:sp>
      <p:sp>
        <p:nvSpPr>
          <p:cNvPr id="37911" name="TextBox 39">
            <a:extLst>
              <a:ext uri="{FF2B5EF4-FFF2-40B4-BE49-F238E27FC236}">
                <a16:creationId xmlns:a16="http://schemas.microsoft.com/office/drawing/2014/main" id="{98108466-7F49-48CE-8922-4D1BEA588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4" y="283051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h</a:t>
            </a:r>
          </a:p>
        </p:txBody>
      </p:sp>
      <p:sp>
        <p:nvSpPr>
          <p:cNvPr id="37912" name="TextBox 40">
            <a:extLst>
              <a:ext uri="{FF2B5EF4-FFF2-40B4-BE49-F238E27FC236}">
                <a16:creationId xmlns:a16="http://schemas.microsoft.com/office/drawing/2014/main" id="{951943D2-703D-4CF5-AD55-F58F7BCC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4" y="1916114"/>
            <a:ext cx="236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i</a:t>
            </a:r>
          </a:p>
        </p:txBody>
      </p:sp>
      <p:sp>
        <p:nvSpPr>
          <p:cNvPr id="37913" name="TextBox 41">
            <a:extLst>
              <a:ext uri="{FF2B5EF4-FFF2-40B4-BE49-F238E27FC236}">
                <a16:creationId xmlns:a16="http://schemas.microsoft.com/office/drawing/2014/main" id="{282B34C3-7107-466A-884C-4599A4F50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4" y="2841625"/>
            <a:ext cx="24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f</a:t>
            </a:r>
          </a:p>
        </p:txBody>
      </p:sp>
      <p:sp>
        <p:nvSpPr>
          <p:cNvPr id="37914" name="TextBox 42">
            <a:extLst>
              <a:ext uri="{FF2B5EF4-FFF2-40B4-BE49-F238E27FC236}">
                <a16:creationId xmlns:a16="http://schemas.microsoft.com/office/drawing/2014/main" id="{3FA180B4-7BE1-487D-8EF5-2229935A5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74491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e</a:t>
            </a:r>
          </a:p>
        </p:txBody>
      </p:sp>
      <p:sp>
        <p:nvSpPr>
          <p:cNvPr id="37915" name="TextBox 43">
            <a:extLst>
              <a:ext uri="{FF2B5EF4-FFF2-40B4-BE49-F238E27FC236}">
                <a16:creationId xmlns:a16="http://schemas.microsoft.com/office/drawing/2014/main" id="{13DA72E8-2F3E-408D-A2FB-3E668E275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4" y="481171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D69001-E459-46B3-8713-FDF029345404}"/>
              </a:ext>
            </a:extLst>
          </p:cNvPr>
          <p:cNvCxnSpPr/>
          <p:nvPr/>
        </p:nvCxnSpPr>
        <p:spPr>
          <a:xfrm rot="10800000">
            <a:off x="2743201" y="2068513"/>
            <a:ext cx="1001713" cy="925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30C6FB9-5E21-4C18-8A80-3F432FBA7674}"/>
              </a:ext>
            </a:extLst>
          </p:cNvPr>
          <p:cNvSpPr/>
          <p:nvPr/>
        </p:nvSpPr>
        <p:spPr>
          <a:xfrm>
            <a:off x="3695700" y="298291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57173-DAB1-4206-95D6-9D88D2D3B375}"/>
              </a:ext>
            </a:extLst>
          </p:cNvPr>
          <p:cNvCxnSpPr>
            <a:stCxn id="36" idx="5"/>
            <a:endCxn id="12" idx="3"/>
          </p:cNvCxnSpPr>
          <p:nvPr/>
        </p:nvCxnSpPr>
        <p:spPr>
          <a:xfrm rot="5400000" flipH="1" flipV="1">
            <a:off x="3737769" y="2156619"/>
            <a:ext cx="914400" cy="86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4A22A9B-D579-404C-8C19-025104A9A469}"/>
              </a:ext>
            </a:extLst>
          </p:cNvPr>
          <p:cNvSpPr/>
          <p:nvPr/>
        </p:nvSpPr>
        <p:spPr>
          <a:xfrm>
            <a:off x="2743200" y="206851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0058E3-1B97-46C8-A23C-4405DF32D6CD}"/>
              </a:ext>
            </a:extLst>
          </p:cNvPr>
          <p:cNvCxnSpPr>
            <a:stCxn id="7" idx="4"/>
          </p:cNvCxnSpPr>
          <p:nvPr/>
        </p:nvCxnSpPr>
        <p:spPr>
          <a:xfrm rot="5400000" flipH="1">
            <a:off x="3257551" y="3535363"/>
            <a:ext cx="9525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CE98C7-4700-4CF1-B1E6-652A834AC82F}"/>
              </a:ext>
            </a:extLst>
          </p:cNvPr>
          <p:cNvCxnSpPr/>
          <p:nvPr/>
        </p:nvCxnSpPr>
        <p:spPr>
          <a:xfrm rot="5400000" flipH="1">
            <a:off x="3258344" y="4448969"/>
            <a:ext cx="952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E46A5F-077F-436D-9940-7B929EE3C6B1}"/>
              </a:ext>
            </a:extLst>
          </p:cNvPr>
          <p:cNvCxnSpPr>
            <a:endCxn id="14" idx="0"/>
          </p:cNvCxnSpPr>
          <p:nvPr/>
        </p:nvCxnSpPr>
        <p:spPr>
          <a:xfrm rot="16200000" flipV="1">
            <a:off x="3277394" y="5420519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3" name="TextBox 40">
            <a:extLst>
              <a:ext uri="{FF2B5EF4-FFF2-40B4-BE49-F238E27FC236}">
                <a16:creationId xmlns:a16="http://schemas.microsoft.com/office/drawing/2014/main" id="{A1925567-3B03-48C3-81A0-C3BBB49F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27225"/>
            <a:ext cx="236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j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A80AAD3-D7C5-4834-9003-1E75CD120A02}"/>
              </a:ext>
            </a:extLst>
          </p:cNvPr>
          <p:cNvSpPr txBox="1">
            <a:spLocks/>
          </p:cNvSpPr>
          <p:nvPr/>
        </p:nvSpPr>
        <p:spPr bwMode="auto">
          <a:xfrm>
            <a:off x="5181600" y="3015456"/>
            <a:ext cx="525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nstantia"/>
                <a:sym typeface="Symbol" pitchFamily="18" charset="2"/>
              </a:rPr>
              <a:t>Bounds,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nstantia"/>
                <a:sym typeface="Symbol" pitchFamily="18" charset="2"/>
              </a:rPr>
              <a:t>glb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nstantia"/>
                <a:sym typeface="Symbol" pitchFamily="18" charset="2"/>
              </a:rPr>
              <a:t>,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nstantia"/>
                <a:sym typeface="Symbol" pitchFamily="18" charset="2"/>
              </a:rPr>
              <a:t>lub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nstantia"/>
                <a:sym typeface="Symbol" pitchFamily="18" charset="2"/>
              </a:rPr>
              <a:t> of {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nstantia"/>
                <a:sym typeface="Symbol" pitchFamily="18" charset="2"/>
              </a:rPr>
              <a:t>c,e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  <a:latin typeface="Constantia"/>
                <a:sym typeface="Symbol" pitchFamily="18" charset="2"/>
              </a:rPr>
              <a:t>}?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DC96C36-53A1-48C7-80E0-52512741DF76}"/>
              </a:ext>
            </a:extLst>
          </p:cNvPr>
          <p:cNvSpPr txBox="1">
            <a:spLocks/>
          </p:cNvSpPr>
          <p:nvPr/>
        </p:nvSpPr>
        <p:spPr bwMode="auto">
          <a:xfrm>
            <a:off x="5334000" y="4800600"/>
            <a:ext cx="525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5B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Bounds, </a:t>
            </a:r>
            <a:r>
              <a:rPr lang="en-US" sz="2800" dirty="0" err="1">
                <a:solidFill>
                  <a:srgbClr val="005B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glb</a:t>
            </a:r>
            <a:r>
              <a:rPr lang="en-US" sz="2800" dirty="0">
                <a:solidFill>
                  <a:srgbClr val="005B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, </a:t>
            </a:r>
            <a:r>
              <a:rPr lang="en-US" sz="2800" dirty="0" err="1">
                <a:solidFill>
                  <a:srgbClr val="005B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lub</a:t>
            </a:r>
            <a:r>
              <a:rPr lang="en-US" sz="2800" dirty="0">
                <a:solidFill>
                  <a:srgbClr val="005B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 of {</a:t>
            </a:r>
            <a:r>
              <a:rPr lang="en-US" sz="2800" dirty="0" err="1">
                <a:solidFill>
                  <a:srgbClr val="005B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b,i</a:t>
            </a:r>
            <a:r>
              <a:rPr lang="en-US" sz="2800" dirty="0">
                <a:solidFill>
                  <a:srgbClr val="005B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}?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494B15D-33D3-4A6B-A013-0FAFD7542405}"/>
              </a:ext>
            </a:extLst>
          </p:cNvPr>
          <p:cNvSpPr txBox="1">
            <a:spLocks/>
          </p:cNvSpPr>
          <p:nvPr/>
        </p:nvSpPr>
        <p:spPr bwMode="auto">
          <a:xfrm>
            <a:off x="5334000" y="2133600"/>
            <a:ext cx="525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tantia"/>
                <a:sym typeface="Symbol" pitchFamily="18" charset="2"/>
              </a:rPr>
              <a:t>Minimal &amp; Minimum element: a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tantia"/>
                <a:sym typeface="Symbol" pitchFamily="18" charset="2"/>
              </a:rPr>
              <a:t>Maximal elements: </a:t>
            </a:r>
            <a:r>
              <a:rPr lang="en-US" sz="24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Constantia"/>
                <a:sym typeface="Symbol" pitchFamily="18" charset="2"/>
              </a:rPr>
              <a:t>b,d,i,j</a:t>
            </a:r>
            <a:endParaRPr lang="en-US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Constantia"/>
              <a:sym typeface="Symbol" pitchFamily="18" charset="2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2A6DD0F3-4A4C-46B1-AB2D-BCA86B4FB628}"/>
              </a:ext>
            </a:extLst>
          </p:cNvPr>
          <p:cNvSpPr txBox="1">
            <a:spLocks/>
          </p:cNvSpPr>
          <p:nvPr/>
        </p:nvSpPr>
        <p:spPr bwMode="auto">
          <a:xfrm>
            <a:off x="5334000" y="3409950"/>
            <a:ext cx="525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E400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Lower bounds: {</a:t>
            </a:r>
            <a:r>
              <a:rPr lang="en-US" sz="2400" dirty="0" err="1">
                <a:solidFill>
                  <a:srgbClr val="E400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a,c</a:t>
            </a:r>
            <a:r>
              <a:rPr lang="en-US" sz="2400" dirty="0">
                <a:solidFill>
                  <a:srgbClr val="E400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}, thus </a:t>
            </a:r>
            <a:r>
              <a:rPr lang="en-US" sz="2400" dirty="0" err="1">
                <a:solidFill>
                  <a:srgbClr val="E400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glb</a:t>
            </a:r>
            <a:r>
              <a:rPr lang="en-US" sz="2400" dirty="0">
                <a:solidFill>
                  <a:srgbClr val="E400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 is c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E400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Upper bounds: {</a:t>
            </a:r>
            <a:r>
              <a:rPr lang="en-US" sz="2400" dirty="0" err="1">
                <a:solidFill>
                  <a:srgbClr val="E400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e,f,g,h,i,j</a:t>
            </a:r>
            <a:r>
              <a:rPr lang="en-US" sz="2400" dirty="0">
                <a:solidFill>
                  <a:srgbClr val="E400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}, thus </a:t>
            </a:r>
            <a:r>
              <a:rPr lang="en-US" sz="2400" dirty="0" err="1">
                <a:solidFill>
                  <a:srgbClr val="E400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lub</a:t>
            </a:r>
            <a:r>
              <a:rPr lang="en-US" sz="2400" dirty="0">
                <a:solidFill>
                  <a:srgbClr val="E400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 is e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56D88FD8-FDBA-4343-A9AF-7BAC0EFE3C0B}"/>
              </a:ext>
            </a:extLst>
          </p:cNvPr>
          <p:cNvSpPr txBox="1">
            <a:spLocks/>
          </p:cNvSpPr>
          <p:nvPr/>
        </p:nvSpPr>
        <p:spPr bwMode="auto">
          <a:xfrm>
            <a:off x="5334000" y="5181600"/>
            <a:ext cx="5257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E400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Lower bounds: {a}, thus </a:t>
            </a:r>
            <a:r>
              <a:rPr lang="en-US" sz="2400" dirty="0" err="1">
                <a:solidFill>
                  <a:srgbClr val="E400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glb</a:t>
            </a:r>
            <a:r>
              <a:rPr lang="en-US" sz="2400" dirty="0">
                <a:solidFill>
                  <a:srgbClr val="E400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 is c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E400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Upper bounds: </a:t>
            </a:r>
            <a:r>
              <a:rPr lang="en-US" sz="2400" dirty="0">
                <a:solidFill>
                  <a:srgbClr val="E400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/>
              </a:rPr>
              <a:t></a:t>
            </a:r>
            <a:r>
              <a:rPr lang="en-US" sz="2400" dirty="0">
                <a:solidFill>
                  <a:srgbClr val="E400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, thus </a:t>
            </a:r>
            <a:r>
              <a:rPr lang="en-US" sz="2400" dirty="0" err="1">
                <a:solidFill>
                  <a:srgbClr val="E400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lub</a:t>
            </a:r>
            <a:r>
              <a:rPr lang="en-US" sz="2400" dirty="0">
                <a:solidFill>
                  <a:srgbClr val="E400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 DNE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382000" cy="5715000"/>
          </a:xfrm>
        </p:spPr>
        <p:txBody>
          <a:bodyPr>
            <a:normAutofit fontScale="92500" lnSpcReduction="10000"/>
          </a:bodyPr>
          <a:lstStyle/>
          <a:p>
            <a:pPr marL="0" algn="just"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/>
              <a:t>Let </a:t>
            </a:r>
            <a:r>
              <a:rPr lang="en-US" i="1" dirty="0"/>
              <a:t>R </a:t>
            </a:r>
            <a:r>
              <a:rPr lang="en-US" dirty="0"/>
              <a:t>be the relation on the set of real numbers such that </a:t>
            </a:r>
            <a:r>
              <a:rPr lang="en-US" i="1" dirty="0" err="1"/>
              <a:t>aRb</a:t>
            </a:r>
            <a:r>
              <a:rPr lang="en-US" i="1" dirty="0"/>
              <a:t> </a:t>
            </a:r>
            <a:r>
              <a:rPr lang="en-US" dirty="0"/>
              <a:t>if and only if 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b </a:t>
            </a:r>
            <a:r>
              <a:rPr lang="en-US" dirty="0"/>
              <a:t>is an integer. Is </a:t>
            </a:r>
            <a:r>
              <a:rPr lang="en-US" i="1" dirty="0"/>
              <a:t>R </a:t>
            </a:r>
            <a:r>
              <a:rPr lang="en-US" dirty="0"/>
              <a:t>an equivalence relation?</a:t>
            </a:r>
          </a:p>
          <a:p>
            <a:pPr marL="0" algn="just">
              <a:buNone/>
            </a:pP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algn="just"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  <a:p>
            <a:pPr marL="0" algn="just">
              <a:buNone/>
            </a:pPr>
            <a:r>
              <a:rPr lang="en-US" dirty="0"/>
              <a:t>Because 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a </a:t>
            </a:r>
            <a:r>
              <a:rPr lang="en-US" dirty="0"/>
              <a:t>= 0 is an integer for all real numbers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/>
              <a:t>aRa</a:t>
            </a:r>
            <a:r>
              <a:rPr lang="en-US" i="1" dirty="0"/>
              <a:t> </a:t>
            </a:r>
            <a:r>
              <a:rPr lang="en-US" dirty="0"/>
              <a:t>for all real numbers </a:t>
            </a:r>
            <a:r>
              <a:rPr lang="en-US" i="1" dirty="0" err="1"/>
              <a:t>a</a:t>
            </a:r>
            <a:r>
              <a:rPr lang="en-US" dirty="0" err="1"/>
              <a:t>.Hence</a:t>
            </a:r>
            <a:r>
              <a:rPr lang="en-US" dirty="0"/>
              <a:t>, </a:t>
            </a:r>
            <a:r>
              <a:rPr lang="en-US" i="1" dirty="0"/>
              <a:t>R </a:t>
            </a:r>
            <a:r>
              <a:rPr lang="en-US" dirty="0"/>
              <a:t>is reflexive. </a:t>
            </a:r>
          </a:p>
          <a:p>
            <a:pPr marL="0" algn="just">
              <a:buNone/>
            </a:pPr>
            <a:r>
              <a:rPr lang="en-US" dirty="0"/>
              <a:t>Now suppose that </a:t>
            </a:r>
            <a:r>
              <a:rPr lang="en-US" i="1" dirty="0" err="1"/>
              <a:t>aRb</a:t>
            </a:r>
            <a:r>
              <a:rPr lang="en-US" dirty="0"/>
              <a:t>. Then 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b </a:t>
            </a:r>
            <a:r>
              <a:rPr lang="en-US" dirty="0"/>
              <a:t>is an integer</a:t>
            </a:r>
          </a:p>
          <a:p>
            <a:pPr marL="0" algn="just">
              <a:buNone/>
            </a:pPr>
            <a:r>
              <a:rPr lang="en-US" dirty="0"/>
              <a:t>So </a:t>
            </a:r>
            <a:r>
              <a:rPr lang="en-US" i="1" dirty="0"/>
              <a:t>b </a:t>
            </a:r>
            <a:r>
              <a:rPr lang="en-US" dirty="0"/>
              <a:t>− </a:t>
            </a:r>
            <a:r>
              <a:rPr lang="en-US" i="1" dirty="0"/>
              <a:t>a </a:t>
            </a:r>
            <a:r>
              <a:rPr lang="en-US" dirty="0"/>
              <a:t>is also an integer. Hence, </a:t>
            </a:r>
            <a:r>
              <a:rPr lang="en-US" i="1" dirty="0" err="1"/>
              <a:t>bRa</a:t>
            </a:r>
            <a:r>
              <a:rPr lang="en-US" dirty="0"/>
              <a:t>. </a:t>
            </a:r>
          </a:p>
          <a:p>
            <a:pPr marL="0" algn="just">
              <a:buNone/>
            </a:pPr>
            <a:r>
              <a:rPr lang="en-US" dirty="0"/>
              <a:t>It follows that </a:t>
            </a:r>
            <a:r>
              <a:rPr lang="en-US" i="1" dirty="0"/>
              <a:t>R </a:t>
            </a:r>
            <a:r>
              <a:rPr lang="en-US" dirty="0"/>
              <a:t>is symmetric. </a:t>
            </a:r>
          </a:p>
          <a:p>
            <a:pPr marL="0" algn="just">
              <a:buNone/>
            </a:pPr>
            <a:r>
              <a:rPr lang="en-US" dirty="0"/>
              <a:t>If </a:t>
            </a:r>
            <a:r>
              <a:rPr lang="en-US" i="1" dirty="0" err="1"/>
              <a:t>aRb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bRc</a:t>
            </a:r>
            <a:r>
              <a:rPr lang="en-US" dirty="0"/>
              <a:t>, then 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− </a:t>
            </a:r>
            <a:r>
              <a:rPr lang="en-US" i="1" dirty="0"/>
              <a:t>c </a:t>
            </a:r>
            <a:r>
              <a:rPr lang="en-US" dirty="0"/>
              <a:t>are integers. </a:t>
            </a:r>
          </a:p>
          <a:p>
            <a:pPr marL="0" algn="just">
              <a:buNone/>
            </a:pPr>
            <a:r>
              <a:rPr lang="en-US" dirty="0"/>
              <a:t>Therefore, 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/>
              <a:t>(a </a:t>
            </a:r>
            <a:r>
              <a:rPr lang="en-US" dirty="0"/>
              <a:t>− </a:t>
            </a:r>
            <a:r>
              <a:rPr lang="en-US" i="1" dirty="0"/>
              <a:t>b) </a:t>
            </a:r>
            <a:r>
              <a:rPr lang="en-US" dirty="0"/>
              <a:t>+ </a:t>
            </a:r>
            <a:r>
              <a:rPr lang="en-US" i="1" dirty="0"/>
              <a:t>(b </a:t>
            </a:r>
            <a:r>
              <a:rPr lang="en-US" dirty="0"/>
              <a:t>− </a:t>
            </a:r>
            <a:r>
              <a:rPr lang="en-US" i="1" dirty="0"/>
              <a:t>c) </a:t>
            </a:r>
            <a:r>
              <a:rPr lang="en-US" dirty="0"/>
              <a:t>is also an integer. </a:t>
            </a:r>
          </a:p>
          <a:p>
            <a:pPr marL="0" algn="just">
              <a:buNone/>
            </a:pPr>
            <a:r>
              <a:rPr lang="en-US" dirty="0"/>
              <a:t>Hence, </a:t>
            </a:r>
            <a:r>
              <a:rPr lang="en-US" i="1" dirty="0" err="1"/>
              <a:t>aRc</a:t>
            </a:r>
            <a:r>
              <a:rPr lang="en-US" dirty="0"/>
              <a:t>. Thus, </a:t>
            </a:r>
            <a:r>
              <a:rPr lang="en-US" i="1" dirty="0"/>
              <a:t>R </a:t>
            </a:r>
            <a:r>
              <a:rPr lang="en-US" dirty="0" err="1"/>
              <a:t>istransitive</a:t>
            </a:r>
            <a:r>
              <a:rPr lang="en-US" dirty="0"/>
              <a:t>. </a:t>
            </a:r>
          </a:p>
          <a:p>
            <a:pPr marL="0" algn="just">
              <a:buNone/>
            </a:pPr>
            <a:r>
              <a:rPr lang="en-US" dirty="0"/>
              <a:t>Consequently, </a:t>
            </a:r>
            <a:r>
              <a:rPr lang="en-US" i="1" dirty="0"/>
              <a:t>R </a:t>
            </a:r>
            <a:r>
              <a:rPr lang="en-US" dirty="0"/>
              <a:t>is an equivalence relation.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1981200" y="9906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2470"/>
              <a:buNone/>
            </a:pPr>
            <a:r>
              <a:rPr lang="en-US"/>
              <a:t>Ex4: Which elements of the poset </a:t>
            </a:r>
            <a:r>
              <a:rPr lang="en-US" i="1"/>
              <a:t>({2, 4, 5, 10, 12, 20, 25}, |) are maximal, and which are minimal?</a:t>
            </a:r>
            <a:endParaRPr/>
          </a:p>
          <a:p>
            <a:pPr>
              <a:spcBef>
                <a:spcPts val="520"/>
              </a:spcBef>
              <a:buSzPts val="2470"/>
              <a:buNone/>
            </a:pPr>
            <a:endParaRPr i="1"/>
          </a:p>
          <a:p>
            <a:pPr>
              <a:spcBef>
                <a:spcPts val="520"/>
              </a:spcBef>
              <a:buSzPts val="2470"/>
              <a:buNone/>
            </a:pP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667000"/>
            <a:ext cx="2977662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632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1981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2470"/>
              <a:buNone/>
            </a:pPr>
            <a:r>
              <a:rPr lang="en-US"/>
              <a:t>Ex 5: Determine whether the posets represented by each of the Hasse diagrams have a greatest element and a least element.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2895601"/>
            <a:ext cx="6781800" cy="2076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078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1981200" y="1066800"/>
            <a:ext cx="5562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2470"/>
              <a:buNone/>
            </a:pPr>
            <a:r>
              <a:rPr lang="en-US"/>
              <a:t>Ex: Find the lower and upper bounds of the subsets {</a:t>
            </a:r>
            <a:r>
              <a:rPr lang="en-US" i="1"/>
              <a:t>a, b, c}, {j, h}, and {a, c, d, f } in the poset </a:t>
            </a:r>
            <a:r>
              <a:rPr lang="en-US"/>
              <a:t>with the Hasse diagram shown in Figure.</a:t>
            </a:r>
            <a:endParaRPr/>
          </a:p>
          <a:p>
            <a:pPr>
              <a:spcBef>
                <a:spcPts val="520"/>
              </a:spcBef>
              <a:buSzPts val="2470"/>
              <a:buNone/>
            </a:pPr>
            <a:endParaRPr/>
          </a:p>
          <a:p>
            <a:pPr>
              <a:spcBef>
                <a:spcPts val="520"/>
              </a:spcBef>
              <a:buSzPts val="2470"/>
              <a:buNone/>
            </a:pPr>
            <a:endParaRPr/>
          </a:p>
          <a:p>
            <a:pPr>
              <a:spcBef>
                <a:spcPts val="520"/>
              </a:spcBef>
              <a:buSzPts val="2470"/>
              <a:buChar char="⚫"/>
            </a:pPr>
            <a:r>
              <a:rPr lang="en-US"/>
              <a:t>Find the greatest lower bound and the least upper bound of {</a:t>
            </a:r>
            <a:r>
              <a:rPr lang="en-US" i="1"/>
              <a:t>b, d, g}, if they exist, in the poset </a:t>
            </a:r>
            <a:r>
              <a:rPr lang="en-US"/>
              <a:t>shown in Figure .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2438401"/>
            <a:ext cx="2286000" cy="2898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047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233AF60F-DDB6-43D8-9BD9-A196A880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Lattices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1AB77D29-A443-4FC3-9846-B2C61157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special structure arises when </a:t>
            </a:r>
            <a:r>
              <a:rPr lang="en-US" altLang="en-US" u="sng" dirty="0"/>
              <a:t>every</a:t>
            </a:r>
            <a:r>
              <a:rPr lang="en-US" altLang="en-US" dirty="0"/>
              <a:t> pair of elements in a </a:t>
            </a:r>
            <a:r>
              <a:rPr lang="en-US" altLang="en-US" dirty="0" err="1"/>
              <a:t>poset</a:t>
            </a:r>
            <a:r>
              <a:rPr lang="en-US" altLang="en-US" dirty="0"/>
              <a:t> has an </a:t>
            </a:r>
            <a:r>
              <a:rPr lang="en-US" altLang="en-US" dirty="0" err="1"/>
              <a:t>lub</a:t>
            </a:r>
            <a:r>
              <a:rPr lang="en-US" altLang="en-US" dirty="0"/>
              <a:t> and a </a:t>
            </a:r>
            <a:r>
              <a:rPr lang="en-US" altLang="en-US" dirty="0" err="1"/>
              <a:t>glb</a:t>
            </a:r>
            <a:endParaRPr lang="en-US" altLang="en-US" dirty="0"/>
          </a:p>
          <a:p>
            <a:r>
              <a:rPr lang="en-US" altLang="en-US" b="1" dirty="0"/>
              <a:t>Definition</a:t>
            </a:r>
            <a:r>
              <a:rPr lang="en-US" altLang="en-US" dirty="0"/>
              <a:t>: A </a:t>
            </a:r>
            <a:r>
              <a:rPr lang="en-US" altLang="en-US" u="sng" dirty="0"/>
              <a:t>lattice</a:t>
            </a:r>
            <a:r>
              <a:rPr lang="en-US" altLang="en-US" dirty="0"/>
              <a:t> is a partially ordered set in which </a:t>
            </a:r>
            <a:r>
              <a:rPr lang="en-US" altLang="en-US" u="sng" dirty="0">
                <a:solidFill>
                  <a:schemeClr val="accent2"/>
                </a:solidFill>
              </a:rPr>
              <a:t>every</a:t>
            </a:r>
            <a:r>
              <a:rPr lang="en-US" altLang="en-US" dirty="0">
                <a:solidFill>
                  <a:schemeClr val="accent2"/>
                </a:solidFill>
              </a:rPr>
              <a:t> pair </a:t>
            </a:r>
            <a:r>
              <a:rPr lang="en-US" altLang="en-US" dirty="0"/>
              <a:t>of elements has both </a:t>
            </a:r>
          </a:p>
          <a:p>
            <a:pPr lvl="1"/>
            <a:r>
              <a:rPr lang="en-US" altLang="en-US" dirty="0"/>
              <a:t>a least upper bound and</a:t>
            </a:r>
          </a:p>
          <a:p>
            <a:pPr lvl="1"/>
            <a:r>
              <a:rPr lang="en-US" altLang="en-US" dirty="0"/>
              <a:t>a greatest lower bound 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B311E14-BF9F-45E5-8CD9-39B33478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Lattices: Example 1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AF5A7D0-3121-4279-A019-AC02EBF1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4191000" cy="1371600"/>
          </a:xfrm>
        </p:spPr>
        <p:txBody>
          <a:bodyPr/>
          <a:lstStyle/>
          <a:p>
            <a:r>
              <a:rPr lang="en-US" altLang="en-US"/>
              <a:t>Is the example from before a lattice?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3417DF-75C3-461F-BA7F-5EBEE645DDD2}"/>
              </a:ext>
            </a:extLst>
          </p:cNvPr>
          <p:cNvSpPr/>
          <p:nvPr/>
        </p:nvSpPr>
        <p:spPr>
          <a:xfrm>
            <a:off x="6858000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F2B536A-2250-4FA7-B041-D51A36605AC7}"/>
              </a:ext>
            </a:extLst>
          </p:cNvPr>
          <p:cNvSpPr/>
          <p:nvPr/>
        </p:nvSpPr>
        <p:spPr>
          <a:xfrm>
            <a:off x="7954963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AB08EC-C802-4580-BC11-38BF9D5BB64D}"/>
              </a:ext>
            </a:extLst>
          </p:cNvPr>
          <p:cNvSpPr/>
          <p:nvPr/>
        </p:nvSpPr>
        <p:spPr>
          <a:xfrm>
            <a:off x="6926263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ED524E-413A-4DA2-B442-B569770642A7}"/>
              </a:ext>
            </a:extLst>
          </p:cNvPr>
          <p:cNvSpPr/>
          <p:nvPr/>
        </p:nvSpPr>
        <p:spPr>
          <a:xfrm>
            <a:off x="7954963" y="36195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BFE87-171B-4324-9D3F-B7F9255A697D}"/>
              </a:ext>
            </a:extLst>
          </p:cNvPr>
          <p:cNvCxnSpPr>
            <a:stCxn id="38" idx="5"/>
          </p:cNvCxnSpPr>
          <p:nvPr/>
        </p:nvCxnSpPr>
        <p:spPr>
          <a:xfrm rot="5400000" flipH="1" flipV="1">
            <a:off x="6507163" y="2236788"/>
            <a:ext cx="979488" cy="1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9" name="TextBox 10">
            <a:extLst>
              <a:ext uri="{FF2B5EF4-FFF2-40B4-BE49-F238E27FC236}">
                <a16:creationId xmlns:a16="http://schemas.microsoft.com/office/drawing/2014/main" id="{32298CBF-8CB6-4325-971E-00F9C858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4" y="54102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a</a:t>
            </a:r>
          </a:p>
        </p:txBody>
      </p:sp>
      <p:sp>
        <p:nvSpPr>
          <p:cNvPr id="40970" name="TextBox 11">
            <a:extLst>
              <a:ext uri="{FF2B5EF4-FFF2-40B4-BE49-F238E27FC236}">
                <a16:creationId xmlns:a16="http://schemas.microsoft.com/office/drawing/2014/main" id="{EAA261C6-487C-413E-BF33-292203108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4495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FA1F5D-D81B-454D-B8D0-AE6F43EF9AE8}"/>
              </a:ext>
            </a:extLst>
          </p:cNvPr>
          <p:cNvSpPr/>
          <p:nvPr/>
        </p:nvSpPr>
        <p:spPr>
          <a:xfrm>
            <a:off x="88773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566296-34CE-47A3-BE1B-47C713B1FAC9}"/>
              </a:ext>
            </a:extLst>
          </p:cNvPr>
          <p:cNvSpPr/>
          <p:nvPr/>
        </p:nvSpPr>
        <p:spPr>
          <a:xfrm>
            <a:off x="8877300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466A730-A073-4C91-89E1-D73D87D754FE}"/>
              </a:ext>
            </a:extLst>
          </p:cNvPr>
          <p:cNvSpPr/>
          <p:nvPr/>
        </p:nvSpPr>
        <p:spPr>
          <a:xfrm>
            <a:off x="7954963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4D4338-244F-4AC7-86ED-DF6CCD5364B1}"/>
              </a:ext>
            </a:extLst>
          </p:cNvPr>
          <p:cNvSpPr/>
          <p:nvPr/>
        </p:nvSpPr>
        <p:spPr>
          <a:xfrm>
            <a:off x="8907463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520ABD-450D-412A-A2DB-9EB06B6BBB35}"/>
              </a:ext>
            </a:extLst>
          </p:cNvPr>
          <p:cNvSpPr/>
          <p:nvPr/>
        </p:nvSpPr>
        <p:spPr>
          <a:xfrm>
            <a:off x="7954963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AA782E-73C6-4257-BDC9-2E802D0CABDC}"/>
              </a:ext>
            </a:extLst>
          </p:cNvPr>
          <p:cNvCxnSpPr>
            <a:stCxn id="47" idx="7"/>
            <a:endCxn id="36" idx="4"/>
          </p:cNvCxnSpPr>
          <p:nvPr/>
        </p:nvCxnSpPr>
        <p:spPr>
          <a:xfrm rot="16200000" flipV="1">
            <a:off x="7033419" y="4587082"/>
            <a:ext cx="849313" cy="112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C09C19-18A5-456C-92C0-04E9F4FAA634}"/>
              </a:ext>
            </a:extLst>
          </p:cNvPr>
          <p:cNvCxnSpPr>
            <a:stCxn id="47" idx="7"/>
            <a:endCxn id="44" idx="3"/>
          </p:cNvCxnSpPr>
          <p:nvPr/>
        </p:nvCxnSpPr>
        <p:spPr>
          <a:xfrm rot="5400000" flipH="1" flipV="1">
            <a:off x="8024020" y="4709320"/>
            <a:ext cx="860425" cy="86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E4A358-A686-49F6-ADCE-42F2CC21F1F2}"/>
              </a:ext>
            </a:extLst>
          </p:cNvPr>
          <p:cNvCxnSpPr/>
          <p:nvPr/>
        </p:nvCxnSpPr>
        <p:spPr>
          <a:xfrm rot="5400000" flipH="1" flipV="1">
            <a:off x="7962901" y="2697163"/>
            <a:ext cx="974725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B87D55-9703-475C-B76D-03FFA1EA23B6}"/>
              </a:ext>
            </a:extLst>
          </p:cNvPr>
          <p:cNvCxnSpPr>
            <a:endCxn id="38" idx="3"/>
          </p:cNvCxnSpPr>
          <p:nvPr/>
        </p:nvCxnSpPr>
        <p:spPr>
          <a:xfrm rot="10800000">
            <a:off x="6937375" y="2732089"/>
            <a:ext cx="106680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B3518D-F10A-4620-A997-CCC929A0E23F}"/>
              </a:ext>
            </a:extLst>
          </p:cNvPr>
          <p:cNvCxnSpPr/>
          <p:nvPr/>
        </p:nvCxnSpPr>
        <p:spPr>
          <a:xfrm rot="16200000" flipV="1">
            <a:off x="8420100" y="22479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1" name="TextBox 37">
            <a:extLst>
              <a:ext uri="{FF2B5EF4-FFF2-40B4-BE49-F238E27FC236}">
                <a16:creationId xmlns:a16="http://schemas.microsoft.com/office/drawing/2014/main" id="{891C4CA0-DDB3-4F7E-946C-6E6F4E716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664" y="4495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d</a:t>
            </a:r>
          </a:p>
        </p:txBody>
      </p:sp>
      <p:sp>
        <p:nvSpPr>
          <p:cNvPr id="40982" name="TextBox 38">
            <a:extLst>
              <a:ext uri="{FF2B5EF4-FFF2-40B4-BE49-F238E27FC236}">
                <a16:creationId xmlns:a16="http://schemas.microsoft.com/office/drawing/2014/main" id="{AA5BC0B8-95C0-48FE-A908-FD79A6A3B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514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g</a:t>
            </a:r>
          </a:p>
        </p:txBody>
      </p:sp>
      <p:sp>
        <p:nvSpPr>
          <p:cNvPr id="40983" name="TextBox 39">
            <a:extLst>
              <a:ext uri="{FF2B5EF4-FFF2-40B4-BE49-F238E27FC236}">
                <a16:creationId xmlns:a16="http://schemas.microsoft.com/office/drawing/2014/main" id="{2DCCC2BD-0FC3-45DF-BFBE-34F65DF7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2514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h</a:t>
            </a:r>
          </a:p>
        </p:txBody>
      </p:sp>
      <p:sp>
        <p:nvSpPr>
          <p:cNvPr id="40984" name="TextBox 40">
            <a:extLst>
              <a:ext uri="{FF2B5EF4-FFF2-40B4-BE49-F238E27FC236}">
                <a16:creationId xmlns:a16="http://schemas.microsoft.com/office/drawing/2014/main" id="{8FE752BF-1D14-4CE2-9B7C-1952E1B2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1600200"/>
            <a:ext cx="236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i</a:t>
            </a:r>
          </a:p>
        </p:txBody>
      </p:sp>
      <p:sp>
        <p:nvSpPr>
          <p:cNvPr id="40985" name="TextBox 41">
            <a:extLst>
              <a:ext uri="{FF2B5EF4-FFF2-40B4-BE49-F238E27FC236}">
                <a16:creationId xmlns:a16="http://schemas.microsoft.com/office/drawing/2014/main" id="{4CCA5D89-93DA-4E68-8E82-E19073653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2525714"/>
            <a:ext cx="24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f</a:t>
            </a:r>
          </a:p>
        </p:txBody>
      </p:sp>
      <p:sp>
        <p:nvSpPr>
          <p:cNvPr id="40986" name="TextBox 42">
            <a:extLst>
              <a:ext uri="{FF2B5EF4-FFF2-40B4-BE49-F238E27FC236}">
                <a16:creationId xmlns:a16="http://schemas.microsoft.com/office/drawing/2014/main" id="{39F74BE4-F1D7-4E76-AD68-AC1BB9AF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4" y="3429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e</a:t>
            </a:r>
          </a:p>
        </p:txBody>
      </p:sp>
      <p:sp>
        <p:nvSpPr>
          <p:cNvPr id="40987" name="TextBox 43">
            <a:extLst>
              <a:ext uri="{FF2B5EF4-FFF2-40B4-BE49-F238E27FC236}">
                <a16:creationId xmlns:a16="http://schemas.microsoft.com/office/drawing/2014/main" id="{46BC6675-7FC6-4092-9523-F6EF2E293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c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2F2E9A-0519-4042-AE63-7301059EC64D}"/>
              </a:ext>
            </a:extLst>
          </p:cNvPr>
          <p:cNvCxnSpPr/>
          <p:nvPr/>
        </p:nvCxnSpPr>
        <p:spPr>
          <a:xfrm rot="10800000">
            <a:off x="7002463" y="1752601"/>
            <a:ext cx="1001712" cy="92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7A3DDFC3-13AB-488D-9BAD-E5F8DAC85E99}"/>
              </a:ext>
            </a:extLst>
          </p:cNvPr>
          <p:cNvSpPr/>
          <p:nvPr/>
        </p:nvSpPr>
        <p:spPr>
          <a:xfrm>
            <a:off x="7954963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810A19-E9D4-4013-A933-0B93CB06C053}"/>
              </a:ext>
            </a:extLst>
          </p:cNvPr>
          <p:cNvCxnSpPr>
            <a:stCxn id="61" idx="5"/>
            <a:endCxn id="43" idx="3"/>
          </p:cNvCxnSpPr>
          <p:nvPr/>
        </p:nvCxnSpPr>
        <p:spPr>
          <a:xfrm rot="5400000" flipH="1" flipV="1">
            <a:off x="7997032" y="1840707"/>
            <a:ext cx="914400" cy="86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74228F0-1383-43C2-B374-A8711A3CDBE0}"/>
              </a:ext>
            </a:extLst>
          </p:cNvPr>
          <p:cNvSpPr/>
          <p:nvPr/>
        </p:nvSpPr>
        <p:spPr>
          <a:xfrm>
            <a:off x="7002463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C9C95A-86FE-4BB0-A212-191BCA896B33}"/>
              </a:ext>
            </a:extLst>
          </p:cNvPr>
          <p:cNvCxnSpPr>
            <a:stCxn id="39" idx="4"/>
          </p:cNvCxnSpPr>
          <p:nvPr/>
        </p:nvCxnSpPr>
        <p:spPr>
          <a:xfrm rot="5400000" flipH="1">
            <a:off x="7517607" y="3220245"/>
            <a:ext cx="9525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06E9B3-D026-4894-ACB8-81C8FB01FB48}"/>
              </a:ext>
            </a:extLst>
          </p:cNvPr>
          <p:cNvCxnSpPr/>
          <p:nvPr/>
        </p:nvCxnSpPr>
        <p:spPr>
          <a:xfrm rot="5400000" flipH="1">
            <a:off x="7517607" y="4133057"/>
            <a:ext cx="9525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A4C3272-47A4-481E-97DF-4686D2F5421C}"/>
              </a:ext>
            </a:extLst>
          </p:cNvPr>
          <p:cNvCxnSpPr>
            <a:endCxn id="45" idx="0"/>
          </p:cNvCxnSpPr>
          <p:nvPr/>
        </p:nvCxnSpPr>
        <p:spPr>
          <a:xfrm rot="16200000" flipV="1">
            <a:off x="7536657" y="5104607"/>
            <a:ext cx="914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5" name="TextBox 40">
            <a:extLst>
              <a:ext uri="{FF2B5EF4-FFF2-40B4-BE49-F238E27FC236}">
                <a16:creationId xmlns:a16="http://schemas.microsoft.com/office/drawing/2014/main" id="{CF1F572B-929D-4E7C-AB70-B5A8EAECC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664" y="1611314"/>
            <a:ext cx="236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j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7249E08-8B51-4CE3-8228-FF994CE6EC77}"/>
              </a:ext>
            </a:extLst>
          </p:cNvPr>
          <p:cNvSpPr txBox="1">
            <a:spLocks/>
          </p:cNvSpPr>
          <p:nvPr/>
        </p:nvSpPr>
        <p:spPr bwMode="auto">
          <a:xfrm>
            <a:off x="1981200" y="33528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No, because the pair {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b,c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} does not have a least upper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229561A-F736-4D86-A628-78A6126B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Lattices: Example 2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6421F2D-EADD-4F92-8FDC-8C029492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4191000" cy="1371600"/>
          </a:xfrm>
        </p:spPr>
        <p:txBody>
          <a:bodyPr/>
          <a:lstStyle/>
          <a:p>
            <a:r>
              <a:rPr lang="en-US" altLang="en-US"/>
              <a:t>What if we modified it as shown here?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6FB477-7583-4C58-A2CC-8BBFBBA2A8F6}"/>
              </a:ext>
            </a:extLst>
          </p:cNvPr>
          <p:cNvSpPr/>
          <p:nvPr/>
        </p:nvSpPr>
        <p:spPr>
          <a:xfrm>
            <a:off x="6858000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7A8E65-0FBF-400E-B409-D378B01BD619}"/>
              </a:ext>
            </a:extLst>
          </p:cNvPr>
          <p:cNvSpPr/>
          <p:nvPr/>
        </p:nvSpPr>
        <p:spPr>
          <a:xfrm>
            <a:off x="7954963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D525AA-8CAB-4C82-BB9F-F75CA9309880}"/>
              </a:ext>
            </a:extLst>
          </p:cNvPr>
          <p:cNvSpPr/>
          <p:nvPr/>
        </p:nvSpPr>
        <p:spPr>
          <a:xfrm>
            <a:off x="6926263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F71ACC-FDD8-4A3C-A0E0-AE232F088E0E}"/>
              </a:ext>
            </a:extLst>
          </p:cNvPr>
          <p:cNvSpPr/>
          <p:nvPr/>
        </p:nvSpPr>
        <p:spPr>
          <a:xfrm>
            <a:off x="7954963" y="36195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B88904-9DC6-4CF0-B071-D8969D238D1D}"/>
              </a:ext>
            </a:extLst>
          </p:cNvPr>
          <p:cNvCxnSpPr/>
          <p:nvPr/>
        </p:nvCxnSpPr>
        <p:spPr>
          <a:xfrm rot="5400000" flipH="1" flipV="1">
            <a:off x="6693695" y="2461420"/>
            <a:ext cx="511175" cy="30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3" name="TextBox 10">
            <a:extLst>
              <a:ext uri="{FF2B5EF4-FFF2-40B4-BE49-F238E27FC236}">
                <a16:creationId xmlns:a16="http://schemas.microsoft.com/office/drawing/2014/main" id="{2FE925E1-43CA-44C8-9898-7C7EEDA25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4" y="54102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a</a:t>
            </a:r>
          </a:p>
        </p:txBody>
      </p:sp>
      <p:sp>
        <p:nvSpPr>
          <p:cNvPr id="41994" name="TextBox 11">
            <a:extLst>
              <a:ext uri="{FF2B5EF4-FFF2-40B4-BE49-F238E27FC236}">
                <a16:creationId xmlns:a16="http://schemas.microsoft.com/office/drawing/2014/main" id="{C173F728-8423-4486-B858-1ACBAD5E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4495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711BCC-116E-4725-B22B-07EF79CE2A52}"/>
              </a:ext>
            </a:extLst>
          </p:cNvPr>
          <p:cNvSpPr/>
          <p:nvPr/>
        </p:nvSpPr>
        <p:spPr>
          <a:xfrm>
            <a:off x="82296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AB7C2B-F34B-4D4D-84B1-8451FC096D59}"/>
              </a:ext>
            </a:extLst>
          </p:cNvPr>
          <p:cNvSpPr/>
          <p:nvPr/>
        </p:nvSpPr>
        <p:spPr>
          <a:xfrm>
            <a:off x="8877300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6FE3958-5CB7-4C13-84DB-508E722EA241}"/>
              </a:ext>
            </a:extLst>
          </p:cNvPr>
          <p:cNvSpPr/>
          <p:nvPr/>
        </p:nvSpPr>
        <p:spPr>
          <a:xfrm>
            <a:off x="7954963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489AB3-673C-4949-AB76-00633B55B3E8}"/>
              </a:ext>
            </a:extLst>
          </p:cNvPr>
          <p:cNvSpPr/>
          <p:nvPr/>
        </p:nvSpPr>
        <p:spPr>
          <a:xfrm>
            <a:off x="8907463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F202CE7-4547-42F3-B1C8-C1CE14250E74}"/>
              </a:ext>
            </a:extLst>
          </p:cNvPr>
          <p:cNvSpPr/>
          <p:nvPr/>
        </p:nvSpPr>
        <p:spPr>
          <a:xfrm>
            <a:off x="7954963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33E7E0-5EDA-414D-AFDA-E136C4BD11ED}"/>
              </a:ext>
            </a:extLst>
          </p:cNvPr>
          <p:cNvCxnSpPr>
            <a:stCxn id="47" idx="7"/>
            <a:endCxn id="36" idx="4"/>
          </p:cNvCxnSpPr>
          <p:nvPr/>
        </p:nvCxnSpPr>
        <p:spPr>
          <a:xfrm rot="16200000" flipV="1">
            <a:off x="7033419" y="4587082"/>
            <a:ext cx="849313" cy="112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449E06-36B9-4347-A0D8-E953252D71C0}"/>
              </a:ext>
            </a:extLst>
          </p:cNvPr>
          <p:cNvCxnSpPr>
            <a:stCxn id="47" idx="7"/>
            <a:endCxn id="44" idx="3"/>
          </p:cNvCxnSpPr>
          <p:nvPr/>
        </p:nvCxnSpPr>
        <p:spPr>
          <a:xfrm rot="5400000" flipH="1" flipV="1">
            <a:off x="8024020" y="4709320"/>
            <a:ext cx="860425" cy="86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A58C97-46BB-4482-B008-550F148C7776}"/>
              </a:ext>
            </a:extLst>
          </p:cNvPr>
          <p:cNvCxnSpPr/>
          <p:nvPr/>
        </p:nvCxnSpPr>
        <p:spPr>
          <a:xfrm rot="5400000" flipH="1" flipV="1">
            <a:off x="7962901" y="2697163"/>
            <a:ext cx="974725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A45F16-271C-4252-BCB3-AA1831199EE2}"/>
              </a:ext>
            </a:extLst>
          </p:cNvPr>
          <p:cNvCxnSpPr>
            <a:endCxn id="38" idx="3"/>
          </p:cNvCxnSpPr>
          <p:nvPr/>
        </p:nvCxnSpPr>
        <p:spPr>
          <a:xfrm rot="10800000">
            <a:off x="6937375" y="2732089"/>
            <a:ext cx="106680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FBB354-9E13-4B8E-9E69-69CC22A172F3}"/>
              </a:ext>
            </a:extLst>
          </p:cNvPr>
          <p:cNvCxnSpPr>
            <a:stCxn id="42007" idx="1"/>
            <a:endCxn id="43" idx="5"/>
          </p:cNvCxnSpPr>
          <p:nvPr/>
        </p:nvCxnSpPr>
        <p:spPr>
          <a:xfrm rot="10800000">
            <a:off x="8294689" y="1741488"/>
            <a:ext cx="681037" cy="958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5" name="TextBox 37">
            <a:extLst>
              <a:ext uri="{FF2B5EF4-FFF2-40B4-BE49-F238E27FC236}">
                <a16:creationId xmlns:a16="http://schemas.microsoft.com/office/drawing/2014/main" id="{37F7852A-BE53-4C2F-905A-8E96C9D99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664" y="4495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d</a:t>
            </a:r>
          </a:p>
        </p:txBody>
      </p:sp>
      <p:sp>
        <p:nvSpPr>
          <p:cNvPr id="42006" name="TextBox 38">
            <a:extLst>
              <a:ext uri="{FF2B5EF4-FFF2-40B4-BE49-F238E27FC236}">
                <a16:creationId xmlns:a16="http://schemas.microsoft.com/office/drawing/2014/main" id="{2CF0C04C-E57F-4350-9B02-6A7227026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514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g</a:t>
            </a:r>
          </a:p>
        </p:txBody>
      </p:sp>
      <p:sp>
        <p:nvSpPr>
          <p:cNvPr id="42007" name="TextBox 39">
            <a:extLst>
              <a:ext uri="{FF2B5EF4-FFF2-40B4-BE49-F238E27FC236}">
                <a16:creationId xmlns:a16="http://schemas.microsoft.com/office/drawing/2014/main" id="{A0D53202-F583-4281-840F-87A0C714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2514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h</a:t>
            </a:r>
          </a:p>
        </p:txBody>
      </p:sp>
      <p:sp>
        <p:nvSpPr>
          <p:cNvPr id="42008" name="TextBox 40">
            <a:extLst>
              <a:ext uri="{FF2B5EF4-FFF2-40B4-BE49-F238E27FC236}">
                <a16:creationId xmlns:a16="http://schemas.microsoft.com/office/drawing/2014/main" id="{4814B846-3293-4341-ABD2-AFAFDCECE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068514"/>
            <a:ext cx="23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i</a:t>
            </a:r>
          </a:p>
        </p:txBody>
      </p:sp>
      <p:sp>
        <p:nvSpPr>
          <p:cNvPr id="42009" name="TextBox 41">
            <a:extLst>
              <a:ext uri="{FF2B5EF4-FFF2-40B4-BE49-F238E27FC236}">
                <a16:creationId xmlns:a16="http://schemas.microsoft.com/office/drawing/2014/main" id="{D7B17E02-65B6-4494-A6E0-DFE4E21CA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2525714"/>
            <a:ext cx="24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f</a:t>
            </a:r>
          </a:p>
        </p:txBody>
      </p:sp>
      <p:sp>
        <p:nvSpPr>
          <p:cNvPr id="42010" name="TextBox 42">
            <a:extLst>
              <a:ext uri="{FF2B5EF4-FFF2-40B4-BE49-F238E27FC236}">
                <a16:creationId xmlns:a16="http://schemas.microsoft.com/office/drawing/2014/main" id="{76017BE5-6921-4DD8-84B6-CCE71A4D3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4" y="3429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e</a:t>
            </a:r>
          </a:p>
        </p:txBody>
      </p:sp>
      <p:sp>
        <p:nvSpPr>
          <p:cNvPr id="42011" name="TextBox 43">
            <a:extLst>
              <a:ext uri="{FF2B5EF4-FFF2-40B4-BE49-F238E27FC236}">
                <a16:creationId xmlns:a16="http://schemas.microsoft.com/office/drawing/2014/main" id="{20EE95EE-F68F-4FC1-833B-837B7F09C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44958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c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AC3619-6EFA-4542-8A25-B48FABD57AFA}"/>
              </a:ext>
            </a:extLst>
          </p:cNvPr>
          <p:cNvCxnSpPr/>
          <p:nvPr/>
        </p:nvCxnSpPr>
        <p:spPr>
          <a:xfrm rot="10800000">
            <a:off x="6934201" y="2286001"/>
            <a:ext cx="1077913" cy="77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80C9096-7F03-4858-AA1A-72AA667B3EC4}"/>
              </a:ext>
            </a:extLst>
          </p:cNvPr>
          <p:cNvSpPr/>
          <p:nvPr/>
        </p:nvSpPr>
        <p:spPr>
          <a:xfrm>
            <a:off x="7924800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5FB8ED-379E-46D0-88DE-84F5FC1887BE}"/>
              </a:ext>
            </a:extLst>
          </p:cNvPr>
          <p:cNvCxnSpPr>
            <a:stCxn id="61" idx="5"/>
          </p:cNvCxnSpPr>
          <p:nvPr/>
        </p:nvCxnSpPr>
        <p:spPr>
          <a:xfrm rot="5400000" flipH="1" flipV="1">
            <a:off x="7442994" y="2223294"/>
            <a:ext cx="1360488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7CA1B92-AE96-4EB4-8CE6-9C14B4AED7E3}"/>
              </a:ext>
            </a:extLst>
          </p:cNvPr>
          <p:cNvSpPr/>
          <p:nvPr/>
        </p:nvSpPr>
        <p:spPr>
          <a:xfrm>
            <a:off x="6934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0FC9F2F-2055-4048-BCCD-4AC5E802D1C3}"/>
              </a:ext>
            </a:extLst>
          </p:cNvPr>
          <p:cNvCxnSpPr>
            <a:stCxn id="39" idx="4"/>
            <a:endCxn id="61" idx="5"/>
          </p:cNvCxnSpPr>
          <p:nvPr/>
        </p:nvCxnSpPr>
        <p:spPr>
          <a:xfrm rot="5400000" flipH="1">
            <a:off x="7662070" y="3364707"/>
            <a:ext cx="65881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1E3FCB-9A59-4642-9AE2-627B6ADBDBC5}"/>
              </a:ext>
            </a:extLst>
          </p:cNvPr>
          <p:cNvCxnSpPr/>
          <p:nvPr/>
        </p:nvCxnSpPr>
        <p:spPr>
          <a:xfrm rot="5400000" flipH="1">
            <a:off x="7517607" y="4133057"/>
            <a:ext cx="9525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9A31B98-D0D7-4C81-868D-C24E41CEDA32}"/>
              </a:ext>
            </a:extLst>
          </p:cNvPr>
          <p:cNvCxnSpPr>
            <a:endCxn id="45" idx="0"/>
          </p:cNvCxnSpPr>
          <p:nvPr/>
        </p:nvCxnSpPr>
        <p:spPr>
          <a:xfrm rot="16200000" flipV="1">
            <a:off x="7536657" y="5104607"/>
            <a:ext cx="914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9" name="TextBox 40">
            <a:extLst>
              <a:ext uri="{FF2B5EF4-FFF2-40B4-BE49-F238E27FC236}">
                <a16:creationId xmlns:a16="http://schemas.microsoft.com/office/drawing/2014/main" id="{4E8C6203-C8FF-496D-9DAA-000F792C6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600200"/>
            <a:ext cx="236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j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5723125-5026-4718-AA3C-E58ABC324BCC}"/>
              </a:ext>
            </a:extLst>
          </p:cNvPr>
          <p:cNvSpPr txBox="1">
            <a:spLocks/>
          </p:cNvSpPr>
          <p:nvPr/>
        </p:nvSpPr>
        <p:spPr bwMode="auto">
          <a:xfrm>
            <a:off x="1981200" y="33528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Yes, because for any pair, there is an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lub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 &amp; a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sym typeface="Symbol" pitchFamily="18" charset="2"/>
              </a:rPr>
              <a:t>glb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/>
              <a:sym typeface="Symbol" pitchFamily="18" charset="2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2CAC298-9E8C-4011-AE33-6D2782103AAF}"/>
              </a:ext>
            </a:extLst>
          </p:cNvPr>
          <p:cNvCxnSpPr>
            <a:stCxn id="63" idx="5"/>
          </p:cNvCxnSpPr>
          <p:nvPr/>
        </p:nvCxnSpPr>
        <p:spPr>
          <a:xfrm rot="5400000" flipH="1" flipV="1">
            <a:off x="7366794" y="1346994"/>
            <a:ext cx="560388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8C8C945-5BC6-42CA-B4B5-E0AC5E9B8B59}"/>
              </a:ext>
            </a:extLst>
          </p:cNvPr>
          <p:cNvCxnSpPr>
            <a:endCxn id="39" idx="3"/>
          </p:cNvCxnSpPr>
          <p:nvPr/>
        </p:nvCxnSpPr>
        <p:spPr>
          <a:xfrm flipV="1">
            <a:off x="6934201" y="3684589"/>
            <a:ext cx="1031875" cy="1023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9A30A17-D79E-4082-90BA-F47ECB398EEB}"/>
              </a:ext>
            </a:extLst>
          </p:cNvPr>
          <p:cNvCxnSpPr>
            <a:stCxn id="44" idx="7"/>
            <a:endCxn id="39" idx="4"/>
          </p:cNvCxnSpPr>
          <p:nvPr/>
        </p:nvCxnSpPr>
        <p:spPr>
          <a:xfrm rot="16200000" flipV="1">
            <a:off x="7985920" y="3702845"/>
            <a:ext cx="963613" cy="949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A714C81-97FD-43C9-8948-25D6FBC5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Lattice Or Not a Lattice?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CBBEDFB-94D1-493E-BC51-688824940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show that a partial order is not a lattice, it suffices to find a pair that does not have an lub or a glb (i.e., a counter-example)</a:t>
            </a:r>
          </a:p>
          <a:p>
            <a:r>
              <a:rPr lang="en-US" altLang="en-US"/>
              <a:t>For a pair not to have an lub/glb, the elements of the pair must first be </a:t>
            </a:r>
            <a:r>
              <a:rPr lang="en-US" altLang="en-US" u="sng"/>
              <a:t>incomparable</a:t>
            </a:r>
            <a:r>
              <a:rPr lang="en-US" altLang="en-US"/>
              <a:t> (Why?)</a:t>
            </a:r>
          </a:p>
          <a:p>
            <a:r>
              <a:rPr lang="en-US" altLang="en-US"/>
              <a:t>You can then view the upper/lower bounds on a pair as a sub-Hasse diagram: If there is no minimum element in this sub-diagram, then it is not a lattice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1981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5000"/>
            </a:pPr>
            <a:r>
              <a:rPr lang="en-US" b="1"/>
              <a:t>Lattices</a:t>
            </a: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1981200" y="1935480"/>
            <a:ext cx="8229600" cy="2255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rmAutofit fontScale="92500" lnSpcReduction="10000"/>
          </a:bodyPr>
          <a:lstStyle/>
          <a:p>
            <a:pPr>
              <a:spcBef>
                <a:spcPts val="0"/>
              </a:spcBef>
              <a:buChar char="⚫"/>
            </a:pPr>
            <a:r>
              <a:rPr lang="en-US"/>
              <a:t>A partially ordered set in which every pair of elements has both a least upper bound and a greatest lower bound is called a </a:t>
            </a:r>
            <a:r>
              <a:rPr lang="en-US" b="1"/>
              <a:t>lattice.</a:t>
            </a:r>
            <a:endParaRPr/>
          </a:p>
          <a:p>
            <a:pPr indent="-129238">
              <a:spcBef>
                <a:spcPts val="481"/>
              </a:spcBef>
              <a:buNone/>
            </a:pPr>
            <a:endParaRPr b="1"/>
          </a:p>
          <a:p>
            <a:pPr>
              <a:spcBef>
                <a:spcPts val="481"/>
              </a:spcBef>
              <a:buChar char="⚫"/>
            </a:pPr>
            <a:r>
              <a:rPr lang="en-US" b="1"/>
              <a:t>Ex: </a:t>
            </a:r>
            <a:r>
              <a:rPr lang="en-US"/>
              <a:t>Determine whether the posets represented by each of the Hasse diagrams in Figure  are lattices.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4267200"/>
            <a:ext cx="48006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838200"/>
            <a:ext cx="8839200" cy="6019800"/>
          </a:xfrm>
        </p:spPr>
        <p:txBody>
          <a:bodyPr>
            <a:normAutofit fontScale="92500" lnSpcReduction="20000"/>
          </a:bodyPr>
          <a:lstStyle/>
          <a:p>
            <a:pPr marL="0" algn="just"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Let </a:t>
            </a:r>
            <a:r>
              <a:rPr lang="en-US" i="1" dirty="0"/>
              <a:t>m </a:t>
            </a:r>
            <a:r>
              <a:rPr lang="en-US" dirty="0"/>
              <a:t>be an integer with </a:t>
            </a:r>
            <a:r>
              <a:rPr lang="en-US" i="1" dirty="0"/>
              <a:t>m &gt; </a:t>
            </a:r>
            <a:r>
              <a:rPr lang="en-US" dirty="0"/>
              <a:t>1. Show that the relation</a:t>
            </a:r>
            <a:br>
              <a:rPr lang="en-US" dirty="0"/>
            </a:br>
            <a:r>
              <a:rPr lang="en-US" i="1" dirty="0"/>
              <a:t>R </a:t>
            </a:r>
            <a:r>
              <a:rPr lang="en-US" dirty="0"/>
              <a:t>= {</a:t>
            </a:r>
            <a:r>
              <a:rPr lang="en-US" i="1" dirty="0"/>
              <a:t>(a, b) </a:t>
            </a:r>
            <a:r>
              <a:rPr lang="en-US" dirty="0"/>
              <a:t>| </a:t>
            </a:r>
            <a:r>
              <a:rPr lang="en-US" i="1" dirty="0"/>
              <a:t>a </a:t>
            </a:r>
            <a:r>
              <a:rPr lang="en-US" dirty="0"/>
              <a:t>≡ </a:t>
            </a:r>
            <a:r>
              <a:rPr lang="en-US" i="1" dirty="0"/>
              <a:t>b (</a:t>
            </a:r>
            <a:r>
              <a:rPr lang="en-US" dirty="0"/>
              <a:t>mod </a:t>
            </a:r>
            <a:r>
              <a:rPr lang="en-US" i="1" dirty="0"/>
              <a:t>m)</a:t>
            </a:r>
            <a:r>
              <a:rPr lang="en-US" dirty="0"/>
              <a:t>} is an equivalence relation on the set of integers.</a:t>
            </a:r>
          </a:p>
          <a:p>
            <a:pPr marL="0" algn="just"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  <a:p>
            <a:pPr marL="0" algn="just">
              <a:buNone/>
            </a:pPr>
            <a:r>
              <a:rPr lang="en-US" i="1" dirty="0"/>
              <a:t>a </a:t>
            </a:r>
            <a:r>
              <a:rPr lang="en-US" dirty="0"/>
              <a:t>≡ </a:t>
            </a:r>
            <a:r>
              <a:rPr lang="en-US" i="1" dirty="0"/>
              <a:t>b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/>
              <a:t>) if and only if </a:t>
            </a:r>
            <a:r>
              <a:rPr lang="en-US" i="1" dirty="0"/>
              <a:t>m </a:t>
            </a:r>
            <a:r>
              <a:rPr lang="en-US" dirty="0"/>
              <a:t>divides 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b</a:t>
            </a:r>
            <a:r>
              <a:rPr lang="en-US" dirty="0"/>
              <a:t>. Now 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a </a:t>
            </a:r>
            <a:r>
              <a:rPr lang="en-US" dirty="0"/>
              <a:t>= 0 is divisible by </a:t>
            </a:r>
            <a:r>
              <a:rPr lang="en-US" i="1" dirty="0"/>
              <a:t>m</a:t>
            </a:r>
            <a:r>
              <a:rPr lang="en-US" dirty="0"/>
              <a:t>, Hence, </a:t>
            </a:r>
            <a:r>
              <a:rPr lang="en-US" i="1" dirty="0"/>
              <a:t>a </a:t>
            </a:r>
            <a:r>
              <a:rPr lang="en-US" dirty="0"/>
              <a:t>≡ </a:t>
            </a:r>
            <a:r>
              <a:rPr lang="en-US" i="1" dirty="0"/>
              <a:t>a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/>
              <a:t>), so congruence modulo </a:t>
            </a:r>
            <a:r>
              <a:rPr lang="en-US" i="1" dirty="0"/>
              <a:t>m </a:t>
            </a:r>
            <a:r>
              <a:rPr lang="en-US" dirty="0"/>
              <a:t>is reflexive. </a:t>
            </a:r>
          </a:p>
          <a:p>
            <a:pPr marL="0" algn="just">
              <a:buNone/>
            </a:pPr>
            <a:r>
              <a:rPr lang="en-US" dirty="0"/>
              <a:t>Now suppose that </a:t>
            </a:r>
            <a:r>
              <a:rPr lang="en-US" i="1" dirty="0"/>
              <a:t>a </a:t>
            </a:r>
            <a:r>
              <a:rPr lang="en-US" dirty="0"/>
              <a:t>≡ </a:t>
            </a:r>
            <a:r>
              <a:rPr lang="en-US" i="1" dirty="0"/>
              <a:t>b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/>
              <a:t>). Then 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b </a:t>
            </a:r>
            <a:r>
              <a:rPr lang="en-US" dirty="0"/>
              <a:t>is divisible by </a:t>
            </a:r>
            <a:r>
              <a:rPr lang="en-US" i="1" dirty="0"/>
              <a:t>m</a:t>
            </a:r>
            <a:r>
              <a:rPr lang="en-US" dirty="0"/>
              <a:t>, so</a:t>
            </a:r>
            <a:br>
              <a:rPr lang="en-US" dirty="0"/>
            </a:b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b </a:t>
            </a:r>
            <a:r>
              <a:rPr lang="en-US" dirty="0"/>
              <a:t>= </a:t>
            </a:r>
            <a:r>
              <a:rPr lang="en-US" i="1" dirty="0"/>
              <a:t>km</a:t>
            </a:r>
            <a:r>
              <a:rPr lang="en-US" dirty="0"/>
              <a:t>, where </a:t>
            </a:r>
            <a:r>
              <a:rPr lang="en-US" i="1" dirty="0"/>
              <a:t>k </a:t>
            </a:r>
            <a:r>
              <a:rPr lang="en-US" dirty="0"/>
              <a:t>is an integer. It follows that </a:t>
            </a:r>
            <a:r>
              <a:rPr lang="en-US" i="1" dirty="0"/>
              <a:t>b </a:t>
            </a:r>
            <a:r>
              <a:rPr lang="en-US" dirty="0"/>
              <a:t>−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(</a:t>
            </a:r>
            <a:r>
              <a:rPr lang="en-US" dirty="0"/>
              <a:t>−</a:t>
            </a:r>
            <a:r>
              <a:rPr lang="en-US" i="1" dirty="0"/>
              <a:t>k)m</a:t>
            </a:r>
            <a:r>
              <a:rPr lang="en-US" dirty="0"/>
              <a:t>, so</a:t>
            </a:r>
          </a:p>
          <a:p>
            <a:pPr marL="0" algn="just">
              <a:buNone/>
            </a:pPr>
            <a:r>
              <a:rPr lang="en-US" i="1" dirty="0"/>
              <a:t>b </a:t>
            </a:r>
            <a:r>
              <a:rPr lang="en-US" dirty="0"/>
              <a:t>≡ </a:t>
            </a:r>
            <a:r>
              <a:rPr lang="en-US" i="1" dirty="0"/>
              <a:t>a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/>
              <a:t>). Hence, congruence modulo </a:t>
            </a:r>
            <a:r>
              <a:rPr lang="en-US" i="1" dirty="0"/>
              <a:t>m </a:t>
            </a:r>
            <a:r>
              <a:rPr lang="en-US" dirty="0"/>
              <a:t>is symmetric. </a:t>
            </a:r>
          </a:p>
          <a:p>
            <a:pPr marL="0" algn="just">
              <a:buNone/>
            </a:pPr>
            <a:r>
              <a:rPr lang="en-US" dirty="0"/>
              <a:t>Next, suppose that </a:t>
            </a:r>
            <a:r>
              <a:rPr lang="en-US" i="1" dirty="0"/>
              <a:t>a </a:t>
            </a:r>
            <a:r>
              <a:rPr lang="en-US" dirty="0"/>
              <a:t>≡ </a:t>
            </a:r>
            <a:r>
              <a:rPr lang="en-US" i="1" dirty="0"/>
              <a:t>b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/>
              <a:t>) and </a:t>
            </a:r>
            <a:r>
              <a:rPr lang="en-US" i="1" dirty="0"/>
              <a:t>b </a:t>
            </a:r>
            <a:r>
              <a:rPr lang="en-US" dirty="0"/>
              <a:t>≡ </a:t>
            </a:r>
            <a:r>
              <a:rPr lang="en-US" i="1" dirty="0"/>
              <a:t>c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Then </a:t>
            </a:r>
            <a:r>
              <a:rPr lang="en-US" i="1" dirty="0"/>
              <a:t>m </a:t>
            </a:r>
            <a:r>
              <a:rPr lang="en-US" dirty="0"/>
              <a:t>divides both 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− </a:t>
            </a:r>
            <a:r>
              <a:rPr lang="en-US" i="1" dirty="0"/>
              <a:t>c</a:t>
            </a:r>
            <a:r>
              <a:rPr lang="en-US" dirty="0"/>
              <a:t>. Therefore, there are integers </a:t>
            </a:r>
            <a:r>
              <a:rPr lang="en-US" i="1" dirty="0"/>
              <a:t>k </a:t>
            </a:r>
            <a:r>
              <a:rPr lang="en-US" dirty="0"/>
              <a:t>and </a:t>
            </a:r>
            <a:r>
              <a:rPr lang="en-US" i="1" dirty="0"/>
              <a:t>l </a:t>
            </a:r>
            <a:r>
              <a:rPr lang="en-US" dirty="0"/>
              <a:t>with </a:t>
            </a: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b </a:t>
            </a:r>
            <a:r>
              <a:rPr lang="en-US" dirty="0"/>
              <a:t>= </a:t>
            </a:r>
            <a:r>
              <a:rPr lang="en-US" i="1" dirty="0"/>
              <a:t>km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− </a:t>
            </a: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/>
              <a:t>lm</a:t>
            </a:r>
            <a:r>
              <a:rPr lang="en-US" dirty="0"/>
              <a:t>.</a:t>
            </a:r>
          </a:p>
          <a:p>
            <a:pPr marL="0" algn="just">
              <a:buNone/>
            </a:pPr>
            <a:r>
              <a:rPr lang="en-US" dirty="0"/>
              <a:t> Adding these two equations shows that </a:t>
            </a:r>
          </a:p>
          <a:p>
            <a:pPr marL="0" algn="just">
              <a:buNone/>
            </a:pPr>
            <a:r>
              <a:rPr lang="en-US" i="1" dirty="0"/>
              <a:t>a </a:t>
            </a:r>
            <a:r>
              <a:rPr lang="en-US" dirty="0"/>
              <a:t>− </a:t>
            </a: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/>
              <a:t>(a </a:t>
            </a:r>
            <a:r>
              <a:rPr lang="en-US" dirty="0"/>
              <a:t>− </a:t>
            </a:r>
            <a:r>
              <a:rPr lang="en-US" i="1" dirty="0"/>
              <a:t>b) </a:t>
            </a:r>
            <a:r>
              <a:rPr lang="en-US" dirty="0"/>
              <a:t>+ </a:t>
            </a:r>
            <a:r>
              <a:rPr lang="en-US" i="1" dirty="0"/>
              <a:t>(b </a:t>
            </a:r>
            <a:r>
              <a:rPr lang="en-US" dirty="0"/>
              <a:t>− </a:t>
            </a:r>
            <a:r>
              <a:rPr lang="en-US" i="1" dirty="0"/>
              <a:t>c) </a:t>
            </a:r>
            <a:r>
              <a:rPr lang="en-US" dirty="0"/>
              <a:t>= </a:t>
            </a:r>
            <a:r>
              <a:rPr lang="en-US" i="1" dirty="0"/>
              <a:t>km </a:t>
            </a:r>
            <a:r>
              <a:rPr lang="en-US" dirty="0"/>
              <a:t>+ </a:t>
            </a:r>
            <a:r>
              <a:rPr lang="en-US" i="1" dirty="0"/>
              <a:t>lm </a:t>
            </a:r>
            <a:r>
              <a:rPr lang="en-US" dirty="0"/>
              <a:t>=</a:t>
            </a:r>
            <a:r>
              <a:rPr lang="en-US" i="1" dirty="0"/>
              <a:t>(k </a:t>
            </a:r>
            <a:r>
              <a:rPr lang="en-US" dirty="0"/>
              <a:t>+ </a:t>
            </a:r>
            <a:r>
              <a:rPr lang="en-US" i="1" dirty="0"/>
              <a:t>l)m</a:t>
            </a:r>
            <a:r>
              <a:rPr lang="en-US" dirty="0"/>
              <a:t>. </a:t>
            </a:r>
          </a:p>
          <a:p>
            <a:pPr marL="0" algn="just">
              <a:buNone/>
            </a:pPr>
            <a:r>
              <a:rPr lang="en-US" dirty="0"/>
              <a:t>Thus, </a:t>
            </a:r>
            <a:r>
              <a:rPr lang="en-US" i="1" dirty="0"/>
              <a:t>a </a:t>
            </a:r>
            <a:r>
              <a:rPr lang="en-US" dirty="0"/>
              <a:t>≡ </a:t>
            </a:r>
            <a:r>
              <a:rPr lang="en-US" i="1" dirty="0"/>
              <a:t>c </a:t>
            </a:r>
            <a:r>
              <a:rPr lang="en-US" dirty="0"/>
              <a:t>(mod </a:t>
            </a:r>
            <a:r>
              <a:rPr lang="en-US" i="1" dirty="0"/>
              <a:t>m</a:t>
            </a:r>
            <a:r>
              <a:rPr lang="en-US" dirty="0"/>
              <a:t>). Therefore, congruence modulo </a:t>
            </a:r>
            <a:r>
              <a:rPr lang="en-US" i="1" dirty="0"/>
              <a:t>m </a:t>
            </a:r>
            <a:r>
              <a:rPr lang="en-US" dirty="0"/>
              <a:t>is transitive. It follows that congruence modulo </a:t>
            </a:r>
            <a:r>
              <a:rPr lang="en-US" i="1" dirty="0"/>
              <a:t>m </a:t>
            </a:r>
            <a:r>
              <a:rPr lang="en-US" dirty="0"/>
              <a:t>is an equivalence relation.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838200"/>
            <a:ext cx="8839200" cy="601980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Let </a:t>
            </a:r>
            <a:r>
              <a:rPr lang="en-US" i="1" dirty="0"/>
              <a:t>R </a:t>
            </a:r>
            <a:r>
              <a:rPr lang="en-US" dirty="0"/>
              <a:t>be the relation on the set of real numbers such that </a:t>
            </a:r>
            <a:r>
              <a:rPr lang="en-US" i="1" dirty="0" err="1"/>
              <a:t>xRy</a:t>
            </a:r>
            <a:r>
              <a:rPr lang="en-US" i="1" dirty="0"/>
              <a:t> </a:t>
            </a:r>
            <a:r>
              <a:rPr lang="en-US" dirty="0"/>
              <a:t>if and only if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are real numbers that differ by less than 1, that is </a:t>
            </a:r>
          </a:p>
          <a:p>
            <a:pPr marL="0" algn="just">
              <a:buNone/>
            </a:pPr>
            <a:r>
              <a:rPr lang="en-US" dirty="0"/>
              <a:t>|</a:t>
            </a:r>
            <a:r>
              <a:rPr lang="en-US" i="1" dirty="0"/>
              <a:t>x </a:t>
            </a:r>
            <a:r>
              <a:rPr lang="en-US" dirty="0"/>
              <a:t>− </a:t>
            </a:r>
            <a:r>
              <a:rPr lang="en-US" i="1" dirty="0"/>
              <a:t>y</a:t>
            </a:r>
            <a:r>
              <a:rPr lang="en-US" dirty="0"/>
              <a:t>| </a:t>
            </a:r>
            <a:r>
              <a:rPr lang="en-US" i="1" dirty="0"/>
              <a:t>&lt; </a:t>
            </a:r>
            <a:r>
              <a:rPr lang="en-US" dirty="0"/>
              <a:t>1. Show that </a:t>
            </a:r>
            <a:r>
              <a:rPr lang="en-US" i="1" dirty="0"/>
              <a:t>R </a:t>
            </a:r>
            <a:r>
              <a:rPr lang="en-US" dirty="0"/>
              <a:t>is not an equivalence relation. </a:t>
            </a:r>
          </a:p>
          <a:p>
            <a:pPr marL="0" algn="just"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  <a:p>
            <a:pPr marL="0" algn="just">
              <a:buNone/>
            </a:pPr>
            <a:r>
              <a:rPr lang="en-US" dirty="0"/>
              <a:t>R is reflexive because |</a:t>
            </a:r>
            <a:r>
              <a:rPr lang="en-US" i="1" dirty="0"/>
              <a:t>x </a:t>
            </a:r>
            <a:r>
              <a:rPr lang="en-US" dirty="0"/>
              <a:t>− </a:t>
            </a:r>
            <a:r>
              <a:rPr lang="en-US" i="1" dirty="0"/>
              <a:t>x</a:t>
            </a:r>
            <a:r>
              <a:rPr lang="en-US" dirty="0"/>
              <a:t>| = 0 </a:t>
            </a:r>
            <a:r>
              <a:rPr lang="en-US" i="1" dirty="0"/>
              <a:t>&lt; </a:t>
            </a:r>
            <a:r>
              <a:rPr lang="en-US" dirty="0"/>
              <a:t>1 whenever </a:t>
            </a:r>
            <a:r>
              <a:rPr lang="en-US" i="1" dirty="0"/>
              <a:t>x </a:t>
            </a:r>
            <a:r>
              <a:rPr lang="en-US" dirty="0"/>
              <a:t>∈ </a:t>
            </a:r>
            <a:r>
              <a:rPr lang="en-US" b="1" dirty="0"/>
              <a:t>R</a:t>
            </a:r>
            <a:r>
              <a:rPr lang="en-US" dirty="0"/>
              <a:t>.</a:t>
            </a:r>
          </a:p>
          <a:p>
            <a:pPr marL="0" algn="just">
              <a:buNone/>
            </a:pPr>
            <a:r>
              <a:rPr lang="en-US" i="1" dirty="0"/>
              <a:t>R </a:t>
            </a:r>
            <a:r>
              <a:rPr lang="en-US" dirty="0"/>
              <a:t>is symmetric, for if </a:t>
            </a:r>
            <a:r>
              <a:rPr lang="en-US" i="1" dirty="0" err="1"/>
              <a:t>xRy</a:t>
            </a:r>
            <a:r>
              <a:rPr lang="en-US" dirty="0"/>
              <a:t>, where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are real numbers, then |</a:t>
            </a:r>
            <a:r>
              <a:rPr lang="en-US" i="1" dirty="0"/>
              <a:t>x</a:t>
            </a:r>
            <a:r>
              <a:rPr lang="en-US" dirty="0"/>
              <a:t>−</a:t>
            </a:r>
            <a:r>
              <a:rPr lang="en-US" i="1" dirty="0"/>
              <a:t>y</a:t>
            </a:r>
            <a:r>
              <a:rPr lang="en-US" dirty="0"/>
              <a:t>| </a:t>
            </a:r>
            <a:r>
              <a:rPr lang="en-US" i="1" dirty="0"/>
              <a:t>&lt; </a:t>
            </a:r>
            <a:r>
              <a:rPr lang="en-US" dirty="0"/>
              <a:t>1, which tells us that |</a:t>
            </a:r>
            <a:r>
              <a:rPr lang="en-US" i="1" dirty="0"/>
              <a:t>y </a:t>
            </a:r>
            <a:r>
              <a:rPr lang="en-US" dirty="0"/>
              <a:t>− </a:t>
            </a:r>
            <a:r>
              <a:rPr lang="en-US" i="1" dirty="0"/>
              <a:t>x</a:t>
            </a:r>
            <a:r>
              <a:rPr lang="en-US" dirty="0"/>
              <a:t>| = |</a:t>
            </a:r>
            <a:r>
              <a:rPr lang="en-US" i="1" dirty="0"/>
              <a:t>x </a:t>
            </a:r>
            <a:r>
              <a:rPr lang="en-US" dirty="0"/>
              <a:t>− </a:t>
            </a:r>
            <a:r>
              <a:rPr lang="en-US" i="1" dirty="0"/>
              <a:t>y</a:t>
            </a:r>
            <a:r>
              <a:rPr lang="en-US" dirty="0"/>
              <a:t>| </a:t>
            </a:r>
            <a:r>
              <a:rPr lang="en-US" i="1" dirty="0"/>
              <a:t>&lt; </a:t>
            </a:r>
            <a:r>
              <a:rPr lang="en-US" dirty="0"/>
              <a:t>1, so that </a:t>
            </a:r>
            <a:r>
              <a:rPr lang="en-US" i="1" dirty="0" err="1"/>
              <a:t>yRx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49EE-3657-45A2-83F2-CFC2D4E0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AE85-05AB-4EF3-827C-036AAC6B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buNone/>
            </a:pPr>
            <a:r>
              <a:rPr lang="en-US" dirty="0"/>
              <a:t>Transitive???</a:t>
            </a:r>
          </a:p>
          <a:p>
            <a:pPr marL="0" algn="just">
              <a:buNone/>
            </a:pPr>
            <a:endParaRPr lang="en-US" dirty="0"/>
          </a:p>
          <a:p>
            <a:pPr marL="0" algn="just">
              <a:buNone/>
            </a:pPr>
            <a:r>
              <a:rPr lang="en-US" dirty="0"/>
              <a:t>However, </a:t>
            </a:r>
            <a:r>
              <a:rPr lang="en-US" i="1" dirty="0"/>
              <a:t>R </a:t>
            </a:r>
            <a:r>
              <a:rPr lang="en-US" dirty="0"/>
              <a:t>is not an equivalence relation because it is not transitive. Take </a:t>
            </a:r>
            <a:r>
              <a:rPr lang="en-US" i="1" dirty="0"/>
              <a:t>x </a:t>
            </a:r>
            <a:r>
              <a:rPr lang="en-US" dirty="0"/>
              <a:t>= 2</a:t>
            </a:r>
            <a:r>
              <a:rPr lang="en-US" i="1" dirty="0"/>
              <a:t>.</a:t>
            </a:r>
            <a:r>
              <a:rPr lang="en-US" dirty="0"/>
              <a:t>8, </a:t>
            </a:r>
            <a:r>
              <a:rPr lang="en-US" i="1" dirty="0"/>
              <a:t>y </a:t>
            </a:r>
            <a:r>
              <a:rPr lang="en-US" dirty="0"/>
              <a:t>= 1</a:t>
            </a:r>
            <a:r>
              <a:rPr lang="en-US" i="1" dirty="0"/>
              <a:t>.</a:t>
            </a:r>
            <a:r>
              <a:rPr lang="en-US" dirty="0"/>
              <a:t>9, and </a:t>
            </a:r>
            <a:r>
              <a:rPr lang="en-US" i="1" dirty="0"/>
              <a:t>z </a:t>
            </a:r>
            <a:r>
              <a:rPr lang="en-US" dirty="0"/>
              <a:t>= 1</a:t>
            </a:r>
            <a:r>
              <a:rPr lang="en-US" i="1" dirty="0"/>
              <a:t>.</a:t>
            </a:r>
            <a:r>
              <a:rPr lang="en-US" dirty="0"/>
              <a:t>1, </a:t>
            </a:r>
          </a:p>
          <a:p>
            <a:pPr marL="0" algn="just">
              <a:buNone/>
            </a:pPr>
            <a:r>
              <a:rPr lang="en-US" dirty="0"/>
              <a:t>so that |</a:t>
            </a:r>
            <a:r>
              <a:rPr lang="en-US" i="1" dirty="0"/>
              <a:t>x </a:t>
            </a:r>
            <a:r>
              <a:rPr lang="en-US" dirty="0"/>
              <a:t>− </a:t>
            </a:r>
            <a:r>
              <a:rPr lang="en-US" i="1" dirty="0"/>
              <a:t>y</a:t>
            </a:r>
            <a:r>
              <a:rPr lang="en-US" dirty="0"/>
              <a:t>|=|2</a:t>
            </a:r>
            <a:r>
              <a:rPr lang="en-US" i="1" dirty="0"/>
              <a:t>.</a:t>
            </a:r>
            <a:r>
              <a:rPr lang="en-US" dirty="0"/>
              <a:t>8 −1</a:t>
            </a:r>
            <a:r>
              <a:rPr lang="en-US" i="1" dirty="0"/>
              <a:t>.</a:t>
            </a:r>
            <a:r>
              <a:rPr lang="en-US" dirty="0"/>
              <a:t>9| = 0</a:t>
            </a:r>
            <a:r>
              <a:rPr lang="en-US" i="1" dirty="0"/>
              <a:t>.</a:t>
            </a:r>
            <a:r>
              <a:rPr lang="en-US" dirty="0"/>
              <a:t>9 </a:t>
            </a:r>
            <a:r>
              <a:rPr lang="en-US" i="1" dirty="0"/>
              <a:t>&lt; </a:t>
            </a:r>
            <a:r>
              <a:rPr lang="en-US" dirty="0"/>
              <a:t>1, |</a:t>
            </a:r>
            <a:r>
              <a:rPr lang="en-US" i="1" dirty="0"/>
              <a:t>y </a:t>
            </a:r>
            <a:r>
              <a:rPr lang="en-US" dirty="0"/>
              <a:t>− </a:t>
            </a:r>
            <a:r>
              <a:rPr lang="en-US" i="1" dirty="0"/>
              <a:t>z</a:t>
            </a:r>
            <a:r>
              <a:rPr lang="en-US" dirty="0"/>
              <a:t>| = |1</a:t>
            </a:r>
            <a:r>
              <a:rPr lang="en-US" i="1" dirty="0"/>
              <a:t>.</a:t>
            </a:r>
            <a:r>
              <a:rPr lang="en-US" dirty="0"/>
              <a:t>9 − 1</a:t>
            </a:r>
            <a:r>
              <a:rPr lang="en-US" i="1" dirty="0"/>
              <a:t>.</a:t>
            </a:r>
            <a:r>
              <a:rPr lang="en-US" dirty="0"/>
              <a:t>1| = 0</a:t>
            </a:r>
            <a:r>
              <a:rPr lang="en-US" i="1" dirty="0"/>
              <a:t>.</a:t>
            </a:r>
            <a:r>
              <a:rPr lang="en-US" dirty="0"/>
              <a:t>8 </a:t>
            </a:r>
            <a:r>
              <a:rPr lang="en-US" i="1" dirty="0"/>
              <a:t>&lt; </a:t>
            </a:r>
            <a:r>
              <a:rPr lang="en-US" dirty="0"/>
              <a:t>1, </a:t>
            </a:r>
          </a:p>
          <a:p>
            <a:pPr marL="0" algn="just">
              <a:buNone/>
            </a:pPr>
            <a:r>
              <a:rPr lang="en-US" dirty="0"/>
              <a:t>but |</a:t>
            </a:r>
            <a:r>
              <a:rPr lang="en-US" i="1" dirty="0"/>
              <a:t>x </a:t>
            </a:r>
            <a:r>
              <a:rPr lang="en-US" dirty="0"/>
              <a:t>− </a:t>
            </a:r>
            <a:r>
              <a:rPr lang="en-US" i="1" dirty="0"/>
              <a:t>z</a:t>
            </a:r>
            <a:r>
              <a:rPr lang="en-US" dirty="0"/>
              <a:t>| = |2</a:t>
            </a:r>
            <a:r>
              <a:rPr lang="en-US" i="1" dirty="0"/>
              <a:t>.</a:t>
            </a:r>
            <a:r>
              <a:rPr lang="en-US" dirty="0"/>
              <a:t>8 −1</a:t>
            </a:r>
            <a:r>
              <a:rPr lang="en-US" i="1" dirty="0"/>
              <a:t>.</a:t>
            </a:r>
            <a:r>
              <a:rPr lang="en-US" dirty="0"/>
              <a:t>1| = 1</a:t>
            </a:r>
            <a:r>
              <a:rPr lang="en-US" i="1" dirty="0"/>
              <a:t>.</a:t>
            </a:r>
            <a:r>
              <a:rPr lang="en-US" dirty="0"/>
              <a:t>7 </a:t>
            </a:r>
            <a:r>
              <a:rPr lang="en-US" i="1" dirty="0"/>
              <a:t>&gt; </a:t>
            </a:r>
            <a:r>
              <a:rPr lang="en-US" dirty="0"/>
              <a:t>1.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2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763000" cy="5638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Equivalence Class: </a:t>
            </a:r>
          </a:p>
          <a:p>
            <a:pPr marL="0" indent="0" algn="just">
              <a:buNone/>
              <a:defRPr/>
            </a:pPr>
            <a:r>
              <a:rPr lang="en-US" sz="2800" dirty="0">
                <a:sym typeface="Symbol" pitchFamily="18" charset="2"/>
              </a:rPr>
              <a:t>Let R be an equivalence relation on a set A. The set of all elements that are related to an element a of A is called the </a:t>
            </a:r>
            <a:r>
              <a:rPr lang="en-US" sz="2800" b="1" dirty="0">
                <a:sym typeface="Symbol" pitchFamily="18" charset="2"/>
              </a:rPr>
              <a:t>equivalence class </a:t>
            </a:r>
            <a:r>
              <a:rPr lang="en-US" sz="2800" dirty="0">
                <a:sym typeface="Symbol" pitchFamily="18" charset="2"/>
              </a:rPr>
              <a:t>of a. </a:t>
            </a:r>
          </a:p>
          <a:p>
            <a:pPr marL="0" indent="0" algn="just">
              <a:defRPr/>
            </a:pPr>
            <a:r>
              <a:rPr lang="en-US" sz="2800" dirty="0">
                <a:sym typeface="Symbol" pitchFamily="18" charset="2"/>
              </a:rPr>
              <a:t>The equivalence class of a with respect to R is denoted by </a:t>
            </a:r>
            <a:r>
              <a:rPr lang="en-US" sz="2800" b="1" dirty="0">
                <a:sym typeface="Symbol" pitchFamily="18" charset="2"/>
              </a:rPr>
              <a:t>[a]</a:t>
            </a:r>
            <a:r>
              <a:rPr lang="en-US" sz="2800" b="1" baseline="-25000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marL="0" indent="0" algn="just">
              <a:defRPr/>
            </a:pPr>
            <a:r>
              <a:rPr lang="en-US" sz="2800" dirty="0">
                <a:sym typeface="Symbol" pitchFamily="18" charset="2"/>
              </a:rPr>
              <a:t>When only one relation is under consideration, we will delete the subscript R and write </a:t>
            </a:r>
            <a:r>
              <a:rPr lang="en-US" sz="2800" b="1" dirty="0">
                <a:sym typeface="Symbol" pitchFamily="18" charset="2"/>
              </a:rPr>
              <a:t>[a]</a:t>
            </a:r>
            <a:r>
              <a:rPr lang="en-US" sz="2800" dirty="0">
                <a:sym typeface="Symbol" pitchFamily="18" charset="2"/>
              </a:rPr>
              <a:t> for this equivalence class.</a:t>
            </a:r>
          </a:p>
          <a:p>
            <a:pPr marL="0" indent="0" algn="just">
              <a:defRPr/>
            </a:pPr>
            <a:r>
              <a:rPr lang="en-US" sz="2800" dirty="0">
                <a:sym typeface="Symbol" pitchFamily="18" charset="2"/>
              </a:rPr>
              <a:t>If b[a]</a:t>
            </a:r>
            <a:r>
              <a:rPr lang="en-US" sz="2800" baseline="-25000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, b is called a </a:t>
            </a:r>
            <a:r>
              <a:rPr lang="en-US" sz="2800" b="1" dirty="0">
                <a:sym typeface="Symbol" pitchFamily="18" charset="2"/>
              </a:rPr>
              <a:t>representative</a:t>
            </a:r>
            <a:r>
              <a:rPr lang="en-US" sz="2800" dirty="0">
                <a:sym typeface="Symbol" pitchFamily="18" charset="2"/>
              </a:rPr>
              <a:t> of this equivalence class.</a:t>
            </a:r>
            <a:endParaRPr lang="en-US" sz="2800" baseline="30000" dirty="0">
              <a:solidFill>
                <a:srgbClr val="66FF33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763000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Example: </a:t>
            </a:r>
            <a:r>
              <a:rPr lang="en-US" sz="2800" dirty="0"/>
              <a:t>What are the equivalence classes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/>
              <a:t> and 1 for congruence modulo 4?</a:t>
            </a:r>
            <a:endParaRPr lang="en-US" sz="2800" dirty="0"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Solution:</a:t>
            </a:r>
          </a:p>
          <a:p>
            <a:pPr marL="0" indent="0">
              <a:buNone/>
              <a:defRPr/>
            </a:pPr>
            <a:r>
              <a:rPr lang="en-US" sz="3200" dirty="0"/>
              <a:t>The equivalence class of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/>
              <a:t> contains all integers </a:t>
            </a:r>
            <a:r>
              <a:rPr lang="en-US" sz="3200" i="1" dirty="0"/>
              <a:t>a </a:t>
            </a:r>
            <a:r>
              <a:rPr lang="en-US" sz="3200" dirty="0"/>
              <a:t>such that </a:t>
            </a:r>
            <a:r>
              <a:rPr lang="en-US" sz="3200" i="1" dirty="0"/>
              <a:t>a </a:t>
            </a:r>
            <a:r>
              <a:rPr lang="en-US" sz="3200" dirty="0"/>
              <a:t>≡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/>
              <a:t> (mod 4). The integers in this class are those divisible by 4. </a:t>
            </a:r>
          </a:p>
          <a:p>
            <a:pPr marL="0" indent="0">
              <a:buNone/>
              <a:defRPr/>
            </a:pPr>
            <a:r>
              <a:rPr lang="en-US" sz="3200" dirty="0"/>
              <a:t>Hence, the equivalence class of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/>
              <a:t> for this relation is</a:t>
            </a:r>
            <a:br>
              <a:rPr lang="en-US" sz="3200" dirty="0"/>
            </a:br>
            <a:r>
              <a:rPr lang="en-US" sz="3200" dirty="0"/>
              <a:t>[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/>
              <a:t>] = {</a:t>
            </a:r>
            <a:r>
              <a:rPr lang="en-US" sz="3200" i="1" dirty="0"/>
              <a:t>. . . , </a:t>
            </a:r>
            <a:r>
              <a:rPr lang="en-US" sz="3200" dirty="0"/>
              <a:t>−8</a:t>
            </a:r>
            <a:r>
              <a:rPr lang="en-US" sz="3200" i="1" dirty="0"/>
              <a:t>, </a:t>
            </a:r>
            <a:r>
              <a:rPr lang="en-US" sz="3200" dirty="0"/>
              <a:t>−4</a:t>
            </a:r>
            <a:r>
              <a:rPr lang="en-US" sz="3200" i="1" dirty="0"/>
              <a:t>,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i="1" dirty="0"/>
              <a:t>, </a:t>
            </a:r>
            <a:r>
              <a:rPr lang="en-US" sz="3200" dirty="0"/>
              <a:t>4</a:t>
            </a:r>
            <a:r>
              <a:rPr lang="en-US" sz="3200" i="1" dirty="0"/>
              <a:t>, </a:t>
            </a:r>
            <a:r>
              <a:rPr lang="en-US" sz="3200" dirty="0"/>
              <a:t>8</a:t>
            </a:r>
            <a:r>
              <a:rPr lang="en-US" sz="3200" i="1" dirty="0"/>
              <a:t>, . . . </a:t>
            </a:r>
            <a:r>
              <a:rPr lang="en-US" sz="3200" dirty="0"/>
              <a:t>}</a:t>
            </a:r>
            <a:r>
              <a:rPr lang="en-US" sz="3200" i="1" dirty="0"/>
              <a:t>.</a:t>
            </a:r>
          </a:p>
          <a:p>
            <a:pPr marL="0" indent="0">
              <a:buNone/>
              <a:defRPr/>
            </a:pPr>
            <a:r>
              <a:rPr lang="en-US" sz="3200" dirty="0"/>
              <a:t>The equivalence class of 1 contains all the integers </a:t>
            </a:r>
            <a:r>
              <a:rPr lang="en-US" sz="3200" i="1" dirty="0"/>
              <a:t>a </a:t>
            </a:r>
            <a:r>
              <a:rPr lang="en-US" sz="3200" dirty="0"/>
              <a:t>such that </a:t>
            </a:r>
            <a:r>
              <a:rPr lang="en-US" sz="3200" i="1" dirty="0"/>
              <a:t>a </a:t>
            </a:r>
            <a:r>
              <a:rPr lang="en-US" sz="3200" dirty="0"/>
              <a:t>≡ 1 (mod 4). The integers in this class are those that have a remainder of 1 when divided by 4. </a:t>
            </a:r>
          </a:p>
          <a:p>
            <a:pPr marL="0" indent="0">
              <a:buNone/>
              <a:defRPr/>
            </a:pPr>
            <a:r>
              <a:rPr lang="en-US" sz="3200" dirty="0"/>
              <a:t>Hence, the equivalence class of 1 for this relation is</a:t>
            </a:r>
            <a:br>
              <a:rPr lang="en-US" sz="3200" dirty="0"/>
            </a:br>
            <a:r>
              <a:rPr lang="en-US" sz="3200" dirty="0"/>
              <a:t>[1] = {</a:t>
            </a:r>
            <a:r>
              <a:rPr lang="en-US" sz="3200" i="1" dirty="0"/>
              <a:t>. . . , </a:t>
            </a:r>
            <a:r>
              <a:rPr lang="en-US" sz="3200" dirty="0"/>
              <a:t>−7</a:t>
            </a:r>
            <a:r>
              <a:rPr lang="en-US" sz="3200" i="1" dirty="0"/>
              <a:t>, </a:t>
            </a:r>
            <a:r>
              <a:rPr lang="en-US" sz="3200" dirty="0"/>
              <a:t>−3</a:t>
            </a:r>
            <a:r>
              <a:rPr lang="en-US" sz="3200" i="1" dirty="0"/>
              <a:t>, </a:t>
            </a:r>
            <a:r>
              <a:rPr lang="en-US" sz="3200" dirty="0"/>
              <a:t>1</a:t>
            </a:r>
            <a:r>
              <a:rPr lang="en-US" sz="3200" i="1" dirty="0"/>
              <a:t>, </a:t>
            </a:r>
            <a:r>
              <a:rPr lang="en-US" sz="3200" dirty="0"/>
              <a:t>5</a:t>
            </a:r>
            <a:r>
              <a:rPr lang="en-US" sz="3200" i="1" dirty="0"/>
              <a:t>, </a:t>
            </a:r>
            <a:r>
              <a:rPr lang="en-US" sz="3200" dirty="0"/>
              <a:t>9</a:t>
            </a:r>
            <a:r>
              <a:rPr lang="en-US" sz="3200" i="1" dirty="0"/>
              <a:t>, . . . </a:t>
            </a:r>
            <a:r>
              <a:rPr lang="en-US" sz="3200" dirty="0"/>
              <a:t>}</a:t>
            </a:r>
            <a:r>
              <a:rPr lang="en-US" sz="3200" i="1" dirty="0"/>
              <a:t>.</a:t>
            </a:r>
            <a:endParaRPr lang="en-US" sz="3200" baseline="30000" dirty="0">
              <a:solidFill>
                <a:srgbClr val="66FF33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820150" cy="58674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Theorem:</a:t>
            </a:r>
            <a:r>
              <a:rPr lang="en-US" sz="2800" dirty="0">
                <a:sym typeface="Symbol" pitchFamily="18" charset="2"/>
              </a:rPr>
              <a:t> Let R be an equivalence relation on a set A. The following statements are equivalent:</a:t>
            </a:r>
          </a:p>
          <a:p>
            <a:pPr marL="0" indent="0" algn="just">
              <a:buFontTx/>
              <a:buAutoNum type="romanLcParenBoth"/>
              <a:defRPr/>
            </a:pPr>
            <a:r>
              <a:rPr lang="en-US" sz="2800" dirty="0">
                <a:sym typeface="Symbol" pitchFamily="18" charset="2"/>
              </a:rPr>
              <a:t>   </a:t>
            </a:r>
            <a:r>
              <a:rPr lang="en-US" sz="2800" dirty="0" err="1">
                <a:sym typeface="Symbol" pitchFamily="18" charset="2"/>
              </a:rPr>
              <a:t>aRb</a:t>
            </a:r>
            <a:endParaRPr lang="en-US" sz="2800" dirty="0">
              <a:sym typeface="Symbol" pitchFamily="18" charset="2"/>
            </a:endParaRPr>
          </a:p>
          <a:p>
            <a:pPr marL="0" indent="0" algn="just">
              <a:buFontTx/>
              <a:buAutoNum type="romanLcParenBoth"/>
              <a:defRPr/>
            </a:pPr>
            <a:r>
              <a:rPr lang="en-US" sz="2800" baseline="30000" dirty="0">
                <a:sym typeface="Symbol" pitchFamily="18" charset="2"/>
              </a:rPr>
              <a:t>   </a:t>
            </a:r>
            <a:r>
              <a:rPr lang="en-US" sz="2800" dirty="0">
                <a:sym typeface="Symbol" pitchFamily="18" charset="2"/>
              </a:rPr>
              <a:t>[a] = [b]</a:t>
            </a:r>
          </a:p>
          <a:p>
            <a:pPr marL="0" indent="0" algn="just">
              <a:buFontTx/>
              <a:buAutoNum type="romanLcParenBoth"/>
              <a:defRPr/>
            </a:pPr>
            <a:r>
              <a:rPr lang="en-US" sz="2800" dirty="0">
                <a:sym typeface="Symbol" pitchFamily="18" charset="2"/>
              </a:rPr>
              <a:t> [a]  [b]   </a:t>
            </a:r>
          </a:p>
          <a:p>
            <a:pPr marL="0" indent="0" algn="just">
              <a:buNone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Partition of a set:</a:t>
            </a:r>
            <a:r>
              <a:rPr lang="en-US" sz="2800" dirty="0">
                <a:sym typeface="Symbol" pitchFamily="18" charset="2"/>
              </a:rPr>
              <a:t> A partition of a set S is a collection of disjoint nonempty subsets of S that have S as their union. In other words, the collection of subsets A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 err="1">
                <a:sym typeface="Symbol" pitchFamily="18" charset="2"/>
              </a:rPr>
              <a:t>iI</a:t>
            </a:r>
            <a:r>
              <a:rPr lang="en-US" sz="2800" dirty="0">
                <a:sym typeface="Symbol" pitchFamily="18" charset="2"/>
              </a:rPr>
              <a:t>, forms a partition of S if and only if </a:t>
            </a:r>
          </a:p>
          <a:p>
            <a:pPr marL="0" indent="0" algn="just">
              <a:buNone/>
              <a:defRPr/>
            </a:pPr>
            <a:r>
              <a:rPr lang="en-US" sz="2800" dirty="0">
                <a:sym typeface="Symbol" pitchFamily="18" charset="2"/>
              </a:rPr>
              <a:t>(</a:t>
            </a:r>
            <a:r>
              <a:rPr lang="en-US" sz="28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)   A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  for </a:t>
            </a:r>
            <a:r>
              <a:rPr lang="en-US" sz="2800" dirty="0" err="1">
                <a:sym typeface="Symbol" pitchFamily="18" charset="2"/>
              </a:rPr>
              <a:t>iI</a:t>
            </a:r>
            <a:endParaRPr lang="en-US" sz="2800" dirty="0">
              <a:sym typeface="Symbol" pitchFamily="18" charset="2"/>
            </a:endParaRPr>
          </a:p>
          <a:p>
            <a:pPr marL="0" indent="0" algn="just">
              <a:buNone/>
              <a:defRPr/>
            </a:pPr>
            <a:r>
              <a:rPr lang="en-US" sz="2800" dirty="0">
                <a:sym typeface="Symbol" pitchFamily="18" charset="2"/>
              </a:rPr>
              <a:t>(ii)  A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 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j</a:t>
            </a:r>
            <a:r>
              <a:rPr lang="en-US" sz="2800" dirty="0">
                <a:sym typeface="Symbol" pitchFamily="18" charset="2"/>
              </a:rPr>
              <a:t> = , if </a:t>
            </a:r>
            <a:r>
              <a:rPr lang="en-US" sz="28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 j</a:t>
            </a:r>
          </a:p>
          <a:p>
            <a:pPr marL="0" indent="0" algn="just">
              <a:buNone/>
              <a:defRPr/>
            </a:pPr>
            <a:r>
              <a:rPr lang="en-US" sz="2800" dirty="0">
                <a:sym typeface="Symbol" pitchFamily="18" charset="2"/>
              </a:rPr>
              <a:t>(iii) </a:t>
            </a:r>
            <a:r>
              <a:rPr lang="en-US" sz="2800" baseline="-25000" dirty="0" err="1">
                <a:sym typeface="Symbol" pitchFamily="18" charset="2"/>
              </a:rPr>
              <a:t>iI</a:t>
            </a:r>
            <a:r>
              <a:rPr lang="en-US" sz="2800" dirty="0">
                <a:sym typeface="Symbol" pitchFamily="18" charset="2"/>
              </a:rPr>
              <a:t> A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=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uiExpand="1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3184</Words>
  <Application>Microsoft Office PowerPoint</Application>
  <PresentationFormat>Widescreen</PresentationFormat>
  <Paragraphs>251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Comic Sans MS</vt:lpstr>
      <vt:lpstr>Constantia</vt:lpstr>
      <vt:lpstr>MT Extra</vt:lpstr>
      <vt:lpstr>Times New Roman</vt:lpstr>
      <vt:lpstr>Wingdings 2</vt:lpstr>
      <vt:lpstr>1_Flow</vt:lpstr>
      <vt:lpstr>Relations  (Equivalence Relations, Ordering)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Hasse Diagrams</vt:lpstr>
      <vt:lpstr>Hasse Diagram</vt:lpstr>
      <vt:lpstr>PowerPoint Presentation</vt:lpstr>
      <vt:lpstr>PowerPoint Presentation</vt:lpstr>
      <vt:lpstr>PowerPoint Presentation</vt:lpstr>
      <vt:lpstr>Extremal Elements: Summary</vt:lpstr>
      <vt:lpstr>Extremal Elements: Maximal</vt:lpstr>
      <vt:lpstr>Extremal Elements: Minimal</vt:lpstr>
      <vt:lpstr>Extremal Elements: Upper Bound</vt:lpstr>
      <vt:lpstr>Extremal Elements: Lower Bound</vt:lpstr>
      <vt:lpstr>Extremal Elements: Example 1</vt:lpstr>
      <vt:lpstr>Extremal Elements: Example 2</vt:lpstr>
      <vt:lpstr>Extremal Elements: Example 3</vt:lpstr>
      <vt:lpstr>PowerPoint Presentation</vt:lpstr>
      <vt:lpstr>PowerPoint Presentation</vt:lpstr>
      <vt:lpstr>PowerPoint Presentation</vt:lpstr>
      <vt:lpstr>Lattices</vt:lpstr>
      <vt:lpstr>Lattices: Example 1</vt:lpstr>
      <vt:lpstr>Lattices: Example 2</vt:lpstr>
      <vt:lpstr>A Lattice Or Not a Lattice?</vt:lpstr>
      <vt:lpstr>Lattices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ajain</dc:creator>
  <cp:lastModifiedBy>ajain</cp:lastModifiedBy>
  <cp:revision>1</cp:revision>
  <dcterms:created xsi:type="dcterms:W3CDTF">2021-06-24T08:58:52Z</dcterms:created>
  <dcterms:modified xsi:type="dcterms:W3CDTF">2021-06-25T08:19:58Z</dcterms:modified>
</cp:coreProperties>
</file>