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31508-E2B6-4CE7-8961-913CCD27F79A}" type="datetimeFigureOut">
              <a:rPr lang="en-IN" smtClean="0"/>
              <a:t>30-05-2021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CED38-2837-4CA2-9D6E-23C26F28369A}" type="slidenum">
              <a:rPr lang="en-IN" smtClean="0"/>
              <a:t>‹#›</a:t>
            </a:fld>
            <a:endParaRPr lang="en-IN"/>
          </a:p>
        </p:txBody>
      </p:sp>
    </p:spTree>
    <p:extLst>
      <p:ext uri="{BB962C8B-B14F-4D97-AF65-F5344CB8AC3E}">
        <p14:creationId xmlns:p14="http://schemas.microsoft.com/office/powerpoint/2010/main" val="280057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BD54A8-06C3-4984-839B-44AC424C8207}"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65EB14E-49C8-43D8-A81E-7E0A718EB3E7}" type="slidenum">
              <a:rPr lang="en-IN" smtClean="0"/>
              <a:t>‹#›</a:t>
            </a:fld>
            <a:endParaRPr lang="en-IN"/>
          </a:p>
        </p:txBody>
      </p:sp>
    </p:spTree>
    <p:extLst>
      <p:ext uri="{BB962C8B-B14F-4D97-AF65-F5344CB8AC3E}">
        <p14:creationId xmlns:p14="http://schemas.microsoft.com/office/powerpoint/2010/main" val="168648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BD54A8-06C3-4984-839B-44AC424C8207}"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5EB14E-49C8-43D8-A81E-7E0A718EB3E7}" type="slidenum">
              <a:rPr lang="en-IN" smtClean="0"/>
              <a:t>‹#›</a:t>
            </a:fld>
            <a:endParaRPr lang="en-IN"/>
          </a:p>
        </p:txBody>
      </p:sp>
    </p:spTree>
    <p:extLst>
      <p:ext uri="{BB962C8B-B14F-4D97-AF65-F5344CB8AC3E}">
        <p14:creationId xmlns:p14="http://schemas.microsoft.com/office/powerpoint/2010/main" val="2466092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BD54A8-06C3-4984-839B-44AC424C8207}"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5EB14E-49C8-43D8-A81E-7E0A718EB3E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2900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CBD54A8-06C3-4984-839B-44AC424C8207}"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5EB14E-49C8-43D8-A81E-7E0A718EB3E7}" type="slidenum">
              <a:rPr lang="en-IN" smtClean="0"/>
              <a:t>‹#›</a:t>
            </a:fld>
            <a:endParaRPr lang="en-IN"/>
          </a:p>
        </p:txBody>
      </p:sp>
    </p:spTree>
    <p:extLst>
      <p:ext uri="{BB962C8B-B14F-4D97-AF65-F5344CB8AC3E}">
        <p14:creationId xmlns:p14="http://schemas.microsoft.com/office/powerpoint/2010/main" val="3517100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CBD54A8-06C3-4984-839B-44AC424C8207}"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5EB14E-49C8-43D8-A81E-7E0A718EB3E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568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CBD54A8-06C3-4984-839B-44AC424C8207}"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5EB14E-49C8-43D8-A81E-7E0A718EB3E7}" type="slidenum">
              <a:rPr lang="en-IN" smtClean="0"/>
              <a:t>‹#›</a:t>
            </a:fld>
            <a:endParaRPr lang="en-IN"/>
          </a:p>
        </p:txBody>
      </p:sp>
    </p:spTree>
    <p:extLst>
      <p:ext uri="{BB962C8B-B14F-4D97-AF65-F5344CB8AC3E}">
        <p14:creationId xmlns:p14="http://schemas.microsoft.com/office/powerpoint/2010/main" val="817152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D54A8-06C3-4984-839B-44AC424C8207}"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5EB14E-49C8-43D8-A81E-7E0A718EB3E7}" type="slidenum">
              <a:rPr lang="en-IN" smtClean="0"/>
              <a:t>‹#›</a:t>
            </a:fld>
            <a:endParaRPr lang="en-IN"/>
          </a:p>
        </p:txBody>
      </p:sp>
    </p:spTree>
    <p:extLst>
      <p:ext uri="{BB962C8B-B14F-4D97-AF65-F5344CB8AC3E}">
        <p14:creationId xmlns:p14="http://schemas.microsoft.com/office/powerpoint/2010/main" val="620735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D54A8-06C3-4984-839B-44AC424C8207}"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5EB14E-49C8-43D8-A81E-7E0A718EB3E7}" type="slidenum">
              <a:rPr lang="en-IN" smtClean="0"/>
              <a:t>‹#›</a:t>
            </a:fld>
            <a:endParaRPr lang="en-IN"/>
          </a:p>
        </p:txBody>
      </p:sp>
    </p:spTree>
    <p:extLst>
      <p:ext uri="{BB962C8B-B14F-4D97-AF65-F5344CB8AC3E}">
        <p14:creationId xmlns:p14="http://schemas.microsoft.com/office/powerpoint/2010/main" val="240389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D54A8-06C3-4984-839B-44AC424C8207}"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5EB14E-49C8-43D8-A81E-7E0A718EB3E7}" type="slidenum">
              <a:rPr lang="en-IN" smtClean="0"/>
              <a:t>‹#›</a:t>
            </a:fld>
            <a:endParaRPr lang="en-IN"/>
          </a:p>
        </p:txBody>
      </p:sp>
    </p:spTree>
    <p:extLst>
      <p:ext uri="{BB962C8B-B14F-4D97-AF65-F5344CB8AC3E}">
        <p14:creationId xmlns:p14="http://schemas.microsoft.com/office/powerpoint/2010/main" val="342421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BD54A8-06C3-4984-839B-44AC424C8207}" type="datetimeFigureOut">
              <a:rPr lang="en-IN" smtClean="0"/>
              <a:t>30-05-2021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5EB14E-49C8-43D8-A81E-7E0A718EB3E7}" type="slidenum">
              <a:rPr lang="en-IN" smtClean="0"/>
              <a:t>‹#›</a:t>
            </a:fld>
            <a:endParaRPr lang="en-IN"/>
          </a:p>
        </p:txBody>
      </p:sp>
    </p:spTree>
    <p:extLst>
      <p:ext uri="{BB962C8B-B14F-4D97-AF65-F5344CB8AC3E}">
        <p14:creationId xmlns:p14="http://schemas.microsoft.com/office/powerpoint/2010/main" val="132078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BD54A8-06C3-4984-839B-44AC424C8207}"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65EB14E-49C8-43D8-A81E-7E0A718EB3E7}" type="slidenum">
              <a:rPr lang="en-IN" smtClean="0"/>
              <a:t>‹#›</a:t>
            </a:fld>
            <a:endParaRPr lang="en-IN"/>
          </a:p>
        </p:txBody>
      </p:sp>
    </p:spTree>
    <p:extLst>
      <p:ext uri="{BB962C8B-B14F-4D97-AF65-F5344CB8AC3E}">
        <p14:creationId xmlns:p14="http://schemas.microsoft.com/office/powerpoint/2010/main" val="237080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BD54A8-06C3-4984-839B-44AC424C8207}" type="datetimeFigureOut">
              <a:rPr lang="en-IN" smtClean="0"/>
              <a:t>30-05-2021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65EB14E-49C8-43D8-A81E-7E0A718EB3E7}" type="slidenum">
              <a:rPr lang="en-IN" smtClean="0"/>
              <a:t>‹#›</a:t>
            </a:fld>
            <a:endParaRPr lang="en-IN"/>
          </a:p>
        </p:txBody>
      </p:sp>
    </p:spTree>
    <p:extLst>
      <p:ext uri="{BB962C8B-B14F-4D97-AF65-F5344CB8AC3E}">
        <p14:creationId xmlns:p14="http://schemas.microsoft.com/office/powerpoint/2010/main" val="23656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BD54A8-06C3-4984-839B-44AC424C8207}" type="datetimeFigureOut">
              <a:rPr lang="en-IN" smtClean="0"/>
              <a:t>30-05-2021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65EB14E-49C8-43D8-A81E-7E0A718EB3E7}" type="slidenum">
              <a:rPr lang="en-IN" smtClean="0"/>
              <a:t>‹#›</a:t>
            </a:fld>
            <a:endParaRPr lang="en-IN"/>
          </a:p>
        </p:txBody>
      </p:sp>
    </p:spTree>
    <p:extLst>
      <p:ext uri="{BB962C8B-B14F-4D97-AF65-F5344CB8AC3E}">
        <p14:creationId xmlns:p14="http://schemas.microsoft.com/office/powerpoint/2010/main" val="329362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D54A8-06C3-4984-839B-44AC424C8207}" type="datetimeFigureOut">
              <a:rPr lang="en-IN" smtClean="0"/>
              <a:t>30-05-2021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65EB14E-49C8-43D8-A81E-7E0A718EB3E7}" type="slidenum">
              <a:rPr lang="en-IN" smtClean="0"/>
              <a:t>‹#›</a:t>
            </a:fld>
            <a:endParaRPr lang="en-IN"/>
          </a:p>
        </p:txBody>
      </p:sp>
    </p:spTree>
    <p:extLst>
      <p:ext uri="{BB962C8B-B14F-4D97-AF65-F5344CB8AC3E}">
        <p14:creationId xmlns:p14="http://schemas.microsoft.com/office/powerpoint/2010/main" val="2486630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D54A8-06C3-4984-839B-44AC424C8207}"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65EB14E-49C8-43D8-A81E-7E0A718EB3E7}" type="slidenum">
              <a:rPr lang="en-IN" smtClean="0"/>
              <a:t>‹#›</a:t>
            </a:fld>
            <a:endParaRPr lang="en-IN"/>
          </a:p>
        </p:txBody>
      </p:sp>
    </p:spTree>
    <p:extLst>
      <p:ext uri="{BB962C8B-B14F-4D97-AF65-F5344CB8AC3E}">
        <p14:creationId xmlns:p14="http://schemas.microsoft.com/office/powerpoint/2010/main" val="402182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D54A8-06C3-4984-839B-44AC424C8207}" type="datetimeFigureOut">
              <a:rPr lang="en-IN" smtClean="0"/>
              <a:t>30-05-2021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5EB14E-49C8-43D8-A81E-7E0A718EB3E7}" type="slidenum">
              <a:rPr lang="en-IN" smtClean="0"/>
              <a:t>‹#›</a:t>
            </a:fld>
            <a:endParaRPr lang="en-IN"/>
          </a:p>
        </p:txBody>
      </p:sp>
    </p:spTree>
    <p:extLst>
      <p:ext uri="{BB962C8B-B14F-4D97-AF65-F5344CB8AC3E}">
        <p14:creationId xmlns:p14="http://schemas.microsoft.com/office/powerpoint/2010/main" val="2278409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CBD54A8-06C3-4984-839B-44AC424C8207}" type="datetimeFigureOut">
              <a:rPr lang="en-IN" smtClean="0"/>
              <a:t>30-05-2021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65EB14E-49C8-43D8-A81E-7E0A718EB3E7}" type="slidenum">
              <a:rPr lang="en-IN" smtClean="0"/>
              <a:t>‹#›</a:t>
            </a:fld>
            <a:endParaRPr lang="en-IN"/>
          </a:p>
        </p:txBody>
      </p:sp>
    </p:spTree>
    <p:extLst>
      <p:ext uri="{BB962C8B-B14F-4D97-AF65-F5344CB8AC3E}">
        <p14:creationId xmlns:p14="http://schemas.microsoft.com/office/powerpoint/2010/main" val="2459787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38ECF6-D9CD-40D3-8F9C-D2EAE920AFDD}"/>
              </a:ext>
            </a:extLst>
          </p:cNvPr>
          <p:cNvSpPr/>
          <p:nvPr/>
        </p:nvSpPr>
        <p:spPr>
          <a:xfrm>
            <a:off x="3524249" y="2967335"/>
            <a:ext cx="6467476" cy="1754326"/>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SETS</a:t>
            </a:r>
          </a:p>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By : Amogh Garg</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25403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C1EB-47FA-47D6-88F5-4B854A7D2B6C}"/>
              </a:ext>
            </a:extLst>
          </p:cNvPr>
          <p:cNvSpPr>
            <a:spLocks noGrp="1"/>
          </p:cNvSpPr>
          <p:nvPr>
            <p:ph type="title"/>
          </p:nvPr>
        </p:nvSpPr>
        <p:spPr>
          <a:xfrm>
            <a:off x="2592925" y="624110"/>
            <a:ext cx="8911687" cy="985615"/>
          </a:xfrm>
        </p:spPr>
        <p:txBody>
          <a:bodyPr/>
          <a:lstStyle/>
          <a:p>
            <a:r>
              <a:rPr lang="en-US" b="1" dirty="0">
                <a:solidFill>
                  <a:srgbClr val="0070C0"/>
                </a:solidFill>
              </a:rPr>
              <a:t>The Duality Principle</a:t>
            </a:r>
            <a:endParaRPr lang="en-IN" b="1" dirty="0">
              <a:solidFill>
                <a:srgbClr val="0070C0"/>
              </a:solidFill>
            </a:endParaRPr>
          </a:p>
        </p:txBody>
      </p:sp>
      <p:sp>
        <p:nvSpPr>
          <p:cNvPr id="5" name="Rectangle 3">
            <a:extLst>
              <a:ext uri="{FF2B5EF4-FFF2-40B4-BE49-F238E27FC236}">
                <a16:creationId xmlns:a16="http://schemas.microsoft.com/office/drawing/2014/main" id="{5CC7C26D-6935-4EF0-A75E-120A7EA5C7AE}"/>
              </a:ext>
            </a:extLst>
          </p:cNvPr>
          <p:cNvSpPr>
            <a:spLocks noGrp="1" noChangeArrowheads="1"/>
          </p:cNvSpPr>
          <p:nvPr>
            <p:ph idx="1"/>
          </p:nvPr>
        </p:nvSpPr>
        <p:spPr bwMode="auto">
          <a:xfrm>
            <a:off x="1665288" y="1391189"/>
            <a:ext cx="7546857" cy="29103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31740" rIns="0" bIns="1587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indent="-457200"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cs typeface="Arial" panose="020B0604020202020204" pitchFamily="34" charset="0"/>
              </a:rPr>
              <a:t>Any identity in </a:t>
            </a:r>
            <a:r>
              <a:rPr lang="en-US" altLang="en-US" sz="2000" dirty="0">
                <a:cs typeface="Arial" panose="020B0604020202020204" pitchFamily="34" charset="0"/>
              </a:rPr>
              <a:t>set theory</a:t>
            </a:r>
            <a:r>
              <a:rPr kumimoji="0" lang="en-US" altLang="en-US" sz="2000" b="0" i="0" u="none" strike="noStrike" cap="none" normalizeH="0" baseline="0" dirty="0">
                <a:ln>
                  <a:noFill/>
                </a:ln>
                <a:solidFill>
                  <a:srgbClr val="202122"/>
                </a:solidFill>
                <a:effectLst/>
                <a:cs typeface="Arial" panose="020B0604020202020204" pitchFamily="34" charset="0"/>
              </a:rPr>
              <a:t> which uses any or all of the operations:</a:t>
            </a:r>
            <a:endParaRPr kumimoji="0" lang="en-US" altLang="en-US" sz="2000" b="0" i="0" u="none" strike="noStrike" cap="none" normalizeH="0" baseline="0" dirty="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2000" dirty="0">
                <a:cs typeface="Arial" panose="020B0604020202020204" pitchFamily="34" charset="0"/>
              </a:rPr>
              <a:t>Set Intersection</a:t>
            </a:r>
            <a:r>
              <a:rPr kumimoji="0" lang="en-US" altLang="en-US" sz="2000" b="0" i="0" u="none" strike="noStrike" cap="none" normalizeH="0" baseline="0" dirty="0">
                <a:ln>
                  <a:noFill/>
                </a:ln>
                <a:solidFill>
                  <a:srgbClr val="202122"/>
                </a:solidFill>
                <a:effectLst/>
                <a:cs typeface="Arial" panose="020B0604020202020204" pitchFamily="34" charset="0"/>
              </a:rPr>
              <a:t> </a:t>
            </a:r>
            <a:r>
              <a:rPr lang="en-US" altLang="en-US" sz="2000" dirty="0">
                <a:solidFill>
                  <a:srgbClr val="202122"/>
                </a:solidFill>
                <a:latin typeface="MathJax_Main"/>
                <a:cs typeface="Arial" panose="020B0604020202020204" pitchFamily="34" charset="0"/>
              </a:rPr>
              <a:t>:</a:t>
            </a:r>
            <a:r>
              <a:rPr kumimoji="0" lang="en-US" altLang="en-US" sz="2000" b="0" i="0" u="none" strike="noStrike" cap="none" normalizeH="0" baseline="0" dirty="0">
                <a:ln>
                  <a:noFill/>
                </a:ln>
                <a:solidFill>
                  <a:srgbClr val="202122"/>
                </a:solidFill>
                <a:effectLst/>
                <a:cs typeface="Arial" panose="020B0604020202020204" pitchFamily="34" charset="0"/>
              </a:rPr>
              <a: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cs typeface="Arial" panose="020B0604020202020204" pitchFamily="34" charset="0"/>
              </a:rPr>
              <a:t>Set</a:t>
            </a:r>
            <a:r>
              <a:rPr kumimoji="0" lang="en-US" altLang="en-US" sz="2000" b="0" i="0" u="none" strike="noStrike" cap="none" normalizeH="0" dirty="0">
                <a:ln>
                  <a:noFill/>
                </a:ln>
                <a:effectLst/>
                <a:cs typeface="Arial" panose="020B0604020202020204" pitchFamily="34" charset="0"/>
              </a:rPr>
              <a:t> Union</a:t>
            </a:r>
            <a:r>
              <a:rPr kumimoji="0" lang="en-US" altLang="en-US" sz="2000" b="0" i="0" u="none" strike="noStrike" cap="none" normalizeH="0" baseline="0" dirty="0">
                <a:ln>
                  <a:noFill/>
                </a:ln>
                <a:effectLst/>
                <a:cs typeface="Arial" panose="020B0604020202020204" pitchFamily="34" charset="0"/>
              </a:rPr>
              <a:t> :</a:t>
            </a:r>
            <a:r>
              <a:rPr kumimoji="0" lang="en-US" altLang="en-US" sz="2000" b="0" i="0" u="none" strike="noStrike" cap="none" normalizeH="0" baseline="0" dirty="0">
                <a:ln>
                  <a:noFill/>
                </a:ln>
                <a:effectLst/>
                <a:latin typeface="MathJax_Main"/>
                <a:cs typeface="Arial" panose="020B0604020202020204" pitchFamily="34" charset="0"/>
              </a:rPr>
              <a:t>∪</a:t>
            </a:r>
            <a:r>
              <a:rPr lang="en-US" altLang="en-US" sz="2000" dirty="0">
                <a:cs typeface="Arial" panose="020B0604020202020204" pitchFamily="34" charset="0"/>
              </a:rPr>
              <a:t> </a:t>
            </a:r>
            <a:endParaRPr kumimoji="0" lang="en-US" altLang="en-US" sz="2000" b="0" i="0" u="none" strike="noStrike" cap="none" normalizeH="0" baseline="0" dirty="0">
              <a:ln>
                <a:noFill/>
              </a:ln>
              <a:effectLst/>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cs typeface="Arial" panose="020B0604020202020204" pitchFamily="34" charset="0"/>
              </a:rPr>
              <a:t>Empty set</a:t>
            </a:r>
            <a:r>
              <a:rPr lang="en-US" altLang="en-US" sz="2000" dirty="0">
                <a:cs typeface="Arial" panose="020B0604020202020204" pitchFamily="34" charset="0"/>
              </a:rPr>
              <a:t> </a:t>
            </a:r>
            <a:r>
              <a:rPr kumimoji="0" lang="en-US" altLang="en-US" sz="2000" b="0" i="0" u="none" strike="noStrike" cap="none" normalizeH="0" baseline="0" dirty="0">
                <a:ln>
                  <a:noFill/>
                </a:ln>
                <a:effectLst/>
                <a:cs typeface="Arial" panose="020B0604020202020204" pitchFamily="34" charset="0"/>
              </a:rPr>
              <a:t>:</a:t>
            </a:r>
            <a:r>
              <a:rPr kumimoji="0" lang="en-US" altLang="en-US" sz="2000" b="0" i="0" u="none" strike="noStrike" cap="none" normalizeH="0" baseline="0" dirty="0">
                <a:ln>
                  <a:noFill/>
                </a:ln>
                <a:effectLst/>
                <a:latin typeface="MathJax_AMS"/>
                <a:cs typeface="Arial" panose="020B0604020202020204" pitchFamily="34" charset="0"/>
              </a:rPr>
              <a:t>∅</a:t>
            </a:r>
            <a:endParaRPr kumimoji="0" lang="en-US" altLang="en-US" sz="2000" b="0" i="0" u="none" strike="noStrike" cap="none" normalizeH="0" baseline="0" dirty="0">
              <a:ln>
                <a:noFill/>
              </a:ln>
              <a:effectLst/>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strike="noStrike" cap="none" normalizeH="0" baseline="0" dirty="0">
                <a:ln>
                  <a:noFill/>
                </a:ln>
                <a:effectLst/>
                <a:cs typeface="Arial" panose="020B0604020202020204" pitchFamily="34" charset="0"/>
              </a:rPr>
              <a:t>Universal set </a:t>
            </a:r>
            <a:r>
              <a:rPr lang="en-US" altLang="en-US" sz="2000" dirty="0">
                <a:solidFill>
                  <a:srgbClr val="202122"/>
                </a:solidFill>
                <a:latin typeface="MathJax_AMS"/>
                <a:cs typeface="Arial" panose="020B0604020202020204" pitchFamily="34" charset="0"/>
              </a:rPr>
              <a:t>:</a:t>
            </a:r>
            <a:r>
              <a:rPr kumimoji="0" lang="en-US" altLang="en-US" sz="2000" b="0" i="0" u="none" strike="noStrike" cap="none" normalizeH="0" baseline="0" dirty="0">
                <a:ln>
                  <a:noFill/>
                </a:ln>
                <a:solidFill>
                  <a:srgbClr val="202122"/>
                </a:solidFill>
                <a:effectLst/>
                <a:cs typeface="Arial" panose="020B0604020202020204" pitchFamily="34" charset="0"/>
              </a:rPr>
              <a:t>U</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cs typeface="Arial" panose="020B0604020202020204" pitchFamily="34" charset="0"/>
              </a:rPr>
              <a:t>and none other, remains valid if:</a:t>
            </a:r>
            <a:endParaRPr kumimoji="0" lang="en-US" altLang="en-US" sz="2000" b="0" i="0" u="none" strike="noStrike" cap="none" normalizeH="0" baseline="0" dirty="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cs typeface="Arial" panose="020B0604020202020204" pitchFamily="34" charset="0"/>
              </a:rPr>
              <a:t>∩ and </a:t>
            </a:r>
            <a:r>
              <a:rPr kumimoji="0" lang="en-US" altLang="en-US" sz="2000" b="0" i="0" u="none" strike="noStrike" cap="none" normalizeH="0" baseline="0" dirty="0">
                <a:ln>
                  <a:noFill/>
                </a:ln>
                <a:solidFill>
                  <a:srgbClr val="202122"/>
                </a:solidFill>
                <a:effectLst/>
                <a:latin typeface="MathJax_Main"/>
                <a:cs typeface="Arial" panose="020B0604020202020204" pitchFamily="34" charset="0"/>
              </a:rPr>
              <a:t>∪</a:t>
            </a:r>
            <a:r>
              <a:rPr kumimoji="0" lang="en-US" altLang="en-US" sz="2000" b="0" i="0" u="none" strike="noStrike" cap="none" normalizeH="0" baseline="0" dirty="0">
                <a:ln>
                  <a:noFill/>
                </a:ln>
                <a:solidFill>
                  <a:srgbClr val="202122"/>
                </a:solidFill>
                <a:effectLst/>
                <a:cs typeface="Arial" panose="020B0604020202020204" pitchFamily="34" charset="0"/>
              </a:rPr>
              <a:t> are exchanged throughout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2"/>
                </a:solidFill>
                <a:effectLst/>
                <a:cs typeface="Arial" panose="020B0604020202020204" pitchFamily="34" charset="0"/>
              </a:rPr>
              <a:t>∅ and U are exchanged throughout.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9" name="Picture 5" descr="Lectures On Sets 3 (video lessons, examples and solutions)">
            <a:extLst>
              <a:ext uri="{FF2B5EF4-FFF2-40B4-BE49-F238E27FC236}">
                <a16:creationId xmlns:a16="http://schemas.microsoft.com/office/drawing/2014/main" id="{9690CD1A-C9FD-4D73-A972-631FBF3D4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4019550"/>
            <a:ext cx="5734109"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983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2B8B-31F4-42BE-B06B-39F8AFE7CDFA}"/>
              </a:ext>
            </a:extLst>
          </p:cNvPr>
          <p:cNvSpPr>
            <a:spLocks noGrp="1"/>
          </p:cNvSpPr>
          <p:nvPr>
            <p:ph type="title"/>
          </p:nvPr>
        </p:nvSpPr>
        <p:spPr/>
        <p:txBody>
          <a:bodyPr/>
          <a:lstStyle/>
          <a:p>
            <a:r>
              <a:rPr lang="en-US" b="1" dirty="0">
                <a:solidFill>
                  <a:srgbClr val="0070C0"/>
                </a:solidFill>
              </a:rPr>
              <a:t>COUNTING AND SETS</a:t>
            </a:r>
            <a:endParaRPr lang="en-IN" b="1" dirty="0">
              <a:solidFill>
                <a:srgbClr val="0070C0"/>
              </a:solidFill>
            </a:endParaRPr>
          </a:p>
        </p:txBody>
      </p:sp>
      <p:sp>
        <p:nvSpPr>
          <p:cNvPr id="3" name="Content Placeholder 2">
            <a:extLst>
              <a:ext uri="{FF2B5EF4-FFF2-40B4-BE49-F238E27FC236}">
                <a16:creationId xmlns:a16="http://schemas.microsoft.com/office/drawing/2014/main" id="{80EDB397-D09F-41F5-A3FB-C6D1A551AE8A}"/>
              </a:ext>
            </a:extLst>
          </p:cNvPr>
          <p:cNvSpPr>
            <a:spLocks noGrp="1"/>
          </p:cNvSpPr>
          <p:nvPr>
            <p:ph idx="1"/>
          </p:nvPr>
        </p:nvSpPr>
        <p:spPr/>
        <p:txBody>
          <a:bodyPr>
            <a:normAutofit/>
          </a:bodyPr>
          <a:lstStyle/>
          <a:p>
            <a:r>
              <a:rPr lang="en-US" sz="2800" dirty="0"/>
              <a:t>Addition Principle</a:t>
            </a:r>
          </a:p>
          <a:p>
            <a:r>
              <a:rPr lang="en-US" sz="2800" dirty="0"/>
              <a:t>Multiplication Principle</a:t>
            </a:r>
          </a:p>
          <a:p>
            <a:r>
              <a:rPr lang="en-US" sz="2800" dirty="0"/>
              <a:t>Permutation and Combination</a:t>
            </a:r>
            <a:endParaRPr lang="en-IN" sz="2800" dirty="0"/>
          </a:p>
        </p:txBody>
      </p:sp>
    </p:spTree>
    <p:extLst>
      <p:ext uri="{BB962C8B-B14F-4D97-AF65-F5344CB8AC3E}">
        <p14:creationId xmlns:p14="http://schemas.microsoft.com/office/powerpoint/2010/main" val="1262278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8683-BEC2-4C15-B369-7467359C658D}"/>
              </a:ext>
            </a:extLst>
          </p:cNvPr>
          <p:cNvSpPr>
            <a:spLocks noGrp="1"/>
          </p:cNvSpPr>
          <p:nvPr>
            <p:ph type="title"/>
          </p:nvPr>
        </p:nvSpPr>
        <p:spPr/>
        <p:txBody>
          <a:bodyPr/>
          <a:lstStyle/>
          <a:p>
            <a:r>
              <a:rPr lang="en-US" b="1" dirty="0">
                <a:solidFill>
                  <a:srgbClr val="0070C0"/>
                </a:solidFill>
              </a:rPr>
              <a:t>Addition Principle</a:t>
            </a:r>
            <a:endParaRPr lang="en-IN" b="1" dirty="0">
              <a:solidFill>
                <a:srgbClr val="0070C0"/>
              </a:solidFill>
            </a:endParaRPr>
          </a:p>
        </p:txBody>
      </p:sp>
      <p:sp>
        <p:nvSpPr>
          <p:cNvPr id="3" name="Content Placeholder 2">
            <a:extLst>
              <a:ext uri="{FF2B5EF4-FFF2-40B4-BE49-F238E27FC236}">
                <a16:creationId xmlns:a16="http://schemas.microsoft.com/office/drawing/2014/main" id="{5F3E5BD7-AE68-4861-ADA2-574A51F0DF02}"/>
              </a:ext>
            </a:extLst>
          </p:cNvPr>
          <p:cNvSpPr>
            <a:spLocks noGrp="1"/>
          </p:cNvSpPr>
          <p:nvPr>
            <p:ph idx="1"/>
          </p:nvPr>
        </p:nvSpPr>
        <p:spPr/>
        <p:txBody>
          <a:bodyPr/>
          <a:lstStyle/>
          <a:p>
            <a:r>
              <a:rPr lang="en-US" dirty="0">
                <a:solidFill>
                  <a:srgbClr val="000000"/>
                </a:solidFill>
                <a:latin typeface="Open Sans" panose="020B0606030504020204" pitchFamily="34" charset="0"/>
              </a:rPr>
              <a:t>It</a:t>
            </a:r>
            <a:r>
              <a:rPr lang="en-US" i="0" dirty="0">
                <a:solidFill>
                  <a:srgbClr val="000000"/>
                </a:solidFill>
                <a:effectLst/>
                <a:latin typeface="Open Sans" panose="020B0606030504020204" pitchFamily="34" charset="0"/>
              </a:rPr>
              <a:t> </a:t>
            </a:r>
            <a:r>
              <a:rPr lang="en-US" b="0" i="0" dirty="0">
                <a:solidFill>
                  <a:srgbClr val="000000"/>
                </a:solidFill>
                <a:effectLst/>
                <a:latin typeface="Open Sans" panose="020B0606030504020204" pitchFamily="34" charset="0"/>
              </a:rPr>
              <a:t>states that if event A can occur in m ways, and event B can occur in n </a:t>
            </a:r>
            <a:r>
              <a:rPr lang="en-US" b="1" dirty="0">
                <a:solidFill>
                  <a:srgbClr val="000000"/>
                </a:solidFill>
                <a:effectLst/>
                <a:latin typeface="Open Sans" panose="020B0606030504020204" pitchFamily="34" charset="0"/>
              </a:rPr>
              <a:t>disjoint</a:t>
            </a:r>
            <a:r>
              <a:rPr lang="en-US" b="0" i="0" dirty="0">
                <a:solidFill>
                  <a:srgbClr val="000000"/>
                </a:solidFill>
                <a:effectLst/>
                <a:latin typeface="Open Sans" panose="020B0606030504020204" pitchFamily="34" charset="0"/>
              </a:rPr>
              <a:t> ways, then the event “A or B” can occur in m + n ways.</a:t>
            </a:r>
          </a:p>
          <a:p>
            <a:r>
              <a:rPr lang="en-US" dirty="0">
                <a:solidFill>
                  <a:srgbClr val="000000"/>
                </a:solidFill>
                <a:latin typeface="Open Sans" panose="020B0606030504020204" pitchFamily="34" charset="0"/>
              </a:rPr>
              <a:t>EXAMPLE : </a:t>
            </a:r>
            <a:r>
              <a:rPr lang="en-US" b="0" i="0" dirty="0">
                <a:solidFill>
                  <a:srgbClr val="000000"/>
                </a:solidFill>
                <a:effectLst/>
                <a:latin typeface="Open Sans" panose="020B0606030504020204" pitchFamily="34" charset="0"/>
              </a:rPr>
              <a:t>How many two letter “words” start with either A or B?</a:t>
            </a:r>
          </a:p>
          <a:p>
            <a:r>
              <a:rPr lang="en-US" dirty="0">
                <a:solidFill>
                  <a:srgbClr val="000000"/>
                </a:solidFill>
                <a:latin typeface="Open Sans" panose="020B0606030504020204" pitchFamily="34" charset="0"/>
              </a:rPr>
              <a:t>ANS : </a:t>
            </a:r>
            <a:r>
              <a:rPr lang="en-US" b="0" i="0" dirty="0">
                <a:solidFill>
                  <a:srgbClr val="000000"/>
                </a:solidFill>
                <a:effectLst/>
                <a:latin typeface="Open Sans" panose="020B0606030504020204" pitchFamily="34" charset="0"/>
              </a:rPr>
              <a:t>We just need to select the second letter, which can be accomplished in 26 ways. So there are 26 words starting with A. There are also 26 words that start with B. To select a word which starts with either A or B, we can pick the word from the first 26 or the second 26, for a total of 52 words.</a:t>
            </a:r>
            <a:endParaRPr lang="en-US" dirty="0">
              <a:solidFill>
                <a:srgbClr val="000000"/>
              </a:solidFill>
              <a:latin typeface="Open Sans" panose="020B0606030504020204" pitchFamily="34" charset="0"/>
            </a:endParaRPr>
          </a:p>
          <a:p>
            <a:endParaRPr lang="en-IN" dirty="0"/>
          </a:p>
        </p:txBody>
      </p:sp>
    </p:spTree>
    <p:extLst>
      <p:ext uri="{BB962C8B-B14F-4D97-AF65-F5344CB8AC3E}">
        <p14:creationId xmlns:p14="http://schemas.microsoft.com/office/powerpoint/2010/main" val="4028322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9D5F-DFD3-4144-99F0-621134142804}"/>
              </a:ext>
            </a:extLst>
          </p:cNvPr>
          <p:cNvSpPr>
            <a:spLocks noGrp="1"/>
          </p:cNvSpPr>
          <p:nvPr>
            <p:ph type="title"/>
          </p:nvPr>
        </p:nvSpPr>
        <p:spPr/>
        <p:txBody>
          <a:bodyPr/>
          <a:lstStyle/>
          <a:p>
            <a:r>
              <a:rPr lang="en-US" b="1" dirty="0">
                <a:solidFill>
                  <a:srgbClr val="0070C0"/>
                </a:solidFill>
              </a:rPr>
              <a:t>MULTIPLICATION PRINCIPLE/RULE OF PRODUCTS</a:t>
            </a:r>
            <a:endParaRPr lang="en-IN" b="1" dirty="0">
              <a:solidFill>
                <a:srgbClr val="0070C0"/>
              </a:solidFill>
            </a:endParaRPr>
          </a:p>
        </p:txBody>
      </p:sp>
      <p:sp>
        <p:nvSpPr>
          <p:cNvPr id="3" name="Content Placeholder 2">
            <a:extLst>
              <a:ext uri="{FF2B5EF4-FFF2-40B4-BE49-F238E27FC236}">
                <a16:creationId xmlns:a16="http://schemas.microsoft.com/office/drawing/2014/main" id="{2ED237D3-EA43-4AEF-8476-258DB5BD2875}"/>
              </a:ext>
            </a:extLst>
          </p:cNvPr>
          <p:cNvSpPr>
            <a:spLocks noGrp="1"/>
          </p:cNvSpPr>
          <p:nvPr>
            <p:ph idx="1"/>
          </p:nvPr>
        </p:nvSpPr>
        <p:spPr/>
        <p:txBody>
          <a:bodyPr/>
          <a:lstStyle/>
          <a:p>
            <a:r>
              <a:rPr lang="en-US" dirty="0">
                <a:solidFill>
                  <a:srgbClr val="000000"/>
                </a:solidFill>
                <a:latin typeface="Open Sans" panose="020B0606030504020204" pitchFamily="34" charset="0"/>
              </a:rPr>
              <a:t>It </a:t>
            </a:r>
            <a:r>
              <a:rPr lang="en-US" b="0" i="0" dirty="0">
                <a:solidFill>
                  <a:srgbClr val="000000"/>
                </a:solidFill>
                <a:effectLst/>
                <a:latin typeface="Open Sans" panose="020B0606030504020204" pitchFamily="34" charset="0"/>
              </a:rPr>
              <a:t>states that if event A can occur in m ways, and each possibility for A allows for exactly n ways for event B, then the event “A and B” can occur in m x n ways. OR</a:t>
            </a:r>
          </a:p>
          <a:p>
            <a:r>
              <a:rPr lang="en-US" dirty="0"/>
              <a:t>If there are n ways to perform action 1 and then by m ways to perform action 2, then there are n · m ways to perform action 1 followed by action 2.</a:t>
            </a:r>
          </a:p>
          <a:p>
            <a:r>
              <a:rPr lang="en-US" b="0" i="0" dirty="0">
                <a:solidFill>
                  <a:srgbClr val="000000"/>
                </a:solidFill>
                <a:effectLst/>
                <a:latin typeface="Open Sans" panose="020B0606030504020204" pitchFamily="34" charset="0"/>
              </a:rPr>
              <a:t>EXAMPLE : Let A={1,2} and B={3,4,5}. Find </a:t>
            </a:r>
            <a:r>
              <a:rPr lang="en-US" b="0" i="0" dirty="0">
                <a:solidFill>
                  <a:srgbClr val="000000"/>
                </a:solidFill>
                <a:effectLst/>
                <a:latin typeface="MJXc-TeX-math-I"/>
              </a:rPr>
              <a:t>A</a:t>
            </a:r>
            <a:r>
              <a:rPr lang="en-US" b="0" i="0" dirty="0">
                <a:solidFill>
                  <a:srgbClr val="000000"/>
                </a:solidFill>
                <a:effectLst/>
                <a:latin typeface="MJXc-TeX-main-R"/>
              </a:rPr>
              <a:t>×</a:t>
            </a:r>
            <a:r>
              <a:rPr lang="en-US" b="0" i="0" dirty="0">
                <a:solidFill>
                  <a:srgbClr val="000000"/>
                </a:solidFill>
                <a:effectLst/>
                <a:latin typeface="MJXc-TeX-math-I"/>
              </a:rPr>
              <a:t>B</a:t>
            </a:r>
            <a:r>
              <a:rPr lang="en-US" b="0" i="0" dirty="0">
                <a:solidFill>
                  <a:srgbClr val="000000"/>
                </a:solidFill>
                <a:effectLst/>
                <a:latin typeface="Open Sans" panose="020B0606030504020204" pitchFamily="34" charset="0"/>
              </a:rPr>
              <a:t>.</a:t>
            </a:r>
          </a:p>
          <a:p>
            <a:pPr algn="l"/>
            <a:r>
              <a:rPr lang="en-US" dirty="0">
                <a:solidFill>
                  <a:srgbClr val="000000"/>
                </a:solidFill>
                <a:latin typeface="Open Sans" panose="020B0606030504020204" pitchFamily="34" charset="0"/>
              </a:rPr>
              <a:t>ANS : </a:t>
            </a:r>
            <a:r>
              <a:rPr lang="en-US" b="0" i="0" dirty="0">
                <a:solidFill>
                  <a:srgbClr val="000000"/>
                </a:solidFill>
                <a:effectLst/>
                <a:latin typeface="Open Sans" panose="020B0606030504020204" pitchFamily="34" charset="0"/>
              </a:rPr>
              <a:t>We want to find ordered pairs (a , b) where a can be either 1 or 2 and b can be either 3, 4, or 5. A×B is the set of all of these pairs: </a:t>
            </a:r>
            <a:r>
              <a:rPr lang="en-US" b="0" i="0" dirty="0">
                <a:solidFill>
                  <a:srgbClr val="000000"/>
                </a:solidFill>
                <a:effectLst/>
                <a:latin typeface="MJXc-TeX-math-I"/>
              </a:rPr>
              <a:t>A</a:t>
            </a:r>
            <a:r>
              <a:rPr lang="en-US" b="0" i="0" dirty="0">
                <a:solidFill>
                  <a:srgbClr val="000000"/>
                </a:solidFill>
                <a:effectLst/>
                <a:latin typeface="MJXc-TeX-main-R"/>
              </a:rPr>
              <a:t>×</a:t>
            </a:r>
            <a:r>
              <a:rPr lang="en-US" b="0" i="0" dirty="0">
                <a:solidFill>
                  <a:srgbClr val="000000"/>
                </a:solidFill>
                <a:effectLst/>
                <a:latin typeface="MJXc-TeX-math-I"/>
              </a:rPr>
              <a:t>B</a:t>
            </a:r>
            <a:r>
              <a:rPr lang="en-US" b="0" i="0" dirty="0">
                <a:solidFill>
                  <a:srgbClr val="000000"/>
                </a:solidFill>
                <a:effectLst/>
                <a:latin typeface="MJXc-TeX-main-R"/>
              </a:rPr>
              <a:t>={(1,3),(1,4),(1,5),(2,3),(2,4),(2,5)}.</a:t>
            </a:r>
            <a:endParaRPr lang="en-US" b="0" i="0" dirty="0">
              <a:solidFill>
                <a:srgbClr val="000000"/>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186682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B5DA-7674-4A18-81D3-8BEF7A2EE802}"/>
              </a:ext>
            </a:extLst>
          </p:cNvPr>
          <p:cNvSpPr>
            <a:spLocks noGrp="1"/>
          </p:cNvSpPr>
          <p:nvPr>
            <p:ph type="title"/>
          </p:nvPr>
        </p:nvSpPr>
        <p:spPr>
          <a:xfrm>
            <a:off x="2592925" y="624110"/>
            <a:ext cx="8911687" cy="861790"/>
          </a:xfrm>
        </p:spPr>
        <p:txBody>
          <a:bodyPr/>
          <a:lstStyle/>
          <a:p>
            <a:r>
              <a:rPr lang="en-US" b="1" dirty="0">
                <a:solidFill>
                  <a:srgbClr val="0070C0"/>
                </a:solidFill>
              </a:rPr>
              <a:t>PERMUTATION AND COMBINATION</a:t>
            </a:r>
            <a:endParaRPr lang="en-IN" b="1" dirty="0">
              <a:solidFill>
                <a:srgbClr val="0070C0"/>
              </a:solidFill>
            </a:endParaRPr>
          </a:p>
        </p:txBody>
      </p:sp>
      <p:pic>
        <p:nvPicPr>
          <p:cNvPr id="5" name="Content Placeholder 4">
            <a:extLst>
              <a:ext uri="{FF2B5EF4-FFF2-40B4-BE49-F238E27FC236}">
                <a16:creationId xmlns:a16="http://schemas.microsoft.com/office/drawing/2014/main" id="{13E71F4E-B800-4662-90B4-9CBE6BC0AF15}"/>
              </a:ext>
            </a:extLst>
          </p:cNvPr>
          <p:cNvPicPr>
            <a:picLocks noGrp="1" noChangeAspect="1"/>
          </p:cNvPicPr>
          <p:nvPr>
            <p:ph idx="1"/>
          </p:nvPr>
        </p:nvPicPr>
        <p:blipFill>
          <a:blip r:embed="rId2"/>
          <a:stretch>
            <a:fillRect/>
          </a:stretch>
        </p:blipFill>
        <p:spPr>
          <a:xfrm>
            <a:off x="2498725" y="1251272"/>
            <a:ext cx="8029575" cy="1645286"/>
          </a:xfrm>
        </p:spPr>
      </p:pic>
      <p:sp>
        <p:nvSpPr>
          <p:cNvPr id="6" name="TextBox 5">
            <a:extLst>
              <a:ext uri="{FF2B5EF4-FFF2-40B4-BE49-F238E27FC236}">
                <a16:creationId xmlns:a16="http://schemas.microsoft.com/office/drawing/2014/main" id="{AC741DB8-92B4-49A5-A545-29FD8868F28A}"/>
              </a:ext>
            </a:extLst>
          </p:cNvPr>
          <p:cNvSpPr txBox="1"/>
          <p:nvPr/>
        </p:nvSpPr>
        <p:spPr>
          <a:xfrm>
            <a:off x="2498725" y="2959104"/>
            <a:ext cx="8029575" cy="646331"/>
          </a:xfrm>
          <a:prstGeom prst="rect">
            <a:avLst/>
          </a:prstGeom>
          <a:noFill/>
        </p:spPr>
        <p:txBody>
          <a:bodyPr wrap="square" rtlCol="0">
            <a:spAutoFit/>
          </a:bodyPr>
          <a:lstStyle/>
          <a:p>
            <a:r>
              <a:rPr lang="en-US" dirty="0"/>
              <a:t>EXAMPLE : For example, the set {a, b, c} has six permutations: </a:t>
            </a:r>
            <a:r>
              <a:rPr lang="en-US" dirty="0" err="1"/>
              <a:t>abc</a:t>
            </a:r>
            <a:r>
              <a:rPr lang="en-US" dirty="0"/>
              <a:t>, </a:t>
            </a:r>
            <a:r>
              <a:rPr lang="en-US" dirty="0" err="1"/>
              <a:t>acb</a:t>
            </a:r>
            <a:r>
              <a:rPr lang="en-US" dirty="0"/>
              <a:t>, bac, </a:t>
            </a:r>
            <a:r>
              <a:rPr lang="en-US" dirty="0" err="1"/>
              <a:t>bca</a:t>
            </a:r>
            <a:r>
              <a:rPr lang="en-US" dirty="0"/>
              <a:t>, cab, cba</a:t>
            </a:r>
            <a:endParaRPr lang="en-IN" dirty="0"/>
          </a:p>
        </p:txBody>
      </p:sp>
      <p:pic>
        <p:nvPicPr>
          <p:cNvPr id="8" name="Picture 7">
            <a:extLst>
              <a:ext uri="{FF2B5EF4-FFF2-40B4-BE49-F238E27FC236}">
                <a16:creationId xmlns:a16="http://schemas.microsoft.com/office/drawing/2014/main" id="{11414896-A825-4C9B-8B0D-BBCA53C9A974}"/>
              </a:ext>
            </a:extLst>
          </p:cNvPr>
          <p:cNvPicPr>
            <a:picLocks noChangeAspect="1"/>
          </p:cNvPicPr>
          <p:nvPr/>
        </p:nvPicPr>
        <p:blipFill>
          <a:blip r:embed="rId3"/>
          <a:stretch>
            <a:fillRect/>
          </a:stretch>
        </p:blipFill>
        <p:spPr>
          <a:xfrm>
            <a:off x="2498724" y="3667981"/>
            <a:ext cx="8029575" cy="1714500"/>
          </a:xfrm>
          <a:prstGeom prst="rect">
            <a:avLst/>
          </a:prstGeom>
        </p:spPr>
      </p:pic>
      <p:sp>
        <p:nvSpPr>
          <p:cNvPr id="9" name="TextBox 8">
            <a:extLst>
              <a:ext uri="{FF2B5EF4-FFF2-40B4-BE49-F238E27FC236}">
                <a16:creationId xmlns:a16="http://schemas.microsoft.com/office/drawing/2014/main" id="{217CB66D-D998-4E98-987E-64F2A2ADA692}"/>
              </a:ext>
            </a:extLst>
          </p:cNvPr>
          <p:cNvSpPr txBox="1"/>
          <p:nvPr/>
        </p:nvSpPr>
        <p:spPr>
          <a:xfrm>
            <a:off x="2498724" y="5610225"/>
            <a:ext cx="8029575" cy="923330"/>
          </a:xfrm>
          <a:prstGeom prst="rect">
            <a:avLst/>
          </a:prstGeom>
          <a:noFill/>
        </p:spPr>
        <p:txBody>
          <a:bodyPr wrap="square" rtlCol="0">
            <a:spAutoFit/>
          </a:bodyPr>
          <a:lstStyle/>
          <a:p>
            <a:r>
              <a:rPr lang="en-US" dirty="0"/>
              <a:t>EXAMPLE : List all the combinations of 3 elements out of the set {a, b, c, d}. We can list all the combinations by listing all the subsets of exactly 3 elements. {a, b, c} {a, b, d} {a, c, d} {b, c, d}</a:t>
            </a:r>
            <a:endParaRPr lang="en-IN" dirty="0"/>
          </a:p>
        </p:txBody>
      </p:sp>
    </p:spTree>
    <p:extLst>
      <p:ext uri="{BB962C8B-B14F-4D97-AF65-F5344CB8AC3E}">
        <p14:creationId xmlns:p14="http://schemas.microsoft.com/office/powerpoint/2010/main" val="6150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4BE2-1CA3-4A8F-98CC-2DEB647206CC}"/>
              </a:ext>
            </a:extLst>
          </p:cNvPr>
          <p:cNvSpPr>
            <a:spLocks noGrp="1"/>
          </p:cNvSpPr>
          <p:nvPr>
            <p:ph type="title"/>
          </p:nvPr>
        </p:nvSpPr>
        <p:spPr>
          <a:xfrm>
            <a:off x="2592925" y="624110"/>
            <a:ext cx="8911687" cy="795115"/>
          </a:xfrm>
        </p:spPr>
        <p:txBody>
          <a:bodyPr/>
          <a:lstStyle/>
          <a:p>
            <a:r>
              <a:rPr lang="en-US" b="1" dirty="0">
                <a:solidFill>
                  <a:srgbClr val="0070C0"/>
                </a:solidFill>
              </a:rPr>
              <a:t>PRINCIPLE OF INCLUSION-EXCLUSION</a:t>
            </a:r>
            <a:endParaRPr lang="en-IN" b="1" dirty="0">
              <a:solidFill>
                <a:srgbClr val="0070C0"/>
              </a:solidFill>
            </a:endParaRPr>
          </a:p>
        </p:txBody>
      </p:sp>
      <p:sp>
        <p:nvSpPr>
          <p:cNvPr id="3" name="Content Placeholder 2">
            <a:extLst>
              <a:ext uri="{FF2B5EF4-FFF2-40B4-BE49-F238E27FC236}">
                <a16:creationId xmlns:a16="http://schemas.microsoft.com/office/drawing/2014/main" id="{8269E373-78C6-47C7-8C89-2B8CBE2DF5EF}"/>
              </a:ext>
            </a:extLst>
          </p:cNvPr>
          <p:cNvSpPr>
            <a:spLocks noGrp="1"/>
          </p:cNvSpPr>
          <p:nvPr>
            <p:ph idx="1"/>
          </p:nvPr>
        </p:nvSpPr>
        <p:spPr>
          <a:xfrm>
            <a:off x="2589212" y="1533525"/>
            <a:ext cx="8915400" cy="4377697"/>
          </a:xfrm>
        </p:spPr>
        <p:txBody>
          <a:bodyPr/>
          <a:lstStyle/>
          <a:p>
            <a:r>
              <a:rPr lang="en-US" b="0" i="0" dirty="0">
                <a:solidFill>
                  <a:srgbClr val="000000"/>
                </a:solidFill>
                <a:effectLst/>
                <a:latin typeface="Roboto" panose="02000000000000000000" pitchFamily="2" charset="0"/>
              </a:rPr>
              <a:t>The </a:t>
            </a:r>
            <a:r>
              <a:rPr lang="en-US" i="0" dirty="0">
                <a:solidFill>
                  <a:srgbClr val="000000"/>
                </a:solidFill>
                <a:effectLst/>
                <a:latin typeface="Roboto" panose="02000000000000000000" pitchFamily="2" charset="0"/>
              </a:rPr>
              <a:t>Principle of Inclusion-Exclusion </a:t>
            </a:r>
            <a:r>
              <a:rPr lang="en-US" b="0" i="0" dirty="0">
                <a:solidFill>
                  <a:srgbClr val="000000"/>
                </a:solidFill>
                <a:effectLst/>
                <a:latin typeface="Roboto" panose="02000000000000000000" pitchFamily="2" charset="0"/>
              </a:rPr>
              <a:t>(abbreviated PIE) provides an organized method/formula to find the number of </a:t>
            </a:r>
            <a:r>
              <a:rPr lang="en-US" dirty="0">
                <a:solidFill>
                  <a:schemeClr val="tx1"/>
                </a:solidFill>
                <a:latin typeface="Roboto" panose="02000000000000000000" pitchFamily="2" charset="0"/>
              </a:rPr>
              <a:t>elements</a:t>
            </a:r>
            <a:r>
              <a:rPr lang="en-US" dirty="0">
                <a:solidFill>
                  <a:srgbClr val="000000"/>
                </a:solidFill>
                <a:latin typeface="Roboto" panose="02000000000000000000" pitchFamily="2" charset="0"/>
              </a:rPr>
              <a:t> </a:t>
            </a:r>
            <a:r>
              <a:rPr lang="en-US" b="0" i="0" dirty="0">
                <a:solidFill>
                  <a:srgbClr val="000000"/>
                </a:solidFill>
                <a:effectLst/>
                <a:latin typeface="Roboto" panose="02000000000000000000" pitchFamily="2" charset="0"/>
              </a:rPr>
              <a:t>n the </a:t>
            </a:r>
            <a:r>
              <a:rPr lang="en-US" dirty="0">
                <a:solidFill>
                  <a:schemeClr val="tx1"/>
                </a:solidFill>
                <a:latin typeface="Roboto" panose="02000000000000000000" pitchFamily="2" charset="0"/>
              </a:rPr>
              <a:t>union</a:t>
            </a:r>
            <a:r>
              <a:rPr lang="en-US" b="0" i="0" dirty="0">
                <a:solidFill>
                  <a:schemeClr val="tx1"/>
                </a:solidFill>
                <a:effectLst/>
                <a:latin typeface="Roboto" panose="02000000000000000000" pitchFamily="2" charset="0"/>
              </a:rPr>
              <a:t> </a:t>
            </a:r>
            <a:r>
              <a:rPr lang="en-US" b="0" i="0" dirty="0">
                <a:solidFill>
                  <a:srgbClr val="000000"/>
                </a:solidFill>
                <a:effectLst/>
                <a:latin typeface="Roboto" panose="02000000000000000000" pitchFamily="2" charset="0"/>
              </a:rPr>
              <a:t>of a given group of </a:t>
            </a:r>
            <a:r>
              <a:rPr lang="en-US" dirty="0">
                <a:solidFill>
                  <a:schemeClr val="tx1"/>
                </a:solidFill>
                <a:latin typeface="Roboto" panose="02000000000000000000" pitchFamily="2" charset="0"/>
              </a:rPr>
              <a:t>sets</a:t>
            </a:r>
            <a:r>
              <a:rPr lang="en-US" b="0" i="0" dirty="0">
                <a:solidFill>
                  <a:srgbClr val="000000"/>
                </a:solidFill>
                <a:effectLst/>
                <a:latin typeface="Roboto" panose="02000000000000000000" pitchFamily="2" charset="0"/>
              </a:rPr>
              <a:t>, the size of each set, and the size of all possible</a:t>
            </a:r>
            <a:r>
              <a:rPr lang="en-US" b="0" i="0" dirty="0">
                <a:solidFill>
                  <a:schemeClr val="tx1"/>
                </a:solidFill>
                <a:effectLst/>
                <a:latin typeface="Roboto" panose="02000000000000000000" pitchFamily="2" charset="0"/>
              </a:rPr>
              <a:t> </a:t>
            </a:r>
            <a:r>
              <a:rPr lang="en-US" dirty="0">
                <a:solidFill>
                  <a:schemeClr val="tx1"/>
                </a:solidFill>
                <a:latin typeface="Roboto" panose="02000000000000000000" pitchFamily="2" charset="0"/>
              </a:rPr>
              <a:t>intersections</a:t>
            </a:r>
            <a:r>
              <a:rPr lang="en-US" b="0" i="0" dirty="0">
                <a:solidFill>
                  <a:schemeClr val="tx1"/>
                </a:solidFill>
                <a:effectLst/>
                <a:latin typeface="Roboto" panose="02000000000000000000" pitchFamily="2" charset="0"/>
              </a:rPr>
              <a:t> </a:t>
            </a:r>
            <a:r>
              <a:rPr lang="en-US" b="0" i="0" dirty="0">
                <a:solidFill>
                  <a:srgbClr val="000000"/>
                </a:solidFill>
                <a:effectLst/>
                <a:latin typeface="Roboto" panose="02000000000000000000" pitchFamily="2" charset="0"/>
              </a:rPr>
              <a:t>among the sets.</a:t>
            </a:r>
          </a:p>
          <a:p>
            <a:endParaRPr lang="en-IN" dirty="0"/>
          </a:p>
        </p:txBody>
      </p:sp>
      <p:pic>
        <p:nvPicPr>
          <p:cNvPr id="5" name="Picture 4">
            <a:extLst>
              <a:ext uri="{FF2B5EF4-FFF2-40B4-BE49-F238E27FC236}">
                <a16:creationId xmlns:a16="http://schemas.microsoft.com/office/drawing/2014/main" id="{CADBE23C-1416-4297-B7D6-82BF2D2E3116}"/>
              </a:ext>
            </a:extLst>
          </p:cNvPr>
          <p:cNvPicPr>
            <a:picLocks noChangeAspect="1"/>
          </p:cNvPicPr>
          <p:nvPr/>
        </p:nvPicPr>
        <p:blipFill>
          <a:blip r:embed="rId2"/>
          <a:stretch>
            <a:fillRect/>
          </a:stretch>
        </p:blipFill>
        <p:spPr>
          <a:xfrm>
            <a:off x="2589211" y="2634237"/>
            <a:ext cx="8707439" cy="1575814"/>
          </a:xfrm>
          <a:prstGeom prst="rect">
            <a:avLst/>
          </a:prstGeom>
        </p:spPr>
      </p:pic>
      <p:pic>
        <p:nvPicPr>
          <p:cNvPr id="2050" name="Picture 2" descr="Inclusion–exclusion principle - Wikiwand">
            <a:extLst>
              <a:ext uri="{FF2B5EF4-FFF2-40B4-BE49-F238E27FC236}">
                <a16:creationId xmlns:a16="http://schemas.microsoft.com/office/drawing/2014/main" id="{8E3BC8ED-D5F9-4488-A2BB-18595D0C00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5888" y="4330072"/>
            <a:ext cx="2695575"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51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C837A-A13D-41B7-98FC-D1CA68D8C754}"/>
              </a:ext>
            </a:extLst>
          </p:cNvPr>
          <p:cNvSpPr>
            <a:spLocks noGrp="1"/>
          </p:cNvSpPr>
          <p:nvPr>
            <p:ph idx="1"/>
          </p:nvPr>
        </p:nvSpPr>
        <p:spPr>
          <a:xfrm>
            <a:off x="1781175" y="381000"/>
            <a:ext cx="9723437" cy="5492122"/>
          </a:xfrm>
        </p:spPr>
        <p:txBody>
          <a:bodyPr/>
          <a:lstStyle/>
          <a:p>
            <a:r>
              <a:rPr lang="en-US" dirty="0"/>
              <a:t>For three sets:</a:t>
            </a:r>
            <a:endParaRPr lang="en-IN" dirty="0"/>
          </a:p>
        </p:txBody>
      </p:sp>
      <p:pic>
        <p:nvPicPr>
          <p:cNvPr id="5" name="Picture 4">
            <a:extLst>
              <a:ext uri="{FF2B5EF4-FFF2-40B4-BE49-F238E27FC236}">
                <a16:creationId xmlns:a16="http://schemas.microsoft.com/office/drawing/2014/main" id="{0F06D926-CD11-4772-AB60-C77358CC7E43}"/>
              </a:ext>
            </a:extLst>
          </p:cNvPr>
          <p:cNvPicPr>
            <a:picLocks noChangeAspect="1"/>
          </p:cNvPicPr>
          <p:nvPr/>
        </p:nvPicPr>
        <p:blipFill>
          <a:blip r:embed="rId2"/>
          <a:stretch>
            <a:fillRect/>
          </a:stretch>
        </p:blipFill>
        <p:spPr>
          <a:xfrm>
            <a:off x="1900237" y="809625"/>
            <a:ext cx="9734550" cy="476250"/>
          </a:xfrm>
          <a:prstGeom prst="rect">
            <a:avLst/>
          </a:prstGeom>
        </p:spPr>
      </p:pic>
      <p:pic>
        <p:nvPicPr>
          <p:cNvPr id="3074" name="Picture 2" descr="The Principle of Inclusion-Exclusion - GameLudere">
            <a:extLst>
              <a:ext uri="{FF2B5EF4-FFF2-40B4-BE49-F238E27FC236}">
                <a16:creationId xmlns:a16="http://schemas.microsoft.com/office/drawing/2014/main" id="{37F0345F-3BC9-4179-B442-3EE0789A1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01" y="1333500"/>
            <a:ext cx="3095624" cy="2095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8B36CCA-905F-4C15-97D0-3E25ABB27CA4}"/>
              </a:ext>
            </a:extLst>
          </p:cNvPr>
          <p:cNvSpPr txBox="1"/>
          <p:nvPr/>
        </p:nvSpPr>
        <p:spPr>
          <a:xfrm>
            <a:off x="2000250" y="3562350"/>
            <a:ext cx="3390900" cy="369332"/>
          </a:xfrm>
          <a:prstGeom prst="rect">
            <a:avLst/>
          </a:prstGeom>
          <a:noFill/>
        </p:spPr>
        <p:txBody>
          <a:bodyPr wrap="square" rtlCol="0">
            <a:spAutoFit/>
          </a:bodyPr>
          <a:lstStyle/>
          <a:p>
            <a:r>
              <a:rPr lang="en-US" dirty="0"/>
              <a:t>In General:</a:t>
            </a:r>
            <a:endParaRPr lang="en-IN" dirty="0"/>
          </a:p>
        </p:txBody>
      </p:sp>
      <p:pic>
        <p:nvPicPr>
          <p:cNvPr id="9" name="Picture 8">
            <a:extLst>
              <a:ext uri="{FF2B5EF4-FFF2-40B4-BE49-F238E27FC236}">
                <a16:creationId xmlns:a16="http://schemas.microsoft.com/office/drawing/2014/main" id="{9CDE022C-FC65-4D1D-921A-84BD9ADA31F9}"/>
              </a:ext>
            </a:extLst>
          </p:cNvPr>
          <p:cNvPicPr>
            <a:picLocks noChangeAspect="1"/>
          </p:cNvPicPr>
          <p:nvPr/>
        </p:nvPicPr>
        <p:blipFill>
          <a:blip r:embed="rId4"/>
          <a:stretch>
            <a:fillRect/>
          </a:stretch>
        </p:blipFill>
        <p:spPr>
          <a:xfrm>
            <a:off x="1900238" y="4000500"/>
            <a:ext cx="9734550" cy="1047750"/>
          </a:xfrm>
          <a:prstGeom prst="rect">
            <a:avLst/>
          </a:prstGeom>
        </p:spPr>
      </p:pic>
    </p:spTree>
    <p:extLst>
      <p:ext uri="{BB962C8B-B14F-4D97-AF65-F5344CB8AC3E}">
        <p14:creationId xmlns:p14="http://schemas.microsoft.com/office/powerpoint/2010/main" val="26813543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TotalTime>
  <Words>514</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Calibri</vt:lpstr>
      <vt:lpstr>Century Gothic</vt:lpstr>
      <vt:lpstr>MathJax_AMS</vt:lpstr>
      <vt:lpstr>MathJax_Main</vt:lpstr>
      <vt:lpstr>MJXc-TeX-main-R</vt:lpstr>
      <vt:lpstr>MJXc-TeX-math-I</vt:lpstr>
      <vt:lpstr>Open Sans</vt:lpstr>
      <vt:lpstr>Roboto</vt:lpstr>
      <vt:lpstr>Wingdings 3</vt:lpstr>
      <vt:lpstr>Wisp</vt:lpstr>
      <vt:lpstr>PowerPoint Presentation</vt:lpstr>
      <vt:lpstr>The Duality Principle</vt:lpstr>
      <vt:lpstr>COUNTING AND SETS</vt:lpstr>
      <vt:lpstr>Addition Principle</vt:lpstr>
      <vt:lpstr>MULTIPLICATION PRINCIPLE/RULE OF PRODUCTS</vt:lpstr>
      <vt:lpstr>PERMUTATION AND COMBINATION</vt:lpstr>
      <vt:lpstr>PRINCIPLE OF INCLUSION-EXCLUSION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Amogh</dc:creator>
  <cp:lastModifiedBy>Amogh</cp:lastModifiedBy>
  <cp:revision>9</cp:revision>
  <dcterms:created xsi:type="dcterms:W3CDTF">2021-05-30T05:32:14Z</dcterms:created>
  <dcterms:modified xsi:type="dcterms:W3CDTF">2021-05-30T06:29:35Z</dcterms:modified>
</cp:coreProperties>
</file>