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6/6/2021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B963-7F6E-4694-ADFC-24D570D18696}"/>
              </a:ext>
            </a:extLst>
          </p:cNvPr>
          <p:cNvSpPr>
            <a:spLocks noGrp="1"/>
          </p:cNvSpPr>
          <p:nvPr>
            <p:ph type="title"/>
          </p:nvPr>
        </p:nvSpPr>
        <p:spPr>
          <a:xfrm>
            <a:off x="1545008" y="131781"/>
            <a:ext cx="7958331" cy="1077229"/>
          </a:xfrm>
        </p:spPr>
        <p:txBody>
          <a:bodyPr>
            <a:normAutofit/>
          </a:bodyPr>
          <a:lstStyle/>
          <a:p>
            <a:pPr algn="l"/>
            <a:r>
              <a:rPr lang="en-US" sz="4800" b="1" dirty="0"/>
              <a:t>CAUSES</a:t>
            </a:r>
            <a:endParaRPr lang="en-IN" sz="4800" b="1" dirty="0"/>
          </a:p>
        </p:txBody>
      </p:sp>
      <p:sp>
        <p:nvSpPr>
          <p:cNvPr id="3" name="Content Placeholder 2">
            <a:extLst>
              <a:ext uri="{FF2B5EF4-FFF2-40B4-BE49-F238E27FC236}">
                <a16:creationId xmlns:a16="http://schemas.microsoft.com/office/drawing/2014/main" id="{AA40F730-C4A9-4009-9A3C-82D14555DA5D}"/>
              </a:ext>
            </a:extLst>
          </p:cNvPr>
          <p:cNvSpPr>
            <a:spLocks noGrp="1"/>
          </p:cNvSpPr>
          <p:nvPr>
            <p:ph idx="1"/>
          </p:nvPr>
        </p:nvSpPr>
        <p:spPr>
          <a:xfrm>
            <a:off x="1104900" y="900112"/>
            <a:ext cx="10134600" cy="5757863"/>
          </a:xfrm>
        </p:spPr>
        <p:txBody>
          <a:bodyPr>
            <a:normAutofit/>
          </a:bodyPr>
          <a:lstStyle/>
          <a:p>
            <a:r>
              <a:rPr lang="en-US" b="1" u="sng" dirty="0"/>
              <a:t>INDUSTRIAL ACTIVITY</a:t>
            </a:r>
            <a:r>
              <a:rPr lang="en-US" dirty="0"/>
              <a:t>: </a:t>
            </a:r>
            <a:r>
              <a:rPr lang="en-US" b="0" i="0" dirty="0">
                <a:effectLst/>
                <a:latin typeface="-apple-system"/>
              </a:rPr>
              <a:t>It has been the biggest contributor to the problem in the last century, especially since the amount of mining and manufacturing has increased. Whether it is iron ore or coal, the by-products are contaminated, and they are disposed in a manner that </a:t>
            </a:r>
            <a:r>
              <a:rPr lang="en-US" dirty="0">
                <a:latin typeface="-apple-system"/>
              </a:rPr>
              <a:t>is not </a:t>
            </a:r>
            <a:r>
              <a:rPr lang="en-US" b="0" i="0" dirty="0">
                <a:effectLst/>
                <a:latin typeface="-apple-system"/>
              </a:rPr>
              <a:t>considered safe. Thermal power plants generate a large quantity of ‘Fly ash ’ . Huge quantities of these wastes are dumped on soils, thus contaminating them. Industrial wastes also contain some organic and inorganic compounds that are refractory and non-biodegradable.</a:t>
            </a:r>
          </a:p>
          <a:p>
            <a:r>
              <a:rPr lang="en-IN" b="1" u="sng" dirty="0"/>
              <a:t>AGRICULTURE ACTIVITY: </a:t>
            </a:r>
            <a:r>
              <a:rPr lang="en-IN" dirty="0"/>
              <a:t>Pesticides are used to kill pests that damage crops . These pesticides ultimately reach the soil and persist there for a long time. Pesticides which are persistent in nature are DDT, endrin , lindane, heptachlor, </a:t>
            </a:r>
            <a:r>
              <a:rPr lang="en-IN" dirty="0" err="1"/>
              <a:t>endosulfan</a:t>
            </a:r>
            <a:r>
              <a:rPr lang="en-IN" dirty="0"/>
              <a:t> etc. By excess use of (NH)2(SO4), (SO4)</a:t>
            </a:r>
            <a:r>
              <a:rPr lang="en-IN" baseline="30000" dirty="0"/>
              <a:t>2-</a:t>
            </a:r>
            <a:r>
              <a:rPr lang="en-IN" dirty="0"/>
              <a:t> accumulates into the soil and makes it infertile due to acidity. Similarly repeated use of fertilizers like KNO3 and NaNO3 causes accumulation of Na</a:t>
            </a:r>
            <a:r>
              <a:rPr lang="en-IN" baseline="30000" dirty="0"/>
              <a:t>+ </a:t>
            </a:r>
            <a:r>
              <a:rPr lang="en-IN" dirty="0"/>
              <a:t>, K</a:t>
            </a:r>
            <a:r>
              <a:rPr lang="en-IN" baseline="30000" dirty="0"/>
              <a:t>+ </a:t>
            </a:r>
            <a:r>
              <a:rPr lang="en-IN" dirty="0"/>
              <a:t>and leads to alkalinity of soil.</a:t>
            </a:r>
          </a:p>
        </p:txBody>
      </p:sp>
    </p:spTree>
    <p:extLst>
      <p:ext uri="{BB962C8B-B14F-4D97-AF65-F5344CB8AC3E}">
        <p14:creationId xmlns:p14="http://schemas.microsoft.com/office/powerpoint/2010/main" val="163357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47410-ACB0-4D4E-A330-18EAAEDCA433}"/>
              </a:ext>
            </a:extLst>
          </p:cNvPr>
          <p:cNvSpPr>
            <a:spLocks noGrp="1"/>
          </p:cNvSpPr>
          <p:nvPr>
            <p:ph idx="1"/>
          </p:nvPr>
        </p:nvSpPr>
        <p:spPr>
          <a:xfrm>
            <a:off x="1209675" y="133349"/>
            <a:ext cx="9963150" cy="6524625"/>
          </a:xfrm>
        </p:spPr>
        <p:txBody>
          <a:bodyPr>
            <a:normAutofit fontScale="92500" lnSpcReduction="10000"/>
          </a:bodyPr>
          <a:lstStyle/>
          <a:p>
            <a:r>
              <a:rPr lang="en-US" b="1" u="sng" dirty="0"/>
              <a:t>WASTE DISPOSAL:</a:t>
            </a:r>
            <a:r>
              <a:rPr lang="en-US" b="1" i="0" dirty="0">
                <a:effectLst/>
                <a:latin typeface="-apple-system"/>
              </a:rPr>
              <a:t> While </a:t>
            </a:r>
            <a:r>
              <a:rPr lang="en-US" b="1" dirty="0">
                <a:latin typeface="-apple-system"/>
              </a:rPr>
              <a:t>industrial waste</a:t>
            </a:r>
            <a:r>
              <a:rPr lang="en-US" b="1" i="0" dirty="0">
                <a:effectLst/>
                <a:latin typeface="-apple-system"/>
              </a:rPr>
              <a:t> is sure to cause contamination, there is another way in which we are adding to the pollution. Every human produces a certain amount of personal waste products by way of urine and feces. While much of it moves into the sewer system, there is also a large amount that is dumped directly into </a:t>
            </a:r>
            <a:r>
              <a:rPr lang="en-US" b="1" dirty="0">
                <a:latin typeface="-apple-system"/>
              </a:rPr>
              <a:t>landfills</a:t>
            </a:r>
            <a:r>
              <a:rPr lang="en-US" b="1" i="0" dirty="0">
                <a:effectLst/>
                <a:latin typeface="-apple-system"/>
              </a:rPr>
              <a:t>. Even the sewer system ends at the </a:t>
            </a:r>
            <a:r>
              <a:rPr lang="en-US" b="1" dirty="0">
                <a:latin typeface="-apple-system"/>
              </a:rPr>
              <a:t>landfill </a:t>
            </a:r>
            <a:r>
              <a:rPr lang="en-US" b="1" i="0" dirty="0">
                <a:effectLst/>
                <a:latin typeface="-apple-system"/>
              </a:rPr>
              <a:t>, where the </a:t>
            </a:r>
            <a:r>
              <a:rPr lang="en-US" b="1" dirty="0">
                <a:latin typeface="-apple-system"/>
              </a:rPr>
              <a:t>biological waste</a:t>
            </a:r>
            <a:r>
              <a:rPr lang="en-US" b="1" i="0" dirty="0">
                <a:effectLst/>
                <a:latin typeface="-apple-system"/>
              </a:rPr>
              <a:t> pollutes the soil and water</a:t>
            </a:r>
            <a:r>
              <a:rPr lang="en-US" dirty="0">
                <a:latin typeface="-apple-system"/>
              </a:rPr>
              <a:t>.</a:t>
            </a:r>
          </a:p>
          <a:p>
            <a:r>
              <a:rPr lang="en-US" b="1" u="sng" dirty="0"/>
              <a:t>ACCIDENTAL OIL SPILLS: </a:t>
            </a:r>
            <a:r>
              <a:rPr lang="en-US" dirty="0"/>
              <a:t>It may happen </a:t>
            </a:r>
            <a:r>
              <a:rPr lang="en-US" b="0" i="0" dirty="0">
                <a:effectLst/>
                <a:latin typeface="Open Sans" panose="020B0606030504020204" pitchFamily="34" charset="0"/>
              </a:rPr>
              <a:t>during storage, transport or use of chemicals (e.g. leaks and spills of gasoline and diesel at </a:t>
            </a:r>
            <a:r>
              <a:rPr lang="en-US" dirty="0">
                <a:latin typeface="Open Sans" panose="020B0606030504020204" pitchFamily="34" charset="0"/>
              </a:rPr>
              <a:t>gas stations</a:t>
            </a:r>
            <a:r>
              <a:rPr lang="en-US" b="0" i="0" dirty="0">
                <a:effectLst/>
                <a:latin typeface="Open Sans" panose="020B0606030504020204" pitchFamily="34" charset="0"/>
              </a:rPr>
              <a:t>).</a:t>
            </a:r>
            <a:r>
              <a:rPr lang="en-US" b="0" i="0" dirty="0">
                <a:solidFill>
                  <a:srgbClr val="696F6F"/>
                </a:solidFill>
                <a:effectLst/>
                <a:latin typeface="-apple-system"/>
              </a:rPr>
              <a:t> </a:t>
            </a:r>
            <a:r>
              <a:rPr lang="en-US" b="0" i="0" dirty="0">
                <a:effectLst/>
                <a:latin typeface="-apple-system"/>
              </a:rPr>
              <a:t>The chemicals present in the fuel deteriorates the quality of soil and make them unsuitable for cultivation. These chemicals can enter into the groundwater through the soil and make the </a:t>
            </a:r>
            <a:r>
              <a:rPr lang="en-US" dirty="0">
                <a:latin typeface="-apple-system"/>
              </a:rPr>
              <a:t>water undrinkable</a:t>
            </a:r>
            <a:r>
              <a:rPr lang="en-US" b="0" i="0" dirty="0">
                <a:effectLst/>
                <a:latin typeface="-apple-system"/>
              </a:rPr>
              <a:t>.</a:t>
            </a:r>
          </a:p>
          <a:p>
            <a:r>
              <a:rPr lang="en-US" b="1" u="sng" dirty="0"/>
              <a:t>ACID RAIN: </a:t>
            </a:r>
            <a:r>
              <a:rPr lang="en-US" dirty="0"/>
              <a:t>It </a:t>
            </a:r>
            <a:r>
              <a:rPr lang="en-US" b="0" i="0" dirty="0">
                <a:effectLst/>
                <a:latin typeface="-apple-system"/>
              </a:rPr>
              <a:t> is caused when pollutants present in the air mix up with the rain and fall back on the ground. The </a:t>
            </a:r>
            <a:r>
              <a:rPr lang="en-US" dirty="0">
                <a:latin typeface="-apple-system"/>
              </a:rPr>
              <a:t>polluted water</a:t>
            </a:r>
            <a:r>
              <a:rPr lang="en-US" b="0" i="0" dirty="0">
                <a:effectLst/>
                <a:latin typeface="-apple-system"/>
              </a:rPr>
              <a:t> could dissolve away some of the essential nutrients found in soil and change the structure of the soil.</a:t>
            </a:r>
          </a:p>
          <a:p>
            <a:r>
              <a:rPr lang="en-US" b="1" u="sng" dirty="0"/>
              <a:t>RADIOACTIVE SUBSTANCES: </a:t>
            </a:r>
            <a:r>
              <a:rPr lang="en-US" dirty="0"/>
              <a:t>The sources of radioactive substances in soil are explosion of radioactive devices, radioactive wastes discharged from industries and laboratories, aerial fall out etc. Isotopes of radium, uranium, thorium, strontium, iodine, </a:t>
            </a:r>
            <a:r>
              <a:rPr lang="en-US" dirty="0" err="1"/>
              <a:t>ceasium</a:t>
            </a:r>
            <a:r>
              <a:rPr lang="en-US" dirty="0"/>
              <a:t> and of many other elements reach the soil and persist there for along time and keep on emitting radiations.</a:t>
            </a:r>
            <a:endParaRPr lang="en-IN" dirty="0"/>
          </a:p>
        </p:txBody>
      </p:sp>
    </p:spTree>
    <p:extLst>
      <p:ext uri="{BB962C8B-B14F-4D97-AF65-F5344CB8AC3E}">
        <p14:creationId xmlns:p14="http://schemas.microsoft.com/office/powerpoint/2010/main" val="2405302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{2D6693EE-38E9-42C3-8FDA-833DD8D9F025}tf16401375</Template>
  <TotalTime>41</TotalTime>
  <Words>448</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-apple-system</vt:lpstr>
      <vt:lpstr>Arial</vt:lpstr>
      <vt:lpstr>MS Shell Dlg 2</vt:lpstr>
      <vt:lpstr>Open Sans</vt:lpstr>
      <vt:lpstr>Wingdings</vt:lpstr>
      <vt:lpstr>Wingdings 3</vt:lpstr>
      <vt:lpstr>Madison</vt:lpstr>
      <vt:lpstr>CAUSES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dc:title>
  <dc:creator>Amogh</dc:creator>
  <cp:lastModifiedBy>Amogh</cp:lastModifiedBy>
  <cp:revision>6</cp:revision>
  <dcterms:created xsi:type="dcterms:W3CDTF">2021-06-06T07:11:40Z</dcterms:created>
  <dcterms:modified xsi:type="dcterms:W3CDTF">2021-06-06T07:53:24Z</dcterms:modified>
</cp:coreProperties>
</file>