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118148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2956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179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2590591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5434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2636183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2835818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91348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397544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FCA4-078D-4769-9B01-D98E5BE55B7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6185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4FCA4-078D-4769-9B01-D98E5BE55B76}"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99404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4FCA4-078D-4769-9B01-D98E5BE55B76}"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128101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4FCA4-078D-4769-9B01-D98E5BE55B76}"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346749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FCA4-078D-4769-9B01-D98E5BE55B76}"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384164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4FCA4-078D-4769-9B01-D98E5BE55B76}"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421561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FCA4-078D-4769-9B01-D98E5BE55B76}"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98B0E7-9796-4CE8-9882-0F70C27BA459}" type="slidenum">
              <a:rPr lang="en-IN" smtClean="0"/>
              <a:t>‹#›</a:t>
            </a:fld>
            <a:endParaRPr lang="en-IN"/>
          </a:p>
        </p:txBody>
      </p:sp>
    </p:spTree>
    <p:extLst>
      <p:ext uri="{BB962C8B-B14F-4D97-AF65-F5344CB8AC3E}">
        <p14:creationId xmlns:p14="http://schemas.microsoft.com/office/powerpoint/2010/main" val="376377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54FCA4-078D-4769-9B01-D98E5BE55B76}" type="datetimeFigureOut">
              <a:rPr lang="en-IN" smtClean="0"/>
              <a:t>13-12-2020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98B0E7-9796-4CE8-9882-0F70C27BA459}" type="slidenum">
              <a:rPr lang="en-IN" smtClean="0"/>
              <a:t>‹#›</a:t>
            </a:fld>
            <a:endParaRPr lang="en-IN"/>
          </a:p>
        </p:txBody>
      </p:sp>
    </p:spTree>
    <p:extLst>
      <p:ext uri="{BB962C8B-B14F-4D97-AF65-F5344CB8AC3E}">
        <p14:creationId xmlns:p14="http://schemas.microsoft.com/office/powerpoint/2010/main" val="896462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01A1-4EB9-4F04-B214-5B02B5366CAA}"/>
              </a:ext>
            </a:extLst>
          </p:cNvPr>
          <p:cNvSpPr>
            <a:spLocks noGrp="1"/>
          </p:cNvSpPr>
          <p:nvPr>
            <p:ph type="title"/>
          </p:nvPr>
        </p:nvSpPr>
        <p:spPr/>
        <p:txBody>
          <a:bodyPr>
            <a:normAutofit/>
          </a:bodyPr>
          <a:lstStyle/>
          <a:p>
            <a:pPr algn="ctr"/>
            <a:r>
              <a:rPr lang="en-US" b="1" dirty="0">
                <a:latin typeface="Algerian" panose="04020705040A02060702" pitchFamily="82" charset="0"/>
              </a:rPr>
              <a:t>MENDELEEV’S PERIODIC LAW AND PERIODIC TABLE</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32C27967-6057-4C04-9A5E-A87465A5F02F}"/>
              </a:ext>
            </a:extLst>
          </p:cNvPr>
          <p:cNvSpPr>
            <a:spLocks noGrp="1"/>
          </p:cNvSpPr>
          <p:nvPr>
            <p:ph idx="1"/>
          </p:nvPr>
        </p:nvSpPr>
        <p:spPr>
          <a:xfrm>
            <a:off x="257175" y="1838325"/>
            <a:ext cx="9867900" cy="4705350"/>
          </a:xfrm>
        </p:spPr>
        <p:txBody>
          <a:bodyPr>
            <a:normAutofit lnSpcReduction="10000"/>
          </a:bodyPr>
          <a:lstStyle/>
          <a:p>
            <a:pPr marL="0" indent="0">
              <a:buNone/>
            </a:pPr>
            <a:r>
              <a:rPr lang="en-IN" sz="2800" dirty="0"/>
              <a:t>Mendeleev’s periodic law:</a:t>
            </a:r>
            <a:r>
              <a:rPr lang="en-US" dirty="0"/>
              <a:t>Dmitry Mendeleev a Russian chemist while trying to classify elements discovered that on arranging in the increasing order of atomic mass, elements with similar chemical properties occurred periodically. In1869,he stated this observation in the following form which is known as Mendeleev’s Periodic Law- </a:t>
            </a:r>
            <a:r>
              <a:rPr lang="en-US" b="1" dirty="0"/>
              <a:t>“The chemical and physical properties of elements are a periodic function of their atomic masses.”</a:t>
            </a:r>
          </a:p>
          <a:p>
            <a:pPr marL="0" indent="0">
              <a:buNone/>
            </a:pPr>
            <a:r>
              <a:rPr lang="en-US" sz="2800" dirty="0"/>
              <a:t>Main features:</a:t>
            </a:r>
            <a:r>
              <a:rPr lang="en-US" dirty="0"/>
              <a:t>1. The horizontal rows present in the periodic table are called </a:t>
            </a:r>
            <a:r>
              <a:rPr lang="en-US" b="1" dirty="0"/>
              <a:t>periods</a:t>
            </a:r>
            <a:r>
              <a:rPr lang="en-US" dirty="0"/>
              <a:t>. There are seven periods in the periodic table.(Arabic numerals)</a:t>
            </a:r>
          </a:p>
          <a:p>
            <a:pPr marL="0" indent="0">
              <a:buNone/>
            </a:pPr>
            <a:r>
              <a:rPr lang="en-US" dirty="0"/>
              <a:t>2. Properties of elements in a particular period show regular gradation from left to right.</a:t>
            </a:r>
          </a:p>
          <a:p>
            <a:pPr marL="0" indent="0">
              <a:buNone/>
            </a:pPr>
            <a:r>
              <a:rPr lang="en-US" dirty="0"/>
              <a:t>3. The vertical columns present in it are called </a:t>
            </a:r>
            <a:r>
              <a:rPr lang="en-US" b="1" dirty="0"/>
              <a:t>groups </a:t>
            </a:r>
            <a:r>
              <a:rPr lang="en-US" dirty="0"/>
              <a:t>. These are nine in number and are numbered from I to VIII and Zero (Roman numerals).</a:t>
            </a:r>
          </a:p>
          <a:p>
            <a:pPr marL="0" indent="0">
              <a:buNone/>
            </a:pPr>
            <a:r>
              <a:rPr lang="en-US" dirty="0"/>
              <a:t>4. Groups I to VII are subdivided into A and B subgroups. Groups Zero and VIII don’t have any subgroups.</a:t>
            </a:r>
          </a:p>
          <a:p>
            <a:pPr marL="0" indent="0">
              <a:buNone/>
            </a:pPr>
            <a:r>
              <a:rPr lang="en-US" dirty="0"/>
              <a:t>5. All the elements in a particular group are chemically similar in nature. They show regular gradation in their physical properties and chemical reactivities.</a:t>
            </a:r>
            <a:endParaRPr lang="en-IN" dirty="0"/>
          </a:p>
        </p:txBody>
      </p:sp>
    </p:spTree>
    <p:extLst>
      <p:ext uri="{BB962C8B-B14F-4D97-AF65-F5344CB8AC3E}">
        <p14:creationId xmlns:p14="http://schemas.microsoft.com/office/powerpoint/2010/main" val="395721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C10B9-F549-470B-A3D3-A43014C45312}"/>
              </a:ext>
            </a:extLst>
          </p:cNvPr>
          <p:cNvSpPr>
            <a:spLocks noGrp="1"/>
          </p:cNvSpPr>
          <p:nvPr>
            <p:ph idx="1"/>
          </p:nvPr>
        </p:nvSpPr>
        <p:spPr>
          <a:xfrm>
            <a:off x="266699" y="276225"/>
            <a:ext cx="10296525" cy="6362700"/>
          </a:xfrm>
        </p:spPr>
        <p:txBody>
          <a:bodyPr>
            <a:normAutofit/>
          </a:bodyPr>
          <a:lstStyle/>
          <a:p>
            <a:pPr marL="0" indent="0">
              <a:buNone/>
            </a:pPr>
            <a:r>
              <a:rPr lang="en-US" sz="2800" b="1" dirty="0"/>
              <a:t>Merits:</a:t>
            </a:r>
            <a:r>
              <a:rPr lang="en-US" dirty="0"/>
              <a:t>1.It was the first classification to include all the elements.</a:t>
            </a:r>
          </a:p>
          <a:p>
            <a:pPr marL="0" indent="0">
              <a:buNone/>
            </a:pPr>
            <a:r>
              <a:rPr lang="en-IN" dirty="0"/>
              <a:t>2.</a:t>
            </a:r>
            <a:r>
              <a:rPr lang="en-US" dirty="0"/>
              <a:t> Mendeleev’s periodic table had some blank spaces in it. These vacant spaces were for elements that were yet to be discovered. For example, he proposed the existence of an unknown element that he called eka-</a:t>
            </a:r>
            <a:r>
              <a:rPr lang="en-US" dirty="0" err="1"/>
              <a:t>aluminium</a:t>
            </a:r>
            <a:r>
              <a:rPr lang="en-US" dirty="0"/>
              <a:t> . The element gallium was discovered four years later and its properties matched very closely with the predicted properties of eka-</a:t>
            </a:r>
            <a:r>
              <a:rPr lang="en-US" dirty="0" err="1"/>
              <a:t>aluminium</a:t>
            </a:r>
            <a:r>
              <a:rPr lang="en-US" dirty="0"/>
              <a:t>.</a:t>
            </a:r>
          </a:p>
          <a:p>
            <a:pPr marL="0" indent="0">
              <a:buNone/>
            </a:pPr>
            <a:r>
              <a:rPr lang="en-IN" sz="2800" b="1" dirty="0"/>
              <a:t>Defects:</a:t>
            </a:r>
            <a:r>
              <a:rPr lang="en-IN" dirty="0"/>
              <a:t>1.Position of Hydrogen-Alkali/Halogens</a:t>
            </a:r>
          </a:p>
          <a:p>
            <a:pPr marL="0" indent="0">
              <a:buNone/>
            </a:pPr>
            <a:r>
              <a:rPr lang="en-IN" dirty="0"/>
              <a:t>2.Position of Isotopes-</a:t>
            </a:r>
            <a:r>
              <a:rPr lang="en-US" dirty="0"/>
              <a:t>Different isotopes of same elements have different atomic masses, therefore, each one of them should be given a different position in the periodic table. On the other </a:t>
            </a:r>
            <a:r>
              <a:rPr lang="en-US" dirty="0" err="1"/>
              <a:t>hand,because</a:t>
            </a:r>
            <a:r>
              <a:rPr lang="en-US" dirty="0"/>
              <a:t> they are chemically similar, they had to be given same position.</a:t>
            </a:r>
          </a:p>
          <a:p>
            <a:pPr marL="0" indent="0">
              <a:buNone/>
            </a:pPr>
            <a:r>
              <a:rPr lang="en-US" dirty="0"/>
              <a:t>3. At certain places, an element of higher atomic mass has been placed before an element of lower atomic mass. For example, Argon (39.91) is placed before potassium (39.1).</a:t>
            </a:r>
          </a:p>
          <a:p>
            <a:pPr marL="0" indent="0">
              <a:buNone/>
            </a:pPr>
            <a:endParaRPr lang="en-IN" dirty="0"/>
          </a:p>
        </p:txBody>
      </p:sp>
      <p:pic>
        <p:nvPicPr>
          <p:cNvPr id="5" name="Picture 4">
            <a:extLst>
              <a:ext uri="{FF2B5EF4-FFF2-40B4-BE49-F238E27FC236}">
                <a16:creationId xmlns:a16="http://schemas.microsoft.com/office/drawing/2014/main" id="{9EFBDD99-990B-4FAF-9E93-DD922ED69912}"/>
              </a:ext>
            </a:extLst>
          </p:cNvPr>
          <p:cNvPicPr>
            <a:picLocks noChangeAspect="1"/>
          </p:cNvPicPr>
          <p:nvPr/>
        </p:nvPicPr>
        <p:blipFill>
          <a:blip r:embed="rId2"/>
          <a:stretch>
            <a:fillRect/>
          </a:stretch>
        </p:blipFill>
        <p:spPr>
          <a:xfrm>
            <a:off x="867346" y="4276724"/>
            <a:ext cx="9423830" cy="2333625"/>
          </a:xfrm>
          <a:prstGeom prst="rect">
            <a:avLst/>
          </a:prstGeom>
        </p:spPr>
      </p:pic>
    </p:spTree>
    <p:extLst>
      <p:ext uri="{BB962C8B-B14F-4D97-AF65-F5344CB8AC3E}">
        <p14:creationId xmlns:p14="http://schemas.microsoft.com/office/powerpoint/2010/main" val="9290908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374</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Algerian</vt:lpstr>
      <vt:lpstr>Arial</vt:lpstr>
      <vt:lpstr>Trebuchet MS</vt:lpstr>
      <vt:lpstr>Wingdings 3</vt:lpstr>
      <vt:lpstr>Facet</vt:lpstr>
      <vt:lpstr>MENDELEEV’S PERIODIC LAW AND PERIODIC 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MENDELEEV’S PERIODIC LAW AND PERIODIC TABLE</dc:title>
  <dc:creator>Amogh</dc:creator>
  <cp:lastModifiedBy>Amogh</cp:lastModifiedBy>
  <cp:revision>4</cp:revision>
  <dcterms:created xsi:type="dcterms:W3CDTF">2020-12-13T12:58:05Z</dcterms:created>
  <dcterms:modified xsi:type="dcterms:W3CDTF">2020-12-13T13:47:27Z</dcterms:modified>
</cp:coreProperties>
</file>