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Inter"/>
      <p:regular r:id="rId16"/>
      <p:bold r:id="rId17"/>
    </p:embeddedFon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227F8-5863-4C52-8504-6F8B4DA63C31}">
  <a:tblStyle styleId="{6BA227F8-5863-4C52-8504-6F8B4DA63C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D263A5C-B8F6-4272-8157-4AEDB352F45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bold.fntdata"/><Relationship Id="rId16" Type="http://schemas.openxmlformats.org/officeDocument/2006/relationships/font" Target="fonts/Inter-regular.fntdata"/><Relationship Id="rId5" Type="http://schemas.openxmlformats.org/officeDocument/2006/relationships/slideMaster" Target="slideMasters/slideMaster1.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6e4c214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6e4c2145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6e4c214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66e4c21451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6e4c2145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66e4c2145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6e4c2145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66e4c21451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6e4c2145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6e4c21451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23.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83" name="Shape 83"/>
        <p:cNvGrpSpPr/>
        <p:nvPr/>
      </p:nvGrpSpPr>
      <p:grpSpPr>
        <a:xfrm>
          <a:off x="0" y="0"/>
          <a:ext cx="0" cy="0"/>
          <a:chOff x="0" y="0"/>
          <a:chExt cx="0" cy="0"/>
        </a:xfrm>
      </p:grpSpPr>
      <p:grpSp>
        <p:nvGrpSpPr>
          <p:cNvPr id="84" name="Google Shape;84;p13"/>
          <p:cNvGrpSpPr/>
          <p:nvPr/>
        </p:nvGrpSpPr>
        <p:grpSpPr>
          <a:xfrm>
            <a:off x="4598" y="6976659"/>
            <a:ext cx="18281103" cy="143946"/>
            <a:chOff x="0" y="0"/>
            <a:chExt cx="4814776" cy="37912"/>
          </a:xfrm>
        </p:grpSpPr>
        <p:sp>
          <p:nvSpPr>
            <p:cNvPr id="85" name="Google Shape;85;p13"/>
            <p:cNvSpPr/>
            <p:nvPr/>
          </p:nvSpPr>
          <p:spPr>
            <a:xfrm>
              <a:off x="0" y="0"/>
              <a:ext cx="4814776" cy="37912"/>
            </a:xfrm>
            <a:custGeom>
              <a:rect b="b" l="l" r="r" t="t"/>
              <a:pathLst>
                <a:path extrusionOk="0" h="37912" w="4814776">
                  <a:moveTo>
                    <a:pt x="0" y="0"/>
                  </a:moveTo>
                  <a:lnTo>
                    <a:pt x="4814776" y="0"/>
                  </a:lnTo>
                  <a:lnTo>
                    <a:pt x="4814776" y="37912"/>
                  </a:lnTo>
                  <a:lnTo>
                    <a:pt x="0" y="37912"/>
                  </a:lnTo>
                  <a:close/>
                </a:path>
              </a:pathLst>
            </a:custGeom>
            <a:solidFill>
              <a:srgbClr val="222222"/>
            </a:solidFill>
            <a:ln>
              <a:noFill/>
            </a:ln>
          </p:spPr>
        </p:sp>
        <p:sp>
          <p:nvSpPr>
            <p:cNvPr id="86" name="Google Shape;86;p13"/>
            <p:cNvSpPr txBox="1"/>
            <p:nvPr/>
          </p:nvSpPr>
          <p:spPr>
            <a:xfrm>
              <a:off x="0" y="9525"/>
              <a:ext cx="4814776" cy="28387"/>
            </a:xfrm>
            <a:prstGeom prst="rect">
              <a:avLst/>
            </a:prstGeom>
            <a:noFill/>
            <a:ln>
              <a:noFill/>
            </a:ln>
          </p:spPr>
          <p:txBody>
            <a:bodyPr anchorCtr="0" anchor="ctr" bIns="50800" lIns="50800" spcFirstLastPara="1" rIns="50800" wrap="square" tIns="50800">
              <a:noAutofit/>
            </a:bodyPr>
            <a:lstStyle/>
            <a:p>
              <a:pPr indent="0" lvl="0" marL="0" marR="0" rtl="0" algn="ctr">
                <a:lnSpc>
                  <a:spcPct val="108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txBox="1"/>
          <p:nvPr/>
        </p:nvSpPr>
        <p:spPr>
          <a:xfrm>
            <a:off x="3658060" y="1784411"/>
            <a:ext cx="10974300" cy="2919000"/>
          </a:xfrm>
          <a:prstGeom prst="rect">
            <a:avLst/>
          </a:prstGeom>
          <a:noFill/>
          <a:ln>
            <a:noFill/>
          </a:ln>
        </p:spPr>
        <p:txBody>
          <a:bodyPr anchorCtr="0" anchor="t" bIns="0" lIns="0" spcFirstLastPara="1" rIns="0" wrap="square" tIns="0">
            <a:spAutoFit/>
          </a:bodyPr>
          <a:lstStyle/>
          <a:p>
            <a:pPr indent="0" lvl="0" marL="0" marR="0" rtl="0" algn="l">
              <a:lnSpc>
                <a:spcPct val="77996"/>
              </a:lnSpc>
              <a:spcBef>
                <a:spcPts val="0"/>
              </a:spcBef>
              <a:spcAft>
                <a:spcPts val="0"/>
              </a:spcAft>
              <a:buNone/>
            </a:pPr>
            <a:r>
              <a:rPr lang="en-US" sz="12157"/>
              <a:t>WINTER</a:t>
            </a:r>
            <a:endParaRPr sz="12157"/>
          </a:p>
          <a:p>
            <a:pPr indent="0" lvl="0" marL="0" marR="0" rtl="0" algn="l">
              <a:lnSpc>
                <a:spcPct val="77996"/>
              </a:lnSpc>
              <a:spcBef>
                <a:spcPts val="0"/>
              </a:spcBef>
              <a:spcAft>
                <a:spcPts val="0"/>
              </a:spcAft>
              <a:buNone/>
            </a:pPr>
            <a:r>
              <a:rPr lang="en-US" sz="12157"/>
              <a:t>ANALYTICS</a:t>
            </a:r>
            <a:endParaRPr sz="12157"/>
          </a:p>
        </p:txBody>
      </p:sp>
      <p:sp>
        <p:nvSpPr>
          <p:cNvPr id="88" name="Google Shape;88;p13"/>
          <p:cNvSpPr txBox="1"/>
          <p:nvPr/>
        </p:nvSpPr>
        <p:spPr>
          <a:xfrm>
            <a:off x="14632239" y="8685679"/>
            <a:ext cx="2627100" cy="628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1900">
                <a:latin typeface="Inter"/>
                <a:ea typeface="Inter"/>
                <a:cs typeface="Inter"/>
                <a:sym typeface="Inter"/>
              </a:rPr>
              <a:t>AMOGH KAPOOR</a:t>
            </a:r>
            <a:endParaRPr sz="1900">
              <a:latin typeface="Inter"/>
              <a:ea typeface="Inter"/>
              <a:cs typeface="Inter"/>
              <a:sym typeface="Inter"/>
            </a:endParaRPr>
          </a:p>
          <a:p>
            <a:pPr indent="0" lvl="0" marL="0" marR="0" rtl="0" algn="l">
              <a:lnSpc>
                <a:spcPct val="115000"/>
              </a:lnSpc>
              <a:spcBef>
                <a:spcPts val="0"/>
              </a:spcBef>
              <a:spcAft>
                <a:spcPts val="0"/>
              </a:spcAft>
              <a:buNone/>
            </a:pPr>
            <a:r>
              <a:rPr lang="en-US" sz="1900">
                <a:latin typeface="Inter"/>
                <a:ea typeface="Inter"/>
                <a:cs typeface="Inter"/>
                <a:sym typeface="Inter"/>
              </a:rPr>
              <a:t>23322004</a:t>
            </a:r>
            <a:endParaRPr sz="1900">
              <a:latin typeface="Inter"/>
              <a:ea typeface="Inter"/>
              <a:cs typeface="Inter"/>
              <a:sym typeface="Inter"/>
            </a:endParaRPr>
          </a:p>
        </p:txBody>
      </p:sp>
      <p:sp>
        <p:nvSpPr>
          <p:cNvPr id="89" name="Google Shape;89;p13"/>
          <p:cNvSpPr txBox="1"/>
          <p:nvPr/>
        </p:nvSpPr>
        <p:spPr>
          <a:xfrm>
            <a:off x="1031001" y="9258300"/>
            <a:ext cx="5449500" cy="545700"/>
          </a:xfrm>
          <a:prstGeom prst="rect">
            <a:avLst/>
          </a:prstGeom>
          <a:noFill/>
          <a:ln>
            <a:noFill/>
          </a:ln>
        </p:spPr>
        <p:txBody>
          <a:bodyPr anchorCtr="0" anchor="t" bIns="0" lIns="0" spcFirstLastPara="1" rIns="0" wrap="square" tIns="0">
            <a:spAutoFit/>
          </a:bodyPr>
          <a:lstStyle/>
          <a:p>
            <a:pPr indent="0" lvl="0" marL="0" marR="0" rtl="0" algn="l">
              <a:lnSpc>
                <a:spcPct val="114970"/>
              </a:lnSpc>
              <a:spcBef>
                <a:spcPts val="0"/>
              </a:spcBef>
              <a:spcAft>
                <a:spcPts val="0"/>
              </a:spcAft>
              <a:buNone/>
            </a:pPr>
            <a:r>
              <a:rPr b="1" lang="en-US" sz="3545">
                <a:latin typeface="Inter"/>
                <a:ea typeface="Inter"/>
                <a:cs typeface="Inter"/>
                <a:sym typeface="Inter"/>
              </a:rPr>
              <a:t>SOCIETY OF </a:t>
            </a:r>
            <a:r>
              <a:rPr b="1" lang="en-US" sz="3545">
                <a:latin typeface="Inter"/>
                <a:ea typeface="Inter"/>
                <a:cs typeface="Inter"/>
                <a:sym typeface="Inter"/>
              </a:rPr>
              <a:t>BUSINESS</a:t>
            </a:r>
            <a:endParaRPr b="1" sz="3545">
              <a:latin typeface="Inter"/>
              <a:ea typeface="Inter"/>
              <a:cs typeface="Inter"/>
              <a:sym typeface="Inter"/>
            </a:endParaRPr>
          </a:p>
        </p:txBody>
      </p:sp>
      <p:sp>
        <p:nvSpPr>
          <p:cNvPr id="90" name="Google Shape;90;p13"/>
          <p:cNvSpPr txBox="1"/>
          <p:nvPr/>
        </p:nvSpPr>
        <p:spPr>
          <a:xfrm>
            <a:off x="14632239" y="8214845"/>
            <a:ext cx="2627100" cy="4155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1" i="0" lang="en-US" sz="2699" u="none" cap="none" strike="noStrike">
                <a:solidFill>
                  <a:srgbClr val="000000"/>
                </a:solidFill>
                <a:latin typeface="Inter"/>
                <a:ea typeface="Inter"/>
                <a:cs typeface="Inter"/>
                <a:sym typeface="Inter"/>
              </a:rPr>
              <a:t>BY</a:t>
            </a:r>
            <a:endParaRPr sz="1600"/>
          </a:p>
        </p:txBody>
      </p:sp>
      <p:sp>
        <p:nvSpPr>
          <p:cNvPr id="91" name="Google Shape;91;p13"/>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92" name="Google Shape;92;p13"/>
          <p:cNvPicPr preferRelativeResize="0"/>
          <p:nvPr/>
        </p:nvPicPr>
        <p:blipFill>
          <a:blip r:embed="rId3">
            <a:alphaModFix/>
          </a:blip>
          <a:stretch>
            <a:fillRect/>
          </a:stretch>
        </p:blipFill>
        <p:spPr>
          <a:xfrm>
            <a:off x="381925" y="6976650"/>
            <a:ext cx="2496450" cy="249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96" name="Shape 96"/>
        <p:cNvGrpSpPr/>
        <p:nvPr/>
      </p:nvGrpSpPr>
      <p:grpSpPr>
        <a:xfrm>
          <a:off x="0" y="0"/>
          <a:ext cx="0" cy="0"/>
          <a:chOff x="0" y="0"/>
          <a:chExt cx="0" cy="0"/>
        </a:xfrm>
      </p:grpSpPr>
      <p:sp>
        <p:nvSpPr>
          <p:cNvPr id="97" name="Google Shape;97;p14"/>
          <p:cNvSpPr txBox="1"/>
          <p:nvPr/>
        </p:nvSpPr>
        <p:spPr>
          <a:xfrm>
            <a:off x="806325" y="6771025"/>
            <a:ext cx="5960400" cy="1360800"/>
          </a:xfrm>
          <a:prstGeom prst="rect">
            <a:avLst/>
          </a:prstGeom>
          <a:noFill/>
          <a:ln>
            <a:noFill/>
          </a:ln>
        </p:spPr>
        <p:txBody>
          <a:bodyPr anchorCtr="0" anchor="t" bIns="0" lIns="0" spcFirstLastPara="1" rIns="0" wrap="square" tIns="0">
            <a:spAutoFit/>
          </a:bodyPr>
          <a:lstStyle/>
          <a:p>
            <a:pPr indent="-336550" lvl="0" marL="457200" marR="0" rtl="0" algn="just">
              <a:lnSpc>
                <a:spcPct val="140000"/>
              </a:lnSpc>
              <a:spcBef>
                <a:spcPts val="0"/>
              </a:spcBef>
              <a:spcAft>
                <a:spcPts val="0"/>
              </a:spcAft>
              <a:buSzPts val="1700"/>
              <a:buFont typeface="Montserrat"/>
              <a:buChar char="●"/>
            </a:pPr>
            <a:r>
              <a:rPr lang="en-US" sz="1700">
                <a:latin typeface="Montserrat"/>
                <a:ea typeface="Montserrat"/>
                <a:cs typeface="Montserrat"/>
                <a:sym typeface="Montserrat"/>
              </a:rPr>
              <a:t>Male - 51% </a:t>
            </a:r>
            <a:r>
              <a:rPr lang="en-US" sz="1700">
                <a:latin typeface="Montserrat"/>
                <a:ea typeface="Montserrat"/>
                <a:cs typeface="Montserrat"/>
                <a:sym typeface="Montserrat"/>
              </a:rPr>
              <a:t>and</a:t>
            </a:r>
            <a:r>
              <a:rPr lang="en-US" sz="1700">
                <a:latin typeface="Montserrat"/>
                <a:ea typeface="Montserrat"/>
                <a:cs typeface="Montserrat"/>
                <a:sym typeface="Montserrat"/>
              </a:rPr>
              <a:t> Female - 49%</a:t>
            </a:r>
            <a:endParaRPr sz="1700">
              <a:latin typeface="Montserrat"/>
              <a:ea typeface="Montserrat"/>
              <a:cs typeface="Montserrat"/>
              <a:sym typeface="Montserrat"/>
            </a:endParaRPr>
          </a:p>
          <a:p>
            <a:pPr indent="-336550" lvl="0" marL="457200" rtl="0" algn="just">
              <a:lnSpc>
                <a:spcPct val="140000"/>
              </a:lnSpc>
              <a:spcBef>
                <a:spcPts val="0"/>
              </a:spcBef>
              <a:spcAft>
                <a:spcPts val="0"/>
              </a:spcAft>
              <a:buSzPts val="1700"/>
              <a:buFont typeface="Montserrat"/>
              <a:buChar char="●"/>
            </a:pPr>
            <a:r>
              <a:rPr lang="en-US" sz="1700">
                <a:solidFill>
                  <a:schemeClr val="dk1"/>
                </a:solidFill>
                <a:latin typeface="Montserrat"/>
                <a:ea typeface="Montserrat"/>
                <a:cs typeface="Montserrat"/>
                <a:sym typeface="Montserrat"/>
              </a:rPr>
              <a:t>Senior citizen</a:t>
            </a:r>
            <a:r>
              <a:rPr lang="en-US" sz="1700">
                <a:solidFill>
                  <a:schemeClr val="dk1"/>
                </a:solidFill>
                <a:latin typeface="Montserrat"/>
                <a:ea typeface="Montserrat"/>
                <a:cs typeface="Montserrat"/>
                <a:sym typeface="Montserrat"/>
              </a:rPr>
              <a:t> - 16% and balance - 84%</a:t>
            </a:r>
            <a:endParaRPr sz="1700">
              <a:solidFill>
                <a:schemeClr val="dk1"/>
              </a:solidFill>
              <a:latin typeface="Montserrat"/>
              <a:ea typeface="Montserrat"/>
              <a:cs typeface="Montserrat"/>
              <a:sym typeface="Montserrat"/>
            </a:endParaRPr>
          </a:p>
          <a:p>
            <a:pPr indent="-336550" lvl="0" marL="457200" rtl="0" algn="just">
              <a:lnSpc>
                <a:spcPct val="140000"/>
              </a:lnSpc>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Customer with dependents - 30% and others - 70%</a:t>
            </a:r>
            <a:endParaRPr sz="1700">
              <a:solidFill>
                <a:schemeClr val="dk1"/>
              </a:solidFill>
              <a:latin typeface="Montserrat"/>
              <a:ea typeface="Montserrat"/>
              <a:cs typeface="Montserrat"/>
              <a:sym typeface="Montserrat"/>
            </a:endParaRPr>
          </a:p>
          <a:p>
            <a:pPr indent="-336550" lvl="0" marL="457200" rtl="0" algn="just">
              <a:lnSpc>
                <a:spcPct val="140000"/>
              </a:lnSpc>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Customers with partners - 52% and others - 48%</a:t>
            </a:r>
            <a:endParaRPr sz="1700">
              <a:solidFill>
                <a:schemeClr val="dk1"/>
              </a:solidFill>
              <a:latin typeface="Montserrat"/>
              <a:ea typeface="Montserrat"/>
              <a:cs typeface="Montserrat"/>
              <a:sym typeface="Montserrat"/>
            </a:endParaRPr>
          </a:p>
        </p:txBody>
      </p:sp>
      <p:sp>
        <p:nvSpPr>
          <p:cNvPr id="98" name="Google Shape;98;p14"/>
          <p:cNvSpPr txBox="1"/>
          <p:nvPr/>
        </p:nvSpPr>
        <p:spPr>
          <a:xfrm>
            <a:off x="806325" y="6298025"/>
            <a:ext cx="4199100" cy="384900"/>
          </a:xfrm>
          <a:prstGeom prst="rect">
            <a:avLst/>
          </a:prstGeom>
          <a:noFill/>
          <a:ln>
            <a:noFill/>
          </a:ln>
        </p:spPr>
        <p:txBody>
          <a:bodyPr anchorCtr="0" anchor="t" bIns="0" lIns="0" spcFirstLastPara="1" rIns="0" wrap="square" tIns="0">
            <a:spAutoFit/>
          </a:bodyPr>
          <a:lstStyle/>
          <a:p>
            <a:pPr indent="0" lvl="0" marL="0" marR="0" rtl="0" algn="l">
              <a:lnSpc>
                <a:spcPct val="115006"/>
              </a:lnSpc>
              <a:spcBef>
                <a:spcPts val="0"/>
              </a:spcBef>
              <a:spcAft>
                <a:spcPts val="0"/>
              </a:spcAft>
              <a:buNone/>
            </a:pPr>
            <a:r>
              <a:rPr lang="en-US" sz="2500">
                <a:latin typeface="Montserrat"/>
                <a:ea typeface="Montserrat"/>
                <a:cs typeface="Montserrat"/>
                <a:sym typeface="Montserrat"/>
              </a:rPr>
              <a:t>Demographic</a:t>
            </a:r>
            <a:r>
              <a:rPr lang="en-US" sz="2500">
                <a:latin typeface="Montserrat"/>
                <a:ea typeface="Montserrat"/>
                <a:cs typeface="Montserrat"/>
                <a:sym typeface="Montserrat"/>
              </a:rPr>
              <a:t> Split</a:t>
            </a:r>
            <a:endParaRPr sz="2500">
              <a:latin typeface="Montserrat"/>
              <a:ea typeface="Montserrat"/>
              <a:cs typeface="Montserrat"/>
              <a:sym typeface="Montserrat"/>
            </a:endParaRPr>
          </a:p>
        </p:txBody>
      </p:sp>
      <p:sp>
        <p:nvSpPr>
          <p:cNvPr id="99" name="Google Shape;99;p14"/>
          <p:cNvSpPr txBox="1"/>
          <p:nvPr/>
        </p:nvSpPr>
        <p:spPr>
          <a:xfrm>
            <a:off x="8063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Demographics Analysis</a:t>
            </a:r>
            <a:endParaRPr sz="5300">
              <a:latin typeface="Montserrat"/>
              <a:ea typeface="Montserrat"/>
              <a:cs typeface="Montserrat"/>
              <a:sym typeface="Montserrat"/>
            </a:endParaRPr>
          </a:p>
        </p:txBody>
      </p:sp>
      <p:pic>
        <p:nvPicPr>
          <p:cNvPr id="100" name="Google Shape;100;p14"/>
          <p:cNvPicPr preferRelativeResize="0"/>
          <p:nvPr/>
        </p:nvPicPr>
        <p:blipFill>
          <a:blip r:embed="rId3">
            <a:alphaModFix/>
          </a:blip>
          <a:stretch>
            <a:fillRect/>
          </a:stretch>
        </p:blipFill>
        <p:spPr>
          <a:xfrm>
            <a:off x="10608726" y="1858538"/>
            <a:ext cx="7687201" cy="7729724"/>
          </a:xfrm>
          <a:prstGeom prst="rect">
            <a:avLst/>
          </a:prstGeom>
          <a:noFill/>
          <a:ln>
            <a:noFill/>
          </a:ln>
        </p:spPr>
      </p:pic>
      <p:sp>
        <p:nvSpPr>
          <p:cNvPr id="101" name="Google Shape;101;p14"/>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US" sz="1700">
                <a:latin typeface="Montserrat"/>
                <a:ea typeface="Montserrat"/>
                <a:cs typeface="Montserrat"/>
                <a:sym typeface="Montserrat"/>
              </a:rPr>
              <a:t>01</a:t>
            </a:r>
            <a:endParaRPr sz="1700">
              <a:latin typeface="Montserrat"/>
              <a:ea typeface="Montserrat"/>
              <a:cs typeface="Montserrat"/>
              <a:sym typeface="Montserrat"/>
            </a:endParaRPr>
          </a:p>
        </p:txBody>
      </p:sp>
      <p:pic>
        <p:nvPicPr>
          <p:cNvPr id="102" name="Google Shape;102;p14"/>
          <p:cNvPicPr preferRelativeResize="0"/>
          <p:nvPr/>
        </p:nvPicPr>
        <p:blipFill>
          <a:blip r:embed="rId4">
            <a:alphaModFix/>
          </a:blip>
          <a:stretch>
            <a:fillRect/>
          </a:stretch>
        </p:blipFill>
        <p:spPr>
          <a:xfrm>
            <a:off x="806325" y="1858550"/>
            <a:ext cx="3898650" cy="4119150"/>
          </a:xfrm>
          <a:prstGeom prst="rect">
            <a:avLst/>
          </a:prstGeom>
          <a:noFill/>
          <a:ln>
            <a:noFill/>
          </a:ln>
        </p:spPr>
      </p:pic>
      <p:sp>
        <p:nvSpPr>
          <p:cNvPr id="103" name="Google Shape;103;p14"/>
          <p:cNvSpPr txBox="1"/>
          <p:nvPr/>
        </p:nvSpPr>
        <p:spPr>
          <a:xfrm>
            <a:off x="730125" y="8391750"/>
            <a:ext cx="8703600" cy="17547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Senior citizen with no dependents and with high churn need to be further analysed to identify if churn is during their life cycle or due to deaths.</a:t>
            </a:r>
            <a:endParaRPr sz="17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Approximately 50</a:t>
            </a:r>
            <a:r>
              <a:rPr lang="en-US" sz="1700">
                <a:solidFill>
                  <a:schemeClr val="dk1"/>
                </a:solidFill>
                <a:latin typeface="Montserrat"/>
                <a:ea typeface="Montserrat"/>
                <a:cs typeface="Montserrat"/>
                <a:sym typeface="Montserrat"/>
              </a:rPr>
              <a:t>%</a:t>
            </a:r>
            <a:r>
              <a:rPr lang="en-US" sz="1700">
                <a:solidFill>
                  <a:schemeClr val="dk1"/>
                </a:solidFill>
                <a:latin typeface="Montserrat"/>
                <a:ea typeface="Montserrat"/>
                <a:cs typeface="Montserrat"/>
                <a:sym typeface="Montserrat"/>
              </a:rPr>
              <a:t> of senior citizens having no partner or dependents churn out. This might be due to the fact that they are free to move to other operators without any obligation to others.</a:t>
            </a:r>
            <a:endParaRPr sz="1700">
              <a:solidFill>
                <a:schemeClr val="dk1"/>
              </a:solidFill>
              <a:latin typeface="Montserrat"/>
              <a:ea typeface="Montserrat"/>
              <a:cs typeface="Montserrat"/>
              <a:sym typeface="Montserrat"/>
            </a:endParaRPr>
          </a:p>
        </p:txBody>
      </p:sp>
      <p:pic>
        <p:nvPicPr>
          <p:cNvPr id="104" name="Google Shape;104;p14"/>
          <p:cNvPicPr preferRelativeResize="0"/>
          <p:nvPr/>
        </p:nvPicPr>
        <p:blipFill>
          <a:blip r:embed="rId5">
            <a:alphaModFix/>
          </a:blip>
          <a:stretch>
            <a:fillRect/>
          </a:stretch>
        </p:blipFill>
        <p:spPr>
          <a:xfrm>
            <a:off x="4857375" y="1858550"/>
            <a:ext cx="5598949" cy="29444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08" name="Shape 108"/>
        <p:cNvGrpSpPr/>
        <p:nvPr/>
      </p:nvGrpSpPr>
      <p:grpSpPr>
        <a:xfrm>
          <a:off x="0" y="0"/>
          <a:ext cx="0" cy="0"/>
          <a:chOff x="0" y="0"/>
          <a:chExt cx="0" cy="0"/>
        </a:xfrm>
      </p:grpSpPr>
      <p:sp>
        <p:nvSpPr>
          <p:cNvPr id="109" name="Google Shape;109;p15"/>
          <p:cNvSpPr txBox="1"/>
          <p:nvPr/>
        </p:nvSpPr>
        <p:spPr>
          <a:xfrm>
            <a:off x="723900" y="7040007"/>
            <a:ext cx="8638800" cy="19887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 50% of the customers who left the service did so in the first 10 months. </a:t>
            </a:r>
            <a:endParaRPr sz="1700">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solidFill>
                  <a:schemeClr val="dk1"/>
                </a:solidFill>
                <a:latin typeface="Montserrat"/>
                <a:ea typeface="Montserrat"/>
                <a:cs typeface="Montserrat"/>
                <a:sym typeface="Montserrat"/>
              </a:rPr>
              <a:t>This is probably because the customers are testing out the varied services available to them and hence, in order to save money, 1 month service is tested out.</a:t>
            </a:r>
            <a:endParaRPr sz="17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just">
              <a:lnSpc>
                <a:spcPct val="150000"/>
              </a:lnSpc>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With increase in tenure, there is a drop in churn rate.</a:t>
            </a:r>
            <a:endParaRPr sz="1700">
              <a:latin typeface="Montserrat"/>
              <a:ea typeface="Montserrat"/>
              <a:cs typeface="Montserrat"/>
              <a:sym typeface="Montserrat"/>
            </a:endParaRPr>
          </a:p>
        </p:txBody>
      </p:sp>
      <p:sp>
        <p:nvSpPr>
          <p:cNvPr id="110" name="Google Shape;110;p15"/>
          <p:cNvSpPr txBox="1"/>
          <p:nvPr/>
        </p:nvSpPr>
        <p:spPr>
          <a:xfrm>
            <a:off x="723900" y="6567007"/>
            <a:ext cx="4920600" cy="384900"/>
          </a:xfrm>
          <a:prstGeom prst="rect">
            <a:avLst/>
          </a:prstGeom>
          <a:noFill/>
          <a:ln>
            <a:noFill/>
          </a:ln>
        </p:spPr>
        <p:txBody>
          <a:bodyPr anchorCtr="0" anchor="t" bIns="0" lIns="0" spcFirstLastPara="1" rIns="0" wrap="square" tIns="0">
            <a:spAutoFit/>
          </a:bodyPr>
          <a:lstStyle/>
          <a:p>
            <a:pPr indent="0" lvl="0" marL="0" marR="0" rtl="0" algn="l">
              <a:lnSpc>
                <a:spcPct val="115006"/>
              </a:lnSpc>
              <a:spcBef>
                <a:spcPts val="0"/>
              </a:spcBef>
              <a:spcAft>
                <a:spcPts val="0"/>
              </a:spcAft>
              <a:buNone/>
            </a:pPr>
            <a:r>
              <a:rPr lang="en-US" sz="2500">
                <a:latin typeface="Montserrat"/>
                <a:ea typeface="Montserrat"/>
                <a:cs typeface="Montserrat"/>
                <a:sym typeface="Montserrat"/>
              </a:rPr>
              <a:t>AON vs Churn</a:t>
            </a:r>
            <a:endParaRPr sz="2500">
              <a:latin typeface="Montserrat"/>
              <a:ea typeface="Montserrat"/>
              <a:cs typeface="Montserrat"/>
              <a:sym typeface="Montserrat"/>
            </a:endParaRPr>
          </a:p>
        </p:txBody>
      </p:sp>
      <p:pic>
        <p:nvPicPr>
          <p:cNvPr id="111" name="Google Shape;111;p15"/>
          <p:cNvPicPr preferRelativeResize="0"/>
          <p:nvPr/>
        </p:nvPicPr>
        <p:blipFill>
          <a:blip r:embed="rId3">
            <a:alphaModFix/>
          </a:blip>
          <a:stretch>
            <a:fillRect/>
          </a:stretch>
        </p:blipFill>
        <p:spPr>
          <a:xfrm>
            <a:off x="9890725" y="1524725"/>
            <a:ext cx="8130449" cy="4065224"/>
          </a:xfrm>
          <a:prstGeom prst="rect">
            <a:avLst/>
          </a:prstGeom>
          <a:noFill/>
          <a:ln>
            <a:noFill/>
          </a:ln>
        </p:spPr>
      </p:pic>
      <p:sp>
        <p:nvSpPr>
          <p:cNvPr id="112" name="Google Shape;112;p15"/>
          <p:cNvSpPr txBox="1"/>
          <p:nvPr/>
        </p:nvSpPr>
        <p:spPr>
          <a:xfrm>
            <a:off x="7301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Age On Network Analysis</a:t>
            </a:r>
            <a:endParaRPr sz="5300">
              <a:latin typeface="Montserrat"/>
              <a:ea typeface="Montserrat"/>
              <a:cs typeface="Montserrat"/>
              <a:sym typeface="Montserrat"/>
            </a:endParaRPr>
          </a:p>
        </p:txBody>
      </p:sp>
      <p:pic>
        <p:nvPicPr>
          <p:cNvPr id="113" name="Google Shape;113;p15"/>
          <p:cNvPicPr preferRelativeResize="0"/>
          <p:nvPr/>
        </p:nvPicPr>
        <p:blipFill>
          <a:blip r:embed="rId4">
            <a:alphaModFix/>
          </a:blip>
          <a:stretch>
            <a:fillRect/>
          </a:stretch>
        </p:blipFill>
        <p:spPr>
          <a:xfrm>
            <a:off x="730123" y="1524725"/>
            <a:ext cx="5517175" cy="4463000"/>
          </a:xfrm>
          <a:prstGeom prst="rect">
            <a:avLst/>
          </a:prstGeom>
          <a:noFill/>
          <a:ln>
            <a:noFill/>
          </a:ln>
        </p:spPr>
      </p:pic>
      <p:sp>
        <p:nvSpPr>
          <p:cNvPr id="114" name="Google Shape;114;p15"/>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2</a:t>
            </a:r>
            <a:endParaRPr>
              <a:latin typeface="Montserrat"/>
              <a:ea typeface="Montserrat"/>
              <a:cs typeface="Montserrat"/>
              <a:sym typeface="Montserrat"/>
            </a:endParaRPr>
          </a:p>
        </p:txBody>
      </p:sp>
      <p:pic>
        <p:nvPicPr>
          <p:cNvPr id="115" name="Google Shape;115;p15"/>
          <p:cNvPicPr preferRelativeResize="0"/>
          <p:nvPr/>
        </p:nvPicPr>
        <p:blipFill>
          <a:blip r:embed="rId5">
            <a:alphaModFix/>
          </a:blip>
          <a:stretch>
            <a:fillRect/>
          </a:stretch>
        </p:blipFill>
        <p:spPr>
          <a:xfrm>
            <a:off x="9890725" y="5763074"/>
            <a:ext cx="6840029" cy="4065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19" name="Shape 119"/>
        <p:cNvGrpSpPr/>
        <p:nvPr/>
      </p:nvGrpSpPr>
      <p:grpSpPr>
        <a:xfrm>
          <a:off x="0" y="0"/>
          <a:ext cx="0" cy="0"/>
          <a:chOff x="0" y="0"/>
          <a:chExt cx="0" cy="0"/>
        </a:xfrm>
      </p:grpSpPr>
      <p:sp>
        <p:nvSpPr>
          <p:cNvPr id="120" name="Google Shape;120;p16"/>
          <p:cNvSpPr txBox="1"/>
          <p:nvPr/>
        </p:nvSpPr>
        <p:spPr>
          <a:xfrm>
            <a:off x="730125" y="8531500"/>
            <a:ext cx="7773300" cy="16485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There is no significant difference in churn percentage for customers subscribing to phone vs non-subscription.</a:t>
            </a:r>
            <a:endParaRPr sz="1700">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700">
              <a:latin typeface="Montserrat"/>
              <a:ea typeface="Montserrat"/>
              <a:cs typeface="Montserrat"/>
              <a:sym typeface="Montserrat"/>
            </a:endParaRPr>
          </a:p>
          <a:p>
            <a:pPr indent="-336550" lvl="0" marL="457200" rtl="0" algn="l">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Multiple line subscription within phone service also have a equal distribution of churn with customers who do not have multiple lines.</a:t>
            </a:r>
            <a:endParaRPr sz="1700">
              <a:latin typeface="Montserrat"/>
              <a:ea typeface="Montserrat"/>
              <a:cs typeface="Montserrat"/>
              <a:sym typeface="Montserrat"/>
            </a:endParaRPr>
          </a:p>
        </p:txBody>
      </p:sp>
      <p:sp>
        <p:nvSpPr>
          <p:cNvPr id="121" name="Google Shape;121;p16"/>
          <p:cNvSpPr txBox="1"/>
          <p:nvPr/>
        </p:nvSpPr>
        <p:spPr>
          <a:xfrm>
            <a:off x="730125" y="4166150"/>
            <a:ext cx="7773300" cy="5232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Customer with internet service have a higher churn percentage as compared to customer with only phone service.</a:t>
            </a:r>
            <a:endParaRPr sz="1700">
              <a:latin typeface="Montserrat"/>
              <a:ea typeface="Montserrat"/>
              <a:cs typeface="Montserrat"/>
              <a:sym typeface="Montserrat"/>
            </a:endParaRPr>
          </a:p>
        </p:txBody>
      </p:sp>
      <p:sp>
        <p:nvSpPr>
          <p:cNvPr id="122" name="Google Shape;122;p16"/>
          <p:cNvSpPr txBox="1"/>
          <p:nvPr/>
        </p:nvSpPr>
        <p:spPr>
          <a:xfrm>
            <a:off x="7301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Service</a:t>
            </a:r>
            <a:r>
              <a:rPr lang="en-US" sz="5300">
                <a:latin typeface="Montserrat"/>
                <a:ea typeface="Montserrat"/>
                <a:cs typeface="Montserrat"/>
                <a:sym typeface="Montserrat"/>
              </a:rPr>
              <a:t> Analysis</a:t>
            </a:r>
            <a:endParaRPr sz="5300">
              <a:latin typeface="Montserrat"/>
              <a:ea typeface="Montserrat"/>
              <a:cs typeface="Montserrat"/>
              <a:sym typeface="Montserrat"/>
            </a:endParaRPr>
          </a:p>
        </p:txBody>
      </p:sp>
      <p:sp>
        <p:nvSpPr>
          <p:cNvPr id="123" name="Google Shape;123;p16"/>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3</a:t>
            </a:r>
            <a:endParaRPr>
              <a:latin typeface="Montserrat"/>
              <a:ea typeface="Montserrat"/>
              <a:cs typeface="Montserrat"/>
              <a:sym typeface="Montserrat"/>
            </a:endParaRPr>
          </a:p>
        </p:txBody>
      </p:sp>
      <p:pic>
        <p:nvPicPr>
          <p:cNvPr id="124" name="Google Shape;124;p16"/>
          <p:cNvPicPr preferRelativeResize="0"/>
          <p:nvPr/>
        </p:nvPicPr>
        <p:blipFill>
          <a:blip r:embed="rId3">
            <a:alphaModFix/>
          </a:blip>
          <a:stretch>
            <a:fillRect/>
          </a:stretch>
        </p:blipFill>
        <p:spPr>
          <a:xfrm>
            <a:off x="730175" y="4917942"/>
            <a:ext cx="7773200" cy="3530534"/>
          </a:xfrm>
          <a:prstGeom prst="rect">
            <a:avLst/>
          </a:prstGeom>
          <a:noFill/>
          <a:ln>
            <a:noFill/>
          </a:ln>
        </p:spPr>
      </p:pic>
      <p:pic>
        <p:nvPicPr>
          <p:cNvPr id="125" name="Google Shape;125;p16"/>
          <p:cNvPicPr preferRelativeResize="0"/>
          <p:nvPr/>
        </p:nvPicPr>
        <p:blipFill>
          <a:blip r:embed="rId4">
            <a:alphaModFix/>
          </a:blip>
          <a:stretch>
            <a:fillRect/>
          </a:stretch>
        </p:blipFill>
        <p:spPr>
          <a:xfrm>
            <a:off x="730125" y="1618069"/>
            <a:ext cx="7773204" cy="2518647"/>
          </a:xfrm>
          <a:prstGeom prst="rect">
            <a:avLst/>
          </a:prstGeom>
          <a:noFill/>
          <a:ln>
            <a:noFill/>
          </a:ln>
        </p:spPr>
      </p:pic>
      <p:pic>
        <p:nvPicPr>
          <p:cNvPr id="126" name="Google Shape;126;p16"/>
          <p:cNvPicPr preferRelativeResize="0"/>
          <p:nvPr/>
        </p:nvPicPr>
        <p:blipFill>
          <a:blip r:embed="rId5">
            <a:alphaModFix/>
          </a:blip>
          <a:stretch>
            <a:fillRect/>
          </a:stretch>
        </p:blipFill>
        <p:spPr>
          <a:xfrm>
            <a:off x="10677722" y="1572675"/>
            <a:ext cx="5560466" cy="2776678"/>
          </a:xfrm>
          <a:prstGeom prst="rect">
            <a:avLst/>
          </a:prstGeom>
          <a:noFill/>
          <a:ln>
            <a:noFill/>
          </a:ln>
        </p:spPr>
      </p:pic>
      <p:pic>
        <p:nvPicPr>
          <p:cNvPr id="127" name="Google Shape;127;p16"/>
          <p:cNvPicPr preferRelativeResize="0"/>
          <p:nvPr/>
        </p:nvPicPr>
        <p:blipFill>
          <a:blip r:embed="rId6">
            <a:alphaModFix/>
          </a:blip>
          <a:stretch>
            <a:fillRect/>
          </a:stretch>
        </p:blipFill>
        <p:spPr>
          <a:xfrm>
            <a:off x="10726325" y="5574525"/>
            <a:ext cx="5560474" cy="3287200"/>
          </a:xfrm>
          <a:prstGeom prst="rect">
            <a:avLst/>
          </a:prstGeom>
          <a:noFill/>
          <a:ln>
            <a:noFill/>
          </a:ln>
        </p:spPr>
      </p:pic>
      <p:sp>
        <p:nvSpPr>
          <p:cNvPr id="128" name="Google Shape;128;p16"/>
          <p:cNvSpPr txBox="1"/>
          <p:nvPr/>
        </p:nvSpPr>
        <p:spPr>
          <a:xfrm>
            <a:off x="11107325" y="4790750"/>
            <a:ext cx="7218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29" name="Google Shape;129;p16"/>
          <p:cNvSpPr txBox="1"/>
          <p:nvPr/>
        </p:nvSpPr>
        <p:spPr>
          <a:xfrm>
            <a:off x="10677725" y="4547150"/>
            <a:ext cx="7343400" cy="7851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Maximum number of customers have adopted fiber optics as their mode of internet service and also have a high percentage of churn in comparison to DSL service.</a:t>
            </a:r>
            <a:endParaRPr sz="1700">
              <a:latin typeface="Montserrat"/>
              <a:ea typeface="Montserrat"/>
              <a:cs typeface="Montserrat"/>
              <a:sym typeface="Montserrat"/>
            </a:endParaRPr>
          </a:p>
        </p:txBody>
      </p:sp>
      <p:sp>
        <p:nvSpPr>
          <p:cNvPr id="130" name="Google Shape;130;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16"/>
          <p:cNvSpPr txBox="1"/>
          <p:nvPr/>
        </p:nvSpPr>
        <p:spPr>
          <a:xfrm>
            <a:off x="10727887" y="8968400"/>
            <a:ext cx="7135800" cy="785100"/>
          </a:xfrm>
          <a:prstGeom prst="rect">
            <a:avLst/>
          </a:prstGeom>
          <a:noFill/>
          <a:ln>
            <a:noFill/>
          </a:ln>
        </p:spPr>
        <p:txBody>
          <a:bodyPr anchorCtr="0" anchor="t" bIns="0" lIns="0" spcFirstLastPara="1" rIns="0" wrap="square" tIns="0">
            <a:spAutoFit/>
          </a:bodyPr>
          <a:lstStyle/>
          <a:p>
            <a:pPr indent="-336550" lvl="0" marL="457200" marR="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Fiber optic service have a higher charge and churn % in comparison to DSL which is in sync to high churn percentage in customers with a high monthly charge.</a:t>
            </a:r>
            <a:endParaRPr sz="17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35" name="Shape 135"/>
        <p:cNvGrpSpPr/>
        <p:nvPr/>
      </p:nvGrpSpPr>
      <p:grpSpPr>
        <a:xfrm>
          <a:off x="0" y="0"/>
          <a:ext cx="0" cy="0"/>
          <a:chOff x="0" y="0"/>
          <a:chExt cx="0" cy="0"/>
        </a:xfrm>
      </p:grpSpPr>
      <p:pic>
        <p:nvPicPr>
          <p:cNvPr id="136" name="Google Shape;136;p17"/>
          <p:cNvPicPr preferRelativeResize="0"/>
          <p:nvPr/>
        </p:nvPicPr>
        <p:blipFill>
          <a:blip r:embed="rId3">
            <a:alphaModFix/>
          </a:blip>
          <a:stretch>
            <a:fillRect/>
          </a:stretch>
        </p:blipFill>
        <p:spPr>
          <a:xfrm>
            <a:off x="730125" y="1451100"/>
            <a:ext cx="7773300" cy="3886650"/>
          </a:xfrm>
          <a:prstGeom prst="rect">
            <a:avLst/>
          </a:prstGeom>
          <a:noFill/>
          <a:ln>
            <a:noFill/>
          </a:ln>
        </p:spPr>
      </p:pic>
      <p:sp>
        <p:nvSpPr>
          <p:cNvPr id="137" name="Google Shape;137;p17"/>
          <p:cNvSpPr txBox="1"/>
          <p:nvPr/>
        </p:nvSpPr>
        <p:spPr>
          <a:xfrm>
            <a:off x="730125" y="9341075"/>
            <a:ext cx="7773300" cy="863400"/>
          </a:xfrm>
          <a:prstGeom prst="rect">
            <a:avLst/>
          </a:prstGeom>
          <a:noFill/>
          <a:ln>
            <a:noFill/>
          </a:ln>
        </p:spPr>
        <p:txBody>
          <a:bodyPr anchorCtr="0" anchor="t" bIns="0" lIns="0" spcFirstLastPara="1" rIns="0" wrap="square" tIns="0">
            <a:spAutoFit/>
          </a:bodyPr>
          <a:lstStyle/>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Customers with online security and tech support have a lower churn percentage which could be a strong point of the operator which should be leveraged by the operator to reduce churn.</a:t>
            </a:r>
            <a:endParaRPr sz="1700">
              <a:latin typeface="Montserrat"/>
              <a:ea typeface="Montserrat"/>
              <a:cs typeface="Montserrat"/>
              <a:sym typeface="Montserrat"/>
            </a:endParaRPr>
          </a:p>
        </p:txBody>
      </p:sp>
      <p:sp>
        <p:nvSpPr>
          <p:cNvPr id="138" name="Google Shape;138;p17"/>
          <p:cNvSpPr txBox="1"/>
          <p:nvPr/>
        </p:nvSpPr>
        <p:spPr>
          <a:xfrm>
            <a:off x="730125" y="5337750"/>
            <a:ext cx="7773300" cy="5232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Churn percentage reduces with increase in additional services, highest in customers with only one additional services.</a:t>
            </a:r>
            <a:endParaRPr sz="1700">
              <a:latin typeface="Montserrat"/>
              <a:ea typeface="Montserrat"/>
              <a:cs typeface="Montserrat"/>
              <a:sym typeface="Montserrat"/>
            </a:endParaRPr>
          </a:p>
        </p:txBody>
      </p:sp>
      <p:sp>
        <p:nvSpPr>
          <p:cNvPr id="139" name="Google Shape;139;p17"/>
          <p:cNvSpPr txBox="1"/>
          <p:nvPr/>
        </p:nvSpPr>
        <p:spPr>
          <a:xfrm>
            <a:off x="7301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Additional </a:t>
            </a:r>
            <a:r>
              <a:rPr lang="en-US" sz="5300">
                <a:latin typeface="Montserrat"/>
                <a:ea typeface="Montserrat"/>
                <a:cs typeface="Montserrat"/>
                <a:sym typeface="Montserrat"/>
              </a:rPr>
              <a:t>Service Analysis</a:t>
            </a:r>
            <a:endParaRPr sz="5300">
              <a:latin typeface="Montserrat"/>
              <a:ea typeface="Montserrat"/>
              <a:cs typeface="Montserrat"/>
              <a:sym typeface="Montserrat"/>
            </a:endParaRPr>
          </a:p>
        </p:txBody>
      </p:sp>
      <p:sp>
        <p:nvSpPr>
          <p:cNvPr id="140" name="Google Shape;140;p17"/>
          <p:cNvSpPr txBox="1"/>
          <p:nvPr/>
        </p:nvSpPr>
        <p:spPr>
          <a:xfrm>
            <a:off x="13465075" y="9847650"/>
            <a:ext cx="44037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4</a:t>
            </a:r>
            <a:endParaRPr>
              <a:latin typeface="Montserrat"/>
              <a:ea typeface="Montserrat"/>
              <a:cs typeface="Montserrat"/>
              <a:sym typeface="Montserrat"/>
            </a:endParaRPr>
          </a:p>
        </p:txBody>
      </p:sp>
      <p:sp>
        <p:nvSpPr>
          <p:cNvPr id="141" name="Google Shape;141;p17"/>
          <p:cNvSpPr txBox="1"/>
          <p:nvPr/>
        </p:nvSpPr>
        <p:spPr>
          <a:xfrm>
            <a:off x="9712775" y="8511200"/>
            <a:ext cx="8466000" cy="1164300"/>
          </a:xfrm>
          <a:prstGeom prst="rect">
            <a:avLst/>
          </a:prstGeom>
          <a:noFill/>
          <a:ln>
            <a:noFill/>
          </a:ln>
        </p:spPr>
        <p:txBody>
          <a:bodyPr anchorCtr="0" anchor="t" bIns="0" lIns="0" spcFirstLastPara="1" rIns="0" wrap="square" tIns="0">
            <a:spAutoFit/>
          </a:bodyPr>
          <a:lstStyle/>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StreamingTV and StreamingMovies display an identical graph. Irrespective of being subscribed to StreamingTV &amp; StreamingMovies, a lot of customers have been churned. Looks like the streaming content was not entirely at fault.</a:t>
            </a:r>
            <a:endParaRPr sz="1700">
              <a:latin typeface="Montserrat"/>
              <a:ea typeface="Montserrat"/>
              <a:cs typeface="Montserrat"/>
              <a:sym typeface="Montserrat"/>
            </a:endParaRPr>
          </a:p>
        </p:txBody>
      </p:sp>
      <p:pic>
        <p:nvPicPr>
          <p:cNvPr id="142" name="Google Shape;142;p17"/>
          <p:cNvPicPr preferRelativeResize="0"/>
          <p:nvPr/>
        </p:nvPicPr>
        <p:blipFill>
          <a:blip r:embed="rId4">
            <a:alphaModFix/>
          </a:blip>
          <a:stretch>
            <a:fillRect/>
          </a:stretch>
        </p:blipFill>
        <p:spPr>
          <a:xfrm>
            <a:off x="730125" y="5976775"/>
            <a:ext cx="6399976" cy="3324663"/>
          </a:xfrm>
          <a:prstGeom prst="rect">
            <a:avLst/>
          </a:prstGeom>
          <a:noFill/>
          <a:ln>
            <a:noFill/>
          </a:ln>
        </p:spPr>
      </p:pic>
      <p:grpSp>
        <p:nvGrpSpPr>
          <p:cNvPr id="143" name="Google Shape;143;p17"/>
          <p:cNvGrpSpPr/>
          <p:nvPr/>
        </p:nvGrpSpPr>
        <p:grpSpPr>
          <a:xfrm>
            <a:off x="10986125" y="600375"/>
            <a:ext cx="5919300" cy="7834634"/>
            <a:chOff x="10986125" y="447975"/>
            <a:chExt cx="5919300" cy="7834634"/>
          </a:xfrm>
        </p:grpSpPr>
        <p:pic>
          <p:nvPicPr>
            <p:cNvPr id="144" name="Google Shape;144;p17"/>
            <p:cNvPicPr preferRelativeResize="0"/>
            <p:nvPr/>
          </p:nvPicPr>
          <p:blipFill>
            <a:blip r:embed="rId5">
              <a:alphaModFix/>
            </a:blip>
            <a:stretch>
              <a:fillRect/>
            </a:stretch>
          </p:blipFill>
          <p:spPr>
            <a:xfrm>
              <a:off x="10986125" y="680475"/>
              <a:ext cx="5919275" cy="7602134"/>
            </a:xfrm>
            <a:prstGeom prst="rect">
              <a:avLst/>
            </a:prstGeom>
            <a:noFill/>
            <a:ln>
              <a:noFill/>
            </a:ln>
          </p:spPr>
        </p:pic>
        <p:sp>
          <p:nvSpPr>
            <p:cNvPr id="145" name="Google Shape;145;p17"/>
            <p:cNvSpPr txBox="1"/>
            <p:nvPr/>
          </p:nvSpPr>
          <p:spPr>
            <a:xfrm>
              <a:off x="10986125" y="447975"/>
              <a:ext cx="5919300" cy="2772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15006"/>
                </a:lnSpc>
                <a:spcBef>
                  <a:spcPts val="0"/>
                </a:spcBef>
                <a:spcAft>
                  <a:spcPts val="0"/>
                </a:spcAft>
                <a:buNone/>
              </a:pPr>
              <a:r>
                <a:rPr lang="en-US" sz="1800">
                  <a:latin typeface="Montserrat"/>
                  <a:ea typeface="Montserrat"/>
                  <a:cs typeface="Montserrat"/>
                  <a:sym typeface="Montserrat"/>
                </a:rPr>
                <a:t>Additional Service-wise customer churn %</a:t>
              </a:r>
              <a:endParaRPr sz="1800">
                <a:latin typeface="Montserrat"/>
                <a:ea typeface="Montserrat"/>
                <a:cs typeface="Montserrat"/>
                <a:sym typeface="Montserr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49" name="Shape 149"/>
        <p:cNvGrpSpPr/>
        <p:nvPr/>
      </p:nvGrpSpPr>
      <p:grpSpPr>
        <a:xfrm>
          <a:off x="0" y="0"/>
          <a:ext cx="0" cy="0"/>
          <a:chOff x="0" y="0"/>
          <a:chExt cx="0" cy="0"/>
        </a:xfrm>
      </p:grpSpPr>
      <p:pic>
        <p:nvPicPr>
          <p:cNvPr id="150" name="Google Shape;150;p18"/>
          <p:cNvPicPr preferRelativeResize="0"/>
          <p:nvPr/>
        </p:nvPicPr>
        <p:blipFill>
          <a:blip r:embed="rId3">
            <a:alphaModFix/>
          </a:blip>
          <a:stretch>
            <a:fillRect/>
          </a:stretch>
        </p:blipFill>
        <p:spPr>
          <a:xfrm>
            <a:off x="13077600" y="7316175"/>
            <a:ext cx="4694600" cy="2839600"/>
          </a:xfrm>
          <a:prstGeom prst="rect">
            <a:avLst/>
          </a:prstGeom>
          <a:noFill/>
          <a:ln>
            <a:noFill/>
          </a:ln>
        </p:spPr>
      </p:pic>
      <p:sp>
        <p:nvSpPr>
          <p:cNvPr id="151" name="Google Shape;151;p18"/>
          <p:cNvSpPr txBox="1"/>
          <p:nvPr/>
        </p:nvSpPr>
        <p:spPr>
          <a:xfrm>
            <a:off x="8277750" y="1602575"/>
            <a:ext cx="4611600" cy="67248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Market is price sensitive as there is increase in churn against </a:t>
            </a:r>
            <a:r>
              <a:rPr lang="en-US" sz="1700">
                <a:latin typeface="Montserrat"/>
                <a:ea typeface="Montserrat"/>
                <a:cs typeface="Montserrat"/>
                <a:sym typeface="Montserrat"/>
              </a:rPr>
              <a:t>higher</a:t>
            </a:r>
            <a:r>
              <a:rPr lang="en-US" sz="1700">
                <a:latin typeface="Montserrat"/>
                <a:ea typeface="Montserrat"/>
                <a:cs typeface="Montserrat"/>
                <a:sym typeface="Montserrat"/>
              </a:rPr>
              <a:t> charge.</a:t>
            </a:r>
            <a:endParaRPr sz="1700">
              <a:latin typeface="Montserrat"/>
              <a:ea typeface="Montserrat"/>
              <a:cs typeface="Montserrat"/>
              <a:sym typeface="Montserrat"/>
            </a:endParaRPr>
          </a:p>
          <a:p>
            <a:pPr indent="0" lvl="0" marL="914400" rtl="0" algn="just">
              <a:lnSpc>
                <a:spcPct val="100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It is </a:t>
            </a:r>
            <a:r>
              <a:rPr lang="en-US" sz="1700">
                <a:latin typeface="Montserrat"/>
                <a:ea typeface="Montserrat"/>
                <a:cs typeface="Montserrat"/>
                <a:sym typeface="Montserrat"/>
              </a:rPr>
              <a:t>i</a:t>
            </a:r>
            <a:r>
              <a:rPr lang="en-US" sz="1700">
                <a:latin typeface="Montserrat"/>
                <a:ea typeface="Montserrat"/>
                <a:cs typeface="Montserrat"/>
                <a:sym typeface="Montserrat"/>
              </a:rPr>
              <a:t>ndicative that customers having a high monthly charge during onboarding churn the highest.</a:t>
            </a:r>
            <a:endParaRPr sz="17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Old customers churn rarely and are loyal, but even the few customers that do so have a high monthly charge.</a:t>
            </a:r>
            <a:endParaRPr sz="17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Customers with the base plan(lowest monthly charge) generally do not churn.</a:t>
            </a:r>
            <a:endParaRPr sz="17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solidFill>
                  <a:schemeClr val="dk1"/>
                </a:solidFill>
                <a:latin typeface="Montserrat"/>
                <a:ea typeface="Montserrat"/>
                <a:cs typeface="Montserrat"/>
                <a:sym typeface="Montserrat"/>
              </a:rPr>
              <a:t>The impact of monthly charges can be better analysed if the data was a continuous data, shared data looks to be a total charges divided by tenure, which can be misleading.</a:t>
            </a:r>
            <a:endParaRPr sz="17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700">
              <a:latin typeface="Montserrat"/>
              <a:ea typeface="Montserrat"/>
              <a:cs typeface="Montserrat"/>
              <a:sym typeface="Montserrat"/>
            </a:endParaRPr>
          </a:p>
          <a:p>
            <a:pPr indent="0" lvl="0" marL="914400" rtl="0" algn="just">
              <a:lnSpc>
                <a:spcPct val="100000"/>
              </a:lnSpc>
              <a:spcBef>
                <a:spcPts val="0"/>
              </a:spcBef>
              <a:spcAft>
                <a:spcPts val="0"/>
              </a:spcAft>
              <a:buNone/>
            </a:pPr>
            <a:r>
              <a:t/>
            </a:r>
            <a:endParaRPr sz="1700">
              <a:latin typeface="Montserrat"/>
              <a:ea typeface="Montserrat"/>
              <a:cs typeface="Montserrat"/>
              <a:sym typeface="Montserrat"/>
            </a:endParaRPr>
          </a:p>
        </p:txBody>
      </p:sp>
      <p:sp>
        <p:nvSpPr>
          <p:cNvPr id="152" name="Google Shape;152;p18"/>
          <p:cNvSpPr txBox="1"/>
          <p:nvPr/>
        </p:nvSpPr>
        <p:spPr>
          <a:xfrm>
            <a:off x="8063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Charge Analysis</a:t>
            </a:r>
            <a:endParaRPr sz="5300">
              <a:latin typeface="Montserrat"/>
              <a:ea typeface="Montserrat"/>
              <a:cs typeface="Montserrat"/>
              <a:sym typeface="Montserrat"/>
            </a:endParaRPr>
          </a:p>
        </p:txBody>
      </p:sp>
      <p:sp>
        <p:nvSpPr>
          <p:cNvPr id="153" name="Google Shape;153;p18"/>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5</a:t>
            </a:r>
            <a:endParaRPr>
              <a:latin typeface="Montserrat"/>
              <a:ea typeface="Montserrat"/>
              <a:cs typeface="Montserrat"/>
              <a:sym typeface="Montserrat"/>
            </a:endParaRPr>
          </a:p>
        </p:txBody>
      </p:sp>
      <p:pic>
        <p:nvPicPr>
          <p:cNvPr id="154" name="Google Shape;154;p18"/>
          <p:cNvPicPr preferRelativeResize="0"/>
          <p:nvPr/>
        </p:nvPicPr>
        <p:blipFill>
          <a:blip r:embed="rId4">
            <a:alphaModFix/>
          </a:blip>
          <a:stretch>
            <a:fillRect/>
          </a:stretch>
        </p:blipFill>
        <p:spPr>
          <a:xfrm>
            <a:off x="806325" y="1560900"/>
            <a:ext cx="7354927" cy="4230675"/>
          </a:xfrm>
          <a:prstGeom prst="rect">
            <a:avLst/>
          </a:prstGeom>
          <a:noFill/>
          <a:ln>
            <a:noFill/>
          </a:ln>
        </p:spPr>
      </p:pic>
      <p:pic>
        <p:nvPicPr>
          <p:cNvPr id="155" name="Google Shape;155;p18"/>
          <p:cNvPicPr preferRelativeResize="0"/>
          <p:nvPr/>
        </p:nvPicPr>
        <p:blipFill>
          <a:blip r:embed="rId5">
            <a:alphaModFix/>
          </a:blip>
          <a:stretch>
            <a:fillRect/>
          </a:stretch>
        </p:blipFill>
        <p:spPr>
          <a:xfrm>
            <a:off x="13077600" y="95400"/>
            <a:ext cx="4694599" cy="3457075"/>
          </a:xfrm>
          <a:prstGeom prst="rect">
            <a:avLst/>
          </a:prstGeom>
          <a:noFill/>
          <a:ln>
            <a:noFill/>
          </a:ln>
        </p:spPr>
      </p:pic>
      <p:pic>
        <p:nvPicPr>
          <p:cNvPr id="156" name="Google Shape;156;p18"/>
          <p:cNvPicPr preferRelativeResize="0"/>
          <p:nvPr/>
        </p:nvPicPr>
        <p:blipFill>
          <a:blip r:embed="rId6">
            <a:alphaModFix/>
          </a:blip>
          <a:stretch>
            <a:fillRect/>
          </a:stretch>
        </p:blipFill>
        <p:spPr>
          <a:xfrm>
            <a:off x="13077600" y="3702850"/>
            <a:ext cx="4694600" cy="3462951"/>
          </a:xfrm>
          <a:prstGeom prst="rect">
            <a:avLst/>
          </a:prstGeom>
          <a:noFill/>
          <a:ln>
            <a:noFill/>
          </a:ln>
        </p:spPr>
      </p:pic>
      <p:pic>
        <p:nvPicPr>
          <p:cNvPr id="157" name="Google Shape;157;p18"/>
          <p:cNvPicPr preferRelativeResize="0"/>
          <p:nvPr/>
        </p:nvPicPr>
        <p:blipFill>
          <a:blip r:embed="rId7">
            <a:alphaModFix/>
          </a:blip>
          <a:stretch>
            <a:fillRect/>
          </a:stretch>
        </p:blipFill>
        <p:spPr>
          <a:xfrm>
            <a:off x="806327" y="6053775"/>
            <a:ext cx="7354927" cy="4074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61" name="Shape 161"/>
        <p:cNvGrpSpPr/>
        <p:nvPr/>
      </p:nvGrpSpPr>
      <p:grpSpPr>
        <a:xfrm>
          <a:off x="0" y="0"/>
          <a:ext cx="0" cy="0"/>
          <a:chOff x="0" y="0"/>
          <a:chExt cx="0" cy="0"/>
        </a:xfrm>
      </p:grpSpPr>
      <p:sp>
        <p:nvSpPr>
          <p:cNvPr id="162" name="Google Shape;162;p19"/>
          <p:cNvSpPr txBox="1"/>
          <p:nvPr/>
        </p:nvSpPr>
        <p:spPr>
          <a:xfrm>
            <a:off x="5257350" y="6501500"/>
            <a:ext cx="11838300" cy="2695200"/>
          </a:xfrm>
          <a:prstGeom prst="rect">
            <a:avLst/>
          </a:prstGeom>
          <a:noFill/>
          <a:ln>
            <a:noFill/>
          </a:ln>
        </p:spPr>
        <p:txBody>
          <a:bodyPr anchorCtr="0" anchor="t" bIns="0" lIns="0" spcFirstLastPara="1" rIns="0" wrap="square" tIns="0">
            <a:spAutoFit/>
          </a:bodyPr>
          <a:lstStyle/>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Operator need to focus on online self service platform to ensure proper bill delivery and receipt of payments as there seems to be an issue with paperless billing and electronic checks which are both done online.</a:t>
            </a:r>
            <a:endParaRPr sz="1700">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00000"/>
              </a:lnSpc>
              <a:spcBef>
                <a:spcPts val="0"/>
              </a:spcBef>
              <a:spcAft>
                <a:spcPts val="0"/>
              </a:spcAft>
              <a:buSzPts val="1700"/>
              <a:buFont typeface="Montserrat"/>
              <a:buChar char="●"/>
            </a:pPr>
            <a:r>
              <a:rPr lang="en-US" sz="1700">
                <a:latin typeface="Montserrat"/>
                <a:ea typeface="Montserrat"/>
                <a:cs typeface="Montserrat"/>
                <a:sym typeface="Montserrat"/>
              </a:rPr>
              <a:t>Long term plans to be promoted as there is a lower churn percentage, this can be done by offering a lower rate as compared to the shorter plans.</a:t>
            </a:r>
            <a:endParaRPr sz="1700">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700">
              <a:latin typeface="Montserrat"/>
              <a:ea typeface="Montserrat"/>
              <a:cs typeface="Montserrat"/>
              <a:sym typeface="Montserrat"/>
            </a:endParaRPr>
          </a:p>
          <a:p>
            <a:pPr indent="-336550" lvl="0" marL="457200" rtl="0" algn="just">
              <a:lnSpc>
                <a:spcPct val="115000"/>
              </a:lnSpc>
              <a:spcBef>
                <a:spcPts val="0"/>
              </a:spcBef>
              <a:spcAft>
                <a:spcPts val="0"/>
              </a:spcAft>
              <a:buSzPts val="1700"/>
              <a:buFont typeface="Montserrat"/>
              <a:buChar char="●"/>
            </a:pPr>
            <a:r>
              <a:rPr lang="en-US" sz="1700">
                <a:latin typeface="Montserrat"/>
                <a:ea typeface="Montserrat"/>
                <a:cs typeface="Montserrat"/>
                <a:sym typeface="Montserrat"/>
              </a:rPr>
              <a:t>Depending on the contract, operator can charge an exit levy for customers moving out in a monthly plan.</a:t>
            </a:r>
            <a:endParaRPr sz="1700">
              <a:solidFill>
                <a:schemeClr val="dk1"/>
              </a:solidFill>
              <a:latin typeface="Montserrat"/>
              <a:ea typeface="Montserrat"/>
              <a:cs typeface="Montserrat"/>
              <a:sym typeface="Montserrat"/>
            </a:endParaRPr>
          </a:p>
          <a:p>
            <a:pPr indent="0" lvl="0" marL="457200" rtl="0" algn="just">
              <a:lnSpc>
                <a:spcPct val="100000"/>
              </a:lnSpc>
              <a:spcBef>
                <a:spcPts val="0"/>
              </a:spcBef>
              <a:spcAft>
                <a:spcPts val="0"/>
              </a:spcAft>
              <a:buNone/>
            </a:pPr>
            <a:r>
              <a:t/>
            </a:r>
            <a:endParaRPr sz="1700">
              <a:latin typeface="Montserrat"/>
              <a:ea typeface="Montserrat"/>
              <a:cs typeface="Montserrat"/>
              <a:sym typeface="Montserrat"/>
            </a:endParaRPr>
          </a:p>
        </p:txBody>
      </p:sp>
      <p:sp>
        <p:nvSpPr>
          <p:cNvPr id="163" name="Google Shape;163;p19"/>
          <p:cNvSpPr txBox="1"/>
          <p:nvPr/>
        </p:nvSpPr>
        <p:spPr>
          <a:xfrm>
            <a:off x="1111125" y="662400"/>
            <a:ext cx="104721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Other Parameters </a:t>
            </a:r>
            <a:endParaRPr sz="5300">
              <a:latin typeface="Montserrat"/>
              <a:ea typeface="Montserrat"/>
              <a:cs typeface="Montserrat"/>
              <a:sym typeface="Montserrat"/>
            </a:endParaRPr>
          </a:p>
        </p:txBody>
      </p:sp>
      <p:sp>
        <p:nvSpPr>
          <p:cNvPr id="164" name="Google Shape;164;p19"/>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6</a:t>
            </a:r>
            <a:endParaRPr>
              <a:latin typeface="Montserrat"/>
              <a:ea typeface="Montserrat"/>
              <a:cs typeface="Montserrat"/>
              <a:sym typeface="Montserrat"/>
            </a:endParaRPr>
          </a:p>
        </p:txBody>
      </p:sp>
      <p:sp>
        <p:nvSpPr>
          <p:cNvPr id="165" name="Google Shape;165;p19"/>
          <p:cNvSpPr txBox="1"/>
          <p:nvPr/>
        </p:nvSpPr>
        <p:spPr>
          <a:xfrm>
            <a:off x="11107325" y="4790750"/>
            <a:ext cx="7218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6" name="Google Shape;166;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7" name="Google Shape;167;p19"/>
          <p:cNvPicPr preferRelativeResize="0"/>
          <p:nvPr/>
        </p:nvPicPr>
        <p:blipFill>
          <a:blip r:embed="rId3">
            <a:alphaModFix/>
          </a:blip>
          <a:stretch>
            <a:fillRect/>
          </a:stretch>
        </p:blipFill>
        <p:spPr>
          <a:xfrm>
            <a:off x="0" y="1671374"/>
            <a:ext cx="5861726" cy="4023250"/>
          </a:xfrm>
          <a:prstGeom prst="rect">
            <a:avLst/>
          </a:prstGeom>
          <a:noFill/>
          <a:ln>
            <a:noFill/>
          </a:ln>
        </p:spPr>
      </p:pic>
      <p:pic>
        <p:nvPicPr>
          <p:cNvPr id="168" name="Google Shape;168;p19"/>
          <p:cNvPicPr preferRelativeResize="0"/>
          <p:nvPr/>
        </p:nvPicPr>
        <p:blipFill>
          <a:blip r:embed="rId4">
            <a:alphaModFix/>
          </a:blip>
          <a:stretch>
            <a:fillRect/>
          </a:stretch>
        </p:blipFill>
        <p:spPr>
          <a:xfrm>
            <a:off x="12502540" y="1723700"/>
            <a:ext cx="5785461" cy="3970926"/>
          </a:xfrm>
          <a:prstGeom prst="rect">
            <a:avLst/>
          </a:prstGeom>
          <a:noFill/>
          <a:ln>
            <a:noFill/>
          </a:ln>
        </p:spPr>
      </p:pic>
      <p:pic>
        <p:nvPicPr>
          <p:cNvPr id="169" name="Google Shape;169;p19"/>
          <p:cNvPicPr preferRelativeResize="0"/>
          <p:nvPr/>
        </p:nvPicPr>
        <p:blipFill>
          <a:blip r:embed="rId5">
            <a:alphaModFix/>
          </a:blip>
          <a:stretch>
            <a:fillRect/>
          </a:stretch>
        </p:blipFill>
        <p:spPr>
          <a:xfrm>
            <a:off x="6489075" y="1697538"/>
            <a:ext cx="5386100" cy="4023250"/>
          </a:xfrm>
          <a:prstGeom prst="rect">
            <a:avLst/>
          </a:prstGeom>
          <a:noFill/>
          <a:ln>
            <a:noFill/>
          </a:ln>
        </p:spPr>
      </p:pic>
      <p:pic>
        <p:nvPicPr>
          <p:cNvPr id="170" name="Google Shape;170;p19"/>
          <p:cNvPicPr preferRelativeResize="0"/>
          <p:nvPr/>
        </p:nvPicPr>
        <p:blipFill>
          <a:blip r:embed="rId6">
            <a:alphaModFix/>
          </a:blip>
          <a:stretch>
            <a:fillRect/>
          </a:stretch>
        </p:blipFill>
        <p:spPr>
          <a:xfrm>
            <a:off x="0" y="5967062"/>
            <a:ext cx="4356607" cy="4287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74" name="Shape 174"/>
        <p:cNvGrpSpPr/>
        <p:nvPr/>
      </p:nvGrpSpPr>
      <p:grpSpPr>
        <a:xfrm>
          <a:off x="0" y="0"/>
          <a:ext cx="0" cy="0"/>
          <a:chOff x="0" y="0"/>
          <a:chExt cx="0" cy="0"/>
        </a:xfrm>
      </p:grpSpPr>
      <p:sp>
        <p:nvSpPr>
          <p:cNvPr id="175" name="Google Shape;175;p20"/>
          <p:cNvSpPr txBox="1"/>
          <p:nvPr/>
        </p:nvSpPr>
        <p:spPr>
          <a:xfrm>
            <a:off x="1111125" y="662400"/>
            <a:ext cx="15935400" cy="636300"/>
          </a:xfrm>
          <a:prstGeom prst="rect">
            <a:avLst/>
          </a:prstGeom>
          <a:noFill/>
          <a:ln>
            <a:noFill/>
          </a:ln>
        </p:spPr>
        <p:txBody>
          <a:bodyPr anchorCtr="0" anchor="t" bIns="0" lIns="0" spcFirstLastPara="1" rIns="0" wrap="square" tIns="0">
            <a:spAutoFit/>
          </a:bodyPr>
          <a:lstStyle/>
          <a:p>
            <a:pPr indent="0" lvl="0" marL="0" marR="0" rtl="0" algn="l">
              <a:lnSpc>
                <a:spcPct val="78000"/>
              </a:lnSpc>
              <a:spcBef>
                <a:spcPts val="0"/>
              </a:spcBef>
              <a:spcAft>
                <a:spcPts val="0"/>
              </a:spcAft>
              <a:buNone/>
            </a:pPr>
            <a:r>
              <a:rPr lang="en-US" sz="5300">
                <a:latin typeface="Montserrat"/>
                <a:ea typeface="Montserrat"/>
                <a:cs typeface="Montserrat"/>
                <a:sym typeface="Montserrat"/>
              </a:rPr>
              <a:t>Machine Learning - GradientBoosting</a:t>
            </a:r>
            <a:endParaRPr sz="5300">
              <a:latin typeface="Montserrat"/>
              <a:ea typeface="Montserrat"/>
              <a:cs typeface="Montserrat"/>
              <a:sym typeface="Montserrat"/>
            </a:endParaRPr>
          </a:p>
        </p:txBody>
      </p:sp>
      <p:sp>
        <p:nvSpPr>
          <p:cNvPr id="176" name="Google Shape;176;p20"/>
          <p:cNvSpPr txBox="1"/>
          <p:nvPr/>
        </p:nvSpPr>
        <p:spPr>
          <a:xfrm>
            <a:off x="13465063" y="9847654"/>
            <a:ext cx="4556100" cy="2616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i="0" lang="en-US" sz="1700" u="none" cap="none" strike="noStrike">
                <a:solidFill>
                  <a:srgbClr val="000000"/>
                </a:solidFill>
                <a:latin typeface="Montserrat"/>
                <a:ea typeface="Montserrat"/>
                <a:cs typeface="Montserrat"/>
                <a:sym typeface="Montserrat"/>
              </a:rPr>
              <a:t>0</a:t>
            </a:r>
            <a:r>
              <a:rPr lang="en-US" sz="1700">
                <a:latin typeface="Montserrat"/>
                <a:ea typeface="Montserrat"/>
                <a:cs typeface="Montserrat"/>
                <a:sym typeface="Montserrat"/>
              </a:rPr>
              <a:t>7</a:t>
            </a:r>
            <a:endParaRPr>
              <a:latin typeface="Montserrat"/>
              <a:ea typeface="Montserrat"/>
              <a:cs typeface="Montserrat"/>
              <a:sym typeface="Montserrat"/>
            </a:endParaRPr>
          </a:p>
        </p:txBody>
      </p:sp>
      <p:graphicFrame>
        <p:nvGraphicFramePr>
          <p:cNvPr id="177" name="Google Shape;177;p20"/>
          <p:cNvGraphicFramePr/>
          <p:nvPr/>
        </p:nvGraphicFramePr>
        <p:xfrm>
          <a:off x="1111125" y="1597350"/>
          <a:ext cx="3000000" cy="3000000"/>
        </p:xfrm>
        <a:graphic>
          <a:graphicData uri="http://schemas.openxmlformats.org/drawingml/2006/table">
            <a:tbl>
              <a:tblPr>
                <a:noFill/>
                <a:tableStyleId>{6BA227F8-5863-4C52-8504-6F8B4DA63C31}</a:tableStyleId>
              </a:tblPr>
              <a:tblGrid>
                <a:gridCol w="1352850"/>
                <a:gridCol w="885350"/>
                <a:gridCol w="885350"/>
                <a:gridCol w="885350"/>
                <a:gridCol w="786925"/>
              </a:tblGrid>
              <a:tr h="771425">
                <a:tc>
                  <a:txBody>
                    <a:bodyPr/>
                    <a:lstStyle/>
                    <a:p>
                      <a:pPr indent="0" lvl="0" marL="0" rtl="0" algn="ctr">
                        <a:lnSpc>
                          <a:spcPct val="115000"/>
                        </a:lnSpc>
                        <a:spcBef>
                          <a:spcPts val="0"/>
                        </a:spcBef>
                        <a:spcAft>
                          <a:spcPts val="0"/>
                        </a:spcAft>
                        <a:buNone/>
                      </a:pPr>
                      <a:r>
                        <a:rPr b="1" lang="en-US" sz="1100"/>
                        <a:t>Model</a:t>
                      </a:r>
                      <a:endParaRPr b="1"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Accuracy</a:t>
                      </a:r>
                      <a:endParaRPr b="1"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Precision</a:t>
                      </a:r>
                      <a:endParaRPr b="1"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Recall</a:t>
                      </a:r>
                      <a:endParaRPr b="1"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F1 Score</a:t>
                      </a:r>
                      <a:endParaRPr b="1"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Gradient Boosting</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0.859345</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0.866667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0.854614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0.860598</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LightGBM</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0.856776</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0.870757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0.843236</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0.856776</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CAT Boost</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0.856134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0.872536</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0.839444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0.85567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425">
                <a:tc>
                  <a:txBody>
                    <a:bodyPr/>
                    <a:lstStyle/>
                    <a:p>
                      <a:pPr indent="0" lvl="0" marL="0" rtl="0" algn="ctr">
                        <a:lnSpc>
                          <a:spcPct val="115000"/>
                        </a:lnSpc>
                        <a:spcBef>
                          <a:spcPts val="0"/>
                        </a:spcBef>
                        <a:spcAft>
                          <a:spcPts val="0"/>
                        </a:spcAft>
                        <a:buNone/>
                      </a:pPr>
                      <a:r>
                        <a:rPr lang="en-US" sz="1100"/>
                        <a:t>Logistic Regression</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0.856134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0.881561</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0.828066</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0.853977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Random Forest</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0.852922</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0.87367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0.830594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0.851588</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ADA Boosting</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0.847784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0.850633</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0.849558</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0.850095</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XGBoost</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0.850353</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0.870027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0.82933</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0.849191</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425">
                <a:tc>
                  <a:txBody>
                    <a:bodyPr/>
                    <a:lstStyle/>
                    <a:p>
                      <a:pPr indent="0" lvl="0" marL="0" rtl="0" algn="ctr">
                        <a:lnSpc>
                          <a:spcPct val="115000"/>
                        </a:lnSpc>
                        <a:spcBef>
                          <a:spcPts val="0"/>
                        </a:spcBef>
                        <a:spcAft>
                          <a:spcPts val="0"/>
                        </a:spcAft>
                        <a:buNone/>
                      </a:pPr>
                      <a:r>
                        <a:rPr lang="en-US" sz="1100"/>
                        <a:t>Support Vector Machine</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0.841362</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0.875691</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0.801517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0.836964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89925">
                <a:tc>
                  <a:txBody>
                    <a:bodyPr/>
                    <a:lstStyle/>
                    <a:p>
                      <a:pPr indent="0" lvl="0" marL="0" rtl="0" algn="ctr">
                        <a:lnSpc>
                          <a:spcPct val="115000"/>
                        </a:lnSpc>
                        <a:spcBef>
                          <a:spcPts val="0"/>
                        </a:spcBef>
                        <a:spcAft>
                          <a:spcPts val="0"/>
                        </a:spcAft>
                        <a:buNone/>
                      </a:pPr>
                      <a:r>
                        <a:rPr lang="en-US" sz="1100"/>
                        <a:t>K-Nearest Neighbors</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0.827874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0.82404</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0.840708</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0.83229</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875">
                <a:tc>
                  <a:txBody>
                    <a:bodyPr/>
                    <a:lstStyle/>
                    <a:p>
                      <a:pPr indent="0" lvl="0" marL="0" rtl="0" algn="ctr">
                        <a:lnSpc>
                          <a:spcPct val="115000"/>
                        </a:lnSpc>
                        <a:spcBef>
                          <a:spcPts val="0"/>
                        </a:spcBef>
                        <a:spcAft>
                          <a:spcPts val="0"/>
                        </a:spcAft>
                        <a:buNone/>
                      </a:pPr>
                      <a:r>
                        <a:rPr lang="en-US" sz="1100"/>
                        <a:t>Decision Tree</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0.815029</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0.820382</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0.814159</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0.817259</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425">
                <a:tc>
                  <a:txBody>
                    <a:bodyPr/>
                    <a:lstStyle/>
                    <a:p>
                      <a:pPr indent="0" lvl="0" marL="0" rtl="0" algn="ctr">
                        <a:lnSpc>
                          <a:spcPct val="115000"/>
                        </a:lnSpc>
                        <a:spcBef>
                          <a:spcPts val="0"/>
                        </a:spcBef>
                        <a:spcAft>
                          <a:spcPts val="0"/>
                        </a:spcAft>
                        <a:buNone/>
                      </a:pPr>
                      <a:r>
                        <a:rPr lang="en-US" sz="1100"/>
                        <a:t>Gaussian Naive Bayes</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0.790623</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0.749731</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0.882427</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0.810685</a:t>
                      </a:r>
                      <a:endParaRPr sz="1100"/>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78" name="Google Shape;178;p20"/>
          <p:cNvPicPr preferRelativeResize="0"/>
          <p:nvPr/>
        </p:nvPicPr>
        <p:blipFill>
          <a:blip r:embed="rId3">
            <a:alphaModFix/>
          </a:blip>
          <a:stretch>
            <a:fillRect/>
          </a:stretch>
        </p:blipFill>
        <p:spPr>
          <a:xfrm>
            <a:off x="6579975" y="5439028"/>
            <a:ext cx="5064924" cy="4104034"/>
          </a:xfrm>
          <a:prstGeom prst="rect">
            <a:avLst/>
          </a:prstGeom>
          <a:noFill/>
          <a:ln>
            <a:noFill/>
          </a:ln>
        </p:spPr>
      </p:pic>
      <p:pic>
        <p:nvPicPr>
          <p:cNvPr id="179" name="Google Shape;179;p20"/>
          <p:cNvPicPr preferRelativeResize="0"/>
          <p:nvPr/>
        </p:nvPicPr>
        <p:blipFill>
          <a:blip r:embed="rId4">
            <a:alphaModFix/>
          </a:blip>
          <a:stretch>
            <a:fillRect/>
          </a:stretch>
        </p:blipFill>
        <p:spPr>
          <a:xfrm>
            <a:off x="12391825" y="5439025"/>
            <a:ext cx="5064924" cy="4053900"/>
          </a:xfrm>
          <a:prstGeom prst="rect">
            <a:avLst/>
          </a:prstGeom>
          <a:noFill/>
          <a:ln>
            <a:noFill/>
          </a:ln>
        </p:spPr>
      </p:pic>
      <p:graphicFrame>
        <p:nvGraphicFramePr>
          <p:cNvPr id="180" name="Google Shape;180;p20"/>
          <p:cNvGraphicFramePr/>
          <p:nvPr/>
        </p:nvGraphicFramePr>
        <p:xfrm>
          <a:off x="6589325" y="1597350"/>
          <a:ext cx="3000000" cy="3000000"/>
        </p:xfrm>
        <a:graphic>
          <a:graphicData uri="http://schemas.openxmlformats.org/drawingml/2006/table">
            <a:tbl>
              <a:tblPr>
                <a:noFill/>
                <a:tableStyleId>{8D263A5C-B8F6-4272-8157-4AEDB352F454}</a:tableStyleId>
              </a:tblPr>
              <a:tblGrid>
                <a:gridCol w="2532475"/>
                <a:gridCol w="2532475"/>
              </a:tblGrid>
              <a:tr h="381000">
                <a:tc gridSpan="2">
                  <a:txBody>
                    <a:bodyPr/>
                    <a:lstStyle/>
                    <a:p>
                      <a:pPr indent="0" lvl="0" marL="0" rtl="0" algn="ctr">
                        <a:spcBef>
                          <a:spcPts val="0"/>
                        </a:spcBef>
                        <a:spcAft>
                          <a:spcPts val="0"/>
                        </a:spcAft>
                        <a:buNone/>
                      </a:pPr>
                      <a:r>
                        <a:rPr lang="en-US" sz="1450"/>
                        <a:t>Gradient Boosting</a:t>
                      </a:r>
                      <a:endParaRPr sz="1450">
                        <a:solidFill>
                          <a:srgbClr val="000000"/>
                        </a:solidFill>
                      </a:endParaRPr>
                    </a:p>
                  </a:txBody>
                  <a:tcPr marT="91425" marB="91425" marR="91425" marL="91425"/>
                </a:tc>
                <a:tc hMerge="1"/>
              </a:tr>
              <a:tr h="381000">
                <a:tc>
                  <a:txBody>
                    <a:bodyPr/>
                    <a:lstStyle/>
                    <a:p>
                      <a:pPr indent="0" lvl="0" marL="0" rtl="0" algn="l">
                        <a:spcBef>
                          <a:spcPts val="0"/>
                        </a:spcBef>
                        <a:spcAft>
                          <a:spcPts val="0"/>
                        </a:spcAft>
                        <a:buNone/>
                      </a:pPr>
                      <a:r>
                        <a:rPr lang="en-US" sz="1450">
                          <a:solidFill>
                            <a:srgbClr val="000000"/>
                          </a:solidFill>
                        </a:rPr>
                        <a:t>Model accuracy</a:t>
                      </a:r>
                      <a:endParaRPr sz="1800"/>
                    </a:p>
                  </a:txBody>
                  <a:tcPr marT="91425" marB="91425" marR="91425" marL="91425"/>
                </a:tc>
                <a:tc>
                  <a:txBody>
                    <a:bodyPr/>
                    <a:lstStyle/>
                    <a:p>
                      <a:pPr indent="0" lvl="0" marL="0" rtl="0" algn="l">
                        <a:spcBef>
                          <a:spcPts val="0"/>
                        </a:spcBef>
                        <a:spcAft>
                          <a:spcPts val="0"/>
                        </a:spcAft>
                        <a:buNone/>
                      </a:pPr>
                      <a:r>
                        <a:rPr lang="en-US" sz="1450">
                          <a:solidFill>
                            <a:srgbClr val="000000"/>
                          </a:solidFill>
                        </a:rPr>
                        <a:t>85.9345%</a:t>
                      </a:r>
                      <a:endParaRPr sz="1800"/>
                    </a:p>
                  </a:txBody>
                  <a:tcPr marT="91425" marB="91425" marR="91425" marL="91425"/>
                </a:tc>
              </a:tr>
              <a:tr h="381000">
                <a:tc>
                  <a:txBody>
                    <a:bodyPr/>
                    <a:lstStyle/>
                    <a:p>
                      <a:pPr indent="0" lvl="0" marL="0" rtl="0" algn="l">
                        <a:spcBef>
                          <a:spcPts val="0"/>
                        </a:spcBef>
                        <a:spcAft>
                          <a:spcPts val="0"/>
                        </a:spcAft>
                        <a:buNone/>
                      </a:pPr>
                      <a:r>
                        <a:rPr lang="en-US" sz="1450">
                          <a:solidFill>
                            <a:srgbClr val="000000"/>
                          </a:solidFill>
                        </a:rPr>
                        <a:t>Precision</a:t>
                      </a:r>
                      <a:endParaRPr sz="1800"/>
                    </a:p>
                  </a:txBody>
                  <a:tcPr marT="91425" marB="91425" marR="91425" marL="91425"/>
                </a:tc>
                <a:tc>
                  <a:txBody>
                    <a:bodyPr/>
                    <a:lstStyle/>
                    <a:p>
                      <a:pPr indent="0" lvl="0" marL="0" rtl="0" algn="l">
                        <a:spcBef>
                          <a:spcPts val="0"/>
                        </a:spcBef>
                        <a:spcAft>
                          <a:spcPts val="0"/>
                        </a:spcAft>
                        <a:buNone/>
                      </a:pPr>
                      <a:r>
                        <a:rPr lang="en-US" sz="1450">
                          <a:solidFill>
                            <a:srgbClr val="000000"/>
                          </a:solidFill>
                        </a:rPr>
                        <a:t>86.6667%</a:t>
                      </a:r>
                      <a:endParaRPr sz="1800"/>
                    </a:p>
                  </a:txBody>
                  <a:tcPr marT="91425" marB="91425" marR="91425" marL="91425"/>
                </a:tc>
              </a:tr>
              <a:tr h="381000">
                <a:tc>
                  <a:txBody>
                    <a:bodyPr/>
                    <a:lstStyle/>
                    <a:p>
                      <a:pPr indent="0" lvl="0" marL="0" rtl="0" algn="l">
                        <a:spcBef>
                          <a:spcPts val="0"/>
                        </a:spcBef>
                        <a:spcAft>
                          <a:spcPts val="0"/>
                        </a:spcAft>
                        <a:buNone/>
                      </a:pPr>
                      <a:r>
                        <a:rPr lang="en-US" sz="1450">
                          <a:solidFill>
                            <a:srgbClr val="000000"/>
                          </a:solidFill>
                        </a:rPr>
                        <a:t>Recall</a:t>
                      </a:r>
                      <a:endParaRPr sz="1800"/>
                    </a:p>
                  </a:txBody>
                  <a:tcPr marT="91425" marB="91425" marR="91425" marL="91425"/>
                </a:tc>
                <a:tc>
                  <a:txBody>
                    <a:bodyPr/>
                    <a:lstStyle/>
                    <a:p>
                      <a:pPr indent="0" lvl="0" marL="0" rtl="0" algn="l">
                        <a:spcBef>
                          <a:spcPts val="0"/>
                        </a:spcBef>
                        <a:spcAft>
                          <a:spcPts val="0"/>
                        </a:spcAft>
                        <a:buNone/>
                      </a:pPr>
                      <a:r>
                        <a:rPr lang="en-US" sz="1450">
                          <a:solidFill>
                            <a:srgbClr val="000000"/>
                          </a:solidFill>
                        </a:rPr>
                        <a:t>85.4614%</a:t>
                      </a:r>
                      <a:endParaRPr sz="1800"/>
                    </a:p>
                  </a:txBody>
                  <a:tcPr marT="91425" marB="91425" marR="91425" marL="91425"/>
                </a:tc>
              </a:tr>
              <a:tr h="381000">
                <a:tc>
                  <a:txBody>
                    <a:bodyPr/>
                    <a:lstStyle/>
                    <a:p>
                      <a:pPr indent="0" lvl="0" marL="0" rtl="0" algn="l">
                        <a:lnSpc>
                          <a:spcPct val="115000"/>
                        </a:lnSpc>
                        <a:spcBef>
                          <a:spcPts val="0"/>
                        </a:spcBef>
                        <a:spcAft>
                          <a:spcPts val="0"/>
                        </a:spcAft>
                        <a:buNone/>
                      </a:pPr>
                      <a:r>
                        <a:rPr lang="en-US" sz="1450">
                          <a:solidFill>
                            <a:srgbClr val="000000"/>
                          </a:solidFill>
                        </a:rPr>
                        <a:t>F1 Score</a:t>
                      </a:r>
                      <a:endParaRPr sz="1800"/>
                    </a:p>
                  </a:txBody>
                  <a:tcPr marT="91425" marB="91425" marR="91425" marL="91425"/>
                </a:tc>
                <a:tc>
                  <a:txBody>
                    <a:bodyPr/>
                    <a:lstStyle/>
                    <a:p>
                      <a:pPr indent="0" lvl="0" marL="0" rtl="0" algn="l">
                        <a:lnSpc>
                          <a:spcPct val="115000"/>
                        </a:lnSpc>
                        <a:spcBef>
                          <a:spcPts val="0"/>
                        </a:spcBef>
                        <a:spcAft>
                          <a:spcPts val="0"/>
                        </a:spcAft>
                        <a:buNone/>
                      </a:pPr>
                      <a:r>
                        <a:rPr lang="en-US" sz="1450">
                          <a:solidFill>
                            <a:srgbClr val="000000"/>
                          </a:solidFill>
                        </a:rPr>
                        <a:t>86.0598%</a:t>
                      </a:r>
                      <a:endParaRPr sz="1800"/>
                    </a:p>
                  </a:txBody>
                  <a:tcPr marT="91425" marB="91425" marR="91425" marL="91425"/>
                </a:tc>
              </a:tr>
              <a:tr h="381000">
                <a:tc>
                  <a:txBody>
                    <a:bodyPr/>
                    <a:lstStyle/>
                    <a:p>
                      <a:pPr indent="0" lvl="0" marL="0" rtl="0" algn="l">
                        <a:spcBef>
                          <a:spcPts val="0"/>
                        </a:spcBef>
                        <a:spcAft>
                          <a:spcPts val="0"/>
                        </a:spcAft>
                        <a:buNone/>
                      </a:pPr>
                      <a:r>
                        <a:rPr lang="en-US" sz="1450">
                          <a:solidFill>
                            <a:srgbClr val="000000"/>
                          </a:solidFill>
                        </a:rPr>
                        <a:t>ROC AUC</a:t>
                      </a:r>
                      <a:endParaRPr sz="1800"/>
                    </a:p>
                  </a:txBody>
                  <a:tcPr marT="91425" marB="91425" marR="91425" marL="91425"/>
                </a:tc>
                <a:tc>
                  <a:txBody>
                    <a:bodyPr/>
                    <a:lstStyle/>
                    <a:p>
                      <a:pPr indent="0" lvl="0" marL="0" rtl="0" algn="l">
                        <a:spcBef>
                          <a:spcPts val="0"/>
                        </a:spcBef>
                        <a:spcAft>
                          <a:spcPts val="0"/>
                        </a:spcAft>
                        <a:buNone/>
                      </a:pPr>
                      <a:r>
                        <a:rPr lang="en-US" sz="1450">
                          <a:solidFill>
                            <a:srgbClr val="000000"/>
                          </a:solidFill>
                        </a:rPr>
                        <a:t>85.9422%</a:t>
                      </a:r>
                      <a:endParaRPr sz="1800"/>
                    </a:p>
                  </a:txBody>
                  <a:tcPr marT="91425" marB="91425" marR="91425" marL="91425"/>
                </a:tc>
              </a:tr>
            </a:tbl>
          </a:graphicData>
        </a:graphic>
      </p:graphicFrame>
      <p:sp>
        <p:nvSpPr>
          <p:cNvPr id="181" name="Google Shape;181;p20"/>
          <p:cNvSpPr txBox="1"/>
          <p:nvPr/>
        </p:nvSpPr>
        <p:spPr>
          <a:xfrm>
            <a:off x="11999875" y="1499413"/>
            <a:ext cx="6021300" cy="35865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To handle the imbalance in data, SMOTE was applied to improve the model.</a:t>
            </a:r>
            <a:endParaRPr sz="17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Various models were tested, and GradientBoosting has the best combination of both Accuracy and F1 score.</a:t>
            </a:r>
            <a:endParaRPr sz="17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Hypertuning of parameters was done to increase the F1 score.</a:t>
            </a:r>
            <a:endParaRPr sz="17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just">
              <a:spcBef>
                <a:spcPts val="0"/>
              </a:spcBef>
              <a:spcAft>
                <a:spcPts val="0"/>
              </a:spcAft>
              <a:buClr>
                <a:schemeClr val="dk1"/>
              </a:buClr>
              <a:buSzPts val="1700"/>
              <a:buFont typeface="Montserrat"/>
              <a:buChar char="●"/>
            </a:pPr>
            <a:r>
              <a:rPr lang="en-US" sz="1700">
                <a:solidFill>
                  <a:schemeClr val="dk1"/>
                </a:solidFill>
                <a:latin typeface="Montserrat"/>
                <a:ea typeface="Montserrat"/>
                <a:cs typeface="Montserrat"/>
                <a:sym typeface="Montserrat"/>
              </a:rPr>
              <a:t>It is more important for the operator to figure out the customers who are </a:t>
            </a:r>
            <a:r>
              <a:rPr lang="en-US" sz="1700">
                <a:solidFill>
                  <a:schemeClr val="dk1"/>
                </a:solidFill>
                <a:latin typeface="Montserrat"/>
                <a:ea typeface="Montserrat"/>
                <a:cs typeface="Montserrat"/>
                <a:sym typeface="Montserrat"/>
              </a:rPr>
              <a:t>churning</a:t>
            </a:r>
            <a:r>
              <a:rPr lang="en-US" sz="1700">
                <a:solidFill>
                  <a:schemeClr val="dk1"/>
                </a:solidFill>
                <a:latin typeface="Montserrat"/>
                <a:ea typeface="Montserrat"/>
                <a:cs typeface="Montserrat"/>
                <a:sym typeface="Montserrat"/>
              </a:rPr>
              <a:t>, hence recall is a better parameter than precision.</a:t>
            </a:r>
            <a:endParaRPr sz="17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9FA"/>
        </a:solidFill>
      </p:bgPr>
    </p:bg>
    <p:spTree>
      <p:nvGrpSpPr>
        <p:cNvPr id="185" name="Shape 185"/>
        <p:cNvGrpSpPr/>
        <p:nvPr/>
      </p:nvGrpSpPr>
      <p:grpSpPr>
        <a:xfrm>
          <a:off x="0" y="0"/>
          <a:ext cx="0" cy="0"/>
          <a:chOff x="0" y="0"/>
          <a:chExt cx="0" cy="0"/>
        </a:xfrm>
      </p:grpSpPr>
      <p:grpSp>
        <p:nvGrpSpPr>
          <p:cNvPr id="186" name="Google Shape;186;p21"/>
          <p:cNvGrpSpPr/>
          <p:nvPr/>
        </p:nvGrpSpPr>
        <p:grpSpPr>
          <a:xfrm>
            <a:off x="4598" y="6976659"/>
            <a:ext cx="18281103" cy="143946"/>
            <a:chOff x="0" y="0"/>
            <a:chExt cx="4814776" cy="37912"/>
          </a:xfrm>
        </p:grpSpPr>
        <p:sp>
          <p:nvSpPr>
            <p:cNvPr id="187" name="Google Shape;187;p21"/>
            <p:cNvSpPr/>
            <p:nvPr/>
          </p:nvSpPr>
          <p:spPr>
            <a:xfrm>
              <a:off x="0" y="0"/>
              <a:ext cx="4814776" cy="37912"/>
            </a:xfrm>
            <a:custGeom>
              <a:rect b="b" l="l" r="r" t="t"/>
              <a:pathLst>
                <a:path extrusionOk="0" h="37912" w="4814776">
                  <a:moveTo>
                    <a:pt x="0" y="0"/>
                  </a:moveTo>
                  <a:lnTo>
                    <a:pt x="4814776" y="0"/>
                  </a:lnTo>
                  <a:lnTo>
                    <a:pt x="4814776" y="37912"/>
                  </a:lnTo>
                  <a:lnTo>
                    <a:pt x="0" y="37912"/>
                  </a:lnTo>
                  <a:close/>
                </a:path>
              </a:pathLst>
            </a:custGeom>
            <a:solidFill>
              <a:srgbClr val="222222"/>
            </a:solidFill>
            <a:ln>
              <a:noFill/>
            </a:ln>
          </p:spPr>
        </p:sp>
        <p:sp>
          <p:nvSpPr>
            <p:cNvPr id="188" name="Google Shape;188;p21"/>
            <p:cNvSpPr txBox="1"/>
            <p:nvPr/>
          </p:nvSpPr>
          <p:spPr>
            <a:xfrm>
              <a:off x="0" y="9525"/>
              <a:ext cx="4814776" cy="28387"/>
            </a:xfrm>
            <a:prstGeom prst="rect">
              <a:avLst/>
            </a:prstGeom>
            <a:noFill/>
            <a:ln>
              <a:noFill/>
            </a:ln>
          </p:spPr>
          <p:txBody>
            <a:bodyPr anchorCtr="0" anchor="ctr" bIns="50800" lIns="50800" spcFirstLastPara="1" rIns="50800" wrap="square" tIns="50800">
              <a:noAutofit/>
            </a:bodyPr>
            <a:lstStyle/>
            <a:p>
              <a:pPr indent="0" lvl="0" marL="0" marR="0" rtl="0" algn="ctr">
                <a:lnSpc>
                  <a:spcPct val="108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21"/>
          <p:cNvSpPr txBox="1"/>
          <p:nvPr/>
        </p:nvSpPr>
        <p:spPr>
          <a:xfrm>
            <a:off x="3658060" y="2382250"/>
            <a:ext cx="5946754" cy="2544544"/>
          </a:xfrm>
          <a:prstGeom prst="rect">
            <a:avLst/>
          </a:prstGeom>
          <a:noFill/>
          <a:ln>
            <a:noFill/>
          </a:ln>
        </p:spPr>
        <p:txBody>
          <a:bodyPr anchorCtr="0" anchor="t" bIns="0" lIns="0" spcFirstLastPara="1" rIns="0" wrap="square" tIns="0">
            <a:spAutoFit/>
          </a:bodyPr>
          <a:lstStyle/>
          <a:p>
            <a:pPr indent="0" lvl="0" marL="0" marR="0" rtl="0" algn="l">
              <a:lnSpc>
                <a:spcPct val="77996"/>
              </a:lnSpc>
              <a:spcBef>
                <a:spcPts val="0"/>
              </a:spcBef>
              <a:spcAft>
                <a:spcPts val="0"/>
              </a:spcAft>
              <a:buNone/>
            </a:pPr>
            <a:r>
              <a:rPr b="0" i="0" lang="en-US" sz="12157" u="none" cap="none" strike="noStrike">
                <a:solidFill>
                  <a:srgbClr val="000000"/>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