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7" r:id="rId4"/>
    <p:sldId id="268" r:id="rId5"/>
    <p:sldId id="269" r:id="rId6"/>
    <p:sldId id="260" r:id="rId7"/>
    <p:sldId id="261" r:id="rId8"/>
    <p:sldId id="270" r:id="rId9"/>
    <p:sldId id="271" r:id="rId10"/>
    <p:sldId id="274" r:id="rId11"/>
    <p:sldId id="272" r:id="rId12"/>
    <p:sldId id="273" r:id="rId13"/>
    <p:sldId id="277" r:id="rId14"/>
    <p:sldId id="275" r:id="rId15"/>
    <p:sldId id="266" r:id="rId16"/>
    <p:sldId id="276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21" autoAdjust="0"/>
    <p:restoredTop sz="94599" autoAdjust="0"/>
  </p:normalViewPr>
  <p:slideViewPr>
    <p:cSldViewPr>
      <p:cViewPr>
        <p:scale>
          <a:sx n="100" d="100"/>
          <a:sy n="100" d="100"/>
        </p:scale>
        <p:origin x="72" y="-123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AE24A7-A5BB-448A-A4C4-1906483E70F2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BEDA907F-E33A-40F4-B845-6AA323CE7337}">
      <dgm:prSet phldrT="[Text]" custT="1"/>
      <dgm:spPr>
        <a:effectLst>
          <a:glow rad="190500">
            <a:schemeClr val="accent1">
              <a:satMod val="175000"/>
              <a:alpha val="40000"/>
            </a:schemeClr>
          </a:glow>
          <a:outerShdw blurRad="50800" dist="38100" dir="2700000" algn="tl" rotWithShape="0">
            <a:prstClr val="black">
              <a:alpha val="40000"/>
            </a:prstClr>
          </a:outerShdw>
          <a:softEdge rad="12700"/>
        </a:effectLst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2000" b="1" dirty="0"/>
            <a:t>NYC  Parking Tickets Data</a:t>
          </a:r>
        </a:p>
      </dgm:t>
    </dgm:pt>
    <dgm:pt modelId="{ED7AC08E-DC55-4547-9E3B-740A57150073}" type="parTrans" cxnId="{5AB4B327-41BB-4187-907A-2CACE63F2233}">
      <dgm:prSet/>
      <dgm:spPr/>
      <dgm:t>
        <a:bodyPr/>
        <a:lstStyle/>
        <a:p>
          <a:endParaRPr lang="en-US"/>
        </a:p>
      </dgm:t>
    </dgm:pt>
    <dgm:pt modelId="{BB75B4ED-5EBB-4A20-97DF-7F06C46CD264}" type="sibTrans" cxnId="{5AB4B327-41BB-4187-907A-2CACE63F2233}">
      <dgm:prSet/>
      <dgm:spPr/>
      <dgm:t>
        <a:bodyPr/>
        <a:lstStyle/>
        <a:p>
          <a:endParaRPr lang="en-US" dirty="0"/>
        </a:p>
      </dgm:t>
    </dgm:pt>
    <dgm:pt modelId="{6F5DC3C3-3ADE-4771-ADE4-0F92D20C0F40}" type="pres">
      <dgm:prSet presAssocID="{48AE24A7-A5BB-448A-A4C4-1906483E70F2}" presName="Name0" presStyleCnt="0">
        <dgm:presLayoutVars>
          <dgm:dir/>
          <dgm:resizeHandles val="exact"/>
        </dgm:presLayoutVars>
      </dgm:prSet>
      <dgm:spPr/>
    </dgm:pt>
    <dgm:pt modelId="{A00D1B53-D42D-46C9-BF92-9BB3A0EC820A}" type="pres">
      <dgm:prSet presAssocID="{48AE24A7-A5BB-448A-A4C4-1906483E70F2}" presName="vNodes" presStyleCnt="0"/>
      <dgm:spPr/>
    </dgm:pt>
    <dgm:pt modelId="{FAF1BA23-B360-4355-B577-C04F0D829BE1}" type="pres">
      <dgm:prSet presAssocID="{48AE24A7-A5BB-448A-A4C4-1906483E70F2}" presName="lastNode" presStyleLbl="node1" presStyleIdx="0" presStyleCnt="1" custScaleX="17646" custScaleY="17646" custLinFactNeighborX="-38278" custLinFactNeighborY="100">
        <dgm:presLayoutVars>
          <dgm:bulletEnabled val="1"/>
        </dgm:presLayoutVars>
      </dgm:prSet>
      <dgm:spPr/>
    </dgm:pt>
  </dgm:ptLst>
  <dgm:cxnLst>
    <dgm:cxn modelId="{5AB4B327-41BB-4187-907A-2CACE63F2233}" srcId="{48AE24A7-A5BB-448A-A4C4-1906483E70F2}" destId="{BEDA907F-E33A-40F4-B845-6AA323CE7337}" srcOrd="0" destOrd="0" parTransId="{ED7AC08E-DC55-4547-9E3B-740A57150073}" sibTransId="{BB75B4ED-5EBB-4A20-97DF-7F06C46CD264}"/>
    <dgm:cxn modelId="{21011265-101A-4FA4-AF14-1B94995B7DB7}" type="presOf" srcId="{BEDA907F-E33A-40F4-B845-6AA323CE7337}" destId="{FAF1BA23-B360-4355-B577-C04F0D829BE1}" srcOrd="0" destOrd="0" presId="urn:microsoft.com/office/officeart/2005/8/layout/equation2"/>
    <dgm:cxn modelId="{C03BA1FA-7496-455B-918D-A4C3C7AF8C03}" type="presOf" srcId="{48AE24A7-A5BB-448A-A4C4-1906483E70F2}" destId="{6F5DC3C3-3ADE-4771-ADE4-0F92D20C0F40}" srcOrd="0" destOrd="0" presId="urn:microsoft.com/office/officeart/2005/8/layout/equation2"/>
    <dgm:cxn modelId="{99CC1C3C-C600-45C6-B320-2B6254AD6252}" type="presParOf" srcId="{6F5DC3C3-3ADE-4771-ADE4-0F92D20C0F40}" destId="{A00D1B53-D42D-46C9-BF92-9BB3A0EC820A}" srcOrd="0" destOrd="0" presId="urn:microsoft.com/office/officeart/2005/8/layout/equation2"/>
    <dgm:cxn modelId="{7F53D93F-81B4-4A28-A8A3-403906B13456}" type="presParOf" srcId="{6F5DC3C3-3ADE-4771-ADE4-0F92D20C0F40}" destId="{FAF1BA23-B360-4355-B577-C04F0D829BE1}" srcOrd="1" destOrd="0" presId="urn:microsoft.com/office/officeart/2005/8/layout/equation2"/>
  </dgm:cxnLst>
  <dgm:bg>
    <a:effectLst>
      <a:glow rad="101600">
        <a:schemeClr val="accent1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1BA23-B360-4355-B577-C04F0D829BE1}">
      <dsp:nvSpPr>
        <dsp:cNvPr id="0" name=""/>
        <dsp:cNvSpPr/>
      </dsp:nvSpPr>
      <dsp:spPr>
        <a:xfrm>
          <a:off x="304847" y="987724"/>
          <a:ext cx="1855582" cy="18555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190500">
            <a:schemeClr val="accent1">
              <a:satMod val="175000"/>
              <a:alpha val="40000"/>
            </a:schemeClr>
          </a:glow>
          <a:outerShdw blurRad="50800" dist="38100" dir="2700000" algn="tl" rotWithShape="0">
            <a:prstClr val="black">
              <a:alpha val="40000"/>
            </a:prstClr>
          </a:outerShdw>
          <a:softEdge rad="12700"/>
        </a:effectLst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NYC  Parking Tickets Data</a:t>
          </a:r>
        </a:p>
      </dsp:txBody>
      <dsp:txXfrm>
        <a:off x="576591" y="1259468"/>
        <a:ext cx="1312094" cy="1312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12/4/2018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12/4/2018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12/4/2018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12/4/2018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12/4/2018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12/4/2018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12/4/2018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12/4/2018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12/4/2018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12/4/2018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jpeg"/><Relationship Id="rId4" Type="http://schemas.openxmlformats.org/officeDocument/2006/relationships/image" Target="../media/image3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svg"/><Relationship Id="rId3" Type="http://schemas.openxmlformats.org/officeDocument/2006/relationships/image" Target="../media/image33.svg"/><Relationship Id="rId7" Type="http://schemas.openxmlformats.org/officeDocument/2006/relationships/image" Target="../media/image56.svg"/><Relationship Id="rId12" Type="http://schemas.openxmlformats.org/officeDocument/2006/relationships/image" Target="../media/image6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11" Type="http://schemas.openxmlformats.org/officeDocument/2006/relationships/image" Target="../media/image60.svg"/><Relationship Id="rId5" Type="http://schemas.openxmlformats.org/officeDocument/2006/relationships/image" Target="../media/image54.sv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hyperlink" Target="https://github.com/amoghmahesh/hiveanalysisonnycparkingticket" TargetMode="External"/><Relationship Id="rId7" Type="http://schemas.openxmlformats.org/officeDocument/2006/relationships/image" Target="../media/image63.png"/><Relationship Id="rId2" Type="http://schemas.openxmlformats.org/officeDocument/2006/relationships/hyperlink" Target="https://www.kaggle.com/new-york-city/nyc-parking-tickets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1.nyc.gov/site/finance/vehicles/services-violation-codes.page" TargetMode="External"/><Relationship Id="rId5" Type="http://schemas.openxmlformats.org/officeDocument/2006/relationships/hyperlink" Target="https://www.kaggle.com/donyoe/exploring-42-3m-nyc-parking-tickets/notebook" TargetMode="External"/><Relationship Id="rId4" Type="http://schemas.openxmlformats.org/officeDocument/2006/relationships/hyperlink" Target="http://www.nyc.gov/html/dof/html/pdf/faq/stars_codes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sv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8.svg"/><Relationship Id="rId4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new-york-city/nyc-parking-tickets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ggle.com/new-york-city/nyc-parking-ticket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jpg"/><Relationship Id="rId12" Type="http://schemas.openxmlformats.org/officeDocument/2006/relationships/image" Target="../media/image17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openxmlformats.org/officeDocument/2006/relationships/image" Target="../media/image16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612" y="3048000"/>
            <a:ext cx="11125200" cy="1828800"/>
          </a:xfrm>
        </p:spPr>
        <p:txBody>
          <a:bodyPr/>
          <a:lstStyle/>
          <a:p>
            <a:pPr algn="ctr"/>
            <a:r>
              <a:rPr lang="en-US" sz="4500" b="1" dirty="0"/>
              <a:t>NEW YORK PARKING TICKETS</a:t>
            </a:r>
            <a:br>
              <a:rPr lang="en-US" sz="4500" b="1" dirty="0"/>
            </a:br>
            <a:r>
              <a:rPr lang="en-US" sz="2800" b="1" dirty="0"/>
              <a:t>THE YEARLY ANALYSIS</a:t>
            </a:r>
            <a:br>
              <a:rPr lang="en-US" sz="4800" dirty="0"/>
            </a:br>
            <a:r>
              <a:rPr lang="en-US" sz="4500" b="1" dirty="0"/>
              <a:t>  </a:t>
            </a:r>
            <a:endParaRPr lang="en-US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4190999" cy="1600200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GROUP #3:</a:t>
            </a:r>
          </a:p>
          <a:p>
            <a:endParaRPr lang="en-US" dirty="0"/>
          </a:p>
          <a:p>
            <a:r>
              <a:rPr lang="en-US" dirty="0" err="1"/>
              <a:t>Aakanksha</a:t>
            </a:r>
            <a:r>
              <a:rPr lang="en-US" dirty="0"/>
              <a:t> </a:t>
            </a:r>
            <a:r>
              <a:rPr lang="en-US" dirty="0" err="1"/>
              <a:t>Tasgaonkar</a:t>
            </a:r>
            <a:endParaRPr lang="en-US" dirty="0"/>
          </a:p>
          <a:p>
            <a:r>
              <a:rPr lang="en-US" dirty="0" err="1"/>
              <a:t>Amogh</a:t>
            </a:r>
            <a:r>
              <a:rPr lang="en-US" dirty="0"/>
              <a:t> Mahesh</a:t>
            </a:r>
          </a:p>
          <a:p>
            <a:r>
              <a:rPr lang="en-US" dirty="0"/>
              <a:t>Rupa Mahendran	</a:t>
            </a:r>
          </a:p>
          <a:p>
            <a:r>
              <a:rPr lang="en-US" dirty="0"/>
              <a:t>Sriganesh Baskaran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C6C1E1-B699-44BB-9B5B-E054EC0EA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724" y="38100"/>
            <a:ext cx="4267200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7" name="Graphic 6" descr="Tractor">
            <a:extLst>
              <a:ext uri="{FF2B5EF4-FFF2-40B4-BE49-F238E27FC236}">
                <a16:creationId xmlns:a16="http://schemas.microsoft.com/office/drawing/2014/main" id="{270CBE47-D2EA-420E-BA15-CDA8A18D6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012" y="4019550"/>
            <a:ext cx="914400" cy="914400"/>
          </a:xfrm>
          <a:prstGeom prst="rect">
            <a:avLst/>
          </a:prstGeom>
        </p:spPr>
      </p:pic>
      <p:pic>
        <p:nvPicPr>
          <p:cNvPr id="9" name="Graphic 8" descr="Car">
            <a:extLst>
              <a:ext uri="{FF2B5EF4-FFF2-40B4-BE49-F238E27FC236}">
                <a16:creationId xmlns:a16="http://schemas.microsoft.com/office/drawing/2014/main" id="{0C2E279B-1E08-42F0-8903-F25E543591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9135924" y="40767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2.22222E-6 L 0.29383 0.00278 " pathEditMode="relative" rAng="0" ptsTypes="AA">
                                      <p:cBhvr>
                                        <p:cTn id="6" dur="2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2029E-6 -1.11111E-6 L -0.31831 -0.00555 " pathEditMode="relative" rAng="0" ptsTypes="AA">
                                      <p:cBhvr>
                                        <p:cTn id="8" dur="2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16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750"/>
                            </p:stCondLst>
                            <p:childTnLst>
                              <p:par>
                                <p:cTn id="10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129235"/>
            <a:ext cx="10654885" cy="1020762"/>
          </a:xfrm>
        </p:spPr>
        <p:txBody>
          <a:bodyPr/>
          <a:lstStyle/>
          <a:p>
            <a:pPr algn="ctr"/>
            <a:r>
              <a:rPr lang="en-US" dirty="0"/>
              <a:t>NUMBER OF VIOLATIONS–STREET-WISE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5164C-D8B1-466F-AC43-0795F4FB3348}"/>
              </a:ext>
            </a:extLst>
          </p:cNvPr>
          <p:cNvSpPr txBox="1"/>
          <p:nvPr/>
        </p:nvSpPr>
        <p:spPr>
          <a:xfrm>
            <a:off x="1522412" y="1692078"/>
            <a:ext cx="4343399" cy="264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1, Penn </a:t>
            </a:r>
            <a:r>
              <a:rPr lang="en-US" sz="2800" dirty="0" err="1"/>
              <a:t>Plz</a:t>
            </a:r>
            <a:r>
              <a:rPr lang="en-US" sz="2800" dirty="0"/>
              <a:t>, NY - most violated street in the year 2017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C8E17A-A683-46AB-BD26-EE1A88E7A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523" y="1692078"/>
            <a:ext cx="5882596" cy="5031038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7" name="Graphic 6" descr="Marker">
            <a:extLst>
              <a:ext uri="{FF2B5EF4-FFF2-40B4-BE49-F238E27FC236}">
                <a16:creationId xmlns:a16="http://schemas.microsoft.com/office/drawing/2014/main" id="{7B8B9A73-EAAD-481D-A8B6-434DD9E3F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4198" y="262101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FDCFF0-CE15-4041-9952-4C5ED63B17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06" y="3749503"/>
            <a:ext cx="4953585" cy="1532951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319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129235"/>
            <a:ext cx="10654885" cy="1020762"/>
          </a:xfrm>
        </p:spPr>
        <p:txBody>
          <a:bodyPr/>
          <a:lstStyle/>
          <a:p>
            <a:pPr algn="ctr"/>
            <a:r>
              <a:rPr lang="en-US" dirty="0"/>
              <a:t>NUMBER OF VIOLATIONS-CATEGORIES OF TICKETS</a:t>
            </a:r>
          </a:p>
        </p:txBody>
      </p:sp>
      <p:pic>
        <p:nvPicPr>
          <p:cNvPr id="4098" name="Picture 21">
            <a:extLst>
              <a:ext uri="{FF2B5EF4-FFF2-40B4-BE49-F238E27FC236}">
                <a16:creationId xmlns:a16="http://schemas.microsoft.com/office/drawing/2014/main" id="{7CDFFF1C-6372-4E39-BFD6-5757C8229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12" y="1752600"/>
            <a:ext cx="7476347" cy="480060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F0D967-BF26-4C54-9F0B-3AE153D48EEF}"/>
              </a:ext>
            </a:extLst>
          </p:cNvPr>
          <p:cNvSpPr txBox="1"/>
          <p:nvPr/>
        </p:nvSpPr>
        <p:spPr>
          <a:xfrm>
            <a:off x="227012" y="1752600"/>
            <a:ext cx="4267200" cy="457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Number of violations for different categories of tickets.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Highest - no parking street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Lowest</a:t>
            </a:r>
            <a:r>
              <a:rPr lang="en-US" sz="3600" dirty="0"/>
              <a:t> - </a:t>
            </a:r>
            <a:r>
              <a:rPr lang="en-US" sz="2800" dirty="0"/>
              <a:t>failure to stop at red light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pic>
        <p:nvPicPr>
          <p:cNvPr id="7" name="Graphic 6" descr="No sign">
            <a:extLst>
              <a:ext uri="{FF2B5EF4-FFF2-40B4-BE49-F238E27FC236}">
                <a16:creationId xmlns:a16="http://schemas.microsoft.com/office/drawing/2014/main" id="{BE6CDA2C-A746-40FA-813B-6081B9E40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7612" y="422697"/>
            <a:ext cx="914400" cy="914400"/>
          </a:xfrm>
          <a:prstGeom prst="rect">
            <a:avLst/>
          </a:prstGeom>
        </p:spPr>
      </p:pic>
      <p:pic>
        <p:nvPicPr>
          <p:cNvPr id="9" name="Graphic 8" descr="Warning">
            <a:extLst>
              <a:ext uri="{FF2B5EF4-FFF2-40B4-BE49-F238E27FC236}">
                <a16:creationId xmlns:a16="http://schemas.microsoft.com/office/drawing/2014/main" id="{6211EC2C-B6A9-4B07-8E7C-4F192E5802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52212" y="4226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9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96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7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79" tmFilter="0, 0; 0.125,0.2665; 0.25,0.4; 0.375,0.465; 0.5,0.5;  0.625,0.535; 0.75,0.6; 0.875,0.7335; 1,1">
                                          <p:stCondLst>
                                            <p:cond delay="107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39" tmFilter="0, 0; 0.125,0.2665; 0.25,0.4; 0.375,0.465; 0.5,0.5;  0.625,0.535; 0.75,0.6; 0.875,0.7335; 1,1">
                                          <p:stCondLst>
                                            <p:cond delay="215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67" tmFilter="0, 0; 0.125,0.2665; 0.25,0.4; 0.375,0.465; 0.5,0.5;  0.625,0.535; 0.75,0.6; 0.875,0.7335; 1,1">
                                          <p:stCondLst>
                                            <p:cond delay="269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42">
                                          <p:stCondLst>
                                            <p:cond delay="10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70" decel="50000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42">
                                          <p:stCondLst>
                                            <p:cond delay="21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70" decel="50000">
                                          <p:stCondLst>
                                            <p:cond delay="217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42">
                                          <p:stCondLst>
                                            <p:cond delay="2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70" decel="50000">
                                          <p:stCondLst>
                                            <p:cond delay="271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42">
                                          <p:stCondLst>
                                            <p:cond delay="29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70" decel="50000">
                                          <p:stCondLst>
                                            <p:cond delay="298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9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96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7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79" tmFilter="0, 0; 0.125,0.2665; 0.25,0.4; 0.375,0.465; 0.5,0.5;  0.625,0.535; 0.75,0.6; 0.875,0.7335; 1,1">
                                          <p:stCondLst>
                                            <p:cond delay="107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39" tmFilter="0, 0; 0.125,0.2665; 0.25,0.4; 0.375,0.465; 0.5,0.5;  0.625,0.535; 0.75,0.6; 0.875,0.7335; 1,1">
                                          <p:stCondLst>
                                            <p:cond delay="215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67" tmFilter="0, 0; 0.125,0.2665; 0.25,0.4; 0.375,0.465; 0.5,0.5;  0.625,0.535; 0.75,0.6; 0.875,0.7335; 1,1">
                                          <p:stCondLst>
                                            <p:cond delay="269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42">
                                          <p:stCondLst>
                                            <p:cond delay="10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270" decel="50000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42">
                                          <p:stCondLst>
                                            <p:cond delay="21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270" decel="50000">
                                          <p:stCondLst>
                                            <p:cond delay="217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42">
                                          <p:stCondLst>
                                            <p:cond delay="2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270" decel="50000">
                                          <p:stCondLst>
                                            <p:cond delay="271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42">
                                          <p:stCondLst>
                                            <p:cond delay="29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270" decel="50000">
                                          <p:stCondLst>
                                            <p:cond delay="298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129235"/>
            <a:ext cx="10654885" cy="1020762"/>
          </a:xfrm>
        </p:spPr>
        <p:txBody>
          <a:bodyPr/>
          <a:lstStyle/>
          <a:p>
            <a:pPr algn="ctr"/>
            <a:r>
              <a:rPr lang="en-US" dirty="0"/>
              <a:t>TYPES OF VIOLATIONS–YEARLY ANALYSIS</a:t>
            </a:r>
          </a:p>
        </p:txBody>
      </p:sp>
      <p:pic>
        <p:nvPicPr>
          <p:cNvPr id="5122" name="Picture 20">
            <a:extLst>
              <a:ext uri="{FF2B5EF4-FFF2-40B4-BE49-F238E27FC236}">
                <a16:creationId xmlns:a16="http://schemas.microsoft.com/office/drawing/2014/main" id="{9B330A9C-A355-40E9-9083-4AAF3B9F7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2" y="1752600"/>
            <a:ext cx="7934958" cy="480060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65164C-D8B1-466F-AC43-0795F4FB3348}"/>
              </a:ext>
            </a:extLst>
          </p:cNvPr>
          <p:cNvSpPr txBox="1"/>
          <p:nvPr/>
        </p:nvSpPr>
        <p:spPr>
          <a:xfrm>
            <a:off x="216855" y="709190"/>
            <a:ext cx="3505200" cy="624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Based on the type of violations categorized with respect to years.</a:t>
            </a:r>
            <a:r>
              <a:rPr lang="en-US" sz="3600" dirty="0"/>
              <a:t> </a:t>
            </a:r>
          </a:p>
          <a:p>
            <a:pPr>
              <a:lnSpc>
                <a:spcPct val="90000"/>
              </a:lnSpc>
            </a:pPr>
            <a:endParaRPr lang="en-US" sz="36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Failure to stop at red light –only in  year 2014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Phto</a:t>
            </a:r>
            <a:r>
              <a:rPr lang="en-US" sz="2800" dirty="0"/>
              <a:t> school </a:t>
            </a:r>
            <a:r>
              <a:rPr lang="en-US" sz="2800" dirty="0" err="1"/>
              <a:t>zn</a:t>
            </a:r>
            <a:r>
              <a:rPr lang="en-US" sz="2800" dirty="0"/>
              <a:t> speed violation doubled</a:t>
            </a:r>
            <a:r>
              <a:rPr lang="en-US" sz="3600" dirty="0"/>
              <a:t> </a:t>
            </a:r>
            <a:r>
              <a:rPr lang="en-US" sz="2800" dirty="0"/>
              <a:t>-2017 as compared to 2015</a:t>
            </a:r>
            <a:endParaRPr lang="en-US" sz="3600" dirty="0"/>
          </a:p>
        </p:txBody>
      </p:sp>
      <p:pic>
        <p:nvPicPr>
          <p:cNvPr id="7" name="Graphic 6" descr="Daily Calendar">
            <a:extLst>
              <a:ext uri="{FF2B5EF4-FFF2-40B4-BE49-F238E27FC236}">
                <a16:creationId xmlns:a16="http://schemas.microsoft.com/office/drawing/2014/main" id="{0A9AE4E3-20E4-41D7-BA6D-34F4F357B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0012" y="2355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9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28901"/>
            <a:ext cx="10654885" cy="1020762"/>
          </a:xfrm>
        </p:spPr>
        <p:txBody>
          <a:bodyPr/>
          <a:lstStyle/>
          <a:p>
            <a:pPr algn="ctr"/>
            <a:r>
              <a:rPr lang="en-US" dirty="0"/>
              <a:t>VIOLATION BY EXPIRED VEHICLES –YEARLY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5164C-D8B1-466F-AC43-0795F4FB3348}"/>
              </a:ext>
            </a:extLst>
          </p:cNvPr>
          <p:cNvSpPr txBox="1"/>
          <p:nvPr/>
        </p:nvSpPr>
        <p:spPr>
          <a:xfrm>
            <a:off x="1522412" y="2133600"/>
            <a:ext cx="5388597" cy="3804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Vehicles expired before the year 2000.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Greater number of expired vehicles -2017.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Least number of expired vehicles -2014.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pic>
        <p:nvPicPr>
          <p:cNvPr id="7" name="Graphic 6" descr="Daily Calendar">
            <a:extLst>
              <a:ext uri="{FF2B5EF4-FFF2-40B4-BE49-F238E27FC236}">
                <a16:creationId xmlns:a16="http://schemas.microsoft.com/office/drawing/2014/main" id="{0A9AE4E3-20E4-41D7-BA6D-34F4F357B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5212" y="866775"/>
            <a:ext cx="762000" cy="76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C0326E-7A39-4F72-89CD-BA00D652B6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3" r="8315" b="3206"/>
          <a:stretch/>
        </p:blipFill>
        <p:spPr>
          <a:xfrm>
            <a:off x="7389813" y="1861747"/>
            <a:ext cx="3657600" cy="4158053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6" name="Graphic 5" descr="Car">
            <a:extLst>
              <a:ext uri="{FF2B5EF4-FFF2-40B4-BE49-F238E27FC236}">
                <a16:creationId xmlns:a16="http://schemas.microsoft.com/office/drawing/2014/main" id="{570C480D-C883-45DE-AF71-8FE292BF04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98612" y="838200"/>
            <a:ext cx="914400" cy="91440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3735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1451E-6 1.11111E-6 L 0.36507 -0.00556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7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129235"/>
            <a:ext cx="10654885" cy="1020762"/>
          </a:xfrm>
        </p:spPr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5164C-D8B1-466F-AC43-0795F4FB3348}"/>
              </a:ext>
            </a:extLst>
          </p:cNvPr>
          <p:cNvSpPr txBox="1"/>
          <p:nvPr/>
        </p:nvSpPr>
        <p:spPr>
          <a:xfrm>
            <a:off x="1522412" y="1692078"/>
            <a:ext cx="5943600" cy="674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/>
              <a:t>Successfully used many tools learned in class such as HiveQL, Oracle Cloud, Power BI and Tableau to use and visualize data.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/>
              <a:t>The parking violation has been gradually reduced  as compared to previous years.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/>
              <a:t>The suburban vehicles has been marked high for its parking violations.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Highest number of violation type -  “No Parking Street”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5400" dirty="0"/>
          </a:p>
        </p:txBody>
      </p:sp>
      <p:pic>
        <p:nvPicPr>
          <p:cNvPr id="9" name="Graphic 8" descr="Tractor">
            <a:extLst>
              <a:ext uri="{FF2B5EF4-FFF2-40B4-BE49-F238E27FC236}">
                <a16:creationId xmlns:a16="http://schemas.microsoft.com/office/drawing/2014/main" id="{FB655AB4-572F-4986-A7A8-D6C6A78D3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0212" y="2971800"/>
            <a:ext cx="914400" cy="914400"/>
          </a:xfrm>
          <a:prstGeom prst="rect">
            <a:avLst/>
          </a:prstGeom>
        </p:spPr>
      </p:pic>
      <p:pic>
        <p:nvPicPr>
          <p:cNvPr id="13" name="Graphic 12" descr="Car">
            <a:extLst>
              <a:ext uri="{FF2B5EF4-FFF2-40B4-BE49-F238E27FC236}">
                <a16:creationId xmlns:a16="http://schemas.microsoft.com/office/drawing/2014/main" id="{C5E2B500-85F2-4F89-BC03-10F464C8C3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2411" y="2245696"/>
            <a:ext cx="914400" cy="914400"/>
          </a:xfrm>
          <a:prstGeom prst="rect">
            <a:avLst/>
          </a:prstGeom>
        </p:spPr>
      </p:pic>
      <p:pic>
        <p:nvPicPr>
          <p:cNvPr id="14" name="Graphic 13" descr="Car">
            <a:extLst>
              <a:ext uri="{FF2B5EF4-FFF2-40B4-BE49-F238E27FC236}">
                <a16:creationId xmlns:a16="http://schemas.microsoft.com/office/drawing/2014/main" id="{39E18BC9-FB5D-40A7-A32E-DD423B2DE0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437812" y="3733800"/>
            <a:ext cx="911618" cy="914400"/>
          </a:xfrm>
          <a:prstGeom prst="rect">
            <a:avLst/>
          </a:prstGeom>
        </p:spPr>
      </p:pic>
      <p:pic>
        <p:nvPicPr>
          <p:cNvPr id="16" name="Graphic 15" descr="Truck">
            <a:extLst>
              <a:ext uri="{FF2B5EF4-FFF2-40B4-BE49-F238E27FC236}">
                <a16:creationId xmlns:a16="http://schemas.microsoft.com/office/drawing/2014/main" id="{4C3C46BF-3C09-427D-9E48-8056DFFBD9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10360221" y="4512850"/>
            <a:ext cx="1066800" cy="914400"/>
          </a:xfrm>
          <a:prstGeom prst="rect">
            <a:avLst/>
          </a:prstGeom>
        </p:spPr>
      </p:pic>
      <p:pic>
        <p:nvPicPr>
          <p:cNvPr id="18" name="Graphic 17" descr="Taxi">
            <a:extLst>
              <a:ext uri="{FF2B5EF4-FFF2-40B4-BE49-F238E27FC236}">
                <a16:creationId xmlns:a16="http://schemas.microsoft.com/office/drawing/2014/main" id="{C4B12393-5328-4404-B7D9-EDEAC1EF42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80412" y="1364148"/>
            <a:ext cx="914400" cy="914400"/>
          </a:xfrm>
          <a:prstGeom prst="rect">
            <a:avLst/>
          </a:prstGeom>
        </p:spPr>
      </p:pic>
      <p:pic>
        <p:nvPicPr>
          <p:cNvPr id="20" name="Graphic 19" descr="Taxi">
            <a:extLst>
              <a:ext uri="{FF2B5EF4-FFF2-40B4-BE49-F238E27FC236}">
                <a16:creationId xmlns:a16="http://schemas.microsoft.com/office/drawing/2014/main" id="{BFDE4990-F272-46E9-86C7-5ABC3B1E9C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18613" y="15782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4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76 0.01713 L 0.48763 0.01875 " pathEditMode="relative" rAng="0" ptsTypes="AA">
                                      <p:cBhvr>
                                        <p:cTn id="6" dur="4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9" y="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1902E-6 0 L 0.68143 0 " pathEditMode="relative" rAng="0" ptsTypes="AA">
                                      <p:cBhvr>
                                        <p:cTn id="8" dur="4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71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32352E-6 -1.11111E-6 L -0.81479 -0.01319 " pathEditMode="relative" rAng="0" ptsTypes="AA">
                                      <p:cBhvr>
                                        <p:cTn id="10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740" y="-67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2352E-6 1.48148E-6 L -0.81479 -0.00255 " pathEditMode="relative" rAng="0" ptsTypes="AA">
                                      <p:cBhvr>
                                        <p:cTn id="12" dur="2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740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9099E-6 7.40741E-7 L 1.39099E-6 0.6456 " pathEditMode="relative" rAng="0" ptsTypes="AA">
                                      <p:cBhvr>
                                        <p:cTn id="15" dur="3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26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8268E-6 7.40741E-7 L 3.48268E-6 0.61435 " pathEditMode="relative" rAng="0" ptsTypes="AA">
                                      <p:cBhvr>
                                        <p:cTn id="17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34881"/>
            <a:ext cx="9143998" cy="1020762"/>
          </a:xfrm>
        </p:spPr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3CAD32-D0E0-48AC-9E1A-91F55355487B}"/>
              </a:ext>
            </a:extLst>
          </p:cNvPr>
          <p:cNvSpPr txBox="1"/>
          <p:nvPr/>
        </p:nvSpPr>
        <p:spPr>
          <a:xfrm>
            <a:off x="1446212" y="1752600"/>
            <a:ext cx="103632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u="sng" dirty="0">
                <a:hlinkClick r:id="rId2"/>
              </a:rPr>
              <a:t>https://www.kaggle.com/new-york-city/nyc-parking-tickets</a:t>
            </a:r>
            <a:endParaRPr lang="en-US" sz="28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3"/>
              </a:rPr>
              <a:t>https://github.com/amoghmahesh/hiveanalysisonnycparkingticket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2"/>
              </a:rPr>
              <a:t>https://www.kaggle.com/new-york-city/nyc-parking-tickets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4"/>
              </a:rPr>
              <a:t>http://www.nyc.gov/html/dof/html/pdf/faq/stars_codes.pdf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5"/>
              </a:rPr>
              <a:t>https://www.kaggle.com/donyoe/exploring-42-3m-nyc-parking-tickets/notebook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>
                <a:hlinkClick r:id="rId6"/>
              </a:rPr>
              <a:t>https://www1.nyc.gov/site/finance/vehicles/services-violation-codes.page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400" b="1" dirty="0"/>
          </a:p>
        </p:txBody>
      </p:sp>
      <p:pic>
        <p:nvPicPr>
          <p:cNvPr id="5" name="Graphic 4" descr="Open Book">
            <a:extLst>
              <a:ext uri="{FF2B5EF4-FFF2-40B4-BE49-F238E27FC236}">
                <a16:creationId xmlns:a16="http://schemas.microsoft.com/office/drawing/2014/main" id="{91CDED67-2929-4CD3-B424-13B6CB7BFF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84612" y="3412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0224-05C6-4224-BCB0-23DBFF298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1928019"/>
            <a:ext cx="9143998" cy="102076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THANK YOU!</a:t>
            </a:r>
          </a:p>
        </p:txBody>
      </p:sp>
      <p:pic>
        <p:nvPicPr>
          <p:cNvPr id="4" name="Graphic 3" descr="Pencil">
            <a:extLst>
              <a:ext uri="{FF2B5EF4-FFF2-40B4-BE49-F238E27FC236}">
                <a16:creationId xmlns:a16="http://schemas.microsoft.com/office/drawing/2014/main" id="{538E252E-6B66-4283-A12B-9572BCAD4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2812" y="1549400"/>
            <a:ext cx="914400" cy="914400"/>
          </a:xfrm>
          <a:prstGeom prst="rect">
            <a:avLst/>
          </a:prstGeom>
        </p:spPr>
      </p:pic>
      <p:pic>
        <p:nvPicPr>
          <p:cNvPr id="5" name="Graphic 4" descr="Taxi">
            <a:extLst>
              <a:ext uri="{FF2B5EF4-FFF2-40B4-BE49-F238E27FC236}">
                <a16:creationId xmlns:a16="http://schemas.microsoft.com/office/drawing/2014/main" id="{8DE982C2-4625-401D-8810-106720CD29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56012" y="20343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3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3662E-7 -2.59259E-6 L 0.21256 0.007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4.44444E-6 L 0.08218 0.10093 C 0.10094 0.12408 0.12868 0.13681 0.15772 0.13681 C 0.19093 0.13681 0.21737 0.12408 0.236 0.10093 L 0.32508 -4.44444E-6 " pathEditMode="relative" rAng="0" ptsTypes="AAAAA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67" y="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89012" y="274638"/>
            <a:ext cx="9677400" cy="102076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C491F72-6D5B-417B-9432-36A1BB0E4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1600200"/>
            <a:ext cx="5543809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1524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AFDDE0-9E0A-41F1-8D0E-AA0029F0BA7D}"/>
              </a:ext>
            </a:extLst>
          </p:cNvPr>
          <p:cNvSpPr txBox="1"/>
          <p:nvPr/>
        </p:nvSpPr>
        <p:spPr>
          <a:xfrm>
            <a:off x="1522414" y="1752600"/>
            <a:ext cx="5029198" cy="403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Dataset size: 8GB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Queries to filter and categorize top important information.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URL: </a:t>
            </a:r>
            <a:r>
              <a:rPr lang="en-US" sz="2800" u="sng" dirty="0">
                <a:hlinkClick r:id="rId3"/>
              </a:rPr>
              <a:t>https://www.kaggle.com/new-york-city/nyc-parking-tickets</a:t>
            </a:r>
            <a:endParaRPr lang="en-US" sz="2800" u="sng" dirty="0"/>
          </a:p>
          <a:p>
            <a:pPr>
              <a:lnSpc>
                <a:spcPct val="90000"/>
              </a:lnSpc>
            </a:pPr>
            <a:endParaRPr lang="en-US" sz="3600" dirty="0"/>
          </a:p>
        </p:txBody>
      </p:sp>
      <p:pic>
        <p:nvPicPr>
          <p:cNvPr id="8" name="Graphic 7" descr="Car">
            <a:extLst>
              <a:ext uri="{FF2B5EF4-FFF2-40B4-BE49-F238E27FC236}">
                <a16:creationId xmlns:a16="http://schemas.microsoft.com/office/drawing/2014/main" id="{B387479A-6FA8-43EE-9228-A4E49C9EC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09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2613E-6 4.44444E-6 L 0.09677 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2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32 -1.85185E-6 L 0.0844 -0.00324 " pathEditMode="relative" rAng="0" ptsTypes="AA">
                                      <p:cBhvr>
                                        <p:cTn id="8" dur="2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6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39101-98B2-438B-902A-9BEFA02C1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Learn how to use </a:t>
            </a:r>
            <a:r>
              <a:rPr lang="en-US" sz="2800" b="1" dirty="0"/>
              <a:t>HiveQL</a:t>
            </a:r>
            <a:r>
              <a:rPr lang="en-US" sz="2800" dirty="0"/>
              <a:t>,  </a:t>
            </a:r>
            <a:r>
              <a:rPr lang="en-US" sz="2800" b="1" dirty="0"/>
              <a:t>Power BI </a:t>
            </a:r>
            <a:r>
              <a:rPr lang="en-US" sz="2800" dirty="0"/>
              <a:t>,</a:t>
            </a:r>
            <a:r>
              <a:rPr lang="en-US" sz="2800" b="1" dirty="0"/>
              <a:t>Tableau</a:t>
            </a:r>
            <a:r>
              <a:rPr lang="en-US" sz="2800" dirty="0"/>
              <a:t> and </a:t>
            </a:r>
            <a:r>
              <a:rPr lang="en-US" sz="2800" b="1" dirty="0"/>
              <a:t>Excel 3D maps</a:t>
            </a:r>
            <a:r>
              <a:rPr lang="en-US" sz="2800" dirty="0"/>
              <a:t>. </a:t>
            </a:r>
          </a:p>
          <a:p>
            <a:pPr lvl="0"/>
            <a:r>
              <a:rPr lang="en-US" sz="2800" dirty="0"/>
              <a:t>Filter out the statistical data of the violation rate and visualize the same.</a:t>
            </a:r>
          </a:p>
          <a:p>
            <a:r>
              <a:rPr lang="en-US" sz="2800" dirty="0"/>
              <a:t>Comparison between the visualizations on various aspects.</a:t>
            </a:r>
          </a:p>
        </p:txBody>
      </p:sp>
      <p:pic>
        <p:nvPicPr>
          <p:cNvPr id="5" name="Graphic 4" descr="Eye">
            <a:extLst>
              <a:ext uri="{FF2B5EF4-FFF2-40B4-BE49-F238E27FC236}">
                <a16:creationId xmlns:a16="http://schemas.microsoft.com/office/drawing/2014/main" id="{8E63173D-A51C-4510-81A0-467551E91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4612" y="5334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34881"/>
            <a:ext cx="9143998" cy="1020762"/>
          </a:xfrm>
        </p:spPr>
        <p:txBody>
          <a:bodyPr/>
          <a:lstStyle/>
          <a:p>
            <a:r>
              <a:rPr lang="en-US" dirty="0"/>
              <a:t>SPECIFICATION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Dataset size: 8GB</a:t>
            </a:r>
          </a:p>
          <a:p>
            <a:r>
              <a:rPr lang="en-US" sz="2800" dirty="0"/>
              <a:t>Cluster version: IOP4.2 </a:t>
            </a:r>
          </a:p>
          <a:p>
            <a:r>
              <a:rPr lang="en-US" sz="2800" dirty="0"/>
              <a:t>No of nodes: 5 </a:t>
            </a:r>
          </a:p>
          <a:p>
            <a:r>
              <a:rPr lang="en-US" sz="2800" dirty="0"/>
              <a:t>Memory size: 32GB</a:t>
            </a:r>
          </a:p>
          <a:p>
            <a:r>
              <a:rPr lang="en-US" sz="2800" dirty="0"/>
              <a:t>CPU Speed: 2.2GHz</a:t>
            </a:r>
          </a:p>
          <a:p>
            <a:r>
              <a:rPr lang="en-US" sz="2800" u="sng" dirty="0">
                <a:hlinkClick r:id="rId2"/>
              </a:rPr>
              <a:t>https://www.kaggle.com/new-york-city/nyc-parking-tickets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7" name="Content Placeholder 6" descr="Car">
            <a:extLst>
              <a:ext uri="{FF2B5EF4-FFF2-40B4-BE49-F238E27FC236}">
                <a16:creationId xmlns:a16="http://schemas.microsoft.com/office/drawing/2014/main" id="{06B51A2F-9BCD-4A36-8FE5-A11C175969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013" y="457200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5014E-6 -4.44444E-6 L 0.33134 0.011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67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PROCESSING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C3304F6-CA99-4D1A-9578-B64C6B9F84B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88596863"/>
              </p:ext>
            </p:extLst>
          </p:nvPr>
        </p:nvGraphicFramePr>
        <p:xfrm>
          <a:off x="1487490" y="1852474"/>
          <a:ext cx="10515599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83F16894-FD04-486C-8ADD-A631604B65B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1" t="8008" r="19971" b="11239"/>
          <a:stretch/>
        </p:blipFill>
        <p:spPr>
          <a:xfrm>
            <a:off x="5256212" y="2995474"/>
            <a:ext cx="1905000" cy="1905000"/>
          </a:xfrm>
          <a:prstGeom prst="ellipse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635000" algn="tl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77AA3C-342E-471E-A27C-EDC102B56E9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717" y="1642899"/>
            <a:ext cx="1664969" cy="1642899"/>
          </a:xfrm>
          <a:prstGeom prst="ellipse">
            <a:avLst/>
          </a:pr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74CDC7EE-A0D9-4F22-93D8-86D96AC7DF90}"/>
              </a:ext>
            </a:extLst>
          </p:cNvPr>
          <p:cNvSpPr/>
          <p:nvPr/>
        </p:nvSpPr>
        <p:spPr>
          <a:xfrm>
            <a:off x="3884612" y="3757474"/>
            <a:ext cx="1143000" cy="381000"/>
          </a:xfrm>
          <a:prstGeom prst="rightArrow">
            <a:avLst/>
          </a:prstGeom>
          <a:ln>
            <a:miter lim="800000"/>
          </a:ln>
          <a:effectLst>
            <a:glow rad="127000">
              <a:srgbClr val="FFC000">
                <a:alpha val="29000"/>
              </a:srgbClr>
            </a:glow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61ECF9C-8425-4CA8-9391-79FA1FF4E5BD}"/>
              </a:ext>
            </a:extLst>
          </p:cNvPr>
          <p:cNvSpPr/>
          <p:nvPr/>
        </p:nvSpPr>
        <p:spPr>
          <a:xfrm>
            <a:off x="7573961" y="3757474"/>
            <a:ext cx="1143000" cy="381000"/>
          </a:xfrm>
          <a:prstGeom prst="rightArrow">
            <a:avLst/>
          </a:prstGeom>
          <a:ln>
            <a:miter lim="800000"/>
          </a:ln>
          <a:effectLst>
            <a:glow rad="127000">
              <a:srgbClr val="FFC000">
                <a:alpha val="2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61273A-07AA-46C8-BF39-550842D49D5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787" y="3429000"/>
            <a:ext cx="1642899" cy="1642899"/>
          </a:xfrm>
          <a:prstGeom prst="ellipse">
            <a:avLst/>
          </a:prstGeom>
          <a:ln>
            <a:noFill/>
          </a:ln>
          <a:effectLst>
            <a:glow rad="139700">
              <a:schemeClr val="accent2">
                <a:lumMod val="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727BA78-9F3A-45EB-9E42-8A9CAB664B3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814" y="5243396"/>
            <a:ext cx="1642899" cy="1600157"/>
          </a:xfrm>
          <a:prstGeom prst="ellipse">
            <a:avLst/>
          </a:pr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524828E-E34D-446E-A0B0-48D38F085D11}"/>
              </a:ext>
            </a:extLst>
          </p:cNvPr>
          <p:cNvSpPr txBox="1"/>
          <p:nvPr/>
        </p:nvSpPr>
        <p:spPr>
          <a:xfrm>
            <a:off x="7556814" y="262614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/>
              <a:t>EXCEL 3D MAP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29B64C-0CF8-4AED-9C22-9D09F8E81536}"/>
              </a:ext>
            </a:extLst>
          </p:cNvPr>
          <p:cNvSpPr txBox="1"/>
          <p:nvPr/>
        </p:nvSpPr>
        <p:spPr>
          <a:xfrm>
            <a:off x="8316483" y="473206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/>
              <a:t>POWER BI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6977B0-1EA2-43AD-A085-340317896F3A}"/>
              </a:ext>
            </a:extLst>
          </p:cNvPr>
          <p:cNvSpPr txBox="1"/>
          <p:nvPr/>
        </p:nvSpPr>
        <p:spPr>
          <a:xfrm>
            <a:off x="8115298" y="6355561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/>
              <a:t>TABLEAU</a:t>
            </a:r>
          </a:p>
        </p:txBody>
      </p:sp>
      <p:pic>
        <p:nvPicPr>
          <p:cNvPr id="24" name="Graphic 23" descr="Car">
            <a:extLst>
              <a:ext uri="{FF2B5EF4-FFF2-40B4-BE49-F238E27FC236}">
                <a16:creationId xmlns:a16="http://schemas.microsoft.com/office/drawing/2014/main" id="{26BE522E-7522-43C6-A81D-B9A5D144AE5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298067" y="2007148"/>
            <a:ext cx="87629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5999E-6 7.40741E-7 C 0.06512 7.40741E-7 0.11813 0.09028 0.11813 0.20208 C 0.11813 0.31412 0.06512 0.40532 2.35999E-6 0.40532 C -0.06512 0.40532 -0.118 0.31412 -0.118 0.20208 C -0.118 0.09028 -0.06512 7.40741E-7 2.35999E-6 7.40741E-7 Z " pathEditMode="relative" rAng="0" ptsTypes="AAAAA">
                                      <p:cBhvr>
                                        <p:cTn id="6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5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NEW YORK CITY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9A5434-945B-41B0-A6EF-EDA10595CC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" t="1523"/>
          <a:stretch/>
        </p:blipFill>
        <p:spPr>
          <a:xfrm>
            <a:off x="4646612" y="1844246"/>
            <a:ext cx="7239001" cy="4413883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alpha val="40000"/>
              </a:schemeClr>
            </a:glow>
            <a:outerShdw blurRad="50800" dist="38100" dir="8100000" algn="tr" rotWithShape="0">
              <a:schemeClr val="bg1">
                <a:alpha val="40000"/>
              </a:schemeClr>
            </a:outerShdw>
            <a:softEdge rad="12573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E37AB7-8FA9-4A3A-B649-5A3BACBDA643}"/>
              </a:ext>
            </a:extLst>
          </p:cNvPr>
          <p:cNvSpPr txBox="1"/>
          <p:nvPr/>
        </p:nvSpPr>
        <p:spPr>
          <a:xfrm>
            <a:off x="265181" y="1981200"/>
            <a:ext cx="4114800" cy="513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Overall number of violations occurred in 4 consecutive years.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Maximum Violation-2015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Minimum Violation-2014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3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25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7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129235"/>
            <a:ext cx="10654885" cy="1020762"/>
          </a:xfrm>
        </p:spPr>
        <p:txBody>
          <a:bodyPr/>
          <a:lstStyle/>
          <a:p>
            <a:pPr algn="ctr"/>
            <a:r>
              <a:rPr lang="en-US" dirty="0"/>
              <a:t>NUMBER OF VEHICLES REGISTERED-STATE AND YEAR</a:t>
            </a:r>
          </a:p>
        </p:txBody>
      </p:sp>
      <p:pic>
        <p:nvPicPr>
          <p:cNvPr id="2050" name="Picture 17">
            <a:extLst>
              <a:ext uri="{FF2B5EF4-FFF2-40B4-BE49-F238E27FC236}">
                <a16:creationId xmlns:a16="http://schemas.microsoft.com/office/drawing/2014/main" id="{1F57FD6B-82CF-4BD3-A0D0-D230C6CB0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888" y="1789530"/>
            <a:ext cx="7168725" cy="4932609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3ABBB7-1BB6-4E71-B502-5FD2014A447C}"/>
              </a:ext>
            </a:extLst>
          </p:cNvPr>
          <p:cNvSpPr txBox="1"/>
          <p:nvPr/>
        </p:nvSpPr>
        <p:spPr>
          <a:xfrm>
            <a:off x="303212" y="1881808"/>
            <a:ext cx="4267200" cy="280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Number of violations made in New York City by vehicles registered from different states.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Maximum vehicle registrations - 2015</a:t>
            </a:r>
            <a:endParaRPr lang="en-US" sz="3600" dirty="0"/>
          </a:p>
        </p:txBody>
      </p:sp>
      <p:pic>
        <p:nvPicPr>
          <p:cNvPr id="6" name="Graphic 5" descr="Raised Hand">
            <a:extLst>
              <a:ext uri="{FF2B5EF4-FFF2-40B4-BE49-F238E27FC236}">
                <a16:creationId xmlns:a16="http://schemas.microsoft.com/office/drawing/2014/main" id="{1164FD6D-EAF2-438D-B845-A64E8C8EF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1412" y="235597"/>
            <a:ext cx="914400" cy="914400"/>
          </a:xfrm>
          <a:prstGeom prst="rect">
            <a:avLst/>
          </a:prstGeom>
        </p:spPr>
      </p:pic>
      <p:pic>
        <p:nvPicPr>
          <p:cNvPr id="5" name="Graphic 4" descr="Arrow: Straight">
            <a:extLst>
              <a:ext uri="{FF2B5EF4-FFF2-40B4-BE49-F238E27FC236}">
                <a16:creationId xmlns:a16="http://schemas.microsoft.com/office/drawing/2014/main" id="{00E4CC23-F911-4707-AB96-B0101051AA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455519">
            <a:off x="7189311" y="2634169"/>
            <a:ext cx="914400" cy="914400"/>
          </a:xfrm>
          <a:prstGeom prst="rect">
            <a:avLst/>
          </a:prstGeom>
          <a:effectLst>
            <a:glow rad="101600">
              <a:schemeClr val="accent5">
                <a:lumMod val="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" fill="hold">
                                          <p:stCondLst>
                                            <p:cond delay="29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" fill="hold">
                                          <p:stCondLst>
                                            <p:cond delay="59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" fill="hold">
                                          <p:stCondLst>
                                            <p:cond delay="89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120025"/>
            <a:ext cx="10654885" cy="1020762"/>
          </a:xfrm>
        </p:spPr>
        <p:txBody>
          <a:bodyPr/>
          <a:lstStyle/>
          <a:p>
            <a:pPr algn="ctr"/>
            <a:r>
              <a:rPr lang="en-US" dirty="0"/>
              <a:t>NUMBER OF VIOLATIONS-PUBLIC HOLIDAYS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3ABBB7-1BB6-4E71-B502-5FD2014A447C}"/>
              </a:ext>
            </a:extLst>
          </p:cNvPr>
          <p:cNvSpPr txBox="1"/>
          <p:nvPr/>
        </p:nvSpPr>
        <p:spPr>
          <a:xfrm>
            <a:off x="303212" y="1868557"/>
            <a:ext cx="3810000" cy="30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Maximum number of violations-New Year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Double the count on the New Year as  compared to the Independence Day.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C5CA6-7468-496D-B3E2-25CA8023D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2" y="1828800"/>
            <a:ext cx="7754432" cy="3943900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4EDB2A6-A3CC-4013-8BC5-A0BA1D0E53AA}"/>
              </a:ext>
            </a:extLst>
          </p:cNvPr>
          <p:cNvGrpSpPr/>
          <p:nvPr/>
        </p:nvGrpSpPr>
        <p:grpSpPr>
          <a:xfrm>
            <a:off x="1217612" y="195841"/>
            <a:ext cx="1119188" cy="1517003"/>
            <a:chOff x="1317624" y="286397"/>
            <a:chExt cx="1119188" cy="1517003"/>
          </a:xfrm>
          <a:effectLst/>
        </p:grpSpPr>
        <p:pic>
          <p:nvPicPr>
            <p:cNvPr id="7" name="Graphic 6" descr="Car">
              <a:extLst>
                <a:ext uri="{FF2B5EF4-FFF2-40B4-BE49-F238E27FC236}">
                  <a16:creationId xmlns:a16="http://schemas.microsoft.com/office/drawing/2014/main" id="{905FD388-BB02-4E91-AD7A-993CBEAB4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22412" y="889000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Balloons">
              <a:extLst>
                <a:ext uri="{FF2B5EF4-FFF2-40B4-BE49-F238E27FC236}">
                  <a16:creationId xmlns:a16="http://schemas.microsoft.com/office/drawing/2014/main" id="{E703778A-F085-4CFB-B167-390BD58B6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17624" y="286397"/>
              <a:ext cx="914400" cy="914400"/>
            </a:xfrm>
            <a:prstGeom prst="rect">
              <a:avLst/>
            </a:prstGeom>
          </p:spPr>
        </p:pic>
      </p:grpSp>
      <p:pic>
        <p:nvPicPr>
          <p:cNvPr id="12" name="Graphic 11" descr="No sign">
            <a:extLst>
              <a:ext uri="{FF2B5EF4-FFF2-40B4-BE49-F238E27FC236}">
                <a16:creationId xmlns:a16="http://schemas.microsoft.com/office/drawing/2014/main" id="{0C1BBA7B-7275-4B5A-8861-5A1F4DA832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31181" y="6927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1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2563E-6 -4.44444E-6 L 0.73756 0.00532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129235"/>
            <a:ext cx="10654885" cy="1020762"/>
          </a:xfrm>
        </p:spPr>
        <p:txBody>
          <a:bodyPr/>
          <a:lstStyle/>
          <a:p>
            <a:pPr algn="ctr"/>
            <a:r>
              <a:rPr lang="en-US" dirty="0"/>
              <a:t>NUMBER OF VIOLATIONS-VEHICLE BODY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3ABBB7-1BB6-4E71-B502-5FD2014A447C}"/>
              </a:ext>
            </a:extLst>
          </p:cNvPr>
          <p:cNvSpPr txBox="1"/>
          <p:nvPr/>
        </p:nvSpPr>
        <p:spPr>
          <a:xfrm>
            <a:off x="303212" y="1828800"/>
            <a:ext cx="3810000" cy="471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Minute change in the number of tickets between the consecutive years for the sedan vehicles.</a:t>
            </a:r>
          </a:p>
          <a:p>
            <a:pPr>
              <a:lnSpc>
                <a:spcPct val="90000"/>
              </a:lnSpc>
            </a:pPr>
            <a:endParaRPr lang="en-US" sz="5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Drastic difference in the number of tickets during 2014-2015 caused by the suburban vehicles.</a:t>
            </a:r>
            <a:endParaRPr lang="en-US" sz="5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D26BBD-F8C5-4982-866E-E15006862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206" y="1752600"/>
            <a:ext cx="7874816" cy="4172299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2" name="Graphic 11" descr="Tractor">
            <a:extLst>
              <a:ext uri="{FF2B5EF4-FFF2-40B4-BE49-F238E27FC236}">
                <a16:creationId xmlns:a16="http://schemas.microsoft.com/office/drawing/2014/main" id="{CDCBFA1E-277C-4ADE-A6D2-F92BA382F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41612" y="823281"/>
            <a:ext cx="914400" cy="914400"/>
          </a:xfrm>
          <a:prstGeom prst="rect">
            <a:avLst/>
          </a:prstGeom>
        </p:spPr>
      </p:pic>
      <p:pic>
        <p:nvPicPr>
          <p:cNvPr id="14" name="Graphic 13" descr="Car">
            <a:extLst>
              <a:ext uri="{FF2B5EF4-FFF2-40B4-BE49-F238E27FC236}">
                <a16:creationId xmlns:a16="http://schemas.microsoft.com/office/drawing/2014/main" id="{D1F543F4-6FF0-4BF9-8849-72BBF91C18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57515" y="8486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6507E-6 4.44444E-6 L 0.66267 -0.0095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34" y="-48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0758E-6 7.40741E-7 L 0.64613 -0.0132 " pathEditMode="relative" rAng="0" ptsTypes="AA">
                                      <p:cBhvr>
                                        <p:cTn id="8" dur="8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300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766</TotalTime>
  <Words>486</Words>
  <Application>Microsoft Office PowerPoint</Application>
  <PresentationFormat>Custom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Consolas</vt:lpstr>
      <vt:lpstr>Corbel</vt:lpstr>
      <vt:lpstr>Chalkboard 16x9</vt:lpstr>
      <vt:lpstr>NEW YORK PARKING TICKETS THE YEARLY ANALYSIS   </vt:lpstr>
      <vt:lpstr>INTRODUCTION</vt:lpstr>
      <vt:lpstr>OBJECTIVES </vt:lpstr>
      <vt:lpstr>SPECIFICATION</vt:lpstr>
      <vt:lpstr>DATA PROCESSING</vt:lpstr>
      <vt:lpstr>NEW YORK CITY</vt:lpstr>
      <vt:lpstr>NUMBER OF VEHICLES REGISTERED-STATE AND YEAR</vt:lpstr>
      <vt:lpstr>NUMBER OF VIOLATIONS-PUBLIC HOLIDAYS</vt:lpstr>
      <vt:lpstr>NUMBER OF VIOLATIONS-VEHICLE BODY TYPE</vt:lpstr>
      <vt:lpstr>NUMBER OF VIOLATIONS–STREET-WISE ANALYSIS</vt:lpstr>
      <vt:lpstr>NUMBER OF VIOLATIONS-CATEGORIES OF TICKETS</vt:lpstr>
      <vt:lpstr>TYPES OF VIOLATIONS–YEARLY ANALYSIS</vt:lpstr>
      <vt:lpstr>VIOLATION BY EXPIRED VEHICLES –YEARLY ANALYSIS</vt:lpstr>
      <vt:lpstr>SUMMARY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PARKING TICKETS</dc:title>
  <dc:creator>Rupa Mahendran</dc:creator>
  <cp:lastModifiedBy>Rupa Mahendran</cp:lastModifiedBy>
  <cp:revision>73</cp:revision>
  <dcterms:created xsi:type="dcterms:W3CDTF">2018-12-03T00:13:25Z</dcterms:created>
  <dcterms:modified xsi:type="dcterms:W3CDTF">2018-12-04T22:16:01Z</dcterms:modified>
</cp:coreProperties>
</file>