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  <p:sldMasterId id="2147483721" r:id="rId5"/>
  </p:sldMasterIdLst>
  <p:notesMasterIdLst>
    <p:notesMasterId r:id="rId14"/>
  </p:notesMasterIdLst>
  <p:sldIdLst>
    <p:sldId id="306" r:id="rId6"/>
    <p:sldId id="308" r:id="rId7"/>
    <p:sldId id="313" r:id="rId8"/>
    <p:sldId id="302" r:id="rId9"/>
    <p:sldId id="303" r:id="rId10"/>
    <p:sldId id="309" r:id="rId11"/>
    <p:sldId id="312" r:id="rId12"/>
    <p:sldId id="31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73302" autoAdjust="0"/>
  </p:normalViewPr>
  <p:slideViewPr>
    <p:cSldViewPr snapToObjects="1">
      <p:cViewPr varScale="1">
        <p:scale>
          <a:sx n="74" d="100"/>
          <a:sy n="74" d="100"/>
        </p:scale>
        <p:origin x="5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07" d="100"/>
          <a:sy n="107" d="100"/>
        </p:scale>
        <p:origin x="1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QAT is an integral enabler for digital transformation. “T</a:t>
            </a:r>
            <a:r>
              <a:rPr lang="en-US" baseline="0" dirty="0"/>
              <a:t>esting” combined with “Quality Assurance” deals with the evolution of verification &amp; validation into business assurance.  Our key services include the following: </a:t>
            </a:r>
          </a:p>
          <a:p>
            <a:pPr lvl="1"/>
            <a:r>
              <a:rPr kumimoji="1"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Business Assurance: Evolve from verification &amp; validation of functional specifications to providing assurance of business process models in the digital context </a:t>
            </a:r>
          </a:p>
          <a:p>
            <a:pPr lvl="1"/>
            <a:r>
              <a:rPr kumimoji="1"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“Test” Ops: QAT is the invisible but critical function in the Agile /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lifecycle by providing tools and solutions for enabling continuous integration and continuous delivery</a:t>
            </a:r>
          </a:p>
          <a:p>
            <a:pPr lvl="1"/>
            <a:r>
              <a:rPr kumimoji="1"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Intelligent QA: “Shifting Right” to derive meaningful insight for decision making based on self learning AI/machine learning techniques specific to QAT</a:t>
            </a:r>
          </a:p>
          <a:p>
            <a:pPr lvl="1"/>
            <a:r>
              <a:rPr kumimoji="1"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Asset Reliability: Provide assurance for performance, security, test data, and test environment driving increasing reliability for the organization’s critical digital assets </a:t>
            </a:r>
          </a:p>
          <a:p>
            <a:pPr lvl="1"/>
            <a:r>
              <a:rPr kumimoji="1"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Services: Next generation outcome based delivery models for QAT services that enable greater transparency, flexibility and effective risk management </a:t>
            </a:r>
          </a:p>
          <a:p>
            <a:r>
              <a:rPr lang="en-US" dirty="0"/>
              <a:t>Some of our key successes towards</a:t>
            </a:r>
            <a:r>
              <a:rPr lang="en-US" baseline="0" dirty="0"/>
              <a:t> exceeding outcomes are:</a:t>
            </a:r>
          </a:p>
          <a:p>
            <a:pPr marL="228600" indent="-228600">
              <a:buAutoNum type="arabicPeriod"/>
            </a:pPr>
            <a:r>
              <a:rPr lang="en-US" baseline="0" dirty="0"/>
              <a:t>Automation – we have been able to save more than 50% cost while improving productivity significantly by automating almost 100% of the regression test scope (over 3500) SAP scripts for a large bank in Latin America</a:t>
            </a:r>
          </a:p>
          <a:p>
            <a:pPr marL="228600" indent="-228600">
              <a:buAutoNum type="arabicPeriod"/>
            </a:pPr>
            <a:r>
              <a:rPr lang="en-US" baseline="0" dirty="0"/>
              <a:t>Our testing accelerator for Insurance helped reduce cost by 30% - this is one of the 40+ industry specific solutions we have developed and continue to evolve</a:t>
            </a:r>
          </a:p>
          <a:p>
            <a:pPr marL="228600" indent="-228600">
              <a:buAutoNum type="arabicPeriod"/>
            </a:pPr>
            <a:r>
              <a:rPr lang="en-US" baseline="0" dirty="0"/>
              <a:t>Production defects for a healthcare client reduced by 100% over a period of 1 year after NTT DATA was involved in testing the application through rigorous focus on coverage, comprehensive test design and meticulous test management. </a:t>
            </a:r>
          </a:p>
          <a:p>
            <a:pPr marL="228600" indent="-228600">
              <a:buAutoNum type="arabicPeriod"/>
            </a:pPr>
            <a:r>
              <a:rPr lang="en-US" baseline="0" dirty="0"/>
              <a:t>Our engagement with a leading Manufacturing client helped reduce overall costs up to 40% while improving go to market by 50%.  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58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07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7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71488"/>
            <a:ext cx="3914775" cy="2201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NTT DATA,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79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lang="ja-JP" altLang="en-US" smtClean="0">
                <a:solidFill>
                  <a:prstClr val="black"/>
                </a:solidFill>
                <a:latin typeface="Yu Gothic"/>
                <a:ea typeface="Yu Gothic" panose="020B0400000000000000" pitchFamily="34" charset="-128"/>
              </a:rPr>
              <a:pPr/>
              <a:t>8</a:t>
            </a:fld>
            <a:endParaRPr lang="ja-JP" altLang="en-US">
              <a:solidFill>
                <a:prstClr val="black"/>
              </a:solidFill>
              <a:latin typeface="Yu Gothic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57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-1"/>
            <a:ext cx="12192119" cy="4714043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14200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906000" y="6597352"/>
            <a:ext cx="21428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8800" y="421200"/>
            <a:ext cx="2362466" cy="7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2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3" cy="457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10052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32316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609441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441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321427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49249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6375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99268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436454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8246533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009347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24533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8013" y="27432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08013" y="43688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19200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09441" y="2857499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09441" y="4495797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58022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432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Client Photo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400800" y="0"/>
            <a:ext cx="3352800" cy="1600200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9982200" y="457200"/>
            <a:ext cx="1905000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Client Logo if applicable</a:t>
            </a:r>
          </a:p>
        </p:txBody>
      </p:sp>
    </p:spTree>
    <p:extLst>
      <p:ext uri="{BB962C8B-B14F-4D97-AF65-F5344CB8AC3E}">
        <p14:creationId xmlns:p14="http://schemas.microsoft.com/office/powerpoint/2010/main" val="62890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67069" y="1598083"/>
            <a:ext cx="8807598" cy="457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ts val="800"/>
              </a:spcBef>
              <a:buNone/>
              <a:defRPr sz="1067" b="1">
                <a:solidFill>
                  <a:schemeClr val="tx1"/>
                </a:solidFill>
              </a:defRPr>
            </a:lvl1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Insert Position in Bold:  Type in descriptive text about role in Arial Regular, 8pt.</a:t>
            </a:r>
          </a:p>
          <a:p>
            <a:pPr lvl="0"/>
            <a:r>
              <a:rPr lang="en-US" altLang="en-US" dirty="0"/>
              <a:t>Insert Position in Bold:  Type in descriptive text about role in Arial Regular, 8pt.</a:t>
            </a: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4"/>
            <a:endParaRPr lang="en-US" alt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22884" y="416983"/>
            <a:ext cx="2438400" cy="129907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277350" y="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Industry Expertise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522884" y="2133043"/>
            <a:ext cx="2438400" cy="254055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277350" y="171606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Domain Expertise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511072" y="5090582"/>
            <a:ext cx="2438400" cy="135043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277350" y="467360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Technology Expertise 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73736" y="886173"/>
            <a:ext cx="8796188" cy="508711"/>
          </a:xfrm>
          <a:prstGeom prst="rect">
            <a:avLst/>
          </a:prstGeom>
        </p:spPr>
        <p:txBody>
          <a:bodyPr rIns="45720">
            <a:noAutofit/>
          </a:bodyPr>
          <a:lstStyle>
            <a:lvl1pPr marL="0" indent="0">
              <a:buNone/>
              <a:defRPr sz="1067" b="0" i="1" baseline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4pPr>
              <a:defRPr/>
            </a:lvl4pPr>
          </a:lstStyle>
          <a:p>
            <a:pPr lvl="0"/>
            <a:r>
              <a:rPr lang="en-US" dirty="0"/>
              <a:t>Click to Insert Summary Profile – Arial, 8 pt. Italic, Gray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274394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5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</p:spTree>
    <p:extLst>
      <p:ext uri="{BB962C8B-B14F-4D97-AF65-F5344CB8AC3E}">
        <p14:creationId xmlns:p14="http://schemas.microsoft.com/office/powerpoint/2010/main" val="355162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5035253" y="2985848"/>
            <a:ext cx="2122697" cy="400110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200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[Closing Text]</a:t>
            </a:r>
            <a:endParaRPr kumimoji="1" lang="ja-JP" altLang="en-US" dirty="0"/>
          </a:p>
        </p:txBody>
      </p:sp>
      <p:sp>
        <p:nvSpPr>
          <p:cNvPr id="8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9" name="TextBox 12"/>
          <p:cNvSpPr txBox="1"/>
          <p:nvPr userDrawn="1"/>
        </p:nvSpPr>
        <p:spPr>
          <a:xfrm>
            <a:off x="10440164" y="6597352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23253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8303" y="2838450"/>
            <a:ext cx="3706244" cy="1225660"/>
          </a:xfrm>
          <a:prstGeom prst="rect">
            <a:avLst/>
          </a:prstGeom>
        </p:spPr>
      </p:pic>
      <p:sp>
        <p:nvSpPr>
          <p:cNvPr id="9" name="TextBox 12"/>
          <p:cNvSpPr txBox="1"/>
          <p:nvPr userDrawn="1"/>
        </p:nvSpPr>
        <p:spPr>
          <a:xfrm>
            <a:off x="9753600" y="6597352"/>
            <a:ext cx="2295279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4" y="381000"/>
            <a:ext cx="12188216" cy="4333043"/>
          </a:xfrm>
          <a:prstGeom prst="rect">
            <a:avLst/>
          </a:prstGeom>
        </p:spPr>
      </p:pic>
      <p:sp>
        <p:nvSpPr>
          <p:cNvPr id="25" name="正方形/長方形 24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9160"/>
            <a:ext cx="7696200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8368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8800" y="421200"/>
            <a:ext cx="2362466" cy="781270"/>
          </a:xfrm>
          <a:prstGeom prst="rect">
            <a:avLst/>
          </a:prstGeom>
        </p:spPr>
      </p:pic>
      <p:sp>
        <p:nvSpPr>
          <p:cNvPr id="10" name="TextBox 12"/>
          <p:cNvSpPr txBox="1"/>
          <p:nvPr userDrawn="1"/>
        </p:nvSpPr>
        <p:spPr>
          <a:xfrm>
            <a:off x="9906000" y="6597352"/>
            <a:ext cx="21428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9111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1"/>
            <a:ext cx="11844000" cy="720000"/>
          </a:xfrm>
          <a:prstGeom prst="rect">
            <a:avLst/>
          </a:prstGeom>
        </p:spPr>
        <p:txBody>
          <a:bodyPr lIns="91368" tIns="107904" rIns="91368" bIns="45718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276" marR="0" lvl="0" indent="-226276" algn="l" defTabSz="60897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85420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87428" y="76922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701671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-34200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  <p:sp>
        <p:nvSpPr>
          <p:cNvPr id="10" name="Rounded Rectangle 340"/>
          <p:cNvSpPr/>
          <p:nvPr userDrawn="1"/>
        </p:nvSpPr>
        <p:spPr bwMode="gray">
          <a:xfrm>
            <a:off x="272430" y="2662209"/>
            <a:ext cx="62812" cy="3623206"/>
          </a:xfrm>
          <a:prstGeom prst="rect">
            <a:avLst/>
          </a:prstGeom>
          <a:solidFill>
            <a:srgbClr val="6D6E71"/>
          </a:solidFill>
          <a:ln w="9525" cap="flat" cmpd="sng" algn="ctr">
            <a:noFill/>
            <a:prstDash val="solid"/>
          </a:ln>
          <a:effectLst/>
        </p:spPr>
        <p:txBody>
          <a:bodyPr lIns="182880" tIns="182880" rtlCol="0" anchor="t"/>
          <a:lstStyle/>
          <a:p>
            <a:endParaRPr kumimoji="0" lang="en-US" sz="2000" b="1" kern="0" dirty="0">
              <a:solidFill>
                <a:srgbClr val="005D32"/>
              </a:solidFill>
            </a:endParaRPr>
          </a:p>
        </p:txBody>
      </p:sp>
      <p:sp>
        <p:nvSpPr>
          <p:cNvPr id="5" name="Rounded Rectangle 331"/>
          <p:cNvSpPr/>
          <p:nvPr userDrawn="1"/>
        </p:nvSpPr>
        <p:spPr bwMode="gray">
          <a:xfrm>
            <a:off x="165788" y="1705603"/>
            <a:ext cx="290015" cy="278577"/>
          </a:xfrm>
          <a:prstGeom prst="rect">
            <a:avLst/>
          </a:prstGeom>
          <a:solidFill>
            <a:srgbClr val="FF911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44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6" name="Rounded Rectangle 337"/>
          <p:cNvSpPr/>
          <p:nvPr userDrawn="1"/>
        </p:nvSpPr>
        <p:spPr bwMode="gray">
          <a:xfrm>
            <a:off x="165788" y="2024470"/>
            <a:ext cx="290015" cy="278577"/>
          </a:xfrm>
          <a:prstGeom prst="rect">
            <a:avLst/>
          </a:prstGeom>
          <a:solidFill>
            <a:srgbClr val="006F9A">
              <a:alpha val="9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44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533400" y="2068298"/>
            <a:ext cx="1280160" cy="190921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>
            <a:noAutofit/>
          </a:bodyPr>
          <a:lstStyle/>
          <a:p>
            <a:pPr defTabSz="60944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alibri" pitchFamily="34" charset="0"/>
              </a:rPr>
              <a:t>Services</a:t>
            </a:r>
          </a:p>
        </p:txBody>
      </p:sp>
      <p:sp>
        <p:nvSpPr>
          <p:cNvPr id="8" name="Rounded Rectangle 340"/>
          <p:cNvSpPr/>
          <p:nvPr userDrawn="1"/>
        </p:nvSpPr>
        <p:spPr bwMode="gray">
          <a:xfrm>
            <a:off x="165788" y="2343338"/>
            <a:ext cx="290015" cy="278577"/>
          </a:xfrm>
          <a:prstGeom prst="rect">
            <a:avLst/>
          </a:prstGeom>
          <a:solidFill>
            <a:srgbClr val="6D6E7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44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533400" y="2387166"/>
            <a:ext cx="1280160" cy="190921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>
            <a:noAutofit/>
          </a:bodyPr>
          <a:lstStyle/>
          <a:p>
            <a:pPr defTabSz="609448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cs typeface="Calibri" pitchFamily="34" charset="0"/>
              </a:rPr>
              <a:t>Capabilities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618" y="1276290"/>
            <a:ext cx="106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2000" kern="0" dirty="0">
                <a:solidFill>
                  <a:srgbClr val="000000"/>
                </a:solidFill>
                <a:cs typeface="Calibri" pitchFamily="34" charset="0"/>
              </a:rPr>
              <a:t>Insights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533400" y="1752600"/>
            <a:ext cx="1280160" cy="231014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>
            <a:noAutofit/>
          </a:bodyPr>
          <a:lstStyle/>
          <a:p>
            <a:pPr defTabSz="60944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alibri" pitchFamily="34" charset="0"/>
              </a:rPr>
              <a:t>Process</a:t>
            </a:r>
          </a:p>
        </p:txBody>
      </p:sp>
      <p:sp>
        <p:nvSpPr>
          <p:cNvPr id="11" name="Rounded Rectangle 340"/>
          <p:cNvSpPr/>
          <p:nvPr userDrawn="1"/>
        </p:nvSpPr>
        <p:spPr bwMode="gray">
          <a:xfrm rot="16200000">
            <a:off x="4531577" y="1183422"/>
            <a:ext cx="875215" cy="9328769"/>
          </a:xfrm>
          <a:prstGeom prst="rect">
            <a:avLst/>
          </a:prstGeom>
          <a:solidFill>
            <a:srgbClr val="6D6E71"/>
          </a:solidFill>
          <a:ln w="9525" cap="flat" cmpd="sng" algn="ctr">
            <a:noFill/>
            <a:prstDash val="solid"/>
          </a:ln>
          <a:effectLst/>
        </p:spPr>
        <p:txBody>
          <a:bodyPr lIns="182880" tIns="182880" rtlCol="0" anchor="t"/>
          <a:lstStyle/>
          <a:p>
            <a:endParaRPr kumimoji="0" 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" name="Rounded Rectangle 101"/>
          <p:cNvSpPr/>
          <p:nvPr userDrawn="1"/>
        </p:nvSpPr>
        <p:spPr>
          <a:xfrm>
            <a:off x="9601200" y="609600"/>
            <a:ext cx="2590800" cy="5675818"/>
          </a:xfrm>
          <a:prstGeom prst="rect">
            <a:avLst/>
          </a:prstGeom>
          <a:solidFill>
            <a:srgbClr val="005D32"/>
          </a:solidFill>
          <a:ln w="9525" cap="flat" cmpd="sng" algn="ctr">
            <a:noFill/>
            <a:prstDash val="solid"/>
          </a:ln>
          <a:effectLst/>
        </p:spPr>
        <p:txBody>
          <a:bodyPr lIns="731520" tIns="5257800" rtlCol="0" anchor="t"/>
          <a:lstStyle/>
          <a:p>
            <a:pPr lvl="0">
              <a:defRPr/>
            </a:pPr>
            <a:endParaRPr kumimoji="0" lang="en-US" sz="2000" b="1" kern="0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982200" y="5638800"/>
            <a:ext cx="16265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sz="2200" kern="0" dirty="0">
                <a:solidFill>
                  <a:srgbClr val="FFFFFF"/>
                </a:solidFill>
                <a:cs typeface="Calibri" pitchFamily="34" charset="0"/>
              </a:rPr>
              <a:t>OUTCOME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9307952" y="5678882"/>
            <a:ext cx="925106" cy="338609"/>
          </a:xfrm>
          <a:prstGeom prst="triangle">
            <a:avLst>
              <a:gd name="adj" fmla="val 48873"/>
            </a:avLst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182880" tIns="182880" rtlCol="0" anchor="t"/>
          <a:lstStyle/>
          <a:p>
            <a:endParaRPr kumimoji="0" 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9313209" y="5688689"/>
            <a:ext cx="880929" cy="312528"/>
          </a:xfrm>
          <a:prstGeom prst="triangle">
            <a:avLst>
              <a:gd name="adj" fmla="val 48873"/>
            </a:avLst>
          </a:prstGeom>
          <a:solidFill>
            <a:srgbClr val="6D6E71"/>
          </a:solidFill>
          <a:ln w="9525" cap="flat" cmpd="sng" algn="ctr">
            <a:noFill/>
            <a:prstDash val="solid"/>
          </a:ln>
          <a:effectLst/>
        </p:spPr>
        <p:txBody>
          <a:bodyPr lIns="182880" tIns="182880" rtlCol="0" anchor="t"/>
          <a:lstStyle/>
          <a:p>
            <a:endParaRPr kumimoji="0" lang="en-US" sz="2000" b="1" kern="0" dirty="0">
              <a:solidFill>
                <a:srgbClr val="6D6E71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28600" y="609600"/>
            <a:ext cx="1196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5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-1"/>
            <a:ext cx="12192119" cy="4714043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14202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1202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3" y="1892307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399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1999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372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8744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1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8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85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23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60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97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372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8744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1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8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85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23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60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97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10440165" y="659735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372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  <p:sp>
        <p:nvSpPr>
          <p:cNvPr id="11" name="テキスト プレースホルダー 4"/>
          <p:cNvSpPr txBox="1">
            <a:spLocks/>
          </p:cNvSpPr>
          <p:nvPr userDrawn="1"/>
        </p:nvSpPr>
        <p:spPr>
          <a:xfrm>
            <a:off x="341734" y="202495"/>
            <a:ext cx="1649811" cy="4322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tIns="53986" bIns="53986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>
                <a:solidFill>
                  <a:srgbClr val="FFFFFF"/>
                </a:solidFill>
                <a:latin typeface="Arial"/>
              </a:rPr>
              <a:t>Information Type</a:t>
            </a:r>
            <a:r>
              <a:rPr lang="ja-JP" altLang="en-US" sz="700" dirty="0">
                <a:solidFill>
                  <a:srgbClr val="FFFFFF"/>
                </a:solidFill>
                <a:latin typeface="Arial"/>
              </a:rPr>
              <a:t>： ○○○○○○○</a:t>
            </a:r>
            <a:r>
              <a:rPr lang="en-US" altLang="ja-JP" sz="700" dirty="0">
                <a:solidFill>
                  <a:srgbClr val="FFFFFF"/>
                </a:solidFill>
                <a:latin typeface="Arial"/>
              </a:rPr>
              <a:t/>
            </a:r>
            <a:br>
              <a:rPr lang="en-US" altLang="ja-JP" sz="700" dirty="0">
                <a:solidFill>
                  <a:srgbClr val="FFFFFF"/>
                </a:solidFill>
                <a:latin typeface="Arial"/>
              </a:rPr>
            </a:br>
            <a:r>
              <a:rPr lang="en-US" altLang="ja-JP" sz="700" dirty="0">
                <a:solidFill>
                  <a:srgbClr val="FFFFFF"/>
                </a:solidFill>
                <a:latin typeface="Arial"/>
              </a:rPr>
              <a:t>Company Name</a:t>
            </a:r>
            <a:r>
              <a:rPr lang="ja-JP" altLang="en-US" sz="700" dirty="0">
                <a:solidFill>
                  <a:srgbClr val="FFFFFF"/>
                </a:solidFill>
                <a:latin typeface="Arial"/>
              </a:rPr>
              <a:t> ： ○○○○○○</a:t>
            </a:r>
            <a:r>
              <a:rPr lang="en-US" altLang="ja-JP" sz="700" dirty="0">
                <a:solidFill>
                  <a:srgbClr val="FFFFFF"/>
                </a:solidFill>
                <a:latin typeface="Arial"/>
              </a:rPr>
              <a:t/>
            </a:r>
            <a:br>
              <a:rPr lang="en-US" altLang="ja-JP" sz="700" dirty="0">
                <a:solidFill>
                  <a:srgbClr val="FFFFFF"/>
                </a:solidFill>
                <a:latin typeface="Arial"/>
              </a:rPr>
            </a:br>
            <a:r>
              <a:rPr lang="en-US" altLang="ja-JP" sz="700" dirty="0">
                <a:solidFill>
                  <a:srgbClr val="FFFFFF"/>
                </a:solidFill>
                <a:latin typeface="Arial"/>
              </a:rPr>
              <a:t>Information Owner</a:t>
            </a:r>
            <a:r>
              <a:rPr lang="ja-JP" altLang="en-US" sz="700" dirty="0">
                <a:solidFill>
                  <a:srgbClr val="FFFFFF"/>
                </a:solidFill>
                <a:latin typeface="Arial"/>
              </a:rPr>
              <a:t> ： ○○○○○○○</a:t>
            </a:r>
          </a:p>
        </p:txBody>
      </p:sp>
      <p:sp>
        <p:nvSpPr>
          <p:cNvPr id="13" name="Text Placeholder 1"/>
          <p:cNvSpPr txBox="1">
            <a:spLocks/>
          </p:cNvSpPr>
          <p:nvPr userDrawn="1"/>
        </p:nvSpPr>
        <p:spPr>
          <a:xfrm>
            <a:off x="363031" y="744959"/>
            <a:ext cx="1503125" cy="400110"/>
          </a:xfrm>
          <a:prstGeom prst="rect">
            <a:avLst/>
          </a:prstGeom>
          <a:effectLst/>
        </p:spPr>
        <p:txBody>
          <a:bodyPr wrap="none" lIns="0" rIns="89977" anchor="t">
            <a:spAutoFit/>
          </a:bodyPr>
          <a:lstStyle>
            <a:lvl1pPr marL="0" indent="0" algn="l" defTabSz="609555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1" sz="1400" b="0" i="0" kern="1200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3047772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27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880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35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999" dirty="0">
                <a:solidFill>
                  <a:srgbClr val="FFFFFF"/>
                </a:solidFill>
                <a:latin typeface="Arial"/>
              </a:rPr>
              <a:t>Client Name</a:t>
            </a:r>
          </a:p>
        </p:txBody>
      </p:sp>
      <p:pic>
        <p:nvPicPr>
          <p:cNvPr id="16" name="Picture 15" descr="C:\Users\102628\Desktop\156px-NTT_company_logo_svg.png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3960" y="334779"/>
            <a:ext cx="1488440" cy="542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109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4" y="43124"/>
            <a:ext cx="12188216" cy="4670921"/>
          </a:xfrm>
          <a:prstGeom prst="rect">
            <a:avLst/>
          </a:prstGeom>
        </p:spPr>
      </p:pic>
      <p:sp>
        <p:nvSpPr>
          <p:cNvPr id="25" name="正方形/長方形 24"/>
          <p:cNvSpPr/>
          <p:nvPr userDrawn="1"/>
        </p:nvSpPr>
        <p:spPr>
          <a:xfrm>
            <a:off x="0" y="4714045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1202"/>
            <a:ext cx="3575998" cy="643680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5200" y="421202"/>
            <a:ext cx="2286000" cy="60388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3" y="1892307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399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16" name="TextBox 12"/>
          <p:cNvSpPr txBox="1"/>
          <p:nvPr userDrawn="1"/>
        </p:nvSpPr>
        <p:spPr>
          <a:xfrm>
            <a:off x="10440165" y="659735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372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  <p:sp>
        <p:nvSpPr>
          <p:cNvPr id="10" name="テキスト プレースホルダー 4"/>
          <p:cNvSpPr txBox="1">
            <a:spLocks/>
          </p:cNvSpPr>
          <p:nvPr userDrawn="1"/>
        </p:nvSpPr>
        <p:spPr>
          <a:xfrm>
            <a:off x="341734" y="202495"/>
            <a:ext cx="1649811" cy="432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53986" bIns="53986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>
                <a:solidFill>
                  <a:srgbClr val="404040"/>
                </a:solidFill>
                <a:latin typeface="Arial"/>
              </a:rPr>
              <a:t>Information Type</a:t>
            </a:r>
            <a:r>
              <a:rPr lang="ja-JP" altLang="en-US" sz="700" dirty="0">
                <a:solidFill>
                  <a:srgbClr val="404040"/>
                </a:solidFill>
                <a:latin typeface="Arial"/>
              </a:rPr>
              <a:t>： ○○○○○○○</a:t>
            </a:r>
            <a:r>
              <a:rPr lang="en-US" altLang="ja-JP" sz="700" dirty="0">
                <a:solidFill>
                  <a:srgbClr val="404040"/>
                </a:solidFill>
                <a:latin typeface="Arial"/>
              </a:rPr>
              <a:t/>
            </a:r>
            <a:br>
              <a:rPr lang="en-US" altLang="ja-JP" sz="700" dirty="0">
                <a:solidFill>
                  <a:srgbClr val="404040"/>
                </a:solidFill>
                <a:latin typeface="Arial"/>
              </a:rPr>
            </a:br>
            <a:r>
              <a:rPr lang="en-US" altLang="ja-JP" sz="700" dirty="0">
                <a:solidFill>
                  <a:srgbClr val="404040"/>
                </a:solidFill>
                <a:latin typeface="Arial"/>
              </a:rPr>
              <a:t>Company Name</a:t>
            </a:r>
            <a:r>
              <a:rPr lang="ja-JP" altLang="en-US" sz="700" dirty="0">
                <a:solidFill>
                  <a:srgbClr val="404040"/>
                </a:solidFill>
                <a:latin typeface="Arial"/>
              </a:rPr>
              <a:t> ： ○○○○○○</a:t>
            </a:r>
            <a:r>
              <a:rPr lang="en-US" altLang="ja-JP" sz="700" dirty="0">
                <a:solidFill>
                  <a:srgbClr val="404040"/>
                </a:solidFill>
                <a:latin typeface="Arial"/>
              </a:rPr>
              <a:t/>
            </a:r>
            <a:br>
              <a:rPr lang="en-US" altLang="ja-JP" sz="700" dirty="0">
                <a:solidFill>
                  <a:srgbClr val="404040"/>
                </a:solidFill>
                <a:latin typeface="Arial"/>
              </a:rPr>
            </a:br>
            <a:r>
              <a:rPr lang="en-US" altLang="ja-JP" sz="700" dirty="0">
                <a:solidFill>
                  <a:srgbClr val="404040"/>
                </a:solidFill>
                <a:latin typeface="Arial"/>
              </a:rPr>
              <a:t>Information Owner</a:t>
            </a:r>
            <a:r>
              <a:rPr lang="ja-JP" altLang="en-US" sz="700" dirty="0">
                <a:solidFill>
                  <a:srgbClr val="404040"/>
                </a:solidFill>
                <a:latin typeface="Arial"/>
              </a:rPr>
              <a:t> ： ○○○○○○○</a:t>
            </a:r>
          </a:p>
        </p:txBody>
      </p:sp>
      <p:sp>
        <p:nvSpPr>
          <p:cNvPr id="11" name="Text Placeholder 1"/>
          <p:cNvSpPr txBox="1">
            <a:spLocks/>
          </p:cNvSpPr>
          <p:nvPr userDrawn="1"/>
        </p:nvSpPr>
        <p:spPr>
          <a:xfrm>
            <a:off x="363031" y="744959"/>
            <a:ext cx="1503125" cy="400110"/>
          </a:xfrm>
          <a:prstGeom prst="rect">
            <a:avLst/>
          </a:prstGeom>
          <a:effectLst/>
        </p:spPr>
        <p:txBody>
          <a:bodyPr wrap="none" lIns="0" rIns="89977" anchor="t">
            <a:spAutoFit/>
          </a:bodyPr>
          <a:lstStyle>
            <a:lvl1pPr marL="0" indent="0" algn="l" defTabSz="609555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1" sz="1400" b="0" i="0" kern="1200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3047772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27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880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35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999" dirty="0">
                <a:solidFill>
                  <a:srgbClr val="404040"/>
                </a:solidFill>
                <a:latin typeface="Arial"/>
              </a:rPr>
              <a:t>Client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9160"/>
            <a:ext cx="7696200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999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372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8744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1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8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85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23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60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97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8368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372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8744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1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8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85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23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60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97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</p:spTree>
    <p:extLst>
      <p:ext uri="{BB962C8B-B14F-4D97-AF65-F5344CB8AC3E}">
        <p14:creationId xmlns:p14="http://schemas.microsoft.com/office/powerpoint/2010/main" val="457685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849317" y="1066800"/>
            <a:ext cx="8802689" cy="5098330"/>
          </a:xfrm>
          <a:prstGeom prst="rect">
            <a:avLst/>
          </a:prstGeom>
        </p:spPr>
        <p:txBody>
          <a:bodyPr lIns="183600" rIns="183600"/>
          <a:lstStyle>
            <a:lvl1pPr marL="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1999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372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1999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8742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1999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115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7487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3113690"/>
            <a:ext cx="2080171" cy="3744310"/>
          </a:xfrm>
          <a:prstGeom prst="rect">
            <a:avLst/>
          </a:prstGeom>
        </p:spPr>
      </p:pic>
      <p:sp>
        <p:nvSpPr>
          <p:cNvPr id="14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10440165" y="659735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372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 – Layout of Agenda Slide Only</a:t>
            </a:r>
          </a:p>
        </p:txBody>
      </p:sp>
    </p:spTree>
    <p:extLst>
      <p:ext uri="{BB962C8B-B14F-4D97-AF65-F5344CB8AC3E}">
        <p14:creationId xmlns:p14="http://schemas.microsoft.com/office/powerpoint/2010/main" val="364625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060824" y="15240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799">
              <a:solidFill>
                <a:srgbClr val="FFFFFF"/>
              </a:solidFill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1999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28001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1999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1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399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399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399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399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399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399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399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399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399" b="1">
                <a:solidFill>
                  <a:srgbClr val="FFFFFF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1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43690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2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199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2"/>
            <a:ext cx="27405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927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646547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sz="19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03097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849316" y="1066800"/>
            <a:ext cx="8802689" cy="5098330"/>
          </a:xfrm>
          <a:prstGeom prst="rect">
            <a:avLst/>
          </a:prstGeom>
        </p:spPr>
        <p:txBody>
          <a:bodyPr lIns="183600" rIns="183600"/>
          <a:lstStyle>
            <a:lvl1pPr marL="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9677400" y="6597352"/>
            <a:ext cx="2371479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 userDrawn="1"/>
        </p:nvSpPr>
        <p:spPr>
          <a:xfrm>
            <a:off x="1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02" tIns="42001" rIns="84002" bIns="42001" rtlCol="0" anchor="ctr">
            <a:normAutofit/>
          </a:bodyPr>
          <a:lstStyle/>
          <a:p>
            <a:pPr algn="ctr"/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sz="19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1800111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9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116070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2" y="1295400"/>
            <a:ext cx="10969943" cy="48768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sz="19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9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2729174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sz="19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6324600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sz="19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92406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2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sz="19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6324600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999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sz="19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609442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99" b="1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90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99" b="1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362286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6376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99268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436454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8246533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126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009347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246140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8013" y="2743200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08013" y="4368800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19200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09441" y="2857499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09441" y="4495797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126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126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00" marR="0" lvl="0" indent="-226400" algn="l" defTabSz="6093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1708754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5" y="6593332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372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39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99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392" indent="0" fontAlgn="ctr">
              <a:spcBef>
                <a:spcPts val="0"/>
              </a:spcBef>
              <a:buFontTx/>
              <a:buNone/>
              <a:defRPr sz="1753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8784" indent="0" fontAlgn="ctr">
              <a:spcBef>
                <a:spcPts val="0"/>
              </a:spcBef>
              <a:buFontTx/>
              <a:buNone/>
              <a:defRPr sz="1753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178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7571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999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1999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1999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</p:spTree>
    <p:extLst>
      <p:ext uri="{BB962C8B-B14F-4D97-AF65-F5344CB8AC3E}">
        <p14:creationId xmlns:p14="http://schemas.microsoft.com/office/powerpoint/2010/main" val="28046485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3113690"/>
            <a:ext cx="2080171" cy="3744310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5035253" y="2985848"/>
            <a:ext cx="2122697" cy="400110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1999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[Closing Text]</a:t>
            </a:r>
            <a:endParaRPr kumimoji="1" lang="ja-JP" altLang="en-US" dirty="0"/>
          </a:p>
        </p:txBody>
      </p:sp>
      <p:sp>
        <p:nvSpPr>
          <p:cNvPr id="8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9" name="TextBox 12"/>
          <p:cNvSpPr txBox="1"/>
          <p:nvPr userDrawn="1"/>
        </p:nvSpPr>
        <p:spPr>
          <a:xfrm>
            <a:off x="10440165" y="659735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372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20659624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3113690"/>
            <a:ext cx="2080171" cy="3744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606" y="2976092"/>
            <a:ext cx="3597639" cy="950376"/>
          </a:xfrm>
          <a:prstGeom prst="rect">
            <a:avLst/>
          </a:prstGeom>
        </p:spPr>
      </p:pic>
      <p:sp>
        <p:nvSpPr>
          <p:cNvPr id="9" name="TextBox 12"/>
          <p:cNvSpPr txBox="1"/>
          <p:nvPr userDrawn="1"/>
        </p:nvSpPr>
        <p:spPr>
          <a:xfrm>
            <a:off x="10440165" y="659735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372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48841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060824" y="15240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28000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292671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lde F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12192000" cy="475266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14045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1202"/>
            <a:ext cx="3575998" cy="6436801"/>
          </a:xfrm>
          <a:prstGeom prst="rect">
            <a:avLst/>
          </a:prstGeom>
        </p:spPr>
      </p:pic>
      <p:sp>
        <p:nvSpPr>
          <p:cNvPr id="9" name="TextBox 12"/>
          <p:cNvSpPr txBox="1"/>
          <p:nvPr userDrawn="1"/>
        </p:nvSpPr>
        <p:spPr>
          <a:xfrm>
            <a:off x="10440165" y="659735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372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1999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372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8744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1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8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85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23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60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97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372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8744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1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8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85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23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60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97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pic>
        <p:nvPicPr>
          <p:cNvPr id="10" name="Picture 9" descr="C:\Users\102628\Desktop\156px-NTT_company_logo_svg.png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59400" y="340555"/>
            <a:ext cx="1488440" cy="542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26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21309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52938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bg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03858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6053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6" r:id="rId2"/>
    <p:sldLayoutId id="2147483683" r:id="rId3"/>
    <p:sldLayoutId id="2147483709" r:id="rId4"/>
    <p:sldLayoutId id="2147483688" r:id="rId5"/>
    <p:sldLayoutId id="2147483693" r:id="rId6"/>
    <p:sldLayoutId id="2147483710" r:id="rId7"/>
    <p:sldLayoutId id="2147483718" r:id="rId8"/>
    <p:sldLayoutId id="2147483711" r:id="rId9"/>
    <p:sldLayoutId id="2147483714" r:id="rId10"/>
    <p:sldLayoutId id="2147483712" r:id="rId11"/>
    <p:sldLayoutId id="2147483715" r:id="rId12"/>
    <p:sldLayoutId id="2147483713" r:id="rId13"/>
    <p:sldLayoutId id="2147483716" r:id="rId14"/>
    <p:sldLayoutId id="2147483719" r:id="rId15"/>
    <p:sldLayoutId id="2147483720" r:id="rId16"/>
    <p:sldLayoutId id="2147483708" r:id="rId17"/>
    <p:sldLayoutId id="2147483694" r:id="rId18"/>
    <p:sldLayoutId id="2147483695" r:id="rId19"/>
    <p:sldLayoutId id="2147483743" r:id="rId20"/>
    <p:sldLayoutId id="2147483744" r:id="rId21"/>
    <p:sldLayoutId id="2147483745" r:id="rId2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1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399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15441" y="6593332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5581651"/>
            <a:ext cx="70908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</p:sldLayoutIdLst>
  <p:hf hdr="0" dt="0"/>
  <p:txStyles>
    <p:titleStyle>
      <a:lvl1pPr algn="l" defTabSz="609372" rtl="0" eaLnBrk="1" fontAlgn="base" hangingPunct="1">
        <a:spcBef>
          <a:spcPct val="0"/>
        </a:spcBef>
        <a:spcAft>
          <a:spcPct val="0"/>
        </a:spcAft>
        <a:defRPr kumimoji="1" sz="2399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372" rtl="0" eaLnBrk="1" fontAlgn="base" hangingPunct="1">
        <a:spcBef>
          <a:spcPct val="0"/>
        </a:spcBef>
        <a:spcAft>
          <a:spcPct val="0"/>
        </a:spcAft>
        <a:defRPr kumimoji="1" sz="2666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372" rtl="0" eaLnBrk="1" fontAlgn="base" hangingPunct="1">
        <a:spcBef>
          <a:spcPct val="0"/>
        </a:spcBef>
        <a:spcAft>
          <a:spcPct val="0"/>
        </a:spcAft>
        <a:defRPr kumimoji="1" sz="2666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372" rtl="0" eaLnBrk="1" fontAlgn="base" hangingPunct="1">
        <a:spcBef>
          <a:spcPct val="0"/>
        </a:spcBef>
        <a:spcAft>
          <a:spcPct val="0"/>
        </a:spcAft>
        <a:defRPr kumimoji="1" sz="2666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372" rtl="0" eaLnBrk="1" fontAlgn="base" hangingPunct="1">
        <a:spcBef>
          <a:spcPct val="0"/>
        </a:spcBef>
        <a:spcAft>
          <a:spcPct val="0"/>
        </a:spcAft>
        <a:defRPr kumimoji="1" sz="2666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372" algn="l" defTabSz="609372" rtl="0" eaLnBrk="1" fontAlgn="base" hangingPunct="1">
        <a:spcBef>
          <a:spcPct val="0"/>
        </a:spcBef>
        <a:spcAft>
          <a:spcPct val="0"/>
        </a:spcAft>
        <a:defRPr kumimoji="1" sz="2666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8744" algn="l" defTabSz="609372" rtl="0" eaLnBrk="1" fontAlgn="base" hangingPunct="1">
        <a:spcBef>
          <a:spcPct val="0"/>
        </a:spcBef>
        <a:spcAft>
          <a:spcPct val="0"/>
        </a:spcAft>
        <a:defRPr kumimoji="1" sz="2666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115" algn="l" defTabSz="609372" rtl="0" eaLnBrk="1" fontAlgn="base" hangingPunct="1">
        <a:spcBef>
          <a:spcPct val="0"/>
        </a:spcBef>
        <a:spcAft>
          <a:spcPct val="0"/>
        </a:spcAft>
        <a:defRPr kumimoji="1" sz="2666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7487" algn="l" defTabSz="609372" rtl="0" eaLnBrk="1" fontAlgn="base" hangingPunct="1">
        <a:spcBef>
          <a:spcPct val="0"/>
        </a:spcBef>
        <a:spcAft>
          <a:spcPct val="0"/>
        </a:spcAft>
        <a:defRPr kumimoji="1" sz="2666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00" indent="-226400" algn="l" defTabSz="60937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199" kern="1200">
          <a:solidFill>
            <a:schemeClr val="tx1"/>
          </a:solidFill>
          <a:latin typeface="Arial"/>
          <a:ea typeface="+mn-ea"/>
          <a:cs typeface="Arial"/>
        </a:defRPr>
      </a:lvl1pPr>
      <a:lvl2pPr marL="909826" indent="-300453" algn="l" defTabSz="60937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6" kern="1200">
          <a:solidFill>
            <a:schemeClr val="tx1"/>
          </a:solidFill>
          <a:latin typeface="Arial"/>
          <a:ea typeface="+mn-ea"/>
          <a:cs typeface="Arial"/>
        </a:defRPr>
      </a:lvl2pPr>
      <a:lvl3pPr marL="1453606" indent="-234863" algn="l" defTabSz="60937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6" kern="1200">
          <a:solidFill>
            <a:schemeClr val="tx1"/>
          </a:solidFill>
          <a:latin typeface="Arial"/>
          <a:ea typeface="+mn-ea"/>
          <a:cs typeface="Arial"/>
        </a:defRPr>
      </a:lvl3pPr>
      <a:lvl4pPr marL="2058745" indent="-230632" algn="l" defTabSz="60937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6" kern="1200">
          <a:solidFill>
            <a:schemeClr val="tx1"/>
          </a:solidFill>
          <a:latin typeface="Arial"/>
          <a:ea typeface="+mn-ea"/>
          <a:cs typeface="Arial"/>
        </a:defRPr>
      </a:lvl4pPr>
      <a:lvl5pPr marL="2666000" indent="-228515" algn="l" defTabSz="60937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6" kern="1200">
          <a:solidFill>
            <a:schemeClr val="tx1"/>
          </a:solidFill>
          <a:latin typeface="Arial"/>
          <a:ea typeface="+mn-ea"/>
          <a:cs typeface="Arial"/>
        </a:defRPr>
      </a:lvl5pPr>
      <a:lvl6pPr marL="3351542" indent="-304685" algn="l" defTabSz="609372" rtl="0" eaLnBrk="1" latinLnBrk="0" hangingPunct="1">
        <a:spcBef>
          <a:spcPct val="20000"/>
        </a:spcBef>
        <a:buFont typeface="Arial"/>
        <a:buChar char="•"/>
        <a:defRPr kumimoji="1"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0915" indent="-304685" algn="l" defTabSz="609372" rtl="0" eaLnBrk="1" latinLnBrk="0" hangingPunct="1">
        <a:spcBef>
          <a:spcPct val="20000"/>
        </a:spcBef>
        <a:buFont typeface="Arial"/>
        <a:buChar char="•"/>
        <a:defRPr kumimoji="1"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287" indent="-304685" algn="l" defTabSz="609372" rtl="0" eaLnBrk="1" latinLnBrk="0" hangingPunct="1">
        <a:spcBef>
          <a:spcPct val="20000"/>
        </a:spcBef>
        <a:buFont typeface="Arial"/>
        <a:buChar char="•"/>
        <a:defRPr kumimoji="1"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658" indent="-304685" algn="l" defTabSz="609372" rtl="0" eaLnBrk="1" latinLnBrk="0" hangingPunct="1">
        <a:spcBef>
          <a:spcPct val="20000"/>
        </a:spcBef>
        <a:buFont typeface="Arial"/>
        <a:buChar char="•"/>
        <a:defRPr kumimoji="1"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72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72" algn="l" defTabSz="609372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44" algn="l" defTabSz="609372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115" algn="l" defTabSz="609372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87" algn="l" defTabSz="609372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858" algn="l" defTabSz="609372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230" algn="l" defTabSz="609372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600" algn="l" defTabSz="609372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972" algn="l" defTabSz="609372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us.nttdata.com/en/blog/services-perspectives/2017/july/crystal-gazing-in-qa-myth-or-reality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www.brighttalk.com/webcast/12677/268959?utm_campaign=knowledge-feed&amp;utm_source=brighttalk-portal&amp;utm_medium=web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s.portal.nttdatainc.com/delivery/aim/qat/QMN/CRESTA%20Videos/usecase1_prediction.wmv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ttdatainc.webex.com/nttdatainc/ldr.php?RCID=f867ae22508f44c09d1791adea4506f8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Next Generation QA &amp; Testing using Machine Learning  / AI</a:t>
            </a:r>
          </a:p>
          <a:p>
            <a:r>
              <a:rPr lang="en-US" dirty="0"/>
              <a:t>CRESTA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September 2017</a:t>
            </a:r>
          </a:p>
        </p:txBody>
      </p:sp>
    </p:spTree>
    <p:extLst>
      <p:ext uri="{BB962C8B-B14F-4D97-AF65-F5344CB8AC3E}">
        <p14:creationId xmlns:p14="http://schemas.microsoft.com/office/powerpoint/2010/main" val="21150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Quality Assurance &amp; Testing Services Overview</a:t>
            </a:r>
          </a:p>
        </p:txBody>
      </p:sp>
      <p:sp>
        <p:nvSpPr>
          <p:cNvPr id="3" name="Rounded Rectangle 3"/>
          <p:cNvSpPr/>
          <p:nvPr/>
        </p:nvSpPr>
        <p:spPr>
          <a:xfrm>
            <a:off x="5943600" y="5625059"/>
            <a:ext cx="1143000" cy="62334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103658" tIns="51827" rIns="103658" bIns="51827" rtlCol="0" anchor="t"/>
          <a:lstStyle/>
          <a:p>
            <a:pPr defTabSz="1037799">
              <a:defRPr/>
            </a:pPr>
            <a:r>
              <a:rPr lang="en-US" sz="1200" b="1" kern="0" dirty="0">
                <a:solidFill>
                  <a:srgbClr val="E1E7F3"/>
                </a:solidFill>
                <a:cs typeface="Calibri" pitchFamily="34" charset="0"/>
              </a:rPr>
              <a:t>TDMS</a:t>
            </a:r>
          </a:p>
          <a:p>
            <a:pPr defTabSz="1037799">
              <a:defRPr/>
            </a:pPr>
            <a:r>
              <a:rPr lang="en-US" sz="1200" b="1" kern="0" dirty="0" err="1">
                <a:solidFill>
                  <a:srgbClr val="E1E7F3"/>
                </a:solidFill>
                <a:cs typeface="Calibri" pitchFamily="34" charset="0"/>
              </a:rPr>
              <a:t>QuanTM</a:t>
            </a:r>
            <a:endParaRPr lang="en-US" sz="1200" b="1" kern="0" baseline="30000" dirty="0">
              <a:solidFill>
                <a:srgbClr val="E1E7F3"/>
              </a:solidFill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00200" y="5625059"/>
            <a:ext cx="1849328" cy="62334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103658" tIns="51827" rIns="103658" bIns="51827" rtlCol="0" anchor="t"/>
          <a:lstStyle/>
          <a:p>
            <a:pPr defTabSz="1037799">
              <a:defRPr/>
            </a:pPr>
            <a:r>
              <a:rPr lang="en-US" sz="1200" b="1" kern="0" dirty="0">
                <a:solidFill>
                  <a:srgbClr val="E1E7F3"/>
                </a:solidFill>
                <a:cs typeface="Calibri" pitchFamily="34" charset="0"/>
              </a:rPr>
              <a:t>Automation Platforms</a:t>
            </a:r>
          </a:p>
          <a:p>
            <a:pPr defTabSz="1037799">
              <a:defRPr/>
            </a:pPr>
            <a:r>
              <a:rPr lang="en-US" sz="1200" b="1" kern="0" dirty="0">
                <a:solidFill>
                  <a:srgbClr val="E1E7F3"/>
                </a:solidFill>
                <a:cs typeface="Calibri" pitchFamily="34" charset="0"/>
              </a:rPr>
              <a:t>Open2Test, T3A</a:t>
            </a:r>
          </a:p>
        </p:txBody>
      </p:sp>
      <p:sp>
        <p:nvSpPr>
          <p:cNvPr id="5" name="Rounded Rectangle 3"/>
          <p:cNvSpPr/>
          <p:nvPr/>
        </p:nvSpPr>
        <p:spPr>
          <a:xfrm>
            <a:off x="3709015" y="5625059"/>
            <a:ext cx="1167785" cy="62334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103658" tIns="51827" rIns="103658" bIns="51827" rtlCol="0" anchor="t"/>
          <a:lstStyle/>
          <a:p>
            <a:pPr defTabSz="1037799">
              <a:defRPr/>
            </a:pPr>
            <a:r>
              <a:rPr lang="en-US" sz="1200" b="1" kern="0" dirty="0">
                <a:solidFill>
                  <a:srgbClr val="E1E7F3"/>
                </a:solidFill>
                <a:cs typeface="Calibri" pitchFamily="34" charset="0"/>
              </a:rPr>
              <a:t>CRESTA</a:t>
            </a:r>
          </a:p>
          <a:p>
            <a:pPr defTabSz="1037799">
              <a:defRPr/>
            </a:pPr>
            <a:r>
              <a:rPr lang="en-US" sz="1200" b="1" kern="0" dirty="0">
                <a:solidFill>
                  <a:srgbClr val="E1E7F3"/>
                </a:solidFill>
                <a:cs typeface="Calibri" pitchFamily="34" charset="0"/>
              </a:rPr>
              <a:t>U-RACE</a:t>
            </a:r>
          </a:p>
        </p:txBody>
      </p:sp>
      <p:sp>
        <p:nvSpPr>
          <p:cNvPr id="6" name="Rounded Rectangle 3"/>
          <p:cNvSpPr/>
          <p:nvPr/>
        </p:nvSpPr>
        <p:spPr>
          <a:xfrm>
            <a:off x="4800600" y="5625059"/>
            <a:ext cx="1143000" cy="62334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103658" tIns="51827" rIns="103658" bIns="51827" rtlCol="0" anchor="t"/>
          <a:lstStyle/>
          <a:p>
            <a:pPr defTabSz="1037799">
              <a:defRPr/>
            </a:pPr>
            <a:r>
              <a:rPr lang="en-US" sz="1200" b="1" kern="0" dirty="0">
                <a:solidFill>
                  <a:srgbClr val="E1E7F3"/>
                </a:solidFill>
                <a:cs typeface="Calibri" pitchFamily="34" charset="0"/>
              </a:rPr>
              <a:t>CUE</a:t>
            </a:r>
            <a:r>
              <a:rPr lang="en-US" sz="1200" b="1" kern="0" baseline="30000" dirty="0">
                <a:solidFill>
                  <a:srgbClr val="E1E7F3"/>
                </a:solidFill>
                <a:cs typeface="Calibri" pitchFamily="34" charset="0"/>
              </a:rPr>
              <a:t>2</a:t>
            </a:r>
          </a:p>
          <a:p>
            <a:pPr defTabSz="1037799">
              <a:defRPr/>
            </a:pPr>
            <a:r>
              <a:rPr lang="en-US" sz="1200" b="1" kern="0" dirty="0">
                <a:solidFill>
                  <a:srgbClr val="E1E7F3"/>
                </a:solidFill>
                <a:cs typeface="Calibri" pitchFamily="34" charset="0"/>
              </a:rPr>
              <a:t>CFF</a:t>
            </a:r>
            <a:r>
              <a:rPr lang="en-US" sz="1200" b="1" kern="0" baseline="30000" dirty="0">
                <a:solidFill>
                  <a:srgbClr val="E1E7F3"/>
                </a:solidFill>
                <a:cs typeface="Calibri" pitchFamily="34" charset="0"/>
              </a:rPr>
              <a:t>SM</a:t>
            </a:r>
          </a:p>
          <a:p>
            <a:pPr defTabSz="1037799">
              <a:defRPr/>
            </a:pPr>
            <a:endParaRPr lang="en-US" sz="1200" b="1" kern="0" dirty="0">
              <a:solidFill>
                <a:srgbClr val="E1E7F3"/>
              </a:solidFill>
              <a:cs typeface="Calibri" pitchFamily="34" charset="0"/>
            </a:endParaRPr>
          </a:p>
        </p:txBody>
      </p:sp>
      <p:sp>
        <p:nvSpPr>
          <p:cNvPr id="7" name="Rounded Rectangle 3"/>
          <p:cNvSpPr/>
          <p:nvPr/>
        </p:nvSpPr>
        <p:spPr>
          <a:xfrm>
            <a:off x="7086600" y="5625059"/>
            <a:ext cx="1143000" cy="62334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103658" tIns="51827" rIns="103658" bIns="51827" rtlCol="0" anchor="t"/>
          <a:lstStyle/>
          <a:p>
            <a:pPr defTabSz="1037799">
              <a:defRPr/>
            </a:pPr>
            <a:r>
              <a:rPr lang="en-US" sz="1200" b="1" kern="0" dirty="0">
                <a:solidFill>
                  <a:srgbClr val="E1E7F3"/>
                </a:solidFill>
                <a:cs typeface="Calibri" pitchFamily="34" charset="0"/>
              </a:rPr>
              <a:t>IntelliPERF</a:t>
            </a:r>
          </a:p>
          <a:p>
            <a:pPr defTabSz="1037799">
              <a:defRPr/>
            </a:pPr>
            <a:r>
              <a:rPr lang="en-US" sz="1200" b="1" kern="0" dirty="0" err="1">
                <a:solidFill>
                  <a:srgbClr val="E1E7F3"/>
                </a:solidFill>
                <a:cs typeface="Calibri" pitchFamily="34" charset="0"/>
              </a:rPr>
              <a:t>IntelliTEST</a:t>
            </a:r>
            <a:endParaRPr lang="en-US" sz="1200" b="1" kern="0" dirty="0">
              <a:solidFill>
                <a:srgbClr val="E1E7F3"/>
              </a:solidFill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invGray">
          <a:xfrm>
            <a:off x="9666912" y="782697"/>
            <a:ext cx="2349276" cy="4471460"/>
          </a:xfrm>
          <a:prstGeom prst="rect">
            <a:avLst/>
          </a:prstGeom>
          <a:noFill/>
        </p:spPr>
        <p:txBody>
          <a:bodyPr wrap="square" lIns="103658" tIns="51827" rIns="103658" bIns="51827" rtlCol="0">
            <a:noAutofit/>
          </a:bodyPr>
          <a:lstStyle/>
          <a:p>
            <a:pPr marL="171450" indent="-171450" defTabSz="1037799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ea typeface="HGP創英角ｺﾞｼｯｸUB" pitchFamily="50" charset="-128"/>
                <a:cs typeface="Calibri" pitchFamily="34" charset="0"/>
              </a:rPr>
              <a:t>Up to 80% software test automation to improve productivity</a:t>
            </a:r>
          </a:p>
          <a:p>
            <a:pPr marL="171450" indent="-171450" defTabSz="1037799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ea typeface="HGP創英角ｺﾞｼｯｸUB" pitchFamily="50" charset="-128"/>
                <a:cs typeface="Calibri" pitchFamily="34" charset="0"/>
              </a:rPr>
              <a:t>Combination of 40+ Industry Solutions and Tools / Accelerators</a:t>
            </a:r>
          </a:p>
          <a:p>
            <a:pPr marL="171450" indent="-171450" defTabSz="1037799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sz="1200" b="1" dirty="0">
                <a:solidFill>
                  <a:srgbClr val="FFFFFF"/>
                </a:solidFill>
                <a:ea typeface="HGP創英角ｺﾞｼｯｸUB" pitchFamily="50" charset="-128"/>
                <a:cs typeface="Calibri" pitchFamily="34" charset="0"/>
              </a:rPr>
              <a:t>Up to 100% improvement in quality</a:t>
            </a:r>
          </a:p>
          <a:p>
            <a:pPr marL="171450" indent="-171450" defTabSz="1037799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sz="1200" b="1" dirty="0">
                <a:solidFill>
                  <a:srgbClr val="FFFFFF"/>
                </a:solidFill>
                <a:ea typeface="HGP創英角ｺﾞｼｯｸUB" pitchFamily="50" charset="-128"/>
                <a:cs typeface="Calibri" pitchFamily="34" charset="0"/>
              </a:rPr>
              <a:t>Up to 40% reduction in overall testing costs</a:t>
            </a:r>
          </a:p>
          <a:p>
            <a:pPr marL="171450" indent="-171450" defTabSz="1037799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sz="1200" b="1" dirty="0">
                <a:solidFill>
                  <a:srgbClr val="FFFFFF"/>
                </a:solidFill>
                <a:ea typeface="HGP創英角ｺﾞｼｯｸUB" pitchFamily="50" charset="-128"/>
                <a:cs typeface="Calibri" pitchFamily="34" charset="0"/>
              </a:rPr>
              <a:t>Up to 50% faster time-to-market</a:t>
            </a:r>
          </a:p>
          <a:p>
            <a:pPr marL="171450" indent="-171450" defTabSz="1037799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sz="1200" b="1" dirty="0">
                <a:solidFill>
                  <a:srgbClr val="FFFFFF"/>
                </a:solidFill>
                <a:ea typeface="HGP創英角ｺﾞｼｯｸUB" pitchFamily="50" charset="-128"/>
                <a:cs typeface="Calibri" pitchFamily="34" charset="0"/>
              </a:rPr>
              <a:t>Strong industry recognition by leading analysts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676374"/>
            <a:ext cx="3696033" cy="46841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00864">
            <a:off x="4366375" y="295862"/>
            <a:ext cx="5382901" cy="45166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396787">
            <a:off x="3900536" y="3494987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0" b="1" dirty="0">
                <a:solidFill>
                  <a:srgbClr val="FF9112"/>
                </a:solidFill>
              </a:rPr>
              <a:t>INTEGRATE</a:t>
            </a:r>
            <a:endParaRPr lang="en-US" sz="1850" i="1" dirty="0">
              <a:solidFill>
                <a:srgbClr val="FF911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4648200"/>
            <a:ext cx="25146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0" b="1" dirty="0">
                <a:solidFill>
                  <a:srgbClr val="FF9112"/>
                </a:solidFill>
              </a:rPr>
              <a:t>TRANSFORM</a:t>
            </a:r>
            <a:endParaRPr lang="en-US" sz="1850" i="1" dirty="0">
              <a:solidFill>
                <a:srgbClr val="FF911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86600" y="1524000"/>
            <a:ext cx="1608645" cy="374585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noAutofit/>
          </a:bodyPr>
          <a:lstStyle/>
          <a:p>
            <a:r>
              <a:rPr lang="en-US" b="1" baseline="30000" dirty="0">
                <a:solidFill>
                  <a:srgbClr val="006F9A"/>
                </a:solidFill>
                <a:latin typeface="+mj-lt"/>
              </a:rPr>
              <a:t>Digital Business Assurance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6858000" y="2081304"/>
            <a:ext cx="1371600" cy="232565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noAutofit/>
          </a:bodyPr>
          <a:lstStyle/>
          <a:p>
            <a:r>
              <a:rPr lang="en-US" b="1" baseline="30000" dirty="0">
                <a:solidFill>
                  <a:srgbClr val="006F9A"/>
                </a:solidFill>
                <a:latin typeface="+mj-lt"/>
              </a:rPr>
              <a:t>Dev “Test” Ops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6695112" y="2524537"/>
            <a:ext cx="2209800" cy="197428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noAutofit/>
          </a:bodyPr>
          <a:lstStyle/>
          <a:p>
            <a:r>
              <a:rPr lang="en-US" b="1" baseline="30000" dirty="0">
                <a:solidFill>
                  <a:srgbClr val="006F9A"/>
                </a:solidFill>
                <a:latin typeface="+mj-lt"/>
              </a:rPr>
              <a:t>Intelligent Quality Assurance</a:t>
            </a:r>
          </a:p>
        </p:txBody>
      </p:sp>
      <p:sp>
        <p:nvSpPr>
          <p:cNvPr id="17" name="TextBox 16"/>
          <p:cNvSpPr txBox="1"/>
          <p:nvPr/>
        </p:nvSpPr>
        <p:spPr bwMode="gray">
          <a:xfrm>
            <a:off x="6847512" y="2972172"/>
            <a:ext cx="1905000" cy="265534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noAutofit/>
          </a:bodyPr>
          <a:lstStyle/>
          <a:p>
            <a:r>
              <a:rPr lang="en-US" b="1" baseline="30000" dirty="0">
                <a:solidFill>
                  <a:srgbClr val="006F9A"/>
                </a:solidFill>
                <a:latin typeface="+mj-lt"/>
              </a:rPr>
              <a:t>Digital Asset Reliability</a:t>
            </a:r>
          </a:p>
        </p:txBody>
      </p:sp>
      <p:sp>
        <p:nvSpPr>
          <p:cNvPr id="18" name="TextBox 17"/>
          <p:cNvSpPr txBox="1"/>
          <p:nvPr/>
        </p:nvSpPr>
        <p:spPr bwMode="gray">
          <a:xfrm>
            <a:off x="7077364" y="3357022"/>
            <a:ext cx="1632316" cy="398461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noAutofit/>
          </a:bodyPr>
          <a:lstStyle/>
          <a:p>
            <a:r>
              <a:rPr lang="en-US" b="1" baseline="30000" dirty="0">
                <a:solidFill>
                  <a:srgbClr val="006F9A"/>
                </a:solidFill>
                <a:latin typeface="+mj-lt"/>
              </a:rPr>
              <a:t>Value Driven Quality Assurance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7729" y="2390496"/>
            <a:ext cx="435319" cy="4353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6481" y="1926881"/>
            <a:ext cx="435319" cy="4353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1463266"/>
            <a:ext cx="435319" cy="4353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3772" y="2841281"/>
            <a:ext cx="435319" cy="4353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9841" y="3298382"/>
            <a:ext cx="435319" cy="4353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4153381">
            <a:off x="3406973" y="1977319"/>
            <a:ext cx="15207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0" b="1" dirty="0">
                <a:solidFill>
                  <a:srgbClr val="FF9112"/>
                </a:solidFill>
              </a:rPr>
              <a:t>AUTOMATE</a:t>
            </a:r>
            <a:endParaRPr lang="en-US" sz="1850" i="1" dirty="0">
              <a:solidFill>
                <a:srgbClr val="FF911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356125">
            <a:off x="3281560" y="1116714"/>
            <a:ext cx="108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0" b="1" dirty="0">
                <a:solidFill>
                  <a:srgbClr val="FF9112"/>
                </a:solidFill>
              </a:rPr>
              <a:t>MODEL</a:t>
            </a:r>
            <a:endParaRPr lang="en-US" sz="1850" i="1" dirty="0">
              <a:solidFill>
                <a:srgbClr val="FF91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0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736" y="0"/>
            <a:ext cx="11637264" cy="722376"/>
          </a:xfrm>
        </p:spPr>
        <p:txBody>
          <a:bodyPr/>
          <a:lstStyle/>
          <a:p>
            <a:r>
              <a:rPr lang="en-US" sz="2600" dirty="0"/>
              <a:t>Market Trends: Evolving from Verification &amp; Validation to Business Assurance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0" y="2590800"/>
            <a:ext cx="8723243" cy="1939222"/>
            <a:chOff x="1524000" y="2621238"/>
            <a:chExt cx="8723243" cy="1939222"/>
          </a:xfrm>
        </p:grpSpPr>
        <p:sp>
          <p:nvSpPr>
            <p:cNvPr id="36" name="Block Arc 35"/>
            <p:cNvSpPr/>
            <p:nvPr/>
          </p:nvSpPr>
          <p:spPr>
            <a:xfrm>
              <a:off x="1524000" y="2658041"/>
              <a:ext cx="2014431" cy="1875914"/>
            </a:xfrm>
            <a:prstGeom prst="blockArc">
              <a:avLst>
                <a:gd name="adj1" fmla="val 10800000"/>
                <a:gd name="adj2" fmla="val 21541106"/>
                <a:gd name="adj3" fmla="val 18104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37" name="Block Arc 36"/>
            <p:cNvSpPr/>
            <p:nvPr/>
          </p:nvSpPr>
          <p:spPr>
            <a:xfrm flipV="1">
              <a:off x="6554558" y="2621238"/>
              <a:ext cx="2014431" cy="1875914"/>
            </a:xfrm>
            <a:prstGeom prst="blockArc">
              <a:avLst>
                <a:gd name="adj1" fmla="val 10800000"/>
                <a:gd name="adj2" fmla="val 21541106"/>
                <a:gd name="adj3" fmla="val 18104"/>
              </a:avLst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>
              <a:off x="4882579" y="2658041"/>
              <a:ext cx="2014431" cy="1875914"/>
            </a:xfrm>
            <a:prstGeom prst="blockArc">
              <a:avLst>
                <a:gd name="adj1" fmla="val 10800000"/>
                <a:gd name="adj2" fmla="val 21541106"/>
                <a:gd name="adj3" fmla="val 18104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flipV="1">
              <a:off x="3205216" y="2641229"/>
              <a:ext cx="2014431" cy="1875914"/>
            </a:xfrm>
            <a:prstGeom prst="blockArc">
              <a:avLst>
                <a:gd name="adj1" fmla="val 10800000"/>
                <a:gd name="adj2" fmla="val 21541106"/>
                <a:gd name="adj3" fmla="val 18104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>
              <a:off x="8232812" y="2684546"/>
              <a:ext cx="2014431" cy="1875914"/>
            </a:xfrm>
            <a:prstGeom prst="blockArc">
              <a:avLst>
                <a:gd name="adj1" fmla="val 10800000"/>
                <a:gd name="adj2" fmla="val 21541106"/>
                <a:gd name="adj3" fmla="val 18104"/>
              </a:avLst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grpSp>
          <p:nvGrpSpPr>
            <p:cNvPr id="41" name="Group 43"/>
            <p:cNvGrpSpPr/>
            <p:nvPr/>
          </p:nvGrpSpPr>
          <p:grpSpPr>
            <a:xfrm>
              <a:off x="2114002" y="3162254"/>
              <a:ext cx="914400" cy="914400"/>
              <a:chOff x="2817597" y="1770547"/>
              <a:chExt cx="467082" cy="467082"/>
            </a:xfrm>
          </p:grpSpPr>
          <p:sp>
            <p:nvSpPr>
              <p:cNvPr id="42" name="Oval 41"/>
              <p:cNvSpPr/>
              <p:nvPr/>
            </p:nvSpPr>
            <p:spPr>
              <a:xfrm rot="12871392" flipH="1">
                <a:off x="2817597" y="1770547"/>
                <a:ext cx="467082" cy="467082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377790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grpSp>
            <p:nvGrpSpPr>
              <p:cNvPr id="43" name="Group 119"/>
              <p:cNvGrpSpPr>
                <a:grpSpLocks noChangeAspect="1"/>
              </p:cNvGrpSpPr>
              <p:nvPr/>
            </p:nvGrpSpPr>
            <p:grpSpPr>
              <a:xfrm>
                <a:off x="2922509" y="1833790"/>
                <a:ext cx="257265" cy="340582"/>
                <a:chOff x="4127500" y="2260600"/>
                <a:chExt cx="612776" cy="811213"/>
              </a:xfrm>
              <a:solidFill>
                <a:srgbClr val="377790"/>
              </a:solidFill>
            </p:grpSpPr>
            <p:sp>
              <p:nvSpPr>
                <p:cNvPr id="44" name="Freeform 22"/>
                <p:cNvSpPr>
                  <a:spLocks/>
                </p:cNvSpPr>
                <p:nvPr/>
              </p:nvSpPr>
              <p:spPr bwMode="auto">
                <a:xfrm>
                  <a:off x="4491038" y="2894013"/>
                  <a:ext cx="87313" cy="22225"/>
                </a:xfrm>
                <a:custGeom>
                  <a:avLst/>
                  <a:gdLst>
                    <a:gd name="T0" fmla="*/ 61 w 63"/>
                    <a:gd name="T1" fmla="*/ 9 h 16"/>
                    <a:gd name="T2" fmla="*/ 2 w 63"/>
                    <a:gd name="T3" fmla="*/ 0 h 16"/>
                    <a:gd name="T4" fmla="*/ 0 w 63"/>
                    <a:gd name="T5" fmla="*/ 5 h 16"/>
                    <a:gd name="T6" fmla="*/ 63 w 63"/>
                    <a:gd name="T7" fmla="*/ 16 h 16"/>
                    <a:gd name="T8" fmla="*/ 61 w 63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16">
                      <a:moveTo>
                        <a:pt x="61" y="9"/>
                      </a:moveTo>
                      <a:cubicBezTo>
                        <a:pt x="61" y="9"/>
                        <a:pt x="19" y="4"/>
                        <a:pt x="2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63" y="16"/>
                        <a:pt x="59" y="9"/>
                        <a:pt x="6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Roboto Condensed"/>
                  </a:endParaRPr>
                </a:p>
              </p:txBody>
            </p:sp>
            <p:grpSp>
              <p:nvGrpSpPr>
                <p:cNvPr id="45" name="Group 25"/>
                <p:cNvGrpSpPr/>
                <p:nvPr/>
              </p:nvGrpSpPr>
              <p:grpSpPr>
                <a:xfrm>
                  <a:off x="4127500" y="2260600"/>
                  <a:ext cx="612776" cy="811213"/>
                  <a:chOff x="4127500" y="2260600"/>
                  <a:chExt cx="612776" cy="811213"/>
                </a:xfrm>
                <a:grpFill/>
              </p:grpSpPr>
              <p:grpSp>
                <p:nvGrpSpPr>
                  <p:cNvPr id="46" name="Group 26"/>
                  <p:cNvGrpSpPr/>
                  <p:nvPr/>
                </p:nvGrpSpPr>
                <p:grpSpPr>
                  <a:xfrm>
                    <a:off x="4127500" y="2260600"/>
                    <a:ext cx="612776" cy="811213"/>
                    <a:chOff x="4127500" y="2260600"/>
                    <a:chExt cx="612776" cy="811213"/>
                  </a:xfrm>
                  <a:grpFill/>
                </p:grpSpPr>
                <p:sp>
                  <p:nvSpPr>
                    <p:cNvPr id="49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4267200" y="2260600"/>
                      <a:ext cx="271463" cy="234950"/>
                    </a:xfrm>
                    <a:custGeom>
                      <a:avLst/>
                      <a:gdLst>
                        <a:gd name="T0" fmla="*/ 98 w 196"/>
                        <a:gd name="T1" fmla="*/ 0 h 170"/>
                        <a:gd name="T2" fmla="*/ 170 w 196"/>
                        <a:gd name="T3" fmla="*/ 32 h 170"/>
                        <a:gd name="T4" fmla="*/ 180 w 196"/>
                        <a:gd name="T5" fmla="*/ 121 h 170"/>
                        <a:gd name="T6" fmla="*/ 165 w 196"/>
                        <a:gd name="T7" fmla="*/ 168 h 170"/>
                        <a:gd name="T8" fmla="*/ 157 w 196"/>
                        <a:gd name="T9" fmla="*/ 121 h 170"/>
                        <a:gd name="T10" fmla="*/ 142 w 196"/>
                        <a:gd name="T11" fmla="*/ 67 h 170"/>
                        <a:gd name="T12" fmla="*/ 97 w 196"/>
                        <a:gd name="T13" fmla="*/ 61 h 170"/>
                        <a:gd name="T14" fmla="*/ 41 w 196"/>
                        <a:gd name="T15" fmla="*/ 71 h 170"/>
                        <a:gd name="T16" fmla="*/ 30 w 196"/>
                        <a:gd name="T17" fmla="*/ 123 h 170"/>
                        <a:gd name="T18" fmla="*/ 26 w 196"/>
                        <a:gd name="T19" fmla="*/ 159 h 170"/>
                        <a:gd name="T20" fmla="*/ 18 w 196"/>
                        <a:gd name="T21" fmla="*/ 97 h 170"/>
                        <a:gd name="T22" fmla="*/ 98 w 196"/>
                        <a:gd name="T23" fmla="*/ 0 h 1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6" h="170">
                          <a:moveTo>
                            <a:pt x="98" y="0"/>
                          </a:moveTo>
                          <a:cubicBezTo>
                            <a:pt x="98" y="0"/>
                            <a:pt x="145" y="4"/>
                            <a:pt x="170" y="32"/>
                          </a:cubicBezTo>
                          <a:cubicBezTo>
                            <a:pt x="196" y="60"/>
                            <a:pt x="186" y="97"/>
                            <a:pt x="180" y="121"/>
                          </a:cubicBezTo>
                          <a:cubicBezTo>
                            <a:pt x="180" y="121"/>
                            <a:pt x="165" y="165"/>
                            <a:pt x="165" y="168"/>
                          </a:cubicBezTo>
                          <a:cubicBezTo>
                            <a:pt x="165" y="170"/>
                            <a:pt x="162" y="132"/>
                            <a:pt x="157" y="121"/>
                          </a:cubicBezTo>
                          <a:cubicBezTo>
                            <a:pt x="152" y="110"/>
                            <a:pt x="160" y="79"/>
                            <a:pt x="142" y="67"/>
                          </a:cubicBezTo>
                          <a:cubicBezTo>
                            <a:pt x="123" y="55"/>
                            <a:pt x="97" y="61"/>
                            <a:pt x="97" y="61"/>
                          </a:cubicBezTo>
                          <a:cubicBezTo>
                            <a:pt x="97" y="61"/>
                            <a:pt x="59" y="50"/>
                            <a:pt x="41" y="71"/>
                          </a:cubicBezTo>
                          <a:cubicBezTo>
                            <a:pt x="23" y="91"/>
                            <a:pt x="33" y="107"/>
                            <a:pt x="30" y="123"/>
                          </a:cubicBezTo>
                          <a:cubicBezTo>
                            <a:pt x="28" y="139"/>
                            <a:pt x="26" y="159"/>
                            <a:pt x="26" y="159"/>
                          </a:cubicBezTo>
                          <a:cubicBezTo>
                            <a:pt x="26" y="159"/>
                            <a:pt x="19" y="115"/>
                            <a:pt x="18" y="97"/>
                          </a:cubicBezTo>
                          <a:cubicBezTo>
                            <a:pt x="16" y="80"/>
                            <a:pt x="0" y="18"/>
                            <a:pt x="98" y="0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Roboto Condensed"/>
                      </a:endParaRPr>
                    </a:p>
                  </p:txBody>
                </p:sp>
                <p:sp>
                  <p:nvSpPr>
                    <p:cNvPr id="50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4127500" y="2557463"/>
                      <a:ext cx="612776" cy="514350"/>
                    </a:xfrm>
                    <a:custGeom>
                      <a:avLst/>
                      <a:gdLst>
                        <a:gd name="T0" fmla="*/ 152 w 442"/>
                        <a:gd name="T1" fmla="*/ 10 h 371"/>
                        <a:gd name="T2" fmla="*/ 158 w 442"/>
                        <a:gd name="T3" fmla="*/ 40 h 371"/>
                        <a:gd name="T4" fmla="*/ 200 w 442"/>
                        <a:gd name="T5" fmla="*/ 72 h 371"/>
                        <a:gd name="T6" fmla="*/ 258 w 442"/>
                        <a:gd name="T7" fmla="*/ 14 h 371"/>
                        <a:gd name="T8" fmla="*/ 257 w 442"/>
                        <a:gd name="T9" fmla="*/ 0 h 371"/>
                        <a:gd name="T10" fmla="*/ 277 w 442"/>
                        <a:gd name="T11" fmla="*/ 19 h 371"/>
                        <a:gd name="T12" fmla="*/ 278 w 442"/>
                        <a:gd name="T13" fmla="*/ 28 h 371"/>
                        <a:gd name="T14" fmla="*/ 374 w 442"/>
                        <a:gd name="T15" fmla="*/ 56 h 371"/>
                        <a:gd name="T16" fmla="*/ 429 w 442"/>
                        <a:gd name="T17" fmla="*/ 197 h 371"/>
                        <a:gd name="T18" fmla="*/ 420 w 442"/>
                        <a:gd name="T19" fmla="*/ 336 h 371"/>
                        <a:gd name="T20" fmla="*/ 360 w 442"/>
                        <a:gd name="T21" fmla="*/ 356 h 371"/>
                        <a:gd name="T22" fmla="*/ 325 w 442"/>
                        <a:gd name="T23" fmla="*/ 352 h 371"/>
                        <a:gd name="T24" fmla="*/ 324 w 442"/>
                        <a:gd name="T25" fmla="*/ 309 h 371"/>
                        <a:gd name="T26" fmla="*/ 316 w 442"/>
                        <a:gd name="T27" fmla="*/ 252 h 371"/>
                        <a:gd name="T28" fmla="*/ 334 w 442"/>
                        <a:gd name="T29" fmla="*/ 248 h 371"/>
                        <a:gd name="T30" fmla="*/ 311 w 442"/>
                        <a:gd name="T31" fmla="*/ 226 h 371"/>
                        <a:gd name="T32" fmla="*/ 269 w 442"/>
                        <a:gd name="T33" fmla="*/ 248 h 371"/>
                        <a:gd name="T34" fmla="*/ 208 w 442"/>
                        <a:gd name="T35" fmla="*/ 237 h 371"/>
                        <a:gd name="T36" fmla="*/ 206 w 442"/>
                        <a:gd name="T37" fmla="*/ 117 h 371"/>
                        <a:gd name="T38" fmla="*/ 202 w 442"/>
                        <a:gd name="T39" fmla="*/ 105 h 371"/>
                        <a:gd name="T40" fmla="*/ 211 w 442"/>
                        <a:gd name="T41" fmla="*/ 89 h 371"/>
                        <a:gd name="T42" fmla="*/ 234 w 442"/>
                        <a:gd name="T43" fmla="*/ 73 h 371"/>
                        <a:gd name="T44" fmla="*/ 227 w 442"/>
                        <a:gd name="T45" fmla="*/ 64 h 371"/>
                        <a:gd name="T46" fmla="*/ 204 w 442"/>
                        <a:gd name="T47" fmla="*/ 81 h 371"/>
                        <a:gd name="T48" fmla="*/ 196 w 442"/>
                        <a:gd name="T49" fmla="*/ 81 h 371"/>
                        <a:gd name="T50" fmla="*/ 176 w 442"/>
                        <a:gd name="T51" fmla="*/ 68 h 371"/>
                        <a:gd name="T52" fmla="*/ 166 w 442"/>
                        <a:gd name="T53" fmla="*/ 79 h 371"/>
                        <a:gd name="T54" fmla="*/ 187 w 442"/>
                        <a:gd name="T55" fmla="*/ 91 h 371"/>
                        <a:gd name="T56" fmla="*/ 184 w 442"/>
                        <a:gd name="T57" fmla="*/ 101 h 371"/>
                        <a:gd name="T58" fmla="*/ 174 w 442"/>
                        <a:gd name="T59" fmla="*/ 117 h 371"/>
                        <a:gd name="T60" fmla="*/ 165 w 442"/>
                        <a:gd name="T61" fmla="*/ 226 h 371"/>
                        <a:gd name="T62" fmla="*/ 118 w 442"/>
                        <a:gd name="T63" fmla="*/ 227 h 371"/>
                        <a:gd name="T64" fmla="*/ 89 w 442"/>
                        <a:gd name="T65" fmla="*/ 267 h 371"/>
                        <a:gd name="T66" fmla="*/ 102 w 442"/>
                        <a:gd name="T67" fmla="*/ 275 h 371"/>
                        <a:gd name="T68" fmla="*/ 98 w 442"/>
                        <a:gd name="T69" fmla="*/ 364 h 371"/>
                        <a:gd name="T70" fmla="*/ 53 w 442"/>
                        <a:gd name="T71" fmla="*/ 367 h 371"/>
                        <a:gd name="T72" fmla="*/ 4 w 442"/>
                        <a:gd name="T73" fmla="*/ 310 h 371"/>
                        <a:gd name="T74" fmla="*/ 6 w 442"/>
                        <a:gd name="T75" fmla="*/ 180 h 371"/>
                        <a:gd name="T76" fmla="*/ 46 w 442"/>
                        <a:gd name="T77" fmla="*/ 77 h 371"/>
                        <a:gd name="T78" fmla="*/ 125 w 442"/>
                        <a:gd name="T79" fmla="*/ 46 h 371"/>
                        <a:gd name="T80" fmla="*/ 152 w 442"/>
                        <a:gd name="T81" fmla="*/ 10 h 3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442" h="371">
                          <a:moveTo>
                            <a:pt x="152" y="10"/>
                          </a:moveTo>
                          <a:cubicBezTo>
                            <a:pt x="152" y="10"/>
                            <a:pt x="149" y="27"/>
                            <a:pt x="158" y="40"/>
                          </a:cubicBezTo>
                          <a:cubicBezTo>
                            <a:pt x="168" y="53"/>
                            <a:pt x="193" y="75"/>
                            <a:pt x="200" y="72"/>
                          </a:cubicBezTo>
                          <a:cubicBezTo>
                            <a:pt x="207" y="70"/>
                            <a:pt x="255" y="26"/>
                            <a:pt x="258" y="14"/>
                          </a:cubicBezTo>
                          <a:cubicBezTo>
                            <a:pt x="261" y="2"/>
                            <a:pt x="257" y="0"/>
                            <a:pt x="257" y="0"/>
                          </a:cubicBezTo>
                          <a:cubicBezTo>
                            <a:pt x="257" y="0"/>
                            <a:pt x="276" y="15"/>
                            <a:pt x="277" y="19"/>
                          </a:cubicBezTo>
                          <a:cubicBezTo>
                            <a:pt x="278" y="24"/>
                            <a:pt x="278" y="28"/>
                            <a:pt x="278" y="28"/>
                          </a:cubicBezTo>
                          <a:cubicBezTo>
                            <a:pt x="278" y="28"/>
                            <a:pt x="346" y="34"/>
                            <a:pt x="374" y="56"/>
                          </a:cubicBezTo>
                          <a:cubicBezTo>
                            <a:pt x="402" y="78"/>
                            <a:pt x="421" y="146"/>
                            <a:pt x="429" y="197"/>
                          </a:cubicBezTo>
                          <a:cubicBezTo>
                            <a:pt x="437" y="247"/>
                            <a:pt x="442" y="316"/>
                            <a:pt x="420" y="336"/>
                          </a:cubicBezTo>
                          <a:cubicBezTo>
                            <a:pt x="398" y="356"/>
                            <a:pt x="360" y="356"/>
                            <a:pt x="360" y="356"/>
                          </a:cubicBezTo>
                          <a:cubicBezTo>
                            <a:pt x="360" y="356"/>
                            <a:pt x="328" y="360"/>
                            <a:pt x="325" y="352"/>
                          </a:cubicBezTo>
                          <a:cubicBezTo>
                            <a:pt x="323" y="344"/>
                            <a:pt x="331" y="328"/>
                            <a:pt x="324" y="309"/>
                          </a:cubicBezTo>
                          <a:cubicBezTo>
                            <a:pt x="317" y="291"/>
                            <a:pt x="310" y="263"/>
                            <a:pt x="316" y="252"/>
                          </a:cubicBezTo>
                          <a:cubicBezTo>
                            <a:pt x="334" y="248"/>
                            <a:pt x="334" y="248"/>
                            <a:pt x="334" y="248"/>
                          </a:cubicBezTo>
                          <a:cubicBezTo>
                            <a:pt x="334" y="248"/>
                            <a:pt x="328" y="225"/>
                            <a:pt x="311" y="226"/>
                          </a:cubicBezTo>
                          <a:cubicBezTo>
                            <a:pt x="294" y="227"/>
                            <a:pt x="290" y="248"/>
                            <a:pt x="269" y="248"/>
                          </a:cubicBezTo>
                          <a:cubicBezTo>
                            <a:pt x="249" y="248"/>
                            <a:pt x="208" y="237"/>
                            <a:pt x="208" y="237"/>
                          </a:cubicBezTo>
                          <a:cubicBezTo>
                            <a:pt x="206" y="117"/>
                            <a:pt x="206" y="117"/>
                            <a:pt x="206" y="117"/>
                          </a:cubicBezTo>
                          <a:cubicBezTo>
                            <a:pt x="202" y="105"/>
                            <a:pt x="202" y="105"/>
                            <a:pt x="202" y="105"/>
                          </a:cubicBezTo>
                          <a:cubicBezTo>
                            <a:pt x="211" y="89"/>
                            <a:pt x="211" y="89"/>
                            <a:pt x="211" y="89"/>
                          </a:cubicBezTo>
                          <a:cubicBezTo>
                            <a:pt x="234" y="73"/>
                            <a:pt x="234" y="73"/>
                            <a:pt x="234" y="73"/>
                          </a:cubicBezTo>
                          <a:cubicBezTo>
                            <a:pt x="227" y="64"/>
                            <a:pt x="227" y="64"/>
                            <a:pt x="227" y="64"/>
                          </a:cubicBezTo>
                          <a:cubicBezTo>
                            <a:pt x="204" y="81"/>
                            <a:pt x="204" y="81"/>
                            <a:pt x="204" y="81"/>
                          </a:cubicBezTo>
                          <a:cubicBezTo>
                            <a:pt x="196" y="81"/>
                            <a:pt x="196" y="81"/>
                            <a:pt x="196" y="81"/>
                          </a:cubicBezTo>
                          <a:cubicBezTo>
                            <a:pt x="176" y="68"/>
                            <a:pt x="176" y="68"/>
                            <a:pt x="176" y="68"/>
                          </a:cubicBezTo>
                          <a:cubicBezTo>
                            <a:pt x="166" y="79"/>
                            <a:pt x="166" y="79"/>
                            <a:pt x="166" y="79"/>
                          </a:cubicBezTo>
                          <a:cubicBezTo>
                            <a:pt x="187" y="91"/>
                            <a:pt x="187" y="91"/>
                            <a:pt x="187" y="91"/>
                          </a:cubicBezTo>
                          <a:cubicBezTo>
                            <a:pt x="184" y="101"/>
                            <a:pt x="184" y="101"/>
                            <a:pt x="184" y="101"/>
                          </a:cubicBezTo>
                          <a:cubicBezTo>
                            <a:pt x="174" y="117"/>
                            <a:pt x="174" y="117"/>
                            <a:pt x="174" y="117"/>
                          </a:cubicBezTo>
                          <a:cubicBezTo>
                            <a:pt x="165" y="226"/>
                            <a:pt x="165" y="226"/>
                            <a:pt x="165" y="226"/>
                          </a:cubicBezTo>
                          <a:cubicBezTo>
                            <a:pt x="165" y="226"/>
                            <a:pt x="136" y="221"/>
                            <a:pt x="118" y="227"/>
                          </a:cubicBezTo>
                          <a:cubicBezTo>
                            <a:pt x="100" y="234"/>
                            <a:pt x="88" y="254"/>
                            <a:pt x="89" y="267"/>
                          </a:cubicBezTo>
                          <a:cubicBezTo>
                            <a:pt x="89" y="267"/>
                            <a:pt x="88" y="276"/>
                            <a:pt x="102" y="275"/>
                          </a:cubicBezTo>
                          <a:cubicBezTo>
                            <a:pt x="102" y="275"/>
                            <a:pt x="98" y="362"/>
                            <a:pt x="98" y="364"/>
                          </a:cubicBezTo>
                          <a:cubicBezTo>
                            <a:pt x="98" y="366"/>
                            <a:pt x="76" y="371"/>
                            <a:pt x="53" y="367"/>
                          </a:cubicBezTo>
                          <a:cubicBezTo>
                            <a:pt x="31" y="364"/>
                            <a:pt x="9" y="335"/>
                            <a:pt x="4" y="310"/>
                          </a:cubicBezTo>
                          <a:cubicBezTo>
                            <a:pt x="0" y="284"/>
                            <a:pt x="2" y="210"/>
                            <a:pt x="6" y="180"/>
                          </a:cubicBezTo>
                          <a:cubicBezTo>
                            <a:pt x="11" y="150"/>
                            <a:pt x="17" y="88"/>
                            <a:pt x="46" y="77"/>
                          </a:cubicBezTo>
                          <a:cubicBezTo>
                            <a:pt x="74" y="66"/>
                            <a:pt x="114" y="56"/>
                            <a:pt x="125" y="46"/>
                          </a:cubicBezTo>
                          <a:cubicBezTo>
                            <a:pt x="135" y="35"/>
                            <a:pt x="148" y="11"/>
                            <a:pt x="152" y="10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Roboto Condensed"/>
                      </a:endParaRPr>
                    </a:p>
                  </p:txBody>
                </p:sp>
              </p:grpSp>
              <p:sp>
                <p:nvSpPr>
                  <p:cNvPr id="47" name="Freeform 21"/>
                  <p:cNvSpPr>
                    <a:spLocks/>
                  </p:cNvSpPr>
                  <p:nvPr/>
                </p:nvSpPr>
                <p:spPr bwMode="auto">
                  <a:xfrm>
                    <a:off x="4267200" y="2928938"/>
                    <a:ext cx="368300" cy="120650"/>
                  </a:xfrm>
                  <a:custGeom>
                    <a:avLst/>
                    <a:gdLst>
                      <a:gd name="T0" fmla="*/ 230 w 266"/>
                      <a:gd name="T1" fmla="*/ 79 h 87"/>
                      <a:gd name="T2" fmla="*/ 151 w 266"/>
                      <a:gd name="T3" fmla="*/ 49 h 87"/>
                      <a:gd name="T4" fmla="*/ 82 w 266"/>
                      <a:gd name="T5" fmla="*/ 17 h 87"/>
                      <a:gd name="T6" fmla="*/ 1 w 266"/>
                      <a:gd name="T7" fmla="*/ 7 h 87"/>
                      <a:gd name="T8" fmla="*/ 0 w 266"/>
                      <a:gd name="T9" fmla="*/ 10 h 87"/>
                      <a:gd name="T10" fmla="*/ 81 w 266"/>
                      <a:gd name="T11" fmla="*/ 22 h 87"/>
                      <a:gd name="T12" fmla="*/ 230 w 266"/>
                      <a:gd name="T13" fmla="*/ 84 h 87"/>
                      <a:gd name="T14" fmla="*/ 230 w 266"/>
                      <a:gd name="T15" fmla="*/ 79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66" h="87">
                        <a:moveTo>
                          <a:pt x="230" y="79"/>
                        </a:moveTo>
                        <a:cubicBezTo>
                          <a:pt x="230" y="79"/>
                          <a:pt x="182" y="65"/>
                          <a:pt x="151" y="49"/>
                        </a:cubicBezTo>
                        <a:cubicBezTo>
                          <a:pt x="120" y="33"/>
                          <a:pt x="87" y="17"/>
                          <a:pt x="82" y="17"/>
                        </a:cubicBezTo>
                        <a:cubicBezTo>
                          <a:pt x="77" y="17"/>
                          <a:pt x="25" y="0"/>
                          <a:pt x="1" y="7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10"/>
                          <a:pt x="42" y="5"/>
                          <a:pt x="81" y="22"/>
                        </a:cubicBezTo>
                        <a:cubicBezTo>
                          <a:pt x="121" y="40"/>
                          <a:pt x="195" y="87"/>
                          <a:pt x="230" y="84"/>
                        </a:cubicBezTo>
                        <a:cubicBezTo>
                          <a:pt x="266" y="81"/>
                          <a:pt x="230" y="79"/>
                          <a:pt x="230" y="7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Roboto Condensed"/>
                    </a:endParaRPr>
                  </a:p>
                </p:txBody>
              </p:sp>
              <p:sp>
                <p:nvSpPr>
                  <p:cNvPr id="48" name="Freeform 23"/>
                  <p:cNvSpPr>
                    <a:spLocks/>
                  </p:cNvSpPr>
                  <p:nvPr/>
                </p:nvSpPr>
                <p:spPr bwMode="auto">
                  <a:xfrm>
                    <a:off x="4251325" y="3009900"/>
                    <a:ext cx="244475" cy="55563"/>
                  </a:xfrm>
                  <a:custGeom>
                    <a:avLst/>
                    <a:gdLst>
                      <a:gd name="T0" fmla="*/ 5 w 177"/>
                      <a:gd name="T1" fmla="*/ 32 h 40"/>
                      <a:gd name="T2" fmla="*/ 107 w 177"/>
                      <a:gd name="T3" fmla="*/ 22 h 40"/>
                      <a:gd name="T4" fmla="*/ 169 w 177"/>
                      <a:gd name="T5" fmla="*/ 0 h 40"/>
                      <a:gd name="T6" fmla="*/ 177 w 177"/>
                      <a:gd name="T7" fmla="*/ 3 h 40"/>
                      <a:gd name="T8" fmla="*/ 103 w 177"/>
                      <a:gd name="T9" fmla="*/ 29 h 40"/>
                      <a:gd name="T10" fmla="*/ 0 w 177"/>
                      <a:gd name="T11" fmla="*/ 40 h 40"/>
                      <a:gd name="T12" fmla="*/ 5 w 177"/>
                      <a:gd name="T13" fmla="*/ 3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7" h="40">
                        <a:moveTo>
                          <a:pt x="5" y="32"/>
                        </a:moveTo>
                        <a:cubicBezTo>
                          <a:pt x="5" y="32"/>
                          <a:pt x="61" y="33"/>
                          <a:pt x="107" y="22"/>
                        </a:cubicBezTo>
                        <a:cubicBezTo>
                          <a:pt x="154" y="10"/>
                          <a:pt x="169" y="0"/>
                          <a:pt x="169" y="0"/>
                        </a:cubicBezTo>
                        <a:cubicBezTo>
                          <a:pt x="177" y="3"/>
                          <a:pt x="177" y="3"/>
                          <a:pt x="177" y="3"/>
                        </a:cubicBezTo>
                        <a:cubicBezTo>
                          <a:pt x="177" y="3"/>
                          <a:pt x="142" y="22"/>
                          <a:pt x="103" y="29"/>
                        </a:cubicBezTo>
                        <a:cubicBezTo>
                          <a:pt x="64" y="36"/>
                          <a:pt x="0" y="40"/>
                          <a:pt x="0" y="40"/>
                        </a:cubicBezTo>
                        <a:lnTo>
                          <a:pt x="5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Roboto Condensed"/>
                    </a:endParaRPr>
                  </a:p>
                </p:txBody>
              </p:sp>
            </p:grpSp>
          </p:grpSp>
        </p:grpSp>
        <p:grpSp>
          <p:nvGrpSpPr>
            <p:cNvPr id="51" name="Group 38"/>
            <p:cNvGrpSpPr/>
            <p:nvPr/>
          </p:nvGrpSpPr>
          <p:grpSpPr>
            <a:xfrm>
              <a:off x="7120340" y="3110181"/>
              <a:ext cx="914400" cy="914400"/>
              <a:chOff x="8001000" y="2190750"/>
              <a:chExt cx="532654" cy="532654"/>
            </a:xfrm>
          </p:grpSpPr>
          <p:sp>
            <p:nvSpPr>
              <p:cNvPr id="52" name="Oval 51"/>
              <p:cNvSpPr/>
              <p:nvPr/>
            </p:nvSpPr>
            <p:spPr>
              <a:xfrm rot="8728608">
                <a:off x="8001000" y="2190750"/>
                <a:ext cx="532654" cy="53265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accent5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53" name="Freeform 176"/>
              <p:cNvSpPr>
                <a:spLocks noEditPoints="1"/>
              </p:cNvSpPr>
              <p:nvPr/>
            </p:nvSpPr>
            <p:spPr bwMode="auto">
              <a:xfrm>
                <a:off x="8127696" y="2345942"/>
                <a:ext cx="279262" cy="222270"/>
              </a:xfrm>
              <a:custGeom>
                <a:avLst/>
                <a:gdLst/>
                <a:ahLst/>
                <a:cxnLst>
                  <a:cxn ang="0">
                    <a:pos x="53" y="20"/>
                  </a:cxn>
                  <a:cxn ang="0">
                    <a:pos x="26" y="39"/>
                  </a:cxn>
                  <a:cxn ang="0">
                    <a:pos x="20" y="39"/>
                  </a:cxn>
                  <a:cxn ang="0">
                    <a:pos x="9" y="44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5" y="43"/>
                  </a:cxn>
                  <a:cxn ang="0">
                    <a:pos x="5" y="41"/>
                  </a:cxn>
                  <a:cxn ang="0">
                    <a:pos x="10" y="35"/>
                  </a:cxn>
                  <a:cxn ang="0">
                    <a:pos x="0" y="20"/>
                  </a:cxn>
                  <a:cxn ang="0">
                    <a:pos x="26" y="0"/>
                  </a:cxn>
                  <a:cxn ang="0">
                    <a:pos x="53" y="20"/>
                  </a:cxn>
                  <a:cxn ang="0">
                    <a:pos x="5" y="20"/>
                  </a:cxn>
                  <a:cxn ang="0">
                    <a:pos x="12" y="31"/>
                  </a:cxn>
                  <a:cxn ang="0">
                    <a:pos x="16" y="33"/>
                  </a:cxn>
                  <a:cxn ang="0">
                    <a:pos x="15" y="36"/>
                  </a:cxn>
                  <a:cxn ang="0">
                    <a:pos x="17" y="35"/>
                  </a:cxn>
                  <a:cxn ang="0">
                    <a:pos x="19" y="34"/>
                  </a:cxn>
                  <a:cxn ang="0">
                    <a:pos x="21" y="34"/>
                  </a:cxn>
                  <a:cxn ang="0">
                    <a:pos x="26" y="34"/>
                  </a:cxn>
                  <a:cxn ang="0">
                    <a:pos x="48" y="20"/>
                  </a:cxn>
                  <a:cxn ang="0">
                    <a:pos x="26" y="5"/>
                  </a:cxn>
                  <a:cxn ang="0">
                    <a:pos x="5" y="20"/>
                  </a:cxn>
                  <a:cxn ang="0">
                    <a:pos x="62" y="51"/>
                  </a:cxn>
                  <a:cxn ang="0">
                    <a:pos x="63" y="53"/>
                  </a:cxn>
                  <a:cxn ang="0">
                    <a:pos x="62" y="54"/>
                  </a:cxn>
                  <a:cxn ang="0">
                    <a:pos x="58" y="53"/>
                  </a:cxn>
                  <a:cxn ang="0">
                    <a:pos x="48" y="48"/>
                  </a:cxn>
                  <a:cxn ang="0">
                    <a:pos x="41" y="49"/>
                  </a:cxn>
                  <a:cxn ang="0">
                    <a:pos x="23" y="44"/>
                  </a:cxn>
                  <a:cxn ang="0">
                    <a:pos x="26" y="44"/>
                  </a:cxn>
                  <a:cxn ang="0">
                    <a:pos x="48" y="38"/>
                  </a:cxn>
                  <a:cxn ang="0">
                    <a:pos x="58" y="20"/>
                  </a:cxn>
                  <a:cxn ang="0">
                    <a:pos x="57" y="14"/>
                  </a:cxn>
                  <a:cxn ang="0">
                    <a:pos x="68" y="30"/>
                  </a:cxn>
                  <a:cxn ang="0">
                    <a:pos x="58" y="45"/>
                  </a:cxn>
                  <a:cxn ang="0">
                    <a:pos x="62" y="51"/>
                  </a:cxn>
                </a:cxnLst>
                <a:rect l="0" t="0" r="r" b="b"/>
                <a:pathLst>
                  <a:path w="68" h="54">
                    <a:moveTo>
                      <a:pt x="53" y="20"/>
                    </a:moveTo>
                    <a:cubicBezTo>
                      <a:pt x="53" y="31"/>
                      <a:pt x="41" y="39"/>
                      <a:pt x="26" y="39"/>
                    </a:cubicBezTo>
                    <a:cubicBezTo>
                      <a:pt x="24" y="39"/>
                      <a:pt x="22" y="39"/>
                      <a:pt x="20" y="39"/>
                    </a:cubicBezTo>
                    <a:cubicBezTo>
                      <a:pt x="17" y="41"/>
                      <a:pt x="13" y="43"/>
                      <a:pt x="9" y="44"/>
                    </a:cubicBezTo>
                    <a:cubicBezTo>
                      <a:pt x="8" y="44"/>
                      <a:pt x="7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4"/>
                      <a:pt x="5" y="44"/>
                      <a:pt x="5" y="43"/>
                    </a:cubicBezTo>
                    <a:cubicBezTo>
                      <a:pt x="5" y="42"/>
                      <a:pt x="5" y="42"/>
                      <a:pt x="5" y="41"/>
                    </a:cubicBezTo>
                    <a:cubicBezTo>
                      <a:pt x="7" y="40"/>
                      <a:pt x="9" y="38"/>
                      <a:pt x="10" y="35"/>
                    </a:cubicBezTo>
                    <a:cubicBezTo>
                      <a:pt x="4" y="32"/>
                      <a:pt x="0" y="26"/>
                      <a:pt x="0" y="20"/>
                    </a:cubicBezTo>
                    <a:cubicBezTo>
                      <a:pt x="0" y="9"/>
                      <a:pt x="12" y="0"/>
                      <a:pt x="26" y="0"/>
                    </a:cubicBezTo>
                    <a:cubicBezTo>
                      <a:pt x="41" y="0"/>
                      <a:pt x="53" y="9"/>
                      <a:pt x="53" y="20"/>
                    </a:cubicBezTo>
                    <a:close/>
                    <a:moveTo>
                      <a:pt x="5" y="20"/>
                    </a:moveTo>
                    <a:cubicBezTo>
                      <a:pt x="5" y="24"/>
                      <a:pt x="7" y="28"/>
                      <a:pt x="12" y="31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6" y="35"/>
                      <a:pt x="17" y="3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3" y="34"/>
                      <a:pt x="25" y="34"/>
                      <a:pt x="26" y="34"/>
                    </a:cubicBezTo>
                    <a:cubicBezTo>
                      <a:pt x="38" y="34"/>
                      <a:pt x="48" y="28"/>
                      <a:pt x="48" y="20"/>
                    </a:cubicBezTo>
                    <a:cubicBezTo>
                      <a:pt x="48" y="12"/>
                      <a:pt x="38" y="5"/>
                      <a:pt x="26" y="5"/>
                    </a:cubicBezTo>
                    <a:cubicBezTo>
                      <a:pt x="15" y="5"/>
                      <a:pt x="5" y="12"/>
                      <a:pt x="5" y="20"/>
                    </a:cubicBezTo>
                    <a:close/>
                    <a:moveTo>
                      <a:pt x="62" y="51"/>
                    </a:moveTo>
                    <a:cubicBezTo>
                      <a:pt x="63" y="52"/>
                      <a:pt x="63" y="52"/>
                      <a:pt x="63" y="53"/>
                    </a:cubicBezTo>
                    <a:cubicBezTo>
                      <a:pt x="63" y="53"/>
                      <a:pt x="62" y="54"/>
                      <a:pt x="62" y="54"/>
                    </a:cubicBezTo>
                    <a:cubicBezTo>
                      <a:pt x="60" y="54"/>
                      <a:pt x="59" y="54"/>
                      <a:pt x="58" y="53"/>
                    </a:cubicBezTo>
                    <a:cubicBezTo>
                      <a:pt x="54" y="52"/>
                      <a:pt x="51" y="51"/>
                      <a:pt x="48" y="48"/>
                    </a:cubicBezTo>
                    <a:cubicBezTo>
                      <a:pt x="46" y="49"/>
                      <a:pt x="43" y="49"/>
                      <a:pt x="41" y="49"/>
                    </a:cubicBezTo>
                    <a:cubicBezTo>
                      <a:pt x="34" y="49"/>
                      <a:pt x="28" y="47"/>
                      <a:pt x="23" y="44"/>
                    </a:cubicBezTo>
                    <a:cubicBezTo>
                      <a:pt x="24" y="44"/>
                      <a:pt x="25" y="44"/>
                      <a:pt x="26" y="44"/>
                    </a:cubicBezTo>
                    <a:cubicBezTo>
                      <a:pt x="35" y="44"/>
                      <a:pt x="42" y="42"/>
                      <a:pt x="48" y="38"/>
                    </a:cubicBezTo>
                    <a:cubicBezTo>
                      <a:pt x="55" y="33"/>
                      <a:pt x="58" y="27"/>
                      <a:pt x="58" y="20"/>
                    </a:cubicBezTo>
                    <a:cubicBezTo>
                      <a:pt x="58" y="18"/>
                      <a:pt x="58" y="16"/>
                      <a:pt x="57" y="14"/>
                    </a:cubicBezTo>
                    <a:cubicBezTo>
                      <a:pt x="64" y="18"/>
                      <a:pt x="68" y="23"/>
                      <a:pt x="68" y="30"/>
                    </a:cubicBezTo>
                    <a:cubicBezTo>
                      <a:pt x="68" y="36"/>
                      <a:pt x="64" y="41"/>
                      <a:pt x="58" y="45"/>
                    </a:cubicBezTo>
                    <a:cubicBezTo>
                      <a:pt x="59" y="48"/>
                      <a:pt x="61" y="49"/>
                      <a:pt x="62" y="5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>
              <a:off x="3774792" y="3121986"/>
              <a:ext cx="914400" cy="914400"/>
              <a:chOff x="8001000" y="3867150"/>
              <a:chExt cx="532654" cy="532654"/>
            </a:xfrm>
          </p:grpSpPr>
          <p:sp>
            <p:nvSpPr>
              <p:cNvPr id="55" name="Oval 54"/>
              <p:cNvSpPr/>
              <p:nvPr/>
            </p:nvSpPr>
            <p:spPr>
              <a:xfrm rot="12871392" flipV="1">
                <a:off x="8001000" y="3867150"/>
                <a:ext cx="532654" cy="53265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D24132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56" name="Freeform 169"/>
              <p:cNvSpPr>
                <a:spLocks/>
              </p:cNvSpPr>
              <p:nvPr/>
            </p:nvSpPr>
            <p:spPr bwMode="auto">
              <a:xfrm>
                <a:off x="8171284" y="3950600"/>
                <a:ext cx="192087" cy="365754"/>
              </a:xfrm>
              <a:custGeom>
                <a:avLst/>
                <a:gdLst/>
                <a:ahLst/>
                <a:cxnLst>
                  <a:cxn ang="0">
                    <a:pos x="21" y="57"/>
                  </a:cxn>
                  <a:cxn ang="0">
                    <a:pos x="21" y="63"/>
                  </a:cxn>
                  <a:cxn ang="0">
                    <a:pos x="20" y="64"/>
                  </a:cxn>
                  <a:cxn ang="0">
                    <a:pos x="15" y="64"/>
                  </a:cxn>
                  <a:cxn ang="0">
                    <a:pos x="14" y="63"/>
                  </a:cxn>
                  <a:cxn ang="0">
                    <a:pos x="14" y="57"/>
                  </a:cxn>
                  <a:cxn ang="0">
                    <a:pos x="1" y="50"/>
                  </a:cxn>
                  <a:cxn ang="0">
                    <a:pos x="1" y="49"/>
                  </a:cxn>
                  <a:cxn ang="0">
                    <a:pos x="4" y="44"/>
                  </a:cxn>
                  <a:cxn ang="0">
                    <a:pos x="5" y="43"/>
                  </a:cxn>
                  <a:cxn ang="0">
                    <a:pos x="6" y="44"/>
                  </a:cxn>
                  <a:cxn ang="0">
                    <a:pos x="17" y="49"/>
                  </a:cxn>
                  <a:cxn ang="0">
                    <a:pos x="25" y="43"/>
                  </a:cxn>
                  <a:cxn ang="0">
                    <a:pos x="16" y="36"/>
                  </a:cxn>
                  <a:cxn ang="0">
                    <a:pos x="1" y="21"/>
                  </a:cxn>
                  <a:cxn ang="0">
                    <a:pos x="14" y="8"/>
                  </a:cxn>
                  <a:cxn ang="0">
                    <a:pos x="14" y="1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1" y="1"/>
                  </a:cxn>
                  <a:cxn ang="0">
                    <a:pos x="21" y="7"/>
                  </a:cxn>
                  <a:cxn ang="0">
                    <a:pos x="32" y="12"/>
                  </a:cxn>
                  <a:cxn ang="0">
                    <a:pos x="32" y="14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8" y="19"/>
                  </a:cxn>
                  <a:cxn ang="0">
                    <a:pos x="18" y="15"/>
                  </a:cxn>
                  <a:cxn ang="0">
                    <a:pos x="10" y="21"/>
                  </a:cxn>
                  <a:cxn ang="0">
                    <a:pos x="20" y="28"/>
                  </a:cxn>
                  <a:cxn ang="0">
                    <a:pos x="34" y="42"/>
                  </a:cxn>
                  <a:cxn ang="0">
                    <a:pos x="21" y="57"/>
                  </a:cxn>
                </a:cxnLst>
                <a:rect l="0" t="0" r="r" b="b"/>
                <a:pathLst>
                  <a:path w="34" h="64">
                    <a:moveTo>
                      <a:pt x="21" y="57"/>
                    </a:move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20" y="64"/>
                      <a:pt x="20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4" y="64"/>
                      <a:pt x="14" y="63"/>
                      <a:pt x="14" y="63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5" y="55"/>
                      <a:pt x="1" y="50"/>
                      <a:pt x="1" y="50"/>
                    </a:cubicBezTo>
                    <a:cubicBezTo>
                      <a:pt x="0" y="50"/>
                      <a:pt x="0" y="49"/>
                      <a:pt x="1" y="49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5" y="43"/>
                      <a:pt x="5" y="43"/>
                    </a:cubicBezTo>
                    <a:cubicBezTo>
                      <a:pt x="5" y="43"/>
                      <a:pt x="6" y="44"/>
                      <a:pt x="6" y="44"/>
                    </a:cubicBezTo>
                    <a:cubicBezTo>
                      <a:pt x="6" y="44"/>
                      <a:pt x="11" y="49"/>
                      <a:pt x="17" y="49"/>
                    </a:cubicBezTo>
                    <a:cubicBezTo>
                      <a:pt x="21" y="49"/>
                      <a:pt x="25" y="47"/>
                      <a:pt x="25" y="43"/>
                    </a:cubicBezTo>
                    <a:cubicBezTo>
                      <a:pt x="25" y="39"/>
                      <a:pt x="20" y="38"/>
                      <a:pt x="16" y="36"/>
                    </a:cubicBezTo>
                    <a:cubicBezTo>
                      <a:pt x="9" y="33"/>
                      <a:pt x="1" y="30"/>
                      <a:pt x="1" y="21"/>
                    </a:cubicBezTo>
                    <a:cubicBezTo>
                      <a:pt x="1" y="14"/>
                      <a:pt x="6" y="9"/>
                      <a:pt x="14" y="8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8" y="8"/>
                      <a:pt x="32" y="12"/>
                      <a:pt x="32" y="12"/>
                    </a:cubicBezTo>
                    <a:cubicBezTo>
                      <a:pt x="33" y="13"/>
                      <a:pt x="33" y="13"/>
                      <a:pt x="32" y="1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3" y="15"/>
                      <a:pt x="18" y="15"/>
                    </a:cubicBezTo>
                    <a:cubicBezTo>
                      <a:pt x="13" y="15"/>
                      <a:pt x="10" y="18"/>
                      <a:pt x="10" y="21"/>
                    </a:cubicBezTo>
                    <a:cubicBezTo>
                      <a:pt x="10" y="25"/>
                      <a:pt x="15" y="26"/>
                      <a:pt x="20" y="28"/>
                    </a:cubicBezTo>
                    <a:cubicBezTo>
                      <a:pt x="26" y="31"/>
                      <a:pt x="34" y="34"/>
                      <a:pt x="34" y="42"/>
                    </a:cubicBezTo>
                    <a:cubicBezTo>
                      <a:pt x="34" y="50"/>
                      <a:pt x="28" y="55"/>
                      <a:pt x="21" y="5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grpSp>
          <p:nvGrpSpPr>
            <p:cNvPr id="57" name="Group 54"/>
            <p:cNvGrpSpPr/>
            <p:nvPr/>
          </p:nvGrpSpPr>
          <p:grpSpPr>
            <a:xfrm>
              <a:off x="5406535" y="3160236"/>
              <a:ext cx="914400" cy="914400"/>
              <a:chOff x="8077200" y="3105150"/>
              <a:chExt cx="532654" cy="532654"/>
            </a:xfrm>
          </p:grpSpPr>
          <p:sp>
            <p:nvSpPr>
              <p:cNvPr id="58" name="Oval 57"/>
              <p:cNvSpPr/>
              <p:nvPr/>
            </p:nvSpPr>
            <p:spPr>
              <a:xfrm rot="8728608" flipH="1" flipV="1">
                <a:off x="8077200" y="3105150"/>
                <a:ext cx="532654" cy="53265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accent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59" name="Freeform 62"/>
              <p:cNvSpPr>
                <a:spLocks noEditPoints="1"/>
              </p:cNvSpPr>
              <p:nvPr/>
            </p:nvSpPr>
            <p:spPr bwMode="auto">
              <a:xfrm flipH="1">
                <a:off x="8206510" y="3233365"/>
                <a:ext cx="274034" cy="276225"/>
              </a:xfrm>
              <a:custGeom>
                <a:avLst/>
                <a:gdLst/>
                <a:ahLst/>
                <a:cxnLst>
                  <a:cxn ang="0">
                    <a:pos x="58" y="33"/>
                  </a:cxn>
                  <a:cxn ang="0">
                    <a:pos x="57" y="34"/>
                  </a:cxn>
                  <a:cxn ang="0">
                    <a:pos x="50" y="35"/>
                  </a:cxn>
                  <a:cxn ang="0">
                    <a:pos x="49" y="39"/>
                  </a:cxn>
                  <a:cxn ang="0">
                    <a:pos x="53" y="44"/>
                  </a:cxn>
                  <a:cxn ang="0">
                    <a:pos x="53" y="45"/>
                  </a:cxn>
                  <a:cxn ang="0">
                    <a:pos x="53" y="46"/>
                  </a:cxn>
                  <a:cxn ang="0">
                    <a:pos x="45" y="53"/>
                  </a:cxn>
                  <a:cxn ang="0">
                    <a:pos x="44" y="52"/>
                  </a:cxn>
                  <a:cxn ang="0">
                    <a:pos x="39" y="48"/>
                  </a:cxn>
                  <a:cxn ang="0">
                    <a:pos x="36" y="50"/>
                  </a:cxn>
                  <a:cxn ang="0">
                    <a:pos x="34" y="57"/>
                  </a:cxn>
                  <a:cxn ang="0">
                    <a:pos x="33" y="58"/>
                  </a:cxn>
                  <a:cxn ang="0">
                    <a:pos x="25" y="58"/>
                  </a:cxn>
                  <a:cxn ang="0">
                    <a:pos x="23" y="57"/>
                  </a:cxn>
                  <a:cxn ang="0">
                    <a:pos x="22" y="50"/>
                  </a:cxn>
                  <a:cxn ang="0">
                    <a:pos x="19" y="48"/>
                  </a:cxn>
                  <a:cxn ang="0">
                    <a:pos x="14" y="52"/>
                  </a:cxn>
                  <a:cxn ang="0">
                    <a:pos x="13" y="53"/>
                  </a:cxn>
                  <a:cxn ang="0">
                    <a:pos x="12" y="52"/>
                  </a:cxn>
                  <a:cxn ang="0">
                    <a:pos x="5" y="46"/>
                  </a:cxn>
                  <a:cxn ang="0">
                    <a:pos x="5" y="45"/>
                  </a:cxn>
                  <a:cxn ang="0">
                    <a:pos x="5" y="44"/>
                  </a:cxn>
                  <a:cxn ang="0">
                    <a:pos x="9" y="39"/>
                  </a:cxn>
                  <a:cxn ang="0">
                    <a:pos x="8" y="35"/>
                  </a:cxn>
                  <a:cxn ang="0">
                    <a:pos x="1" y="34"/>
                  </a:cxn>
                  <a:cxn ang="0">
                    <a:pos x="0" y="33"/>
                  </a:cxn>
                  <a:cxn ang="0">
                    <a:pos x="0" y="24"/>
                  </a:cxn>
                  <a:cxn ang="0">
                    <a:pos x="1" y="23"/>
                  </a:cxn>
                  <a:cxn ang="0">
                    <a:pos x="8" y="22"/>
                  </a:cxn>
                  <a:cxn ang="0">
                    <a:pos x="9" y="18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5" y="11"/>
                  </a:cxn>
                  <a:cxn ang="0">
                    <a:pos x="13" y="5"/>
                  </a:cxn>
                  <a:cxn ang="0">
                    <a:pos x="14" y="5"/>
                  </a:cxn>
                  <a:cxn ang="0">
                    <a:pos x="19" y="9"/>
                  </a:cxn>
                  <a:cxn ang="0">
                    <a:pos x="22" y="8"/>
                  </a:cxn>
                  <a:cxn ang="0">
                    <a:pos x="23" y="1"/>
                  </a:cxn>
                  <a:cxn ang="0">
                    <a:pos x="25" y="0"/>
                  </a:cxn>
                  <a:cxn ang="0">
                    <a:pos x="33" y="0"/>
                  </a:cxn>
                  <a:cxn ang="0">
                    <a:pos x="34" y="1"/>
                  </a:cxn>
                  <a:cxn ang="0">
                    <a:pos x="36" y="8"/>
                  </a:cxn>
                  <a:cxn ang="0">
                    <a:pos x="39" y="9"/>
                  </a:cxn>
                  <a:cxn ang="0">
                    <a:pos x="44" y="5"/>
                  </a:cxn>
                  <a:cxn ang="0">
                    <a:pos x="45" y="5"/>
                  </a:cxn>
                  <a:cxn ang="0">
                    <a:pos x="46" y="5"/>
                  </a:cxn>
                  <a:cxn ang="0">
                    <a:pos x="52" y="12"/>
                  </a:cxn>
                  <a:cxn ang="0">
                    <a:pos x="53" y="12"/>
                  </a:cxn>
                  <a:cxn ang="0">
                    <a:pos x="52" y="13"/>
                  </a:cxn>
                  <a:cxn ang="0">
                    <a:pos x="48" y="18"/>
                  </a:cxn>
                  <a:cxn ang="0">
                    <a:pos x="50" y="22"/>
                  </a:cxn>
                  <a:cxn ang="0">
                    <a:pos x="57" y="23"/>
                  </a:cxn>
                  <a:cxn ang="0">
                    <a:pos x="58" y="25"/>
                  </a:cxn>
                  <a:cxn ang="0">
                    <a:pos x="58" y="33"/>
                  </a:cxn>
                  <a:cxn ang="0">
                    <a:pos x="29" y="19"/>
                  </a:cxn>
                  <a:cxn ang="0">
                    <a:pos x="19" y="29"/>
                  </a:cxn>
                  <a:cxn ang="0">
                    <a:pos x="29" y="38"/>
                  </a:cxn>
                  <a:cxn ang="0">
                    <a:pos x="39" y="29"/>
                  </a:cxn>
                  <a:cxn ang="0">
                    <a:pos x="29" y="19"/>
                  </a:cxn>
                </a:cxnLst>
                <a:rect l="0" t="0" r="r" b="b"/>
                <a:pathLst>
                  <a:path w="58" h="58">
                    <a:moveTo>
                      <a:pt x="58" y="33"/>
                    </a:moveTo>
                    <a:cubicBezTo>
                      <a:pt x="58" y="34"/>
                      <a:pt x="58" y="34"/>
                      <a:pt x="57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7"/>
                      <a:pt x="49" y="38"/>
                      <a:pt x="49" y="39"/>
                    </a:cubicBezTo>
                    <a:cubicBezTo>
                      <a:pt x="50" y="41"/>
                      <a:pt x="51" y="42"/>
                      <a:pt x="53" y="44"/>
                    </a:cubicBezTo>
                    <a:cubicBezTo>
                      <a:pt x="53" y="44"/>
                      <a:pt x="53" y="45"/>
                      <a:pt x="53" y="45"/>
                    </a:cubicBezTo>
                    <a:cubicBezTo>
                      <a:pt x="53" y="45"/>
                      <a:pt x="53" y="46"/>
                      <a:pt x="53" y="46"/>
                    </a:cubicBezTo>
                    <a:cubicBezTo>
                      <a:pt x="52" y="47"/>
                      <a:pt x="47" y="53"/>
                      <a:pt x="45" y="53"/>
                    </a:cubicBezTo>
                    <a:cubicBezTo>
                      <a:pt x="45" y="53"/>
                      <a:pt x="45" y="53"/>
                      <a:pt x="44" y="5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8" y="49"/>
                      <a:pt x="37" y="49"/>
                      <a:pt x="36" y="50"/>
                    </a:cubicBezTo>
                    <a:cubicBezTo>
                      <a:pt x="35" y="52"/>
                      <a:pt x="35" y="55"/>
                      <a:pt x="34" y="57"/>
                    </a:cubicBezTo>
                    <a:cubicBezTo>
                      <a:pt x="34" y="57"/>
                      <a:pt x="34" y="58"/>
                      <a:pt x="33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4" y="58"/>
                      <a:pt x="23" y="57"/>
                      <a:pt x="23" y="57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1" y="49"/>
                      <a:pt x="20" y="49"/>
                      <a:pt x="19" y="48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2" y="53"/>
                      <a:pt x="12" y="53"/>
                      <a:pt x="12" y="52"/>
                    </a:cubicBezTo>
                    <a:cubicBezTo>
                      <a:pt x="10" y="50"/>
                      <a:pt x="7" y="48"/>
                      <a:pt x="5" y="46"/>
                    </a:cubicBezTo>
                    <a:cubicBezTo>
                      <a:pt x="5" y="46"/>
                      <a:pt x="5" y="45"/>
                      <a:pt x="5" y="45"/>
                    </a:cubicBezTo>
                    <a:cubicBezTo>
                      <a:pt x="5" y="45"/>
                      <a:pt x="5" y="44"/>
                      <a:pt x="5" y="44"/>
                    </a:cubicBezTo>
                    <a:cubicBezTo>
                      <a:pt x="7" y="42"/>
                      <a:pt x="8" y="41"/>
                      <a:pt x="9" y="39"/>
                    </a:cubicBezTo>
                    <a:cubicBezTo>
                      <a:pt x="9" y="38"/>
                      <a:pt x="8" y="37"/>
                      <a:pt x="8" y="35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0" y="34"/>
                      <a:pt x="0" y="33"/>
                      <a:pt x="0" y="3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9" y="18"/>
                    </a:cubicBezTo>
                    <a:cubicBezTo>
                      <a:pt x="8" y="17"/>
                      <a:pt x="7" y="15"/>
                      <a:pt x="5" y="13"/>
                    </a:cubicBezTo>
                    <a:cubicBezTo>
                      <a:pt x="5" y="13"/>
                      <a:pt x="5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0"/>
                      <a:pt x="11" y="5"/>
                      <a:pt x="13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1" y="8"/>
                      <a:pt x="22" y="8"/>
                    </a:cubicBezTo>
                    <a:cubicBezTo>
                      <a:pt x="22" y="5"/>
                      <a:pt x="23" y="3"/>
                      <a:pt x="23" y="1"/>
                    </a:cubicBezTo>
                    <a:cubicBezTo>
                      <a:pt x="23" y="0"/>
                      <a:pt x="24" y="0"/>
                      <a:pt x="2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4" y="0"/>
                      <a:pt x="34" y="1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8"/>
                      <a:pt x="38" y="9"/>
                      <a:pt x="39" y="9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8" y="7"/>
                      <a:pt x="51" y="9"/>
                      <a:pt x="52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3"/>
                      <a:pt x="53" y="13"/>
                      <a:pt x="52" y="13"/>
                    </a:cubicBezTo>
                    <a:cubicBezTo>
                      <a:pt x="51" y="15"/>
                      <a:pt x="50" y="17"/>
                      <a:pt x="48" y="18"/>
                    </a:cubicBezTo>
                    <a:cubicBezTo>
                      <a:pt x="49" y="20"/>
                      <a:pt x="50" y="21"/>
                      <a:pt x="50" y="22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23"/>
                      <a:pt x="58" y="24"/>
                      <a:pt x="58" y="25"/>
                    </a:cubicBezTo>
                    <a:lnTo>
                      <a:pt x="58" y="33"/>
                    </a:lnTo>
                    <a:close/>
                    <a:moveTo>
                      <a:pt x="29" y="19"/>
                    </a:moveTo>
                    <a:cubicBezTo>
                      <a:pt x="24" y="19"/>
                      <a:pt x="19" y="23"/>
                      <a:pt x="19" y="29"/>
                    </a:cubicBezTo>
                    <a:cubicBezTo>
                      <a:pt x="19" y="34"/>
                      <a:pt x="24" y="38"/>
                      <a:pt x="29" y="38"/>
                    </a:cubicBezTo>
                    <a:cubicBezTo>
                      <a:pt x="34" y="38"/>
                      <a:pt x="39" y="34"/>
                      <a:pt x="39" y="29"/>
                    </a:cubicBezTo>
                    <a:cubicBezTo>
                      <a:pt x="39" y="23"/>
                      <a:pt x="34" y="19"/>
                      <a:pt x="29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8839201" y="3180234"/>
              <a:ext cx="914400" cy="914400"/>
              <a:chOff x="3505200" y="3486150"/>
              <a:chExt cx="658368" cy="658368"/>
            </a:xfrm>
          </p:grpSpPr>
          <p:sp>
            <p:nvSpPr>
              <p:cNvPr id="61" name="Oval 60"/>
              <p:cNvSpPr/>
              <p:nvPr/>
            </p:nvSpPr>
            <p:spPr>
              <a:xfrm rot="12871392" flipV="1">
                <a:off x="3505200" y="3486150"/>
                <a:ext cx="658368" cy="658368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62" name="Freeform 152"/>
              <p:cNvSpPr>
                <a:spLocks noChangeAspect="1" noEditPoints="1"/>
              </p:cNvSpPr>
              <p:nvPr/>
            </p:nvSpPr>
            <p:spPr bwMode="auto">
              <a:xfrm>
                <a:off x="3660778" y="3654898"/>
                <a:ext cx="347213" cy="320872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46" y="36"/>
                  </a:cxn>
                  <a:cxn ang="0">
                    <a:pos x="42" y="40"/>
                  </a:cxn>
                  <a:cxn ang="0">
                    <a:pos x="39" y="47"/>
                  </a:cxn>
                  <a:cxn ang="0">
                    <a:pos x="44" y="52"/>
                  </a:cxn>
                  <a:cxn ang="0">
                    <a:pos x="52" y="58"/>
                  </a:cxn>
                  <a:cxn ang="0">
                    <a:pos x="52" y="61"/>
                  </a:cxn>
                  <a:cxn ang="0">
                    <a:pos x="51" y="62"/>
                  </a:cxn>
                  <a:cxn ang="0">
                    <a:pos x="17" y="62"/>
                  </a:cxn>
                  <a:cxn ang="0">
                    <a:pos x="16" y="61"/>
                  </a:cxn>
                  <a:cxn ang="0">
                    <a:pos x="16" y="58"/>
                  </a:cxn>
                  <a:cxn ang="0">
                    <a:pos x="24" y="52"/>
                  </a:cxn>
                  <a:cxn ang="0">
                    <a:pos x="29" y="47"/>
                  </a:cxn>
                  <a:cxn ang="0">
                    <a:pos x="26" y="40"/>
                  </a:cxn>
                  <a:cxn ang="0">
                    <a:pos x="22" y="36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4" y="11"/>
                  </a:cxn>
                  <a:cxn ang="0">
                    <a:pos x="16" y="11"/>
                  </a:cxn>
                  <a:cxn ang="0">
                    <a:pos x="16" y="7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52" y="7"/>
                  </a:cxn>
                  <a:cxn ang="0">
                    <a:pos x="52" y="11"/>
                  </a:cxn>
                  <a:cxn ang="0">
                    <a:pos x="63" y="11"/>
                  </a:cxn>
                  <a:cxn ang="0">
                    <a:pos x="67" y="15"/>
                  </a:cxn>
                  <a:cxn ang="0">
                    <a:pos x="67" y="20"/>
                  </a:cxn>
                  <a:cxn ang="0">
                    <a:pos x="16" y="16"/>
                  </a:cxn>
                  <a:cxn ang="0">
                    <a:pos x="6" y="16"/>
                  </a:cxn>
                  <a:cxn ang="0">
                    <a:pos x="6" y="20"/>
                  </a:cxn>
                  <a:cxn ang="0">
                    <a:pos x="19" y="31"/>
                  </a:cxn>
                  <a:cxn ang="0">
                    <a:pos x="16" y="16"/>
                  </a:cxn>
                  <a:cxn ang="0">
                    <a:pos x="62" y="16"/>
                  </a:cxn>
                  <a:cxn ang="0">
                    <a:pos x="52" y="16"/>
                  </a:cxn>
                  <a:cxn ang="0">
                    <a:pos x="49" y="31"/>
                  </a:cxn>
                  <a:cxn ang="0">
                    <a:pos x="62" y="20"/>
                  </a:cxn>
                  <a:cxn ang="0">
                    <a:pos x="62" y="16"/>
                  </a:cxn>
                </a:cxnLst>
                <a:rect l="0" t="0" r="r" b="b"/>
                <a:pathLst>
                  <a:path w="67" h="62">
                    <a:moveTo>
                      <a:pt x="67" y="20"/>
                    </a:moveTo>
                    <a:cubicBezTo>
                      <a:pt x="67" y="27"/>
                      <a:pt x="58" y="36"/>
                      <a:pt x="46" y="36"/>
                    </a:cubicBezTo>
                    <a:cubicBezTo>
                      <a:pt x="44" y="38"/>
                      <a:pt x="42" y="40"/>
                      <a:pt x="42" y="40"/>
                    </a:cubicBezTo>
                    <a:cubicBezTo>
                      <a:pt x="40" y="42"/>
                      <a:pt x="39" y="44"/>
                      <a:pt x="39" y="47"/>
                    </a:cubicBezTo>
                    <a:cubicBezTo>
                      <a:pt x="39" y="49"/>
                      <a:pt x="40" y="52"/>
                      <a:pt x="44" y="52"/>
                    </a:cubicBezTo>
                    <a:cubicBezTo>
                      <a:pt x="48" y="52"/>
                      <a:pt x="52" y="54"/>
                      <a:pt x="52" y="5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2"/>
                      <a:pt x="51" y="62"/>
                      <a:pt x="51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6" y="62"/>
                      <a:pt x="16" y="62"/>
                      <a:pt x="16" y="61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4"/>
                      <a:pt x="20" y="52"/>
                      <a:pt x="24" y="52"/>
                    </a:cubicBezTo>
                    <a:cubicBezTo>
                      <a:pt x="27" y="52"/>
                      <a:pt x="29" y="49"/>
                      <a:pt x="29" y="47"/>
                    </a:cubicBezTo>
                    <a:cubicBezTo>
                      <a:pt x="29" y="44"/>
                      <a:pt x="28" y="42"/>
                      <a:pt x="26" y="40"/>
                    </a:cubicBezTo>
                    <a:cubicBezTo>
                      <a:pt x="25" y="40"/>
                      <a:pt x="24" y="38"/>
                      <a:pt x="22" y="36"/>
                    </a:cubicBezTo>
                    <a:cubicBezTo>
                      <a:pt x="10" y="36"/>
                      <a:pt x="0" y="27"/>
                      <a:pt x="0" y="2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2" y="11"/>
                      <a:pt x="4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9" y="0"/>
                      <a:pt x="2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3"/>
                      <a:pt x="52" y="7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7" y="12"/>
                      <a:pt x="67" y="15"/>
                    </a:cubicBezTo>
                    <a:lnTo>
                      <a:pt x="67" y="20"/>
                    </a:lnTo>
                    <a:close/>
                    <a:moveTo>
                      <a:pt x="16" y="16"/>
                    </a:moveTo>
                    <a:cubicBezTo>
                      <a:pt x="6" y="16"/>
                      <a:pt x="6" y="16"/>
                      <a:pt x="6" y="1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4"/>
                      <a:pt x="11" y="29"/>
                      <a:pt x="19" y="31"/>
                    </a:cubicBezTo>
                    <a:cubicBezTo>
                      <a:pt x="17" y="27"/>
                      <a:pt x="16" y="22"/>
                      <a:pt x="16" y="16"/>
                    </a:cubicBezTo>
                    <a:close/>
                    <a:moveTo>
                      <a:pt x="62" y="16"/>
                    </a:move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22"/>
                      <a:pt x="51" y="27"/>
                      <a:pt x="49" y="31"/>
                    </a:cubicBezTo>
                    <a:cubicBezTo>
                      <a:pt x="57" y="29"/>
                      <a:pt x="62" y="24"/>
                      <a:pt x="62" y="20"/>
                    </a:cubicBezTo>
                    <a:lnTo>
                      <a:pt x="62" y="1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6392445" y="4497756"/>
            <a:ext cx="5266155" cy="19389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en-US" sz="1400" b="1" dirty="0">
                <a:solidFill>
                  <a:schemeClr val="accent5">
                    <a:lumMod val="75000"/>
                  </a:schemeClr>
                </a:solidFill>
              </a:rPr>
              <a:t>TCoE Transformation: 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Federated and capability oriented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Alignment with industry domains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Support federated teams, self managing teams, more integrated with AGILE PM.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Reporting will include growing analytics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Stable practices for Test Data Management, Test Environment Management</a:t>
            </a:r>
            <a:endParaRPr kumimoji="0" lang="en-US" sz="14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4801" y="923496"/>
            <a:ext cx="3762316" cy="13357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en-US" sz="1400" b="1" dirty="0">
                <a:solidFill>
                  <a:schemeClr val="bg2"/>
                </a:solidFill>
              </a:rPr>
              <a:t>Agile and DevOps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>
                <a:sym typeface="Wingdings" panose="05000000000000000000" pitchFamily="2" charset="2"/>
              </a:rPr>
              <a:t>Continuous Delivery – BDD, TDD, ATTD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400" dirty="0">
                <a:sym typeface="Wingdings" panose="05000000000000000000" pitchFamily="2" charset="2"/>
              </a:rPr>
              <a:t>Increased Test Automation (up to 80%)</a:t>
            </a:r>
            <a:endParaRPr kumimoji="0"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400" dirty="0"/>
              <a:t>Convergence with performance and security testing (especially with mobile)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400" dirty="0"/>
              <a:t>Multi competency focus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93292" y="4495800"/>
            <a:ext cx="365030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en-US" sz="1400" b="1" dirty="0">
                <a:solidFill>
                  <a:schemeClr val="accent4"/>
                </a:solidFill>
              </a:rPr>
              <a:t>Automation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GUI automation will decrease substantially in favor of API testing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Business Process &amp; Instance based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Scriptless, Touchless (Self Healing)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Visual based testing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End to End – Ecosystem wide</a:t>
            </a:r>
            <a:endParaRPr kumimoji="0" lang="en-US" sz="14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5198" y="923496"/>
            <a:ext cx="3731499" cy="16373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en-US" sz="1400" b="1" dirty="0">
                <a:solidFill>
                  <a:schemeClr val="accent3"/>
                </a:solidFill>
              </a:rPr>
              <a:t>Functional and non functional shift left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Unit testing from 50-60% to 100% for new custom code development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Simulation and service virtualization will embed itself in dev-testing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Manual will become all exploratory testing (no more than 10-20% total testing)</a:t>
            </a:r>
            <a:endParaRPr kumimoji="0" lang="en-US" sz="14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53400" y="923496"/>
            <a:ext cx="3052482" cy="9048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en-US" sz="1400" b="1" dirty="0">
                <a:solidFill>
                  <a:schemeClr val="accent6">
                    <a:lumMod val="75000"/>
                  </a:schemeClr>
                </a:solidFill>
              </a:rPr>
              <a:t>Shift right 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dirty="0"/>
              <a:t>AI / ML based Test Optimization, Automation, Defect Prediction, Defect Prevention</a:t>
            </a:r>
            <a:endParaRPr kumimoji="0" lang="en-US" sz="14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1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2190" y="2743221"/>
            <a:ext cx="11791212" cy="1593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8" tIns="45718" rIns="91398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tIns="107904" anchor="ctr" anchorCtr="0">
            <a:normAutofit/>
          </a:bodyPr>
          <a:lstStyle/>
          <a:p>
            <a:r>
              <a:rPr lang="en-US" dirty="0"/>
              <a:t>Differentiating Strategies to Address Dramatically Changing Needs </a:t>
            </a:r>
          </a:p>
        </p:txBody>
      </p:sp>
      <p:sp>
        <p:nvSpPr>
          <p:cNvPr id="168" name="Blue 3"/>
          <p:cNvSpPr/>
          <p:nvPr/>
        </p:nvSpPr>
        <p:spPr>
          <a:xfrm>
            <a:off x="9813030" y="754244"/>
            <a:ext cx="1906183" cy="2141359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65000">
                <a:srgbClr val="C2CEE6">
                  <a:tint val="23500"/>
                  <a:satMod val="160000"/>
                  <a:alpha val="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91370" tIns="1096323" rIns="91370" bIns="0" rtlCol="0" anchor="t" anchorCtr="0"/>
          <a:lstStyle/>
          <a:p>
            <a:pPr algn="ctr" defTabSz="609059" fontAlgn="base">
              <a:spcBef>
                <a:spcPct val="0"/>
              </a:spcBef>
              <a:spcAft>
                <a:spcPts val="1200"/>
              </a:spcAft>
              <a:defRPr/>
            </a:pPr>
            <a:endParaRPr kumimoji="0" lang="en-US" sz="12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9" name="Blue 3"/>
          <p:cNvSpPr/>
          <p:nvPr/>
        </p:nvSpPr>
        <p:spPr>
          <a:xfrm>
            <a:off x="7522749" y="754243"/>
            <a:ext cx="1906183" cy="2047628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65000">
                <a:srgbClr val="C2CEE6">
                  <a:tint val="23500"/>
                  <a:satMod val="160000"/>
                  <a:alpha val="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91370" tIns="1096323" rIns="91370" bIns="0" rtlCol="0" anchor="t" anchorCtr="0"/>
          <a:lstStyle/>
          <a:p>
            <a:pPr algn="ctr" defTabSz="609059" fontAlgn="base">
              <a:spcBef>
                <a:spcPct val="0"/>
              </a:spcBef>
              <a:spcAft>
                <a:spcPts val="1200"/>
              </a:spcAft>
              <a:defRPr/>
            </a:pPr>
            <a:endParaRPr kumimoji="0" lang="en-US" sz="1200" b="1" kern="0" dirty="0">
              <a:solidFill>
                <a:srgbClr val="A8B9C8"/>
              </a:solidFill>
              <a:latin typeface="Arial"/>
            </a:endParaRPr>
          </a:p>
        </p:txBody>
      </p:sp>
      <p:sp>
        <p:nvSpPr>
          <p:cNvPr id="170" name="Blue 4"/>
          <p:cNvSpPr/>
          <p:nvPr/>
        </p:nvSpPr>
        <p:spPr>
          <a:xfrm>
            <a:off x="5261916" y="754244"/>
            <a:ext cx="1906183" cy="2141359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65000">
                <a:srgbClr val="C2CEE6">
                  <a:tint val="23500"/>
                  <a:satMod val="160000"/>
                  <a:alpha val="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91370" tIns="1096323" rIns="91370" bIns="0" rtlCol="0" anchor="t" anchorCtr="0"/>
          <a:lstStyle/>
          <a:p>
            <a:pPr algn="ctr" defTabSz="609059" fontAlgn="base">
              <a:spcBef>
                <a:spcPct val="0"/>
              </a:spcBef>
              <a:spcAft>
                <a:spcPts val="1200"/>
              </a:spcAft>
              <a:defRPr/>
            </a:pPr>
            <a:endParaRPr kumimoji="0" lang="en-US" sz="1200" b="1" kern="0" dirty="0">
              <a:solidFill>
                <a:srgbClr val="95D050"/>
              </a:solidFill>
              <a:latin typeface="Arial"/>
            </a:endParaRPr>
          </a:p>
        </p:txBody>
      </p:sp>
      <p:sp>
        <p:nvSpPr>
          <p:cNvPr id="171" name="Blue1"/>
          <p:cNvSpPr/>
          <p:nvPr/>
        </p:nvSpPr>
        <p:spPr>
          <a:xfrm>
            <a:off x="624016" y="754244"/>
            <a:ext cx="1906183" cy="2141359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65000">
                <a:srgbClr val="C2CEE6">
                  <a:tint val="23500"/>
                  <a:satMod val="160000"/>
                  <a:alpha val="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91370" tIns="1096323" rIns="91370" bIns="0" rtlCol="0" anchor="t" anchorCtr="0"/>
          <a:lstStyle/>
          <a:p>
            <a:pPr algn="ctr" defTabSz="609059" fontAlgn="base">
              <a:spcBef>
                <a:spcPct val="0"/>
              </a:spcBef>
              <a:spcAft>
                <a:spcPts val="1200"/>
              </a:spcAft>
              <a:defRPr/>
            </a:pPr>
            <a:endParaRPr kumimoji="0" lang="en-US" sz="1600" b="1" kern="0" dirty="0">
              <a:solidFill>
                <a:srgbClr val="000000"/>
              </a:solidFill>
              <a:latin typeface="Arial"/>
            </a:endParaRPr>
          </a:p>
          <a:p>
            <a:pPr algn="ctr" defTabSz="609059" fontAlgn="base">
              <a:spcBef>
                <a:spcPct val="0"/>
              </a:spcBef>
              <a:spcAft>
                <a:spcPts val="1200"/>
              </a:spcAft>
              <a:defRPr/>
            </a:pPr>
            <a:endParaRPr kumimoji="0" lang="en-US" sz="12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Trapezoid 172"/>
          <p:cNvSpPr/>
          <p:nvPr/>
        </p:nvSpPr>
        <p:spPr>
          <a:xfrm rot="10800000">
            <a:off x="688823" y="2311405"/>
            <a:ext cx="1773177" cy="363467"/>
          </a:xfrm>
          <a:prstGeom prst="trapezoid">
            <a:avLst>
              <a:gd name="adj" fmla="val 906678"/>
            </a:avLst>
          </a:pr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609059" fontAlgn="base">
              <a:spcBef>
                <a:spcPct val="0"/>
              </a:spcBef>
              <a:spcAft>
                <a:spcPts val="600"/>
              </a:spcAft>
              <a:defRPr/>
            </a:pPr>
            <a:endParaRPr kumimoji="0" lang="en-US" sz="11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rapezoid 173"/>
          <p:cNvSpPr/>
          <p:nvPr/>
        </p:nvSpPr>
        <p:spPr>
          <a:xfrm rot="10800000">
            <a:off x="5323682" y="2311405"/>
            <a:ext cx="1773177" cy="363467"/>
          </a:xfrm>
          <a:prstGeom prst="trapezoid">
            <a:avLst>
              <a:gd name="adj" fmla="val 906678"/>
            </a:avLst>
          </a:pr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609059" fontAlgn="base">
              <a:spcBef>
                <a:spcPct val="0"/>
              </a:spcBef>
              <a:spcAft>
                <a:spcPts val="600"/>
              </a:spcAft>
              <a:defRPr/>
            </a:pPr>
            <a:endParaRPr kumimoji="0" lang="en-US" sz="11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Trapezoid 174"/>
          <p:cNvSpPr/>
          <p:nvPr/>
        </p:nvSpPr>
        <p:spPr>
          <a:xfrm rot="10800000">
            <a:off x="7596359" y="2311405"/>
            <a:ext cx="1773177" cy="363467"/>
          </a:xfrm>
          <a:prstGeom prst="trapezoid">
            <a:avLst>
              <a:gd name="adj" fmla="val 906678"/>
            </a:avLst>
          </a:pr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609059" fontAlgn="base">
              <a:spcBef>
                <a:spcPct val="0"/>
              </a:spcBef>
              <a:spcAft>
                <a:spcPts val="600"/>
              </a:spcAft>
              <a:defRPr/>
            </a:pPr>
            <a:endParaRPr kumimoji="0" lang="en-US" sz="11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rapezoid 175"/>
          <p:cNvSpPr/>
          <p:nvPr/>
        </p:nvSpPr>
        <p:spPr>
          <a:xfrm rot="10800000">
            <a:off x="9860585" y="2311405"/>
            <a:ext cx="1773177" cy="363467"/>
          </a:xfrm>
          <a:prstGeom prst="trapezoid">
            <a:avLst>
              <a:gd name="adj" fmla="val 906678"/>
            </a:avLst>
          </a:pr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609059" fontAlgn="base">
              <a:spcBef>
                <a:spcPct val="0"/>
              </a:spcBef>
              <a:spcAft>
                <a:spcPts val="600"/>
              </a:spcAft>
              <a:defRPr/>
            </a:pPr>
            <a:endParaRPr kumimoji="0" lang="en-US" sz="11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625685" y="765224"/>
            <a:ext cx="1905128" cy="0"/>
          </a:xfrm>
          <a:prstGeom prst="line">
            <a:avLst/>
          </a:prstGeom>
          <a:noFill/>
          <a:ln w="19050" cap="flat" cmpd="sng" algn="ctr">
            <a:solidFill>
              <a:srgbClr val="0080B1"/>
            </a:solidFill>
            <a:prstDash val="solid"/>
          </a:ln>
          <a:effectLst/>
        </p:spPr>
      </p:cxnSp>
      <p:cxnSp>
        <p:nvCxnSpPr>
          <p:cNvPr id="178" name="Straight Connector 177"/>
          <p:cNvCxnSpPr/>
          <p:nvPr/>
        </p:nvCxnSpPr>
        <p:spPr>
          <a:xfrm>
            <a:off x="5303165" y="765224"/>
            <a:ext cx="1906973" cy="0"/>
          </a:xfrm>
          <a:prstGeom prst="line">
            <a:avLst/>
          </a:prstGeom>
          <a:noFill/>
          <a:ln w="19050" cap="flat" cmpd="sng" algn="ctr">
            <a:solidFill>
              <a:srgbClr val="E6B600"/>
            </a:solidFill>
            <a:prstDash val="solid"/>
          </a:ln>
          <a:effectLst/>
        </p:spPr>
      </p:cxnSp>
      <p:cxnSp>
        <p:nvCxnSpPr>
          <p:cNvPr id="179" name="Straight Connector 178"/>
          <p:cNvCxnSpPr/>
          <p:nvPr/>
        </p:nvCxnSpPr>
        <p:spPr>
          <a:xfrm>
            <a:off x="7575095" y="765224"/>
            <a:ext cx="1882932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</a:ln>
          <a:effectLst/>
        </p:spPr>
      </p:cxnSp>
      <p:cxnSp>
        <p:nvCxnSpPr>
          <p:cNvPr id="180" name="Straight Connector 179"/>
          <p:cNvCxnSpPr/>
          <p:nvPr/>
        </p:nvCxnSpPr>
        <p:spPr>
          <a:xfrm>
            <a:off x="9856181" y="765224"/>
            <a:ext cx="1898520" cy="0"/>
          </a:xfrm>
          <a:prstGeom prst="line">
            <a:avLst/>
          </a:prstGeom>
          <a:noFill/>
          <a:ln w="19050" cap="flat" cmpd="sng" algn="ctr">
            <a:solidFill>
              <a:srgbClr val="BC4328"/>
            </a:solidFill>
            <a:prstDash val="solid"/>
          </a:ln>
          <a:effectLst/>
        </p:spPr>
      </p:cxnSp>
      <p:sp>
        <p:nvSpPr>
          <p:cNvPr id="208" name="Blue 2"/>
          <p:cNvSpPr/>
          <p:nvPr/>
        </p:nvSpPr>
        <p:spPr>
          <a:xfrm>
            <a:off x="3009384" y="754241"/>
            <a:ext cx="1906183" cy="2228504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65000">
                <a:srgbClr val="C2CEE6">
                  <a:tint val="23500"/>
                  <a:satMod val="160000"/>
                  <a:alpha val="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91370" tIns="1096323" rIns="91370" bIns="0" rtlCol="0" anchor="t" anchorCtr="0"/>
          <a:lstStyle/>
          <a:p>
            <a:pPr algn="ctr" defTabSz="609059" fontAlgn="base">
              <a:spcBef>
                <a:spcPct val="0"/>
              </a:spcBef>
              <a:spcAft>
                <a:spcPts val="1200"/>
              </a:spcAft>
              <a:defRPr/>
            </a:pPr>
            <a:endParaRPr kumimoji="0" lang="en-US" sz="1200" b="1" kern="0" dirty="0">
              <a:solidFill>
                <a:srgbClr val="37BEEB"/>
              </a:solidFill>
              <a:latin typeface="Arial"/>
            </a:endParaRPr>
          </a:p>
        </p:txBody>
      </p:sp>
      <p:sp>
        <p:nvSpPr>
          <p:cNvPr id="209" name="Trapezoid 208"/>
          <p:cNvSpPr/>
          <p:nvPr/>
        </p:nvSpPr>
        <p:spPr>
          <a:xfrm rot="10800000">
            <a:off x="3056969" y="2311405"/>
            <a:ext cx="1773177" cy="363467"/>
          </a:xfrm>
          <a:prstGeom prst="trapezoid">
            <a:avLst>
              <a:gd name="adj" fmla="val 906678"/>
            </a:avLst>
          </a:pr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609059" fontAlgn="base">
              <a:spcBef>
                <a:spcPct val="0"/>
              </a:spcBef>
              <a:spcAft>
                <a:spcPts val="600"/>
              </a:spcAft>
              <a:defRPr/>
            </a:pPr>
            <a:endParaRPr kumimoji="0" lang="en-US" sz="11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3045202" y="765224"/>
            <a:ext cx="1906903" cy="0"/>
          </a:xfrm>
          <a:prstGeom prst="line">
            <a:avLst/>
          </a:prstGeom>
          <a:noFill/>
          <a:ln w="19050" cap="flat" cmpd="sng" algn="ctr">
            <a:solidFill>
              <a:srgbClr val="0F1C50"/>
            </a:solidFill>
            <a:prstDash val="solid"/>
          </a:ln>
          <a:effectLst/>
        </p:spPr>
      </p:cxnSp>
      <p:sp>
        <p:nvSpPr>
          <p:cNvPr id="215" name="Rectangle 214"/>
          <p:cNvSpPr/>
          <p:nvPr/>
        </p:nvSpPr>
        <p:spPr>
          <a:xfrm rot="16200000">
            <a:off x="1799300" y="1199472"/>
            <a:ext cx="1262455" cy="38653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21826" tIns="60913" rIns="121826" bIns="60913" rtlCol="0" anchor="ctr"/>
          <a:lstStyle/>
          <a:p>
            <a:pPr algn="ctr" defTabSz="6090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1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Compliance, Growth &amp; Profit.</a:t>
            </a:r>
          </a:p>
        </p:txBody>
      </p:sp>
      <p:sp>
        <p:nvSpPr>
          <p:cNvPr id="216" name="Rectangle 215"/>
          <p:cNvSpPr/>
          <p:nvPr/>
        </p:nvSpPr>
        <p:spPr>
          <a:xfrm rot="16200000">
            <a:off x="4169532" y="1201988"/>
            <a:ext cx="1262455" cy="38653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21826" tIns="60913" rIns="121826" bIns="60913" rtlCol="0" anchor="ctr"/>
          <a:lstStyle/>
          <a:p>
            <a:pPr algn="ctr" defTabSz="6090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1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Experience, Growth</a:t>
            </a:r>
          </a:p>
        </p:txBody>
      </p:sp>
      <p:sp>
        <p:nvSpPr>
          <p:cNvPr id="217" name="Rectangle 216"/>
          <p:cNvSpPr/>
          <p:nvPr/>
        </p:nvSpPr>
        <p:spPr>
          <a:xfrm rot="16200000">
            <a:off x="6386133" y="1202299"/>
            <a:ext cx="1262455" cy="38653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21826" tIns="60913" rIns="121826" bIns="60913" rtlCol="0" anchor="ctr"/>
          <a:lstStyle/>
          <a:p>
            <a:pPr algn="ctr" defTabSz="6090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1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Experience, Value Generation</a:t>
            </a:r>
          </a:p>
        </p:txBody>
      </p:sp>
      <p:sp>
        <p:nvSpPr>
          <p:cNvPr id="218" name="Rectangle 217"/>
          <p:cNvSpPr/>
          <p:nvPr/>
        </p:nvSpPr>
        <p:spPr>
          <a:xfrm rot="16200000">
            <a:off x="8658073" y="1202299"/>
            <a:ext cx="1262455" cy="38653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21826" tIns="60913" rIns="121826" bIns="60913" rtlCol="0" anchor="ctr"/>
          <a:lstStyle/>
          <a:p>
            <a:pPr algn="ctr" defTabSz="6090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1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All</a:t>
            </a:r>
          </a:p>
        </p:txBody>
      </p:sp>
      <p:sp>
        <p:nvSpPr>
          <p:cNvPr id="219" name="Rectangle 218"/>
          <p:cNvSpPr/>
          <p:nvPr/>
        </p:nvSpPr>
        <p:spPr>
          <a:xfrm rot="16200000">
            <a:off x="10986533" y="1202299"/>
            <a:ext cx="1262455" cy="38653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21826" tIns="60913" rIns="121826" bIns="60913" rtlCol="0" anchor="ctr"/>
          <a:lstStyle/>
          <a:p>
            <a:pPr algn="ctr" defTabSz="6090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100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All</a:t>
            </a:r>
          </a:p>
        </p:txBody>
      </p:sp>
      <p:pic>
        <p:nvPicPr>
          <p:cNvPr id="220" name="Picture 3" descr="C:\Users\073515\AppData\Local\Microsoft\Windows\Temporary Internet Files\Content.IE5\132KMLRH\3d-pushpin-m-1003[1]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3667" y1="66000" x2="23667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3519" y="579027"/>
            <a:ext cx="583265" cy="38884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3" descr="C:\Users\073515\AppData\Local\Microsoft\Windows\Temporary Internet Files\Content.IE5\132KMLRH\3d-pushpin-m-1003[1]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3667" y1="66000" x2="23667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5720" y="584019"/>
            <a:ext cx="583265" cy="38884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3" descr="C:\Users\073515\AppData\Local\Microsoft\Windows\Temporary Internet Files\Content.IE5\132KMLRH\3d-pushpin-m-1003[1]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3667" y1="66000" x2="23667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5520" y="579027"/>
            <a:ext cx="583265" cy="38884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3" descr="C:\Users\073515\AppData\Local\Microsoft\Windows\Temporary Internet Files\Content.IE5\132KMLRH\3d-pushpin-m-1003[1]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3667" y1="66000" x2="23667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5252" y="579027"/>
            <a:ext cx="583265" cy="38884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997" y="1752600"/>
            <a:ext cx="1581139" cy="830997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algn="ctr" defTabSz="609059" fontAlgn="base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sz="1600" b="1" kern="0" dirty="0">
                <a:solidFill>
                  <a:srgbClr val="000000"/>
                </a:solidFill>
              </a:rPr>
              <a:t>Digital Business Assurance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056941" y="1815824"/>
            <a:ext cx="1495923" cy="584775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algn="ctr" defTabSz="609059" fontAlgn="base">
              <a:spcBef>
                <a:spcPct val="0"/>
              </a:spcBef>
              <a:spcAft>
                <a:spcPts val="1200"/>
              </a:spcAft>
            </a:pPr>
            <a:r>
              <a:rPr kumimoji="0" lang="en-US" sz="1600" b="1" kern="0" dirty="0">
                <a:solidFill>
                  <a:srgbClr val="000000"/>
                </a:solidFill>
              </a:rPr>
              <a:t>Dev “Test” Ops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5266242" y="1815805"/>
            <a:ext cx="1707167" cy="338555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algn="ctr" defTabSz="609059" fontAlgn="base">
              <a:spcBef>
                <a:spcPct val="0"/>
              </a:spcBef>
              <a:spcAft>
                <a:spcPts val="1200"/>
              </a:spcAft>
            </a:pPr>
            <a:r>
              <a:rPr kumimoji="0" lang="en-US" sz="1600" b="1" kern="0" dirty="0">
                <a:solidFill>
                  <a:srgbClr val="000000"/>
                </a:solidFill>
              </a:rPr>
              <a:t>Intelligent QA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7669667" y="1793253"/>
            <a:ext cx="1475084" cy="584771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algn="ctr" defTabSz="609059" fontAlgn="base">
              <a:spcBef>
                <a:spcPct val="0"/>
              </a:spcBef>
              <a:spcAft>
                <a:spcPts val="1200"/>
              </a:spcAft>
            </a:pPr>
            <a:r>
              <a:rPr kumimoji="0" lang="en-US" sz="1600" b="1" kern="0" dirty="0">
                <a:solidFill>
                  <a:srgbClr val="000000"/>
                </a:solidFill>
              </a:rPr>
              <a:t>Digital Asset Reliability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9817937" y="1767397"/>
            <a:ext cx="1681763" cy="830993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algn="ctr" defTabSz="609059" fontAlgn="base">
              <a:spcBef>
                <a:spcPct val="0"/>
              </a:spcBef>
              <a:spcAft>
                <a:spcPts val="1200"/>
              </a:spcAft>
            </a:pPr>
            <a:r>
              <a:rPr kumimoji="0" lang="en-US" sz="1600" b="1" kern="0" dirty="0">
                <a:solidFill>
                  <a:srgbClr val="000000"/>
                </a:solidFill>
              </a:rPr>
              <a:t>Value Driven Quality Assurance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128" y="2776164"/>
            <a:ext cx="2019664" cy="1564527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  <a:defRPr/>
            </a:pPr>
            <a:r>
              <a:rPr kumimoji="0" lang="en-AU" sz="1400" kern="0" dirty="0">
                <a:solidFill>
                  <a:srgbClr val="000000"/>
                </a:solidFill>
              </a:rPr>
              <a:t>Identify, map and validate business processes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  <a:defRPr/>
            </a:pPr>
            <a:r>
              <a:rPr kumimoji="0" lang="en-AU" sz="1400" kern="0" dirty="0">
                <a:solidFill>
                  <a:srgbClr val="000000"/>
                </a:solidFill>
              </a:rPr>
              <a:t>Compliance Monitoring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  <a:defRPr/>
            </a:pPr>
            <a:r>
              <a:rPr kumimoji="0" lang="en-AU" sz="1400" kern="0" dirty="0">
                <a:solidFill>
                  <a:srgbClr val="000000"/>
                </a:solidFill>
              </a:rPr>
              <a:t>Market Readiness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5542" y="2772161"/>
            <a:ext cx="2029591" cy="1564527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Design test first, code later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Continuous Integration / Continuous Delivery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Expand scope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6227" y="2779719"/>
            <a:ext cx="1944385" cy="1259315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Predictive analytics from historical test assets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Optimize test suite and coverage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9321" y="2779733"/>
            <a:ext cx="2058987" cy="1528620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Performance Testing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Security Testing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Infrastructure Testing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TDM, TEM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Remote mobility  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9817962" y="2743222"/>
            <a:ext cx="1869921" cy="1474759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Collaborate to build centralized, federated or virtual </a:t>
            </a:r>
            <a:r>
              <a:rPr kumimoji="0" lang="en-AU" sz="1400" kern="0" dirty="0" err="1">
                <a:solidFill>
                  <a:srgbClr val="000000"/>
                </a:solidFill>
              </a:rPr>
              <a:t>COEs</a:t>
            </a:r>
            <a:endParaRPr kumimoji="0" lang="en-AU" sz="1400" kern="0" dirty="0">
              <a:solidFill>
                <a:srgbClr val="000000"/>
              </a:solidFill>
            </a:endParaRPr>
          </a:p>
          <a:p>
            <a:pPr marL="111033" indent="-111033" defTabSz="609059" fontAlgn="base">
              <a:spcBef>
                <a:spcPts val="100"/>
              </a:spcBef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kumimoji="0" lang="en-AU" sz="1400" kern="0" dirty="0">
                <a:solidFill>
                  <a:srgbClr val="000000"/>
                </a:solidFill>
              </a:rPr>
              <a:t>Outcome based full service models    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-68460" y="3175664"/>
            <a:ext cx="1005319" cy="338550"/>
          </a:xfrm>
          <a:prstGeom prst="rect">
            <a:avLst/>
          </a:prstGeom>
        </p:spPr>
        <p:txBody>
          <a:bodyPr wrap="none" lIns="91398" tIns="45718" rIns="91398" bIns="45718">
            <a:spAutoFit/>
          </a:bodyPr>
          <a:lstStyle/>
          <a:p>
            <a:r>
              <a:rPr kumimoji="0" lang="en-AU" sz="1600" b="1" kern="0" dirty="0">
                <a:solidFill>
                  <a:srgbClr val="000000"/>
                </a:solidFill>
              </a:rPr>
              <a:t>Solution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05317" y="4353092"/>
            <a:ext cx="2547533" cy="1195195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  <a:defRPr/>
            </a:pPr>
            <a:r>
              <a:rPr kumimoji="0" lang="en-AU" sz="1300" kern="0" dirty="0" err="1">
                <a:solidFill>
                  <a:srgbClr val="000000"/>
                </a:solidFill>
              </a:rPr>
              <a:t>TDO</a:t>
            </a:r>
            <a:r>
              <a:rPr kumimoji="0" lang="en-AU" sz="1300" kern="0" dirty="0">
                <a:solidFill>
                  <a:srgbClr val="000000"/>
                </a:solidFill>
              </a:rPr>
              <a:t>, </a:t>
            </a:r>
            <a:r>
              <a:rPr kumimoji="0" lang="en-AU" sz="1300" kern="0" dirty="0" err="1">
                <a:solidFill>
                  <a:srgbClr val="000000"/>
                </a:solidFill>
              </a:rPr>
              <a:t>Uptimizer</a:t>
            </a:r>
            <a:r>
              <a:rPr kumimoji="0" lang="en-AU" sz="1300" kern="0" dirty="0">
                <a:solidFill>
                  <a:srgbClr val="000000"/>
                </a:solidFill>
              </a:rPr>
              <a:t>, </a:t>
            </a:r>
            <a:r>
              <a:rPr kumimoji="0" lang="en-AU" sz="1300" kern="0" dirty="0" err="1">
                <a:solidFill>
                  <a:srgbClr val="000000"/>
                </a:solidFill>
              </a:rPr>
              <a:t>Hotpac</a:t>
            </a:r>
            <a:r>
              <a:rPr kumimoji="0" lang="en-AU" sz="1300" kern="0" dirty="0">
                <a:solidFill>
                  <a:srgbClr val="000000"/>
                </a:solidFill>
              </a:rPr>
              <a:t> </a:t>
            </a:r>
            <a:r>
              <a:rPr kumimoji="0" lang="en-AU" sz="1300" kern="0" dirty="0" err="1">
                <a:solidFill>
                  <a:srgbClr val="000000"/>
                </a:solidFill>
              </a:rPr>
              <a:t>Analyzer</a:t>
            </a:r>
            <a:r>
              <a:rPr kumimoji="0" lang="en-AU" sz="1300" kern="0" dirty="0">
                <a:solidFill>
                  <a:srgbClr val="000000"/>
                </a:solidFill>
              </a:rPr>
              <a:t>, </a:t>
            </a:r>
            <a:r>
              <a:rPr kumimoji="0" lang="en-AU" sz="1300" kern="0" dirty="0" err="1">
                <a:solidFill>
                  <a:srgbClr val="000000"/>
                </a:solidFill>
              </a:rPr>
              <a:t>QCertify</a:t>
            </a:r>
            <a:endParaRPr kumimoji="0" lang="en-AU" sz="1300" kern="0" dirty="0">
              <a:solidFill>
                <a:srgbClr val="000000"/>
              </a:solidFill>
            </a:endParaRPr>
          </a:p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  <a:defRPr/>
            </a:pPr>
            <a:r>
              <a:rPr kumimoji="0" lang="en-AU" sz="1300" kern="0" dirty="0">
                <a:solidFill>
                  <a:srgbClr val="000000"/>
                </a:solidFill>
              </a:rPr>
              <a:t>Payment Engine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  <a:defRPr/>
            </a:pPr>
            <a:r>
              <a:rPr kumimoji="0" lang="en-AU" sz="1300" kern="0" dirty="0">
                <a:solidFill>
                  <a:srgbClr val="000000"/>
                </a:solidFill>
              </a:rPr>
              <a:t>EBT, Customer Friction  Factor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5542" y="4414128"/>
            <a:ext cx="2029591" cy="1343954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  <a:defRPr/>
            </a:pPr>
            <a:r>
              <a:rPr kumimoji="0" lang="en-AU" sz="1300" kern="0" dirty="0">
                <a:solidFill>
                  <a:srgbClr val="000000"/>
                </a:solidFill>
              </a:rPr>
              <a:t>ATDD, BDD, TDD, T3A, O2T, Robot Automation Frameworks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  <a:defRPr/>
            </a:pPr>
            <a:r>
              <a:rPr kumimoji="0" lang="en-AU" sz="1300" kern="0" dirty="0">
                <a:solidFill>
                  <a:srgbClr val="000000"/>
                </a:solidFill>
              </a:rPr>
              <a:t>Collaborative Continuous Delivery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81680" y="4400028"/>
            <a:ext cx="1928927" cy="943844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</a:pPr>
            <a:r>
              <a:rPr kumimoji="0" lang="en-AU" sz="1300" kern="0" dirty="0">
                <a:solidFill>
                  <a:srgbClr val="000000"/>
                </a:solidFill>
              </a:rPr>
              <a:t>CRESTA (Machine Learning)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</a:pPr>
            <a:r>
              <a:rPr kumimoji="0" lang="en-AU" sz="1300" kern="0" dirty="0">
                <a:solidFill>
                  <a:srgbClr val="000000"/>
                </a:solidFill>
              </a:rPr>
              <a:t>NLP, Text Analytics, Real Time QA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22720" y="4414125"/>
            <a:ext cx="2065589" cy="795085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</a:pPr>
            <a:r>
              <a:rPr kumimoji="0" lang="en-US" sz="1300" kern="0" dirty="0">
                <a:solidFill>
                  <a:srgbClr val="000000"/>
                </a:solidFill>
              </a:rPr>
              <a:t>LISA, Remote </a:t>
            </a:r>
            <a:r>
              <a:rPr kumimoji="0" lang="en-US" sz="1300" kern="0" dirty="0" err="1">
                <a:solidFill>
                  <a:srgbClr val="000000"/>
                </a:solidFill>
              </a:rPr>
              <a:t>TestKit</a:t>
            </a:r>
            <a:r>
              <a:rPr kumimoji="0" lang="en-US" sz="1300" kern="0" dirty="0">
                <a:solidFill>
                  <a:srgbClr val="000000"/>
                </a:solidFill>
              </a:rPr>
              <a:t>  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</a:pPr>
            <a:r>
              <a:rPr kumimoji="0" lang="en-US" sz="1300" kern="0" dirty="0">
                <a:solidFill>
                  <a:srgbClr val="000000"/>
                </a:solidFill>
              </a:rPr>
              <a:t>NTT DATA </a:t>
            </a:r>
            <a:r>
              <a:rPr kumimoji="0" lang="en-US" sz="1300" kern="0" dirty="0" err="1">
                <a:solidFill>
                  <a:srgbClr val="000000"/>
                </a:solidFill>
              </a:rPr>
              <a:t>Intelliperf</a:t>
            </a:r>
            <a:endParaRPr kumimoji="0" lang="en-US" sz="1300" kern="0" dirty="0">
              <a:solidFill>
                <a:srgbClr val="000000"/>
              </a:solidFill>
            </a:endParaRPr>
          </a:p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</a:pPr>
            <a:r>
              <a:rPr kumimoji="0" lang="en-US" sz="1300" kern="0" dirty="0">
                <a:solidFill>
                  <a:srgbClr val="000000"/>
                </a:solidFill>
              </a:rPr>
              <a:t>NTT DATA TDMS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59982" y="4414143"/>
            <a:ext cx="2203420" cy="795085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</a:pPr>
            <a:r>
              <a:rPr kumimoji="0" lang="en-US" sz="1300" kern="0" dirty="0">
                <a:solidFill>
                  <a:srgbClr val="000000"/>
                </a:solidFill>
              </a:rPr>
              <a:t>Maturity Benchmarking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</a:pPr>
            <a:r>
              <a:rPr kumimoji="0" lang="en-US" sz="1300" kern="0" dirty="0">
                <a:solidFill>
                  <a:srgbClr val="000000"/>
                </a:solidFill>
              </a:rPr>
              <a:t>Testing As A Service</a:t>
            </a:r>
          </a:p>
          <a:p>
            <a:pPr marL="111033" indent="-111033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itchFamily="2" charset="2"/>
              <a:buChar char="§"/>
            </a:pPr>
            <a:r>
              <a:rPr kumimoji="0" lang="en-US" sz="1300" kern="0" dirty="0">
                <a:solidFill>
                  <a:srgbClr val="000000"/>
                </a:solidFill>
              </a:rPr>
              <a:t>NTT DATA QUANTM</a:t>
            </a:r>
          </a:p>
        </p:txBody>
      </p:sp>
      <p:sp>
        <p:nvSpPr>
          <p:cNvPr id="85" name="Rectangle 84"/>
          <p:cNvSpPr/>
          <p:nvPr/>
        </p:nvSpPr>
        <p:spPr>
          <a:xfrm rot="16200000">
            <a:off x="68597" y="4693212"/>
            <a:ext cx="731206" cy="338550"/>
          </a:xfrm>
          <a:prstGeom prst="rect">
            <a:avLst/>
          </a:prstGeom>
        </p:spPr>
        <p:txBody>
          <a:bodyPr wrap="none" lIns="91398" tIns="45718" rIns="91398" bIns="45718">
            <a:spAutoFit/>
          </a:bodyPr>
          <a:lstStyle/>
          <a:p>
            <a:r>
              <a:rPr kumimoji="0" lang="en-AU" sz="1600" b="1" kern="0" dirty="0">
                <a:solidFill>
                  <a:srgbClr val="000000"/>
                </a:solidFill>
              </a:rPr>
              <a:t>Tools</a:t>
            </a:r>
            <a:endParaRPr lang="en-US" sz="1800" dirty="0"/>
          </a:p>
        </p:txBody>
      </p:sp>
      <p:sp>
        <p:nvSpPr>
          <p:cNvPr id="86" name="Rectangle 85"/>
          <p:cNvSpPr/>
          <p:nvPr/>
        </p:nvSpPr>
        <p:spPr>
          <a:xfrm>
            <a:off x="172190" y="5484828"/>
            <a:ext cx="11791212" cy="830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8" tIns="45718" rIns="91398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00"/>
          </a:p>
        </p:txBody>
      </p:sp>
      <p:sp>
        <p:nvSpPr>
          <p:cNvPr id="87" name="Rectangle 86"/>
          <p:cNvSpPr/>
          <p:nvPr/>
        </p:nvSpPr>
        <p:spPr>
          <a:xfrm rot="16200000">
            <a:off x="-56027" y="5734476"/>
            <a:ext cx="994098" cy="338550"/>
          </a:xfrm>
          <a:prstGeom prst="rect">
            <a:avLst/>
          </a:prstGeom>
        </p:spPr>
        <p:txBody>
          <a:bodyPr wrap="none" lIns="91398" tIns="45718" rIns="91398" bIns="45718">
            <a:spAutoFit/>
          </a:bodyPr>
          <a:lstStyle/>
          <a:p>
            <a:r>
              <a:rPr kumimoji="0" lang="en-AU" sz="1600" b="1" kern="0" dirty="0">
                <a:solidFill>
                  <a:srgbClr val="000000"/>
                </a:solidFill>
              </a:rPr>
              <a:t>Benefits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24013" y="5621446"/>
            <a:ext cx="1999779" cy="738660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71366" indent="-171366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</a:pPr>
            <a:r>
              <a:rPr kumimoji="0" lang="en-AU" sz="1400" kern="0" dirty="0">
                <a:solidFill>
                  <a:srgbClr val="000000"/>
                </a:solidFill>
              </a:rPr>
              <a:t>Improved conformance, reduced risk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75516" y="5624310"/>
            <a:ext cx="1995723" cy="523216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71366" indent="-171366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</a:pPr>
            <a:r>
              <a:rPr kumimoji="0" lang="en-AU" sz="1400" kern="0" dirty="0">
                <a:solidFill>
                  <a:srgbClr val="000000"/>
                </a:solidFill>
              </a:rPr>
              <a:t>Reduced effort, time to deployment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81680" y="5562449"/>
            <a:ext cx="1928927" cy="738660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71366" indent="-171366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</a:pPr>
            <a:r>
              <a:rPr kumimoji="0" lang="en-AU" sz="1400" kern="0" dirty="0">
                <a:solidFill>
                  <a:srgbClr val="000000"/>
                </a:solidFill>
              </a:rPr>
              <a:t>Improved quality, Reduced time to deployment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7748" y="5604285"/>
            <a:ext cx="2016791" cy="523216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71366" indent="-171366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</a:pPr>
            <a:r>
              <a:rPr kumimoji="0" lang="en-AU" sz="1400" kern="0" dirty="0">
                <a:solidFill>
                  <a:srgbClr val="000000"/>
                </a:solidFill>
              </a:rPr>
              <a:t>Reduced time to deployment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60009" y="5641077"/>
            <a:ext cx="1873753" cy="307773"/>
          </a:xfrm>
          <a:prstGeom prst="rect">
            <a:avLst/>
          </a:prstGeom>
        </p:spPr>
        <p:txBody>
          <a:bodyPr wrap="square" lIns="91398" tIns="45718" rIns="91398" bIns="45718">
            <a:spAutoFit/>
          </a:bodyPr>
          <a:lstStyle/>
          <a:p>
            <a:pPr marL="171366" indent="-171366" defTabSz="609059" fontAlgn="base">
              <a:spcBef>
                <a:spcPts val="100"/>
              </a:spcBef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</a:pPr>
            <a:r>
              <a:rPr kumimoji="0" lang="en-AU" sz="1400" kern="0" dirty="0">
                <a:solidFill>
                  <a:srgbClr val="000000"/>
                </a:solidFill>
              </a:rPr>
              <a:t>Reduced cost, risk</a:t>
            </a:r>
          </a:p>
        </p:txBody>
      </p:sp>
      <p:pic>
        <p:nvPicPr>
          <p:cNvPr id="93" name="Picture 3" descr="C:\Users\073515\AppData\Local\Microsoft\Windows\Temporary Internet Files\Content.IE5\132KMLRH\3d-pushpin-m-1003[1]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3667" y1="66000" x2="23667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2118" y="575735"/>
            <a:ext cx="583265" cy="38884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Oval 87"/>
          <p:cNvSpPr/>
          <p:nvPr/>
        </p:nvSpPr>
        <p:spPr>
          <a:xfrm>
            <a:off x="1081945" y="872391"/>
            <a:ext cx="784129" cy="8073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89" name="Picture 88" descr="Image result for business partner icon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6253" y="1037624"/>
            <a:ext cx="476929" cy="4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Oval 89"/>
          <p:cNvSpPr/>
          <p:nvPr/>
        </p:nvSpPr>
        <p:spPr>
          <a:xfrm>
            <a:off x="3449420" y="888363"/>
            <a:ext cx="784129" cy="8073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819" y="1009893"/>
            <a:ext cx="579750" cy="579750"/>
          </a:xfrm>
          <a:prstGeom prst="rect">
            <a:avLst/>
          </a:prstGeom>
        </p:spPr>
      </p:pic>
      <p:sp>
        <p:nvSpPr>
          <p:cNvPr id="92" name="Oval 91"/>
          <p:cNvSpPr/>
          <p:nvPr/>
        </p:nvSpPr>
        <p:spPr>
          <a:xfrm>
            <a:off x="5719897" y="899524"/>
            <a:ext cx="784129" cy="8073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94" name="Picture 4" descr="Image result for customer experience icon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2165" y="1078186"/>
            <a:ext cx="450071" cy="4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Oval 94"/>
          <p:cNvSpPr/>
          <p:nvPr/>
        </p:nvSpPr>
        <p:spPr>
          <a:xfrm>
            <a:off x="7968038" y="880205"/>
            <a:ext cx="784129" cy="8073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96" name="Picture 11" descr="Related image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9346" y="1054685"/>
            <a:ext cx="450071" cy="4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Oval 96"/>
          <p:cNvSpPr/>
          <p:nvPr/>
        </p:nvSpPr>
        <p:spPr>
          <a:xfrm>
            <a:off x="10277629" y="885014"/>
            <a:ext cx="784129" cy="8073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98" name="Picture 2" descr="Image result for predictive icon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3892" y="1063676"/>
            <a:ext cx="450071" cy="4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Artificial Intelligence to Drive Risk Management &amp; Optimization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6967" y="5355279"/>
            <a:ext cx="115824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943816" y="5551799"/>
            <a:ext cx="239717" cy="871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solidFill>
                  <a:srgbClr val="000000"/>
                </a:solidFill>
                <a:latin typeface="Arial"/>
              </a:rPr>
              <a:t>Benefits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9454" y="5449362"/>
            <a:ext cx="4935184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25" indent="-228525" defTabSz="1218774">
              <a:buFont typeface="Arial" panose="020B0604020202020204" pitchFamily="34" charset="0"/>
              <a:buChar char="•"/>
            </a:pPr>
            <a:r>
              <a:rPr lang="en-US" altLang="ja-JP" sz="1400" dirty="0"/>
              <a:t>Identify potential quality gaps prior to the release</a:t>
            </a:r>
          </a:p>
          <a:p>
            <a:pPr marL="228525" indent="-228525" defTabSz="1218774">
              <a:buFont typeface="Arial" panose="020B0604020202020204" pitchFamily="34" charset="0"/>
              <a:buChar char="•"/>
            </a:pPr>
            <a:r>
              <a:rPr lang="en-US" sz="1400" dirty="0"/>
              <a:t>Reduce number of tests while increasing coverage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7633" y="5501547"/>
            <a:ext cx="5697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25" indent="-228525" defTabSz="1218774">
              <a:buFont typeface="Arial" panose="020B0604020202020204" pitchFamily="34" charset="0"/>
              <a:buChar char="•"/>
            </a:pPr>
            <a:r>
              <a:rPr lang="en-US" sz="1400" dirty="0"/>
              <a:t>Analytics driven planning to improve the test effectiveness</a:t>
            </a:r>
          </a:p>
          <a:p>
            <a:pPr marL="228525" indent="-228525" defTabSz="1218774">
              <a:buFont typeface="Arial" panose="020B0604020202020204" pitchFamily="34" charset="0"/>
              <a:buChar char="•"/>
            </a:pPr>
            <a:r>
              <a:rPr lang="en-US" sz="1400" dirty="0"/>
              <a:t>Comprehensive Dashboarding / Reporting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72200" y="4118671"/>
            <a:ext cx="5860475" cy="1185585"/>
            <a:chOff x="4507027" y="1442927"/>
            <a:chExt cx="4395357" cy="889188"/>
          </a:xfrm>
        </p:grpSpPr>
        <p:sp>
          <p:nvSpPr>
            <p:cNvPr id="9" name="TextBox 8"/>
            <p:cNvSpPr txBox="1"/>
            <p:nvPr/>
          </p:nvSpPr>
          <p:spPr>
            <a:xfrm>
              <a:off x="4507027" y="1647794"/>
              <a:ext cx="4395357" cy="6843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66" b="1" dirty="0"/>
                <a:t>Customer : </a:t>
              </a:r>
              <a:r>
                <a:rPr lang="en-US" sz="1066" dirty="0"/>
                <a:t>American multi national banking and financial services corporation</a:t>
              </a:r>
            </a:p>
            <a:p>
              <a:r>
                <a:rPr lang="en-US" sz="1066" b="1" dirty="0"/>
                <a:t>User base : </a:t>
              </a:r>
              <a:r>
                <a:rPr lang="en-US" sz="1066" dirty="0"/>
                <a:t>~23 Million </a:t>
              </a:r>
              <a:r>
                <a:rPr lang="en-US" sz="1067" dirty="0">
                  <a:solidFill>
                    <a:srgbClr val="000000"/>
                  </a:solidFill>
                  <a:latin typeface="Arial" pitchFamily="34" charset="0"/>
                </a:rPr>
                <a:t>bank customers</a:t>
              </a:r>
              <a:endParaRPr lang="en-US" sz="1066" dirty="0"/>
            </a:p>
            <a:p>
              <a:r>
                <a:rPr lang="en-US" sz="1066" b="1" dirty="0"/>
                <a:t>Service offering : </a:t>
              </a:r>
              <a:r>
                <a:rPr lang="en-US" sz="1066" dirty="0"/>
                <a:t>Test Automation, Mobile Testing, Machine Learning</a:t>
              </a:r>
            </a:p>
            <a:p>
              <a:r>
                <a:rPr lang="en-US" sz="1066" b="1" dirty="0"/>
                <a:t>Outcome : ~</a:t>
              </a:r>
              <a:r>
                <a:rPr lang="en-US" sz="1066" dirty="0"/>
                <a:t>95% prediction accuracy of defects. Automated process of project estimation, risk analysis and budgeting through adaptive planning </a:t>
              </a:r>
              <a:endParaRPr lang="en-US" sz="1067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07027" y="1442927"/>
              <a:ext cx="4395356" cy="188665"/>
            </a:xfrm>
            <a:prstGeom prst="rect">
              <a:avLst/>
            </a:pr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FFFFFF"/>
                  </a:solidFill>
                  <a:latin typeface="Arial"/>
                </a:rPr>
                <a:t>Case Study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72200" y="674069"/>
            <a:ext cx="5860475" cy="251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"/>
              </a:rPr>
              <a:t>Sample Defect &amp; Risk Prediction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9268" y="621883"/>
            <a:ext cx="585203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CRESTA (Comprehensive Robotic Engine for Software Test Acceleration) - An innovative analytics driven testing engine leveraging intelligent robotic automation technologies such as Machine Learning, Test Analytics and Natural Language Processing</a:t>
            </a:r>
          </a:p>
        </p:txBody>
      </p:sp>
      <p:pic>
        <p:nvPicPr>
          <p:cNvPr id="26" name="Picture 4" descr="Image result for jubatu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235" y="4611234"/>
            <a:ext cx="1865830" cy="5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438400" y="4693606"/>
            <a:ext cx="342853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i="1" dirty="0" err="1"/>
              <a:t>Jubatus</a:t>
            </a:r>
            <a:r>
              <a:rPr lang="en-US" sz="1050" i="1" dirty="0"/>
              <a:t> is the first open source platform for online distributed machine learning on the data streams of Big Data developed by NTT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533" y="1504933"/>
            <a:ext cx="5485936" cy="299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962945" y="4571153"/>
            <a:ext cx="9925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Powered By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196879"/>
            <a:ext cx="5544767" cy="290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Image result for customer experience icon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44847" y="160648"/>
            <a:ext cx="524520" cy="52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39004" y="6108490"/>
            <a:ext cx="680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(1) For more details you can view this </a:t>
            </a:r>
            <a:r>
              <a:rPr lang="en-US" sz="1400" b="1" dirty="0" smtClean="0">
                <a:hlinkClick r:id="rId6"/>
              </a:rPr>
              <a:t>webinar</a:t>
            </a:r>
            <a:r>
              <a:rPr lang="en-US" sz="1400" b="1" dirty="0" smtClean="0"/>
              <a:t>. (2) Our blog on </a:t>
            </a:r>
            <a:r>
              <a:rPr lang="en-US" sz="1400" b="1" dirty="0" err="1" smtClean="0"/>
              <a:t>Cresta</a:t>
            </a:r>
            <a:r>
              <a:rPr lang="en-US" sz="1400" b="1" dirty="0" smtClean="0"/>
              <a:t> is </a:t>
            </a:r>
            <a:r>
              <a:rPr lang="en-US" sz="1400" b="1" dirty="0" smtClean="0">
                <a:hlinkClick r:id="rId7"/>
              </a:rPr>
              <a:t>here</a:t>
            </a:r>
            <a:r>
              <a:rPr lang="en-US" sz="1400" b="1" dirty="0" smtClean="0"/>
              <a:t> .</a:t>
            </a:r>
            <a:endParaRPr lang="en-US" sz="1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6967" y="6076952"/>
            <a:ext cx="115824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00584" y="1061028"/>
            <a:ext cx="3039016" cy="52635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45269"/>
              </p:ext>
            </p:extLst>
          </p:nvPr>
        </p:nvGraphicFramePr>
        <p:xfrm>
          <a:off x="381000" y="1066800"/>
          <a:ext cx="8250968" cy="34654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8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5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8387">
                  <a:extLst>
                    <a:ext uri="{9D8B030D-6E8A-4147-A177-3AD203B41FA5}">
                      <a16:colId xmlns="" xmlns:a16="http://schemas.microsoft.com/office/drawing/2014/main" val="2039017351"/>
                    </a:ext>
                  </a:extLst>
                </a:gridCol>
              </a:tblGrid>
              <a:tr h="487294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Situation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0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69863" indent="0">
                        <a:buNone/>
                        <a:defRPr/>
                      </a:pPr>
                      <a:r>
                        <a:rPr kumimoji="1" lang="en-US" sz="1400" dirty="0">
                          <a:solidFill>
                            <a:srgbClr val="404040"/>
                          </a:solidFill>
                          <a:cs typeface="Arial" panose="020B0604020202020204" pitchFamily="34" charset="0"/>
                        </a:rPr>
                        <a:t>Which Modules are defective and are more likely to result in customer dissatisfaction ?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indent="0" algn="l" defTabSz="914400" rtl="0" eaLnBrk="1" fontAlgn="ctr" latinLnBrk="0" hangingPunct="1">
                        <a:defRPr/>
                      </a:pPr>
                      <a:r>
                        <a:rPr kumimoji="1" 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tool that can consolidate all the test management / defect data and predict the health of all the modules</a:t>
                      </a: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marL="171450" indent="0" algn="l" defTabSz="914400" rtl="0" eaLnBrk="1" fontAlgn="ctr" latinLnBrk="0" hangingPunct="1"/>
                      <a:r>
                        <a:rPr kumimoji="1"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Quality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69863" indent="0" algn="l" defTabSz="609555" rtl="0" eaLnBrk="1" latinLnBrk="0" hangingPunct="1">
                        <a:buNone/>
                        <a:defRPr/>
                      </a:pPr>
                      <a:r>
                        <a:rPr kumimoji="1" lang="en-US" sz="1400" kern="120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What are the minimum number of test cases that can be executed with out increasing risk?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tool that can analyze test cases provide reports on duplicate test cases that can be retired without risking product quality</a:t>
                      </a:r>
                    </a:p>
                    <a:p>
                      <a:pPr marL="171450" indent="0" algn="l" defTabSz="914400" rtl="0" eaLnBrk="1" fontAlgn="ctr" latinLnBrk="0" hangingPunct="1">
                        <a:defRPr/>
                      </a:pPr>
                      <a:endParaRPr kumimoji="1"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marL="171450" indent="0" algn="l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Risk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4496">
                <a:tc>
                  <a:txBody>
                    <a:bodyPr/>
                    <a:lstStyle/>
                    <a:p>
                      <a:pPr marL="0" algn="ctr" defTabSz="609555" rtl="0" eaLnBrk="1" fontAlgn="ctr" latinLnBrk="0" hangingPunct="1"/>
                      <a:r>
                        <a:rPr kumimoji="1" lang="en-US" sz="3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9863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kern="120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Are Test cases well written? Do they match up with the requirements?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indent="0" algn="l" defTabSz="914400" rtl="0" eaLnBrk="1" fontAlgn="ctr" latinLnBrk="0" hangingPunct="1">
                        <a:defRPr/>
                      </a:pPr>
                      <a:r>
                        <a:rPr kumimoji="1" 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tool that can scan all the test cases and compare them to requirements intelligently</a:t>
                      </a: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marL="171450" indent="0" algn="l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Cycle Time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40633744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CE735F-B0B5-481D-B165-590E8B4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CRESTA – Use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0B1BD4-0F5B-493D-BF21-ECD54B5D07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429" y="1064023"/>
            <a:ext cx="490135" cy="51861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76AA962-7D99-4638-80D7-3B915E6991C9}"/>
              </a:ext>
            </a:extLst>
          </p:cNvPr>
          <p:cNvGrpSpPr/>
          <p:nvPr/>
        </p:nvGrpSpPr>
        <p:grpSpPr>
          <a:xfrm>
            <a:off x="6727931" y="1055961"/>
            <a:ext cx="598433" cy="521939"/>
            <a:chOff x="7848600" y="833314"/>
            <a:chExt cx="762000" cy="661640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4603C2BA-BEB6-454A-A31F-419B1B16587B}"/>
                </a:ext>
              </a:extLst>
            </p:cNvPr>
            <p:cNvSpPr/>
            <p:nvPr/>
          </p:nvSpPr>
          <p:spPr>
            <a:xfrm>
              <a:off x="7848600" y="833314"/>
              <a:ext cx="228600" cy="648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B64DE5BA-6762-41D4-96B2-CEA55DC6A976}"/>
                </a:ext>
              </a:extLst>
            </p:cNvPr>
            <p:cNvSpPr/>
            <p:nvPr/>
          </p:nvSpPr>
          <p:spPr>
            <a:xfrm>
              <a:off x="8382000" y="839738"/>
              <a:ext cx="228600" cy="648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B923AFC-A47D-441F-93AC-5E64844C3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2425" y="833314"/>
              <a:ext cx="504365" cy="66164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1B652882-2514-4695-874B-687FCB6CD61A}"/>
              </a:ext>
            </a:extLst>
          </p:cNvPr>
          <p:cNvGrpSpPr/>
          <p:nvPr/>
        </p:nvGrpSpPr>
        <p:grpSpPr>
          <a:xfrm>
            <a:off x="3255244" y="1022920"/>
            <a:ext cx="598433" cy="568339"/>
            <a:chOff x="4572000" y="847367"/>
            <a:chExt cx="914400" cy="847578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35EAAF22-BB5F-4EAC-AF8D-14371C141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6800" y="850648"/>
              <a:ext cx="381000" cy="84429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4EB59DB7-E9A4-4D9C-B991-5E2997E7276A}"/>
                </a:ext>
              </a:extLst>
            </p:cNvPr>
            <p:cNvSpPr/>
            <p:nvPr/>
          </p:nvSpPr>
          <p:spPr>
            <a:xfrm>
              <a:off x="4572000" y="850648"/>
              <a:ext cx="304800" cy="844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ABF0526-2A65-4D9C-9337-8F31D7B5B9CE}"/>
                </a:ext>
              </a:extLst>
            </p:cNvPr>
            <p:cNvSpPr/>
            <p:nvPr/>
          </p:nvSpPr>
          <p:spPr>
            <a:xfrm>
              <a:off x="5181600" y="847367"/>
              <a:ext cx="304800" cy="844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71750"/>
              </p:ext>
            </p:extLst>
          </p:nvPr>
        </p:nvGraphicFramePr>
        <p:xfrm>
          <a:off x="381000" y="5029200"/>
          <a:ext cx="8250968" cy="12865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8068">
                  <a:extLst>
                    <a:ext uri="{9D8B030D-6E8A-4147-A177-3AD203B41FA5}">
                      <a16:colId xmlns="" xmlns:a16="http://schemas.microsoft.com/office/drawing/2014/main" val="266914227"/>
                    </a:ext>
                  </a:extLst>
                </a:gridCol>
                <a:gridCol w="2304513">
                  <a:extLst>
                    <a:ext uri="{9D8B030D-6E8A-4147-A177-3AD203B41FA5}">
                      <a16:colId xmlns="" xmlns:a16="http://schemas.microsoft.com/office/drawing/2014/main" val="3633037638"/>
                    </a:ext>
                  </a:extLst>
                </a:gridCol>
                <a:gridCol w="3480000">
                  <a:extLst>
                    <a:ext uri="{9D8B030D-6E8A-4147-A177-3AD203B41FA5}">
                      <a16:colId xmlns="" xmlns:a16="http://schemas.microsoft.com/office/drawing/2014/main" val="3521415020"/>
                    </a:ext>
                  </a:extLst>
                </a:gridCol>
                <a:gridCol w="1908387">
                  <a:extLst>
                    <a:ext uri="{9D8B030D-6E8A-4147-A177-3AD203B41FA5}">
                      <a16:colId xmlns="" xmlns:a16="http://schemas.microsoft.com/office/drawing/2014/main" val="2044845717"/>
                    </a:ext>
                  </a:extLst>
                </a:gridCol>
              </a:tblGrid>
              <a:tr h="974591">
                <a:tc>
                  <a:txBody>
                    <a:bodyPr/>
                    <a:lstStyle/>
                    <a:p>
                      <a:pPr marL="0" algn="ctr" defTabSz="609555" rtl="0" eaLnBrk="1" fontAlgn="ctr" latinLnBrk="0" hangingPunct="1"/>
                      <a:r>
                        <a:rPr kumimoji="1" lang="en-US" sz="3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en-US" sz="40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69863" indent="0" algn="l" defTabSz="609555" rtl="0" eaLnBrk="1" latinLnBrk="0" hangingPunct="1">
                        <a:buNone/>
                        <a:defRPr/>
                      </a:pPr>
                      <a:r>
                        <a:rPr kumimoji="1" lang="en-US" sz="1400" kern="120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How much budget is needed to complete an upcoming release? What are the</a:t>
                      </a:r>
                      <a:r>
                        <a:rPr kumimoji="1" lang="en-US" sz="1400" kern="1200" baseline="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400" kern="120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options to contain cost with out compromising quality?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0" algn="l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tool that can intelligently predict budget, schedule, effort etc. to help the management in decision making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0" algn="l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Effectiveness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572919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800" y="4572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Coming soon…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76784" y="1600974"/>
            <a:ext cx="288661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rgbClr val="0080B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400" kern="0" dirty="0">
                <a:solidFill>
                  <a:srgbClr val="000000"/>
                </a:solidFill>
              </a:rPr>
              <a:t>Achieve initial accuracy levels of ~90% involving limited data sets from HP ALM (Application Life Cycle Management)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rgbClr val="0080B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400" kern="0" dirty="0">
                <a:solidFill>
                  <a:srgbClr val="000000"/>
                </a:solidFill>
              </a:rPr>
              <a:t>Gradually improve the accuracy of prediction to 95% by building relevant data dictionaries and fine tuning the algorithms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rgbClr val="0080B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400" kern="0" dirty="0">
                <a:solidFill>
                  <a:srgbClr val="000000"/>
                </a:solidFill>
              </a:rPr>
              <a:t>Optimize the test coverage by eliminating redundant test cases in regression suites resulting in ~30% effort savings per cycle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rgbClr val="0080B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400" kern="0" dirty="0">
                <a:solidFill>
                  <a:srgbClr val="000000"/>
                </a:solidFill>
              </a:rPr>
              <a:t>A scalable solution that can be deployed across the enterprise to achieve greater efficiency and effectiveness in testing.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00584" y="1066800"/>
            <a:ext cx="3039016" cy="4455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Typical Outcomes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Action Button: Video 19">
            <a:hlinkClick r:id="rId6" highlightClick="1"/>
          </p:cNvPr>
          <p:cNvSpPr/>
          <p:nvPr/>
        </p:nvSpPr>
        <p:spPr>
          <a:xfrm>
            <a:off x="6027983" y="2168279"/>
            <a:ext cx="228600" cy="228600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27" name="Action Button: Video 19">
            <a:hlinkClick r:id="rId6" highlightClick="1"/>
          </p:cNvPr>
          <p:cNvSpPr/>
          <p:nvPr/>
        </p:nvSpPr>
        <p:spPr>
          <a:xfrm>
            <a:off x="6027983" y="3245005"/>
            <a:ext cx="228600" cy="228600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28" name="Action Button: Video 19">
            <a:hlinkClick r:id="rId6" highlightClick="1"/>
          </p:cNvPr>
          <p:cNvSpPr/>
          <p:nvPr/>
        </p:nvSpPr>
        <p:spPr>
          <a:xfrm>
            <a:off x="6027983" y="4172845"/>
            <a:ext cx="228600" cy="228600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1414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819" y="2438400"/>
            <a:ext cx="343768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3247" y="3429000"/>
            <a:ext cx="3552825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" y="857568"/>
            <a:ext cx="3657600" cy="2036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2548" y="4402074"/>
            <a:ext cx="3810000" cy="1905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88684" y="499672"/>
            <a:ext cx="3039016" cy="52635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1" name="Rectangle 10"/>
          <p:cNvSpPr/>
          <p:nvPr/>
        </p:nvSpPr>
        <p:spPr>
          <a:xfrm>
            <a:off x="8956428" y="1039618"/>
            <a:ext cx="307127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rgbClr val="0080B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400" kern="0" dirty="0">
                <a:solidFill>
                  <a:srgbClr val="000000"/>
                </a:solidFill>
              </a:rPr>
              <a:t>Built ground up for QA based use cases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rgbClr val="0080B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400" kern="0" dirty="0">
                <a:solidFill>
                  <a:srgbClr val="000000"/>
                </a:solidFill>
              </a:rPr>
              <a:t>Integrates with HP QC / ALM, </a:t>
            </a:r>
            <a:r>
              <a:rPr kumimoji="0" lang="en-US" sz="1400" kern="0" dirty="0" err="1">
                <a:solidFill>
                  <a:srgbClr val="000000"/>
                </a:solidFill>
              </a:rPr>
              <a:t>QuanTM</a:t>
            </a:r>
            <a:r>
              <a:rPr kumimoji="0" lang="en-US" sz="1400" kern="0" dirty="0">
                <a:solidFill>
                  <a:srgbClr val="000000"/>
                </a:solidFill>
              </a:rPr>
              <a:t>, MySQL, </a:t>
            </a:r>
            <a:r>
              <a:rPr kumimoji="0" lang="en-US" sz="1400" kern="0" dirty="0" err="1">
                <a:solidFill>
                  <a:srgbClr val="000000"/>
                </a:solidFill>
              </a:rPr>
              <a:t>Redmine</a:t>
            </a:r>
            <a:r>
              <a:rPr kumimoji="0" lang="en-US" sz="1400" kern="0" dirty="0">
                <a:solidFill>
                  <a:srgbClr val="000000"/>
                </a:solidFill>
              </a:rPr>
              <a:t>, Excel, </a:t>
            </a:r>
            <a:r>
              <a:rPr kumimoji="0" lang="en-US" sz="1400" kern="0" dirty="0" err="1">
                <a:solidFill>
                  <a:srgbClr val="000000"/>
                </a:solidFill>
              </a:rPr>
              <a:t>etc</a:t>
            </a:r>
            <a:r>
              <a:rPr kumimoji="0" lang="en-US" sz="1400" kern="0" dirty="0">
                <a:solidFill>
                  <a:srgbClr val="000000"/>
                </a:solidFill>
              </a:rPr>
              <a:t> to import test cases, project data, test management data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rgbClr val="0080B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400" kern="0" dirty="0">
                <a:solidFill>
                  <a:srgbClr val="000000"/>
                </a:solidFill>
              </a:rPr>
              <a:t>Uses latest technologies like R, Python, Django, Ace for importing, processing &amp; presenting data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rgbClr val="0080B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400" kern="0" dirty="0">
                <a:solidFill>
                  <a:srgbClr val="000000"/>
                </a:solidFill>
              </a:rPr>
              <a:t>Leverages Jubatus for self learning ML for predictive analytics, Gensim and other tools for Natural Language Processing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rgbClr val="0080B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400" kern="0" dirty="0">
                <a:solidFill>
                  <a:srgbClr val="000000"/>
                </a:solidFill>
              </a:rPr>
              <a:t>Extensible APIs can be leveraged for any custom integration (such as </a:t>
            </a:r>
            <a:r>
              <a:rPr kumimoji="0" lang="en-US" sz="1400" kern="0" dirty="0" err="1">
                <a:solidFill>
                  <a:srgbClr val="000000"/>
                </a:solidFill>
              </a:rPr>
              <a:t>Qlikview</a:t>
            </a:r>
            <a:r>
              <a:rPr kumimoji="0" lang="en-US" sz="1400" kern="0" dirty="0">
                <a:solidFill>
                  <a:srgbClr val="000000"/>
                </a:solidFill>
              </a:rPr>
              <a:t> for one client implementation)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8684" y="276844"/>
            <a:ext cx="3039016" cy="4455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Key Features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Speech Bubble: Rectangle with Corners Rounded 12"/>
          <p:cNvSpPr/>
          <p:nvPr/>
        </p:nvSpPr>
        <p:spPr>
          <a:xfrm>
            <a:off x="4362450" y="893826"/>
            <a:ext cx="1490662" cy="857250"/>
          </a:xfrm>
          <a:prstGeom prst="wedgeRoundRectCallout">
            <a:avLst>
              <a:gd name="adj1" fmla="val -83373"/>
              <a:gd name="adj2" fmla="val -8611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dirty="0">
                <a:solidFill>
                  <a:schemeClr val="tx1"/>
                </a:solidFill>
              </a:rPr>
              <a:t>Web based UI is responsive and can be accessed anywhere </a:t>
            </a:r>
            <a:r>
              <a:rPr lang="en-US" sz="1000" dirty="0">
                <a:solidFill>
                  <a:schemeClr val="tx1"/>
                </a:solidFill>
              </a:rPr>
              <a:t>within NTT DATA</a:t>
            </a:r>
            <a:endParaRPr kumimoji="1" lang="en-US" sz="1000" dirty="0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/>
          <p:cNvSpPr/>
          <p:nvPr/>
        </p:nvSpPr>
        <p:spPr>
          <a:xfrm>
            <a:off x="4664328" y="2076450"/>
            <a:ext cx="1490662" cy="857250"/>
          </a:xfrm>
          <a:prstGeom prst="wedgeRoundRectCallout">
            <a:avLst>
              <a:gd name="adj1" fmla="val -80818"/>
              <a:gd name="adj2" fmla="val 5583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quality prediction accuracy can be as high as 95%</a:t>
            </a:r>
            <a:endParaRPr kumimoji="1" lang="en-US" sz="1000" dirty="0">
              <a:solidFill>
                <a:schemeClr val="tx1"/>
              </a:solidFill>
            </a:endParaRPr>
          </a:p>
        </p:txBody>
      </p:sp>
      <p:sp>
        <p:nvSpPr>
          <p:cNvPr id="15" name="Speech Bubble: Rectangle with Corners Rounded 14"/>
          <p:cNvSpPr/>
          <p:nvPr/>
        </p:nvSpPr>
        <p:spPr>
          <a:xfrm>
            <a:off x="1828800" y="5440299"/>
            <a:ext cx="1787508" cy="857250"/>
          </a:xfrm>
          <a:prstGeom prst="wedgeRoundRectCallout">
            <a:avLst>
              <a:gd name="adj1" fmla="val 75093"/>
              <a:gd name="adj2" fmla="val -167499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Redundancy identification is easy and can be combined with traditional risk based testing to make testing efficient</a:t>
            </a:r>
            <a:endParaRPr kumimoji="1" lang="en-US" sz="1000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with Corners Rounded 15"/>
          <p:cNvSpPr/>
          <p:nvPr/>
        </p:nvSpPr>
        <p:spPr>
          <a:xfrm>
            <a:off x="6797548" y="3314700"/>
            <a:ext cx="1787508" cy="857250"/>
          </a:xfrm>
          <a:prstGeom prst="wedgeRoundRectCallout">
            <a:avLst>
              <a:gd name="adj1" fmla="val 11149"/>
              <a:gd name="adj2" fmla="val 7805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Traceability to requirements helps increase the quality of testing</a:t>
            </a:r>
            <a:endParaRPr kumimoji="1" 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56428" y="5816795"/>
            <a:ext cx="29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Live demo recording link is </a:t>
            </a:r>
            <a:r>
              <a:rPr lang="en-US" sz="1400" b="1" dirty="0" smtClean="0">
                <a:hlinkClick r:id="rId6"/>
              </a:rPr>
              <a:t>here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552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121" y="-34200"/>
            <a:ext cx="5499279" cy="720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Advanced Use Cases for CRESTA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3785" y="1013477"/>
            <a:ext cx="2459456" cy="6038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662" b="1" u="sng" dirty="0">
                <a:solidFill>
                  <a:srgbClr val="404040"/>
                </a:solidFill>
              </a:rPr>
              <a:t>Relate Objects </a:t>
            </a:r>
          </a:p>
          <a:p>
            <a:pPr>
              <a:defRPr/>
            </a:pPr>
            <a:r>
              <a:rPr kumimoji="1" lang="en-US" sz="1662" b="1" u="sng" dirty="0">
                <a:solidFill>
                  <a:srgbClr val="404040"/>
                </a:solidFill>
              </a:rPr>
              <a:t>to Automation Scripts</a:t>
            </a:r>
          </a:p>
        </p:txBody>
      </p:sp>
      <p:sp>
        <p:nvSpPr>
          <p:cNvPr id="3" name="Rounded Rectangle 2"/>
          <p:cNvSpPr/>
          <p:nvPr/>
        </p:nvSpPr>
        <p:spPr>
          <a:xfrm flipV="1">
            <a:off x="2404508" y="3796756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52" name="Rounded Rectangle 51"/>
          <p:cNvSpPr/>
          <p:nvPr/>
        </p:nvSpPr>
        <p:spPr>
          <a:xfrm flipV="1">
            <a:off x="2404508" y="4200294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66" name="Rounded Rectangle 65"/>
          <p:cNvSpPr/>
          <p:nvPr/>
        </p:nvSpPr>
        <p:spPr>
          <a:xfrm flipV="1">
            <a:off x="2404508" y="2182604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67" name="Rounded Rectangle 66"/>
          <p:cNvSpPr/>
          <p:nvPr/>
        </p:nvSpPr>
        <p:spPr>
          <a:xfrm flipV="1">
            <a:off x="2404508" y="2586142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68" name="Rounded Rectangle 67"/>
          <p:cNvSpPr/>
          <p:nvPr/>
        </p:nvSpPr>
        <p:spPr>
          <a:xfrm flipV="1">
            <a:off x="2404508" y="2989680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69" name="Rounded Rectangle 68"/>
          <p:cNvSpPr/>
          <p:nvPr/>
        </p:nvSpPr>
        <p:spPr>
          <a:xfrm flipV="1">
            <a:off x="2404508" y="3393218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638531" y="2130077"/>
            <a:ext cx="5052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Email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2638531" y="2535064"/>
            <a:ext cx="7585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ReadData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2638531" y="2940051"/>
            <a:ext cx="4539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Date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2638531" y="3322936"/>
            <a:ext cx="4187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Port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2638531" y="3728289"/>
            <a:ext cx="57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Packet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2638531" y="4163228"/>
            <a:ext cx="74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RoutingIP</a:t>
            </a:r>
          </a:p>
        </p:txBody>
      </p:sp>
      <p:sp>
        <p:nvSpPr>
          <p:cNvPr id="82" name="Flowchart: Punched Tape 81"/>
          <p:cNvSpPr/>
          <p:nvPr/>
        </p:nvSpPr>
        <p:spPr>
          <a:xfrm>
            <a:off x="558422" y="4264154"/>
            <a:ext cx="270456" cy="224618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83" name="TextBox 82"/>
          <p:cNvSpPr txBox="1"/>
          <p:nvPr/>
        </p:nvSpPr>
        <p:spPr bwMode="auto">
          <a:xfrm>
            <a:off x="828878" y="4225701"/>
            <a:ext cx="65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Script_6</a:t>
            </a:r>
          </a:p>
        </p:txBody>
      </p:sp>
      <p:sp>
        <p:nvSpPr>
          <p:cNvPr id="84" name="Flowchart: Punched Tape 83"/>
          <p:cNvSpPr/>
          <p:nvPr/>
        </p:nvSpPr>
        <p:spPr>
          <a:xfrm>
            <a:off x="558422" y="3920796"/>
            <a:ext cx="270456" cy="224618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85" name="TextBox 84"/>
          <p:cNvSpPr txBox="1"/>
          <p:nvPr/>
        </p:nvSpPr>
        <p:spPr bwMode="auto">
          <a:xfrm>
            <a:off x="828878" y="3869724"/>
            <a:ext cx="65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Script_5</a:t>
            </a:r>
          </a:p>
        </p:txBody>
      </p:sp>
      <p:sp>
        <p:nvSpPr>
          <p:cNvPr id="86" name="Flowchart: Punched Tape 85"/>
          <p:cNvSpPr/>
          <p:nvPr/>
        </p:nvSpPr>
        <p:spPr>
          <a:xfrm>
            <a:off x="558422" y="3586422"/>
            <a:ext cx="270456" cy="224618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87" name="TextBox 86"/>
          <p:cNvSpPr txBox="1"/>
          <p:nvPr/>
        </p:nvSpPr>
        <p:spPr bwMode="auto">
          <a:xfrm>
            <a:off x="828878" y="3535350"/>
            <a:ext cx="65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Script_4</a:t>
            </a:r>
          </a:p>
        </p:txBody>
      </p:sp>
      <p:sp>
        <p:nvSpPr>
          <p:cNvPr id="88" name="Flowchart: Punched Tape 87"/>
          <p:cNvSpPr/>
          <p:nvPr/>
        </p:nvSpPr>
        <p:spPr>
          <a:xfrm>
            <a:off x="558422" y="3275081"/>
            <a:ext cx="270456" cy="224618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89" name="TextBox 88"/>
          <p:cNvSpPr txBox="1"/>
          <p:nvPr/>
        </p:nvSpPr>
        <p:spPr bwMode="auto">
          <a:xfrm>
            <a:off x="828878" y="3224009"/>
            <a:ext cx="65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Script_3</a:t>
            </a:r>
          </a:p>
        </p:txBody>
      </p:sp>
      <p:sp>
        <p:nvSpPr>
          <p:cNvPr id="90" name="Flowchart: Punched Tape 89"/>
          <p:cNvSpPr/>
          <p:nvPr/>
        </p:nvSpPr>
        <p:spPr>
          <a:xfrm>
            <a:off x="558422" y="2242386"/>
            <a:ext cx="270456" cy="224618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91" name="TextBox 90"/>
          <p:cNvSpPr txBox="1"/>
          <p:nvPr/>
        </p:nvSpPr>
        <p:spPr bwMode="auto">
          <a:xfrm>
            <a:off x="828878" y="2204558"/>
            <a:ext cx="65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Script_1</a:t>
            </a:r>
          </a:p>
        </p:txBody>
      </p:sp>
      <p:sp>
        <p:nvSpPr>
          <p:cNvPr id="92" name="Flowchart: Punched Tape 91"/>
          <p:cNvSpPr/>
          <p:nvPr/>
        </p:nvSpPr>
        <p:spPr>
          <a:xfrm>
            <a:off x="558422" y="2614146"/>
            <a:ext cx="270456" cy="224618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93" name="TextBox 92"/>
          <p:cNvSpPr txBox="1"/>
          <p:nvPr/>
        </p:nvSpPr>
        <p:spPr bwMode="auto">
          <a:xfrm>
            <a:off x="828878" y="2563074"/>
            <a:ext cx="65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Script_2</a:t>
            </a:r>
          </a:p>
        </p:txBody>
      </p:sp>
      <p:sp>
        <p:nvSpPr>
          <p:cNvPr id="94" name="Flowchart: Punched Tape 93"/>
          <p:cNvSpPr/>
          <p:nvPr/>
        </p:nvSpPr>
        <p:spPr>
          <a:xfrm>
            <a:off x="558422" y="2919277"/>
            <a:ext cx="270456" cy="224618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95" name="TextBox 94"/>
          <p:cNvSpPr txBox="1"/>
          <p:nvPr/>
        </p:nvSpPr>
        <p:spPr bwMode="auto">
          <a:xfrm>
            <a:off x="828878" y="2868205"/>
            <a:ext cx="65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Script_3</a:t>
            </a:r>
          </a:p>
        </p:txBody>
      </p:sp>
      <p:cxnSp>
        <p:nvCxnSpPr>
          <p:cNvPr id="26" name="Straight Arrow Connector 25"/>
          <p:cNvCxnSpPr>
            <a:endCxn id="93" idx="3"/>
          </p:cNvCxnSpPr>
          <p:nvPr/>
        </p:nvCxnSpPr>
        <p:spPr>
          <a:xfrm flipH="1">
            <a:off x="1481621" y="2268649"/>
            <a:ext cx="744790" cy="417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5" idx="3"/>
          </p:cNvCxnSpPr>
          <p:nvPr/>
        </p:nvCxnSpPr>
        <p:spPr>
          <a:xfrm flipH="1">
            <a:off x="1481621" y="2294283"/>
            <a:ext cx="744790" cy="697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1354275" y="2294283"/>
            <a:ext cx="862171" cy="1674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26408" y="2130077"/>
            <a:ext cx="0" cy="2957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auto">
          <a:xfrm>
            <a:off x="2289781" y="4687556"/>
            <a:ext cx="12570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b="1" dirty="0"/>
              <a:t>Test Objects or</a:t>
            </a:r>
          </a:p>
          <a:p>
            <a:pPr eaLnBrk="1" hangingPunct="1"/>
            <a:r>
              <a:rPr lang="en-US" sz="1000" b="1" dirty="0"/>
              <a:t>Functional Areas</a:t>
            </a:r>
          </a:p>
        </p:txBody>
      </p:sp>
      <p:sp>
        <p:nvSpPr>
          <p:cNvPr id="100" name="TextBox 99"/>
          <p:cNvSpPr txBox="1"/>
          <p:nvPr/>
        </p:nvSpPr>
        <p:spPr bwMode="auto">
          <a:xfrm>
            <a:off x="622934" y="4700352"/>
            <a:ext cx="13660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b="1" dirty="0"/>
              <a:t>Automation Scripts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31159" y="4635232"/>
            <a:ext cx="6195367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00916" y="1013477"/>
            <a:ext cx="2008883" cy="6038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662" b="1" u="sng" dirty="0">
                <a:solidFill>
                  <a:srgbClr val="404040"/>
                </a:solidFill>
              </a:rPr>
              <a:t>Relate Java Code </a:t>
            </a:r>
          </a:p>
          <a:p>
            <a:pPr>
              <a:defRPr/>
            </a:pPr>
            <a:r>
              <a:rPr kumimoji="1" lang="en-US" sz="1662" b="1" u="sng" dirty="0">
                <a:solidFill>
                  <a:srgbClr val="404040"/>
                </a:solidFill>
              </a:rPr>
              <a:t>Files Objects</a:t>
            </a:r>
          </a:p>
        </p:txBody>
      </p:sp>
      <p:sp>
        <p:nvSpPr>
          <p:cNvPr id="105" name="Rounded Rectangle 104"/>
          <p:cNvSpPr/>
          <p:nvPr/>
        </p:nvSpPr>
        <p:spPr>
          <a:xfrm flipV="1">
            <a:off x="5039431" y="3796756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06" name="Rounded Rectangle 105"/>
          <p:cNvSpPr/>
          <p:nvPr/>
        </p:nvSpPr>
        <p:spPr>
          <a:xfrm flipV="1">
            <a:off x="5039431" y="4200294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07" name="Rounded Rectangle 106"/>
          <p:cNvSpPr/>
          <p:nvPr/>
        </p:nvSpPr>
        <p:spPr>
          <a:xfrm flipV="1">
            <a:off x="5039431" y="2182604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08" name="Rounded Rectangle 107"/>
          <p:cNvSpPr/>
          <p:nvPr/>
        </p:nvSpPr>
        <p:spPr>
          <a:xfrm flipV="1">
            <a:off x="5039431" y="2586142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09" name="Rounded Rectangle 108"/>
          <p:cNvSpPr/>
          <p:nvPr/>
        </p:nvSpPr>
        <p:spPr>
          <a:xfrm flipV="1">
            <a:off x="5039431" y="2989680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10" name="Rounded Rectangle 109"/>
          <p:cNvSpPr/>
          <p:nvPr/>
        </p:nvSpPr>
        <p:spPr>
          <a:xfrm flipV="1">
            <a:off x="5039431" y="3393218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11" name="TextBox 110"/>
          <p:cNvSpPr txBox="1"/>
          <p:nvPr/>
        </p:nvSpPr>
        <p:spPr bwMode="auto">
          <a:xfrm>
            <a:off x="5273454" y="2130077"/>
            <a:ext cx="809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C_1_Email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4312691" y="2089168"/>
            <a:ext cx="0" cy="3033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 bwMode="auto">
          <a:xfrm>
            <a:off x="4924704" y="4687556"/>
            <a:ext cx="9733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b="1" dirty="0"/>
              <a:t>Code Scripts</a:t>
            </a:r>
          </a:p>
        </p:txBody>
      </p:sp>
      <p:sp>
        <p:nvSpPr>
          <p:cNvPr id="119" name="TextBox 118"/>
          <p:cNvSpPr txBox="1"/>
          <p:nvPr/>
        </p:nvSpPr>
        <p:spPr bwMode="auto">
          <a:xfrm>
            <a:off x="5273454" y="2535538"/>
            <a:ext cx="809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C_2_Email</a:t>
            </a: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5273454" y="2871639"/>
            <a:ext cx="809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C_3_Email</a:t>
            </a: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5273454" y="3319088"/>
            <a:ext cx="809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C_4_Email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5273454" y="3709524"/>
            <a:ext cx="1063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C_1_ReadData</a:t>
            </a:r>
          </a:p>
        </p:txBody>
      </p:sp>
      <p:sp>
        <p:nvSpPr>
          <p:cNvPr id="123" name="TextBox 122"/>
          <p:cNvSpPr txBox="1"/>
          <p:nvPr/>
        </p:nvSpPr>
        <p:spPr bwMode="auto">
          <a:xfrm>
            <a:off x="5273454" y="4167724"/>
            <a:ext cx="1063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C_2_ReadData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4924704" y="2069079"/>
            <a:ext cx="1528455" cy="1589381"/>
          </a:xfrm>
          <a:prstGeom prst="roundRect">
            <a:avLst/>
          </a:prstGeom>
          <a:noFill/>
          <a:ln w="3175">
            <a:solidFill>
              <a:schemeClr val="accent4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cxnSp>
        <p:nvCxnSpPr>
          <p:cNvPr id="125" name="Straight Arrow Connector 124"/>
          <p:cNvCxnSpPr>
            <a:stCxn id="124" idx="1"/>
            <a:endCxn id="5" idx="3"/>
          </p:cNvCxnSpPr>
          <p:nvPr/>
        </p:nvCxnSpPr>
        <p:spPr>
          <a:xfrm flipH="1" flipV="1">
            <a:off x="3143798" y="2253188"/>
            <a:ext cx="1780906" cy="610582"/>
          </a:xfrm>
          <a:prstGeom prst="straightConnector1">
            <a:avLst/>
          </a:prstGeom>
          <a:ln w="12700">
            <a:solidFill>
              <a:schemeClr val="accent4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4956387" y="3674806"/>
            <a:ext cx="1496772" cy="813966"/>
          </a:xfrm>
          <a:prstGeom prst="roundRect">
            <a:avLst/>
          </a:prstGeom>
          <a:noFill/>
          <a:ln w="3175">
            <a:solidFill>
              <a:schemeClr val="accent4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528036" y="196437"/>
            <a:ext cx="2629438" cy="6038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662" b="1" u="sng" dirty="0">
                <a:solidFill>
                  <a:srgbClr val="404040"/>
                </a:solidFill>
              </a:rPr>
              <a:t>Optimize Coverage for</a:t>
            </a:r>
          </a:p>
          <a:p>
            <a:pPr>
              <a:defRPr/>
            </a:pPr>
            <a:r>
              <a:rPr kumimoji="1" lang="en-US" sz="1662" b="1" u="sng" dirty="0">
                <a:solidFill>
                  <a:srgbClr val="404040"/>
                </a:solidFill>
              </a:rPr>
              <a:t>Automation Test Scripts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8475611" y="1146502"/>
            <a:ext cx="1528455" cy="1517332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accent4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32" name="TextBox 131"/>
          <p:cNvSpPr txBox="1"/>
          <p:nvPr/>
        </p:nvSpPr>
        <p:spPr bwMode="auto">
          <a:xfrm>
            <a:off x="8495524" y="1231022"/>
            <a:ext cx="65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Script_1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9136380" y="2087737"/>
            <a:ext cx="1528455" cy="1051813"/>
          </a:xfrm>
          <a:prstGeom prst="roundRect">
            <a:avLst/>
          </a:prstGeom>
          <a:noFill/>
          <a:ln w="3175">
            <a:solidFill>
              <a:schemeClr val="accent4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34" name="TextBox 133"/>
          <p:cNvSpPr txBox="1"/>
          <p:nvPr/>
        </p:nvSpPr>
        <p:spPr bwMode="auto">
          <a:xfrm>
            <a:off x="9975200" y="2862199"/>
            <a:ext cx="65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Script_3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9674825" y="1146502"/>
            <a:ext cx="1867746" cy="1536157"/>
          </a:xfrm>
          <a:prstGeom prst="roundRect">
            <a:avLst/>
          </a:prstGeom>
          <a:noFill/>
          <a:ln w="3175">
            <a:solidFill>
              <a:schemeClr val="accent4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36" name="TextBox 135"/>
          <p:cNvSpPr txBox="1"/>
          <p:nvPr/>
        </p:nvSpPr>
        <p:spPr bwMode="auto">
          <a:xfrm>
            <a:off x="10819750" y="1242515"/>
            <a:ext cx="676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Script_2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9674825" y="2087737"/>
            <a:ext cx="341027" cy="59263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38" name="TextBox 137"/>
          <p:cNvSpPr txBox="1"/>
          <p:nvPr/>
        </p:nvSpPr>
        <p:spPr bwMode="auto">
          <a:xfrm>
            <a:off x="7067004" y="2070538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200" dirty="0">
                <a:solidFill>
                  <a:srgbClr val="808080"/>
                </a:solidFill>
              </a:rPr>
              <a:t>Identify Optimum</a:t>
            </a:r>
          </a:p>
          <a:p>
            <a:pPr eaLnBrk="1" hangingPunct="1"/>
            <a:r>
              <a:rPr lang="en-US" sz="1200" dirty="0">
                <a:solidFill>
                  <a:srgbClr val="808080"/>
                </a:solidFill>
              </a:rPr>
              <a:t>Scripts</a:t>
            </a:r>
          </a:p>
        </p:txBody>
      </p:sp>
      <p:cxnSp>
        <p:nvCxnSpPr>
          <p:cNvPr id="140" name="Straight Arrow Connector 139"/>
          <p:cNvCxnSpPr>
            <a:stCxn id="138" idx="3"/>
          </p:cNvCxnSpPr>
          <p:nvPr/>
        </p:nvCxnSpPr>
        <p:spPr>
          <a:xfrm>
            <a:off x="8413848" y="2301371"/>
            <a:ext cx="1149441" cy="104715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72383" y="3326110"/>
            <a:ext cx="3995817" cy="60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662" b="1" u="sng" dirty="0">
                <a:solidFill>
                  <a:srgbClr val="404040"/>
                </a:solidFill>
              </a:rPr>
              <a:t>Reopen Regression Defects based on error Logs</a:t>
            </a:r>
          </a:p>
        </p:txBody>
      </p:sp>
      <p:sp>
        <p:nvSpPr>
          <p:cNvPr id="142" name="Flowchart: Punched Tape 141"/>
          <p:cNvSpPr/>
          <p:nvPr/>
        </p:nvSpPr>
        <p:spPr>
          <a:xfrm>
            <a:off x="9478564" y="4269799"/>
            <a:ext cx="407963" cy="408652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43" name="Rounded Rectangle 142"/>
          <p:cNvSpPr/>
          <p:nvPr/>
        </p:nvSpPr>
        <p:spPr>
          <a:xfrm flipV="1">
            <a:off x="7786095" y="4714166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44" name="TextBox 143"/>
          <p:cNvSpPr txBox="1"/>
          <p:nvPr/>
        </p:nvSpPr>
        <p:spPr bwMode="auto">
          <a:xfrm>
            <a:off x="8020118" y="4345547"/>
            <a:ext cx="6944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Defect_1</a:t>
            </a:r>
          </a:p>
        </p:txBody>
      </p:sp>
      <p:sp>
        <p:nvSpPr>
          <p:cNvPr id="145" name="Rounded Rectangle 144"/>
          <p:cNvSpPr/>
          <p:nvPr/>
        </p:nvSpPr>
        <p:spPr>
          <a:xfrm flipV="1">
            <a:off x="7786095" y="4394280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46" name="TextBox 145"/>
          <p:cNvSpPr txBox="1"/>
          <p:nvPr/>
        </p:nvSpPr>
        <p:spPr bwMode="auto">
          <a:xfrm>
            <a:off x="8020118" y="4678680"/>
            <a:ext cx="6944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Defect_2</a:t>
            </a:r>
          </a:p>
        </p:txBody>
      </p:sp>
      <p:sp>
        <p:nvSpPr>
          <p:cNvPr id="150" name="Flowchart: Punched Tape 149"/>
          <p:cNvSpPr/>
          <p:nvPr/>
        </p:nvSpPr>
        <p:spPr>
          <a:xfrm>
            <a:off x="9478564" y="4834316"/>
            <a:ext cx="407963" cy="408652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51" name="TextBox 150"/>
          <p:cNvSpPr txBox="1"/>
          <p:nvPr/>
        </p:nvSpPr>
        <p:spPr bwMode="auto">
          <a:xfrm>
            <a:off x="9909374" y="4307489"/>
            <a:ext cx="880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Error_Obj_1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9909373" y="4823276"/>
            <a:ext cx="880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Error_Obj_2</a:t>
            </a:r>
          </a:p>
        </p:txBody>
      </p:sp>
      <p:sp>
        <p:nvSpPr>
          <p:cNvPr id="153" name="Flowchart: Punched Tape 152"/>
          <p:cNvSpPr/>
          <p:nvPr/>
        </p:nvSpPr>
        <p:spPr>
          <a:xfrm>
            <a:off x="9501410" y="5400621"/>
            <a:ext cx="407963" cy="408652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54" name="Flowchart: Punched Tape 153"/>
          <p:cNvSpPr/>
          <p:nvPr/>
        </p:nvSpPr>
        <p:spPr>
          <a:xfrm>
            <a:off x="9501410" y="5965138"/>
            <a:ext cx="407963" cy="408652"/>
          </a:xfrm>
          <a:prstGeom prst="flowChartPunchedTap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55" name="TextBox 154"/>
          <p:cNvSpPr txBox="1"/>
          <p:nvPr/>
        </p:nvSpPr>
        <p:spPr bwMode="auto">
          <a:xfrm>
            <a:off x="9932220" y="5438311"/>
            <a:ext cx="880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Error_Obj_1</a:t>
            </a: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9932219" y="5954098"/>
            <a:ext cx="880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Error_Obj_2</a:t>
            </a:r>
          </a:p>
        </p:txBody>
      </p:sp>
      <p:sp>
        <p:nvSpPr>
          <p:cNvPr id="157" name="Rounded Rectangle 156"/>
          <p:cNvSpPr/>
          <p:nvPr/>
        </p:nvSpPr>
        <p:spPr>
          <a:xfrm flipV="1">
            <a:off x="7786095" y="5059368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58" name="TextBox 157"/>
          <p:cNvSpPr txBox="1"/>
          <p:nvPr/>
        </p:nvSpPr>
        <p:spPr bwMode="auto">
          <a:xfrm>
            <a:off x="8020118" y="5006841"/>
            <a:ext cx="5453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Env_1</a:t>
            </a:r>
          </a:p>
        </p:txBody>
      </p:sp>
      <p:sp>
        <p:nvSpPr>
          <p:cNvPr id="159" name="Rounded Rectangle 158"/>
          <p:cNvSpPr/>
          <p:nvPr/>
        </p:nvSpPr>
        <p:spPr>
          <a:xfrm flipV="1">
            <a:off x="7786095" y="5392501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60" name="TextBox 159"/>
          <p:cNvSpPr txBox="1"/>
          <p:nvPr/>
        </p:nvSpPr>
        <p:spPr bwMode="auto">
          <a:xfrm>
            <a:off x="8020118" y="5339974"/>
            <a:ext cx="5453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Env_2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8818982" y="4702483"/>
            <a:ext cx="633189" cy="71845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8618128" y="4675982"/>
            <a:ext cx="799491" cy="479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Left Arrow 164"/>
          <p:cNvSpPr/>
          <p:nvPr/>
        </p:nvSpPr>
        <p:spPr>
          <a:xfrm>
            <a:off x="1039016" y="5390565"/>
            <a:ext cx="5182076" cy="575249"/>
          </a:xfrm>
          <a:prstGeom prst="leftArrow">
            <a:avLst/>
          </a:prstGeom>
          <a:noFill/>
          <a:ln w="444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/>
                </a:solidFill>
              </a:rPr>
              <a:t>Identify Test Scripts to run… based on Code Files changed.</a:t>
            </a:r>
          </a:p>
        </p:txBody>
      </p:sp>
      <p:sp>
        <p:nvSpPr>
          <p:cNvPr id="98" name="Rounded Rectangle 97"/>
          <p:cNvSpPr/>
          <p:nvPr/>
        </p:nvSpPr>
        <p:spPr>
          <a:xfrm flipV="1">
            <a:off x="7786095" y="5763561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99" name="TextBox 98"/>
          <p:cNvSpPr txBox="1"/>
          <p:nvPr/>
        </p:nvSpPr>
        <p:spPr bwMode="auto">
          <a:xfrm>
            <a:off x="8020118" y="5711034"/>
            <a:ext cx="9573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ScriptIssue_1</a:t>
            </a:r>
          </a:p>
        </p:txBody>
      </p:sp>
      <p:sp>
        <p:nvSpPr>
          <p:cNvPr id="102" name="Rounded Rectangle 101"/>
          <p:cNvSpPr/>
          <p:nvPr/>
        </p:nvSpPr>
        <p:spPr>
          <a:xfrm flipV="1">
            <a:off x="7786095" y="6096694"/>
            <a:ext cx="234024" cy="172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sp>
        <p:nvSpPr>
          <p:cNvPr id="103" name="TextBox 102"/>
          <p:cNvSpPr txBox="1"/>
          <p:nvPr/>
        </p:nvSpPr>
        <p:spPr bwMode="auto">
          <a:xfrm>
            <a:off x="8020118" y="6044167"/>
            <a:ext cx="9573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ScriptIssue_2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452155" y="4951379"/>
            <a:ext cx="1525276" cy="0"/>
          </a:xfrm>
          <a:prstGeom prst="line">
            <a:avLst/>
          </a:prstGeom>
          <a:ln w="12700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452155" y="5684532"/>
            <a:ext cx="1525276" cy="0"/>
          </a:xfrm>
          <a:prstGeom prst="line">
            <a:avLst/>
          </a:prstGeom>
          <a:ln w="12700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8889845" y="4750717"/>
            <a:ext cx="557686" cy="131583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31159" y="5122854"/>
            <a:ext cx="6195367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89431" y="523002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075914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 DATA Services Presentation Template">
  <a:themeElements>
    <a:clrScheme name="Custom 5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80B1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" id="{049DFEDE-D650-4238-82E0-7414610FA3A8}" vid="{5F60C870-FB3F-4A00-B190-0777A386757B}"/>
    </a:ext>
  </a:extLst>
</a:theme>
</file>

<file path=ppt/theme/theme2.xml><?xml version="1.0" encoding="utf-8"?>
<a:theme xmlns:a="http://schemas.openxmlformats.org/drawingml/2006/main" name="1_TokyoPRD_2016PPTTemplate_v1">
  <a:themeElements>
    <a:clrScheme name="Custom 5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80B1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" id="{049DFEDE-D650-4238-82E0-7414610FA3A8}" vid="{E7553B2E-5B3F-4177-B37A-82D4141C0A01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6305CA6AA961419D1AEDE42F26A06C" ma:contentTypeVersion="20" ma:contentTypeDescription="Create a new document." ma:contentTypeScope="" ma:versionID="dcf9f4d6b9a7f070890ce0c2655e2d21">
  <xsd:schema xmlns:xsd="http://www.w3.org/2001/XMLSchema" xmlns:xs="http://www.w3.org/2001/XMLSchema" xmlns:p="http://schemas.microsoft.com/office/2006/metadata/properties" xmlns:ns2="6bb01c9f-74f7-4de6-9a36-3acd5e27a7cb" xmlns:ns3="caf617c6-05d0-4be2-b86c-f255502fc9ba" targetNamespace="http://schemas.microsoft.com/office/2006/metadata/properties" ma:root="true" ma:fieldsID="21c9a72279b7379a2a6c960cee337a7c" ns2:_="" ns3:_="">
    <xsd:import namespace="6bb01c9f-74f7-4de6-9a36-3acd5e27a7cb"/>
    <xsd:import namespace="caf617c6-05d0-4be2-b86c-f255502fc9ba"/>
    <xsd:element name="properties">
      <xsd:complexType>
        <xsd:sequence>
          <xsd:element name="documentManagement">
            <xsd:complexType>
              <xsd:all>
                <xsd:element ref="ns2:Content_x0020_owner"/>
                <xsd:element ref="ns2:Content_x0020_type" minOccurs="0"/>
                <xsd:element ref="ns2:Slug_x0020_number" minOccurs="0"/>
                <xsd:element ref="ns2:Industry" minOccurs="0"/>
                <xsd:element ref="ns2:Description0" minOccurs="0"/>
                <xsd:element ref="ns2:Source" minOccurs="0"/>
                <xsd:element ref="ns2:Validity"/>
                <xsd:element ref="ns2:Internal_x0020_comments" minOccurs="0"/>
                <xsd:element ref="ns2:Approved_x0020_for_x0020_external_x0020_use_x003f_"/>
                <xsd:element ref="ns2:Company_x0020_name" minOccurs="0"/>
                <xsd:element ref="ns2:l8a18f1dad9d4ba988747c1a6e8d6c01" minOccurs="0"/>
                <xsd:element ref="ns3:TaxCatchAll" minOccurs="0"/>
                <xsd:element ref="ns2:nde34fa2f701440fa15a4cc938849888" minOccurs="0"/>
                <xsd:element ref="ns2:c133921a91024e6caceac0b3248b8655" minOccurs="0"/>
                <xsd:element ref="ns3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01c9f-74f7-4de6-9a36-3acd5e27a7cb" elementFormDefault="qualified">
    <xsd:import namespace="http://schemas.microsoft.com/office/2006/documentManagement/types"/>
    <xsd:import namespace="http://schemas.microsoft.com/office/infopath/2007/PartnerControls"/>
    <xsd:element name="Content_x0020_owner" ma:index="2" ma:displayName="Content owner" ma:list="UserInfo" ma:SharePointGroup="0" ma:internalName="Conten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tent_x0020_type" ma:index="3" nillable="true" ma:displayName="Content type" ma:internalName="Cont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s and Partnership"/>
                    <xsd:enumeration value="Awards and Accolades"/>
                    <xsd:enumeration value="Capability"/>
                    <xsd:enumeration value="Case studies"/>
                    <xsd:enumeration value="Certificates/Reports"/>
                    <xsd:enumeration value="Client References"/>
                    <xsd:enumeration value="Corporate"/>
                    <xsd:enumeration value="Delivery/Practice"/>
                    <xsd:enumeration value="Finance"/>
                    <xsd:enumeration value="Forms"/>
                    <xsd:enumeration value="Graphic/Image"/>
                    <xsd:enumeration value="HR"/>
                    <xsd:enumeration value="Legal"/>
                    <xsd:enumeration value="Project Management"/>
                    <xsd:enumeration value="Security"/>
                    <xsd:enumeration value="Templates"/>
                    <xsd:enumeration value="Training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Slug_x0020_number" ma:index="4" nillable="true" ma:displayName="Slug number" ma:description="Applicable for graphic/image" ma:internalName="Slug_x0020_number">
      <xsd:simpleType>
        <xsd:restriction base="dms:Text">
          <xsd:maxLength value="255"/>
        </xsd:restriction>
      </xsd:simpleType>
    </xsd:element>
    <xsd:element name="Industry" ma:index="8" nillable="true" ma:displayName="Industry" ma:internalName="Industry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erospace"/>
                    <xsd:enumeration value="Automotive"/>
                    <xsd:enumeration value="Banking and Financial Services"/>
                    <xsd:enumeration value="Chemical"/>
                    <xsd:enumeration value="Consumer Products"/>
                    <xsd:enumeration value="Education"/>
                    <xsd:enumeration value="Electronics and High Tech"/>
                    <xsd:enumeration value="Energy and Utilities"/>
                    <xsd:enumeration value="Healthcare and Life Sciences"/>
                    <xsd:enumeration value="Insurance"/>
                    <xsd:enumeration value="Manufacturing"/>
                    <xsd:enumeration value="Media and Entertainment"/>
                    <xsd:enumeration value="Medical Devices"/>
                    <xsd:enumeration value="Natural Resources"/>
                    <xsd:enumeration value="Pharma"/>
                    <xsd:enumeration value="Public Sector"/>
                    <xsd:enumeration value="Retail"/>
                    <xsd:enumeration value="Service Providers"/>
                    <xsd:enumeration value="Telecommunications"/>
                    <xsd:enumeration value="Transportation and Logistics"/>
                    <xsd:enumeration value="Travel and Hospitality"/>
                    <xsd:enumeration value="Wholesale and Distribution"/>
                    <xsd:enumeration value="All Industries"/>
                    <xsd:enumeration value="Not Applicable"/>
                  </xsd:restriction>
                </xsd:simpleType>
              </xsd:element>
            </xsd:sequence>
          </xsd:extension>
        </xsd:complexContent>
      </xsd:complex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ource" ma:index="10" nillable="true" ma:displayName="Source" ma:internalName="Sourc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rporate"/>
                    <xsd:enumeration value="PDC"/>
                    <xsd:enumeration value="Sales"/>
                    <xsd:enumeration value="Practice"/>
                    <xsd:enumeration value="HR"/>
                    <xsd:enumeration value="Financ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Validity" ma:index="12" ma:displayName="Validity" ma:format="DateOnly" ma:internalName="Validity">
      <xsd:simpleType>
        <xsd:restriction base="dms:DateTime"/>
      </xsd:simpleType>
    </xsd:element>
    <xsd:element name="Internal_x0020_comments" ma:index="13" nillable="true" ma:displayName="Internal comments" ma:internalName="Internal_x0020_comments">
      <xsd:simpleType>
        <xsd:restriction base="dms:Note">
          <xsd:maxLength value="255"/>
        </xsd:restriction>
      </xsd:simpleType>
    </xsd:element>
    <xsd:element name="Approved_x0020_for_x0020_external_x0020_use_x003f_" ma:index="15" ma:displayName="Approved for external use?" ma:default="Yes" ma:format="RadioButtons" ma:internalName="Approved_x0020_for_x0020_external_x0020_use_x003f_">
      <xsd:simpleType>
        <xsd:restriction base="dms:Choice">
          <xsd:enumeration value="Yes"/>
          <xsd:enumeration value="No"/>
        </xsd:restriction>
      </xsd:simpleType>
    </xsd:element>
    <xsd:element name="Company_x0020_name" ma:index="16" nillable="true" ma:displayName="Company name" ma:internalName="Company_x0020_name">
      <xsd:simpleType>
        <xsd:restriction base="dms:Text">
          <xsd:maxLength value="255"/>
        </xsd:restriction>
      </xsd:simpleType>
    </xsd:element>
    <xsd:element name="l8a18f1dad9d4ba988747c1a6e8d6c01" ma:index="19" nillable="true" ma:taxonomy="true" ma:internalName="l8a18f1dad9d4ba988747c1a6e8d6c01" ma:taxonomyFieldName="Related_x0020_Offering" ma:displayName="Related Offering" ma:default="" ma:fieldId="{58a18f1d-ad9d-4ba9-8874-7c1a6e8d6c01}" ma:taxonomyMulti="true" ma:sspId="263684ed-a5fc-4a92-bba3-c897b542503c" ma:termSetId="c518c62b-90b5-46a0-ab98-8073acd251ff" ma:anchorId="9f720cd9-de1d-4522-a40c-8b3227693be5" ma:open="false" ma:isKeyword="false">
      <xsd:complexType>
        <xsd:sequence>
          <xsd:element ref="pc:Terms" minOccurs="0" maxOccurs="1"/>
        </xsd:sequence>
      </xsd:complexType>
    </xsd:element>
    <xsd:element name="nde34fa2f701440fa15a4cc938849888" ma:index="21" nillable="true" ma:taxonomy="true" ma:internalName="nde34fa2f701440fa15a4cc938849888" ma:taxonomyFieldName="Related_x0020_Framework" ma:displayName="Related Framework" ma:default="" ma:fieldId="{7de34fa2-f701-440f-a15a-4cc938849888}" ma:taxonomyMulti="true" ma:sspId="263684ed-a5fc-4a92-bba3-c897b542503c" ma:termSetId="c518c62b-90b5-46a0-ab98-8073acd251ff" ma:anchorId="0a997433-6596-4253-9326-bfa17a0e60da" ma:open="false" ma:isKeyword="false">
      <xsd:complexType>
        <xsd:sequence>
          <xsd:element ref="pc:Terms" minOccurs="0" maxOccurs="1"/>
        </xsd:sequence>
      </xsd:complexType>
    </xsd:element>
    <xsd:element name="c133921a91024e6caceac0b3248b8655" ma:index="22" nillable="true" ma:taxonomy="true" ma:internalName="c133921a91024e6caceac0b3248b8655" ma:taxonomyFieldName="Partner_x0020_Technology" ma:displayName="Partner Technology" ma:default="" ma:fieldId="{c133921a-9102-4e6c-acea-c0b3248b8655}" ma:taxonomyMulti="true" ma:sspId="263684ed-a5fc-4a92-bba3-c897b542503c" ma:termSetId="9b2c93dc-d0a0-48fd-8b89-a4650296aeb3" ma:anchorId="0b18fd72-8023-44a5-94c7-f68b89b67d1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f617c6-05d0-4be2-b86c-f255502fc9ba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3f77563-5b75-4da5-8339-b375808227b8}" ma:internalName="TaxCatchAll" ma:showField="CatchAllData" ma:web="caf617c6-05d0-4be2-b86c-f255502fc9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263684ed-a5fc-4a92-bba3-c897b542503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ustry xmlns="6bb01c9f-74f7-4de6-9a36-3acd5e27a7cb">
      <Value>All Industries</Value>
    </Industry>
    <l8a18f1dad9d4ba988747c1a6e8d6c01 xmlns="6bb01c9f-74f7-4de6-9a36-3acd5e27a7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Industries</TermName>
          <TermId xmlns="http://schemas.microsoft.com/office/infopath/2007/PartnerControls">66aff935-30b6-4fb3-b09c-5b20824cf1b1</TermId>
        </TermInfo>
      </Terms>
    </l8a18f1dad9d4ba988747c1a6e8d6c01>
    <TaxCatchAll xmlns="caf617c6-05d0-4be2-b86c-f255502fc9ba">
      <Value>43</Value>
    </TaxCatchAll>
    <Slug_x0020_number xmlns="6bb01c9f-74f7-4de6-9a36-3acd5e27a7cb" xsi:nil="true"/>
    <Source xmlns="6bb01c9f-74f7-4de6-9a36-3acd5e27a7cb">
      <Value>Corporate</Value>
    </Source>
    <Description0 xmlns="6bb01c9f-74f7-4de6-9a36-3acd5e27a7cb" xsi:nil="true"/>
    <Validity xmlns="6bb01c9f-74f7-4de6-9a36-3acd5e27a7cb">2017-12-31T05:00:00+00:00</Validity>
    <Content_x0020_owner xmlns="6bb01c9f-74f7-4de6-9a36-3acd5e27a7cb">
      <UserInfo>
        <DisplayName>i:0#.w|americas\087401</DisplayName>
        <AccountId>35</AccountId>
        <AccountType/>
      </UserInfo>
    </Content_x0020_owner>
    <Content_x0020_type xmlns="6bb01c9f-74f7-4de6-9a36-3acd5e27a7cb">
      <Value>Templates</Value>
    </Content_x0020_type>
    <Approved_x0020_for_x0020_external_x0020_use_x003f_ xmlns="6bb01c9f-74f7-4de6-9a36-3acd5e27a7cb">Yes</Approved_x0020_for_x0020_external_x0020_use_x003f_>
    <Company_x0020_name xmlns="6bb01c9f-74f7-4de6-9a36-3acd5e27a7cb" xsi:nil="true"/>
    <nde34fa2f701440fa15a4cc938849888 xmlns="6bb01c9f-74f7-4de6-9a36-3acd5e27a7cb">
      <Terms xmlns="http://schemas.microsoft.com/office/infopath/2007/PartnerControls"/>
    </nde34fa2f701440fa15a4cc938849888>
    <c133921a91024e6caceac0b3248b8655 xmlns="6bb01c9f-74f7-4de6-9a36-3acd5e27a7cb">
      <Terms xmlns="http://schemas.microsoft.com/office/infopath/2007/PartnerControls"/>
    </c133921a91024e6caceac0b3248b8655>
    <TaxKeywordTaxHTField xmlns="caf617c6-05d0-4be2-b86c-f255502fc9ba">
      <Terms xmlns="http://schemas.microsoft.com/office/infopath/2007/PartnerControls"/>
    </TaxKeywordTaxHTField>
    <Internal_x0020_comments xmlns="6bb01c9f-74f7-4de6-9a36-3acd5e27a7cb" xsi:nil="true"/>
  </documentManagement>
</p:properties>
</file>

<file path=customXml/itemProps1.xml><?xml version="1.0" encoding="utf-8"?>
<ds:datastoreItem xmlns:ds="http://schemas.openxmlformats.org/officeDocument/2006/customXml" ds:itemID="{B1D17C15-D020-41D8-AE0C-24AA635749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29898F-310F-466D-ADB0-E1E60B34F7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01c9f-74f7-4de6-9a36-3acd5e27a7cb"/>
    <ds:schemaRef ds:uri="caf617c6-05d0-4be2-b86c-f255502fc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589126-B2F8-47C8-87F5-809A1B949755}">
  <ds:schemaRefs>
    <ds:schemaRef ds:uri="http://schemas.microsoft.com/office/2006/documentManagement/types"/>
    <ds:schemaRef ds:uri="http://purl.org/dc/dcmitype/"/>
    <ds:schemaRef ds:uri="http://purl.org/dc/elements/1.1/"/>
    <ds:schemaRef ds:uri="6bb01c9f-74f7-4de6-9a36-3acd5e27a7cb"/>
    <ds:schemaRef ds:uri="http://schemas.microsoft.com/office/infopath/2007/PartnerControls"/>
    <ds:schemaRef ds:uri="http://schemas.openxmlformats.org/package/2006/metadata/core-properties"/>
    <ds:schemaRef ds:uri="caf617c6-05d0-4be2-b86c-f255502fc9ba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 Services Presentation Template</Template>
  <TotalTime>2798</TotalTime>
  <Words>1442</Words>
  <Application>Microsoft Office PowerPoint</Application>
  <PresentationFormat>Widescreen</PresentationFormat>
  <Paragraphs>219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MS PGothic</vt:lpstr>
      <vt:lpstr>Yu Gothic</vt:lpstr>
      <vt:lpstr>Arial</vt:lpstr>
      <vt:lpstr>Calibri</vt:lpstr>
      <vt:lpstr>HGPGothicE</vt:lpstr>
      <vt:lpstr>HGP創英角ｺﾞｼｯｸUB</vt:lpstr>
      <vt:lpstr>Meiryo UI</vt:lpstr>
      <vt:lpstr>Roboto Condensed</vt:lpstr>
      <vt:lpstr>Wingdings</vt:lpstr>
      <vt:lpstr>NTT DATA Services Presentation Template</vt:lpstr>
      <vt:lpstr>1_TokyoPRD_2016PPTTemplate_v1</vt:lpstr>
      <vt:lpstr>PowerPoint Presentation</vt:lpstr>
      <vt:lpstr>PowerPoint Presentation</vt:lpstr>
      <vt:lpstr>Market Trends: Evolving from Verification &amp; Validation to Business Assurance</vt:lpstr>
      <vt:lpstr>PowerPoint Presentation</vt:lpstr>
      <vt:lpstr>PowerPoint Presentation</vt:lpstr>
      <vt:lpstr>CRESTA – Use Cases</vt:lpstr>
      <vt:lpstr>Product Features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NTT DATA QAT</dc:creator>
  <cp:lastModifiedBy>Guna, Chandramouli Subrahmanyam</cp:lastModifiedBy>
  <cp:revision>79</cp:revision>
  <cp:lastPrinted>2016-10-07T04:27:25Z</cp:lastPrinted>
  <dcterms:created xsi:type="dcterms:W3CDTF">2017-05-06T17:17:31Z</dcterms:created>
  <dcterms:modified xsi:type="dcterms:W3CDTF">2017-10-04T06:58:18Z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0x010100856305CA6AA961419D1AEDE42F26A06C</vt:lpwstr>
  </property>
  <property fmtid="{D5CDD505-2E9C-101B-9397-08002B2CF9AE}" pid="3" name="TaxKeyword">
    <vt:lpwstr/>
  </property>
  <property fmtid="{D5CDD505-2E9C-101B-9397-08002B2CF9AE}" pid="4" name="Related Offering">
    <vt:lpwstr>43;#All Industries|66aff935-30b6-4fb3-b09c-5b20824cf1b1</vt:lpwstr>
  </property>
  <property fmtid="{D5CDD505-2E9C-101B-9397-08002B2CF9AE}" pid="5" name="Related Framework">
    <vt:lpwstr/>
  </property>
  <property fmtid="{D5CDD505-2E9C-101B-9397-08002B2CF9AE}" pid="6" name="Partner Technology">
    <vt:lpwstr/>
  </property>
</Properties>
</file>