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8"/>
  </p:notesMasterIdLst>
  <p:sldIdLst>
    <p:sldId id="256" r:id="rId2"/>
    <p:sldId id="259" r:id="rId3"/>
    <p:sldId id="257" r:id="rId4"/>
    <p:sldId id="258"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74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05E1D6-0F1B-4FAC-82C6-3A790669398A}" type="datetimeFigureOut">
              <a:rPr lang="en-US" smtClean="0"/>
              <a:t>5/4/2018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8E8D79-E3D5-437A-902C-23C72BDB05C6}" type="slidenum">
              <a:rPr lang="en-US" smtClean="0"/>
              <a:t>‹#›</a:t>
            </a:fld>
            <a:endParaRPr lang="en-US"/>
          </a:p>
        </p:txBody>
      </p:sp>
    </p:spTree>
    <p:extLst>
      <p:ext uri="{BB962C8B-B14F-4D97-AF65-F5344CB8AC3E}">
        <p14:creationId xmlns:p14="http://schemas.microsoft.com/office/powerpoint/2010/main" val="495976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xfrm>
            <a:off x="946150" y="471488"/>
            <a:ext cx="2936875" cy="220186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Yu Gothic" pitchFamily="34" charset="-128"/>
            </a:endParaRPr>
          </a:p>
        </p:txBody>
      </p:sp>
      <p:sp>
        <p:nvSpPr>
          <p:cNvPr id="43012"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Arial" pitchFamily="34" charset="0"/>
                <a:cs typeface="Arial" pitchFamily="34" charset="0"/>
              </a:defRPr>
            </a:lvl1pPr>
            <a:lvl2pPr marL="742950" indent="-285750">
              <a:defRPr kumimoji="1">
                <a:solidFill>
                  <a:schemeClr val="tx1"/>
                </a:solidFill>
                <a:latin typeface="Arial" pitchFamily="34" charset="0"/>
                <a:cs typeface="Arial" pitchFamily="34" charset="0"/>
              </a:defRPr>
            </a:lvl2pPr>
            <a:lvl3pPr marL="1143000" indent="-228600">
              <a:defRPr kumimoji="1">
                <a:solidFill>
                  <a:schemeClr val="tx1"/>
                </a:solidFill>
                <a:latin typeface="Arial" pitchFamily="34" charset="0"/>
                <a:cs typeface="Arial" pitchFamily="34" charset="0"/>
              </a:defRPr>
            </a:lvl3pPr>
            <a:lvl4pPr marL="1600200" indent="-228600">
              <a:defRPr kumimoji="1">
                <a:solidFill>
                  <a:schemeClr val="tx1"/>
                </a:solidFill>
                <a:latin typeface="Arial" pitchFamily="34" charset="0"/>
                <a:cs typeface="Arial" pitchFamily="34" charset="0"/>
              </a:defRPr>
            </a:lvl4pPr>
            <a:lvl5pPr marL="2057400" indent="-228600">
              <a:defRPr kumimoji="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kumimoji="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kumimoji="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kumimoji="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kumimoji="1">
                <a:solidFill>
                  <a:schemeClr val="tx1"/>
                </a:solidFill>
                <a:latin typeface="Arial" pitchFamily="34" charset="0"/>
                <a:cs typeface="Arial" pitchFamily="34" charset="0"/>
              </a:defRPr>
            </a:lvl9pPr>
          </a:lstStyle>
          <a:p>
            <a:pPr fontAlgn="base">
              <a:spcBef>
                <a:spcPct val="0"/>
              </a:spcBef>
              <a:spcAft>
                <a:spcPct val="0"/>
              </a:spcAft>
            </a:pPr>
            <a:r>
              <a:rPr kumimoji="0" lang="en-US" altLang="en-US" sz="1000" smtClean="0">
                <a:solidFill>
                  <a:srgbClr val="333333"/>
                </a:solidFill>
              </a:rPr>
              <a:t>© 2016 NTT DATA, Inc.</a:t>
            </a:r>
          </a:p>
        </p:txBody>
      </p:sp>
      <p:sp>
        <p:nvSpPr>
          <p:cNvPr id="43013"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cs typeface="Arial" pitchFamily="34" charset="0"/>
              </a:defRPr>
            </a:lvl1pPr>
            <a:lvl2pPr marL="742950" indent="-285750">
              <a:defRPr kumimoji="1">
                <a:solidFill>
                  <a:schemeClr val="tx1"/>
                </a:solidFill>
                <a:latin typeface="Arial" pitchFamily="34" charset="0"/>
                <a:cs typeface="Arial" pitchFamily="34" charset="0"/>
              </a:defRPr>
            </a:lvl2pPr>
            <a:lvl3pPr marL="1143000" indent="-228600">
              <a:defRPr kumimoji="1">
                <a:solidFill>
                  <a:schemeClr val="tx1"/>
                </a:solidFill>
                <a:latin typeface="Arial" pitchFamily="34" charset="0"/>
                <a:cs typeface="Arial" pitchFamily="34" charset="0"/>
              </a:defRPr>
            </a:lvl3pPr>
            <a:lvl4pPr marL="1600200" indent="-228600">
              <a:defRPr kumimoji="1">
                <a:solidFill>
                  <a:schemeClr val="tx1"/>
                </a:solidFill>
                <a:latin typeface="Arial" pitchFamily="34" charset="0"/>
                <a:cs typeface="Arial" pitchFamily="34" charset="0"/>
              </a:defRPr>
            </a:lvl4pPr>
            <a:lvl5pPr marL="2057400" indent="-228600">
              <a:defRPr kumimoji="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kumimoji="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kumimoji="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kumimoji="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kumimoji="1">
                <a:solidFill>
                  <a:schemeClr val="tx1"/>
                </a:solidFill>
                <a:latin typeface="Arial" pitchFamily="34" charset="0"/>
                <a:cs typeface="Arial" pitchFamily="34" charset="0"/>
              </a:defRPr>
            </a:lvl9pPr>
          </a:lstStyle>
          <a:p>
            <a:fld id="{DA1D7E59-6F1E-4CA9-BE6A-E5D0B3416D5D}" type="slidenum">
              <a:rPr kumimoji="0" lang="en-US" altLang="en-US" sz="1000">
                <a:solidFill>
                  <a:srgbClr val="333333"/>
                </a:solidFill>
              </a:rPr>
              <a:pPr/>
              <a:t>2</a:t>
            </a:fld>
            <a:endParaRPr kumimoji="0" lang="en-US" altLang="en-US" sz="1000">
              <a:solidFill>
                <a:srgbClr val="333333"/>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A50AED6-1C02-408C-92FA-3BF8BA6480BA}" type="datetimeFigureOut">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D2492-A147-48A1-8F6C-01FE7E3E7C3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50AED6-1C02-408C-92FA-3BF8BA6480BA}" type="datetimeFigureOut">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D2492-A147-48A1-8F6C-01FE7E3E7C3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50AED6-1C02-408C-92FA-3BF8BA6480BA}" type="datetimeFigureOut">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D2492-A147-48A1-8F6C-01FE7E3E7C3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50AED6-1C02-408C-92FA-3BF8BA6480BA}" type="datetimeFigureOut">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D2492-A147-48A1-8F6C-01FE7E3E7C3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50AED6-1C02-408C-92FA-3BF8BA6480BA}" type="datetimeFigureOut">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D2492-A147-48A1-8F6C-01FE7E3E7C3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50AED6-1C02-408C-92FA-3BF8BA6480BA}" type="datetimeFigureOut">
              <a:rPr lang="en-US" smtClean="0"/>
              <a:t>5/4/2018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D2492-A147-48A1-8F6C-01FE7E3E7C3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50AED6-1C02-408C-92FA-3BF8BA6480BA}" type="datetimeFigureOut">
              <a:rPr lang="en-US" smtClean="0"/>
              <a:t>5/4/2018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D2492-A147-48A1-8F6C-01FE7E3E7C3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50AED6-1C02-408C-92FA-3BF8BA6480BA}" type="datetimeFigureOut">
              <a:rPr lang="en-US" smtClean="0"/>
              <a:t>5/4/2018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DD2492-A147-48A1-8F6C-01FE7E3E7C3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50AED6-1C02-408C-92FA-3BF8BA6480BA}" type="datetimeFigureOut">
              <a:rPr lang="en-US" smtClean="0"/>
              <a:t>5/4/2018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DD2492-A147-48A1-8F6C-01FE7E3E7C3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50AED6-1C02-408C-92FA-3BF8BA6480BA}" type="datetimeFigureOut">
              <a:rPr lang="en-US" smtClean="0"/>
              <a:t>5/4/2018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D2492-A147-48A1-8F6C-01FE7E3E7C3B}"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0A50AED6-1C02-408C-92FA-3BF8BA6480BA}" type="datetimeFigureOut">
              <a:rPr lang="en-US" smtClean="0"/>
              <a:t>5/4/2018</a:t>
            </a:fld>
            <a:endParaRPr lang="en-US"/>
          </a:p>
        </p:txBody>
      </p:sp>
      <p:sp>
        <p:nvSpPr>
          <p:cNvPr id="9" name="Slide Number Placeholder 8"/>
          <p:cNvSpPr>
            <a:spLocks noGrp="1"/>
          </p:cNvSpPr>
          <p:nvPr>
            <p:ph type="sldNum" sz="quarter" idx="11"/>
          </p:nvPr>
        </p:nvSpPr>
        <p:spPr/>
        <p:txBody>
          <a:bodyPr/>
          <a:lstStyle/>
          <a:p>
            <a:fld id="{62DD2492-A147-48A1-8F6C-01FE7E3E7C3B}"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2DD2492-A147-48A1-8F6C-01FE7E3E7C3B}"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0A50AED6-1C02-408C-92FA-3BF8BA6480BA}" type="datetimeFigureOut">
              <a:rPr lang="en-US" smtClean="0"/>
              <a:t>5/4/2018</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838200"/>
            <a:ext cx="7543800" cy="457200"/>
          </a:xfrm>
        </p:spPr>
        <p:txBody>
          <a:bodyPr/>
          <a:lstStyle/>
          <a:p>
            <a:r>
              <a:rPr lang="en-US" sz="2800" dirty="0" smtClean="0"/>
              <a:t>Artificial Intelligence in Mechanical  design</a:t>
            </a:r>
            <a:endParaRPr lang="en-US" sz="2800" dirty="0"/>
          </a:p>
        </p:txBody>
      </p:sp>
      <p:sp>
        <p:nvSpPr>
          <p:cNvPr id="3" name="Subtitle 2"/>
          <p:cNvSpPr>
            <a:spLocks noGrp="1"/>
          </p:cNvSpPr>
          <p:nvPr>
            <p:ph type="subTitle" idx="1"/>
          </p:nvPr>
        </p:nvSpPr>
        <p:spPr>
          <a:xfrm>
            <a:off x="685800" y="4572000"/>
            <a:ext cx="7239000" cy="457200"/>
          </a:xfrm>
        </p:spPr>
        <p:txBody>
          <a:bodyPr>
            <a:noAutofit/>
          </a:bodyPr>
          <a:lstStyle/>
          <a:p>
            <a:r>
              <a:rPr lang="en-US" dirty="0" smtClean="0">
                <a:solidFill>
                  <a:schemeClr val="tx2">
                    <a:lumMod val="75000"/>
                  </a:schemeClr>
                </a:solidFill>
              </a:rPr>
              <a:t>Using Machine Learning in Mechanical Design for optimization  and Productivity</a:t>
            </a:r>
            <a:endParaRPr lang="en-US" dirty="0">
              <a:solidFill>
                <a:schemeClr val="tx2">
                  <a:lumMod val="75000"/>
                </a:schemeClr>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1583183"/>
            <a:ext cx="3048000" cy="203345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648" y="1583183"/>
            <a:ext cx="4066902" cy="2033451"/>
          </a:xfrm>
          <a:prstGeom prst="rect">
            <a:avLst/>
          </a:prstGeom>
        </p:spPr>
      </p:pic>
    </p:spTree>
    <p:extLst>
      <p:ext uri="{BB962C8B-B14F-4D97-AF65-F5344CB8AC3E}">
        <p14:creationId xmlns:p14="http://schemas.microsoft.com/office/powerpoint/2010/main" val="2191161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163112437"/>
              </p:ext>
            </p:extLst>
          </p:nvPr>
        </p:nvGraphicFramePr>
        <p:xfrm>
          <a:off x="152400" y="1000126"/>
          <a:ext cx="8077200" cy="2608462"/>
        </p:xfrm>
        <a:graphic>
          <a:graphicData uri="http://schemas.openxmlformats.org/drawingml/2006/table">
            <a:tbl>
              <a:tblPr>
                <a:tableStyleId>{616DA210-FB5B-4158-B5E0-FEB733F419BA}</a:tableStyleId>
              </a:tblPr>
              <a:tblGrid>
                <a:gridCol w="546315">
                  <a:extLst>
                    <a:ext uri="{9D8B030D-6E8A-4147-A177-3AD203B41FA5}"/>
                  </a:extLst>
                </a:gridCol>
                <a:gridCol w="2255979">
                  <a:extLst>
                    <a:ext uri="{9D8B030D-6E8A-4147-A177-3AD203B41FA5}"/>
                  </a:extLst>
                </a:gridCol>
                <a:gridCol w="3406710">
                  <a:extLst>
                    <a:ext uri="{9D8B030D-6E8A-4147-A177-3AD203B41FA5}"/>
                  </a:extLst>
                </a:gridCol>
                <a:gridCol w="1868196">
                  <a:extLst>
                    <a:ext uri="{9D8B030D-6E8A-4147-A177-3AD203B41FA5}"/>
                  </a:extLst>
                </a:gridCol>
              </a:tblGrid>
              <a:tr h="462162">
                <a:tc>
                  <a:txBody>
                    <a:bodyPr/>
                    <a:lstStyle/>
                    <a:p>
                      <a:pPr algn="ctr" fontAlgn="ctr"/>
                      <a:endParaRPr lang="en-US" sz="1400" b="1" i="0" u="none" strike="noStrike" dirty="0">
                        <a:solidFill>
                          <a:schemeClr val="bg1"/>
                        </a:solidFill>
                        <a:effectLst/>
                        <a:latin typeface="Calibri" panose="020F0502020204030204" pitchFamily="34" charset="0"/>
                      </a:endParaRPr>
                    </a:p>
                  </a:txBody>
                  <a:tcPr marL="4763" marR="4763" marT="6350" marB="0" anchor="ctr">
                    <a:solidFill>
                      <a:schemeClr val="accent1">
                        <a:lumMod val="10000"/>
                      </a:schemeClr>
                    </a:solidFill>
                  </a:tcPr>
                </a:tc>
                <a:tc>
                  <a:txBody>
                    <a:bodyPr/>
                    <a:lstStyle/>
                    <a:p>
                      <a:pPr algn="ctr" fontAlgn="ctr"/>
                      <a:r>
                        <a:rPr lang="en-US" sz="1400" b="1" u="none" strike="noStrike" dirty="0">
                          <a:solidFill>
                            <a:schemeClr val="bg1"/>
                          </a:solidFill>
                          <a:effectLst/>
                        </a:rPr>
                        <a:t>Situation</a:t>
                      </a:r>
                      <a:endParaRPr lang="en-US" sz="1400" b="1" i="0" u="none" strike="noStrike" dirty="0">
                        <a:solidFill>
                          <a:schemeClr val="bg1"/>
                        </a:solidFill>
                        <a:effectLst/>
                        <a:latin typeface="Calibri" panose="020F0502020204030204" pitchFamily="34" charset="0"/>
                      </a:endParaRPr>
                    </a:p>
                  </a:txBody>
                  <a:tcPr marL="4763" marR="4763" marT="6350" marB="0" anchor="ctr">
                    <a:solidFill>
                      <a:schemeClr val="accent1">
                        <a:lumMod val="10000"/>
                      </a:schemeClr>
                    </a:solidFill>
                  </a:tcPr>
                </a:tc>
                <a:tc>
                  <a:txBody>
                    <a:bodyPr/>
                    <a:lstStyle/>
                    <a:p>
                      <a:pPr algn="ctr" fontAlgn="ctr"/>
                      <a:r>
                        <a:rPr lang="en-US" sz="1400" b="1" u="none" strike="noStrike" dirty="0">
                          <a:solidFill>
                            <a:schemeClr val="bg1"/>
                          </a:solidFill>
                          <a:effectLst/>
                        </a:rPr>
                        <a:t>Solution</a:t>
                      </a:r>
                      <a:endParaRPr lang="en-US" sz="1400" b="1" i="0" u="none" strike="noStrike" dirty="0">
                        <a:solidFill>
                          <a:schemeClr val="bg1"/>
                        </a:solidFill>
                        <a:effectLst/>
                        <a:latin typeface="Calibri" panose="020F0502020204030204" pitchFamily="34" charset="0"/>
                      </a:endParaRPr>
                    </a:p>
                  </a:txBody>
                  <a:tcPr marL="4763" marR="4763" marT="6350" marB="0" anchor="ctr">
                    <a:solidFill>
                      <a:schemeClr val="accent1">
                        <a:lumMod val="10000"/>
                      </a:schemeClr>
                    </a:solidFill>
                  </a:tcPr>
                </a:tc>
                <a:tc>
                  <a:txBody>
                    <a:bodyPr/>
                    <a:lstStyle/>
                    <a:p>
                      <a:pPr algn="ctr" fontAlgn="ctr"/>
                      <a:r>
                        <a:rPr lang="en-US" sz="1400" b="1" i="0" u="none" strike="noStrike" dirty="0">
                          <a:solidFill>
                            <a:schemeClr val="bg1"/>
                          </a:solidFill>
                          <a:effectLst/>
                          <a:latin typeface="Arial" panose="020B0604020202020204" pitchFamily="34" charset="0"/>
                          <a:cs typeface="Arial" panose="020B0604020202020204" pitchFamily="34" charset="0"/>
                        </a:rPr>
                        <a:t>Benefit</a:t>
                      </a:r>
                    </a:p>
                  </a:txBody>
                  <a:tcPr marL="4763" marR="4763" marT="6350" marB="0" anchor="ctr">
                    <a:solidFill>
                      <a:schemeClr val="accent1">
                        <a:lumMod val="10000"/>
                      </a:schemeClr>
                    </a:solidFill>
                  </a:tcPr>
                </a:tc>
                <a:extLst>
                  <a:ext uri="{0D108BD9-81ED-4DB2-BD59-A6C34878D82A}"/>
                </a:extLst>
              </a:tr>
              <a:tr h="931078">
                <a:tc>
                  <a:txBody>
                    <a:bodyPr/>
                    <a:lstStyle/>
                    <a:p>
                      <a:pPr algn="ctr" fontAlgn="ctr"/>
                      <a:r>
                        <a:rPr lang="en-US" sz="4400" u="none" strike="noStrike" dirty="0">
                          <a:solidFill>
                            <a:schemeClr val="bg1"/>
                          </a:solidFill>
                          <a:effectLst/>
                        </a:rPr>
                        <a:t>1</a:t>
                      </a:r>
                      <a:endParaRPr lang="en-US" sz="4400" b="1" i="0" u="none" strike="noStrike" dirty="0">
                        <a:solidFill>
                          <a:schemeClr val="bg1"/>
                        </a:solidFill>
                        <a:effectLst/>
                        <a:latin typeface="Calibri" panose="020F0502020204030204" pitchFamily="34" charset="0"/>
                      </a:endParaRPr>
                    </a:p>
                  </a:txBody>
                  <a:tcPr marL="4763" marR="4763" marT="6350" marB="0" anchor="ctr">
                    <a:solidFill>
                      <a:schemeClr val="bg2"/>
                    </a:solidFill>
                  </a:tcPr>
                </a:tc>
                <a:tc>
                  <a:txBody>
                    <a:bodyPr/>
                    <a:lstStyle/>
                    <a:p>
                      <a:pPr marL="169863" indent="0">
                        <a:buNone/>
                        <a:defRPr/>
                      </a:pPr>
                      <a:r>
                        <a:rPr kumimoji="1" lang="en-US" sz="1400" dirty="0" smtClean="0">
                          <a:solidFill>
                            <a:srgbClr val="404040"/>
                          </a:solidFill>
                          <a:cs typeface="Arial" panose="020B0604020202020204" pitchFamily="34" charset="0"/>
                        </a:rPr>
                        <a:t>Continuous</a:t>
                      </a:r>
                      <a:r>
                        <a:rPr kumimoji="1" lang="en-US" sz="1400" baseline="0" dirty="0" smtClean="0">
                          <a:solidFill>
                            <a:srgbClr val="404040"/>
                          </a:solidFill>
                          <a:cs typeface="Arial" panose="020B0604020202020204" pitchFamily="34" charset="0"/>
                        </a:rPr>
                        <a:t>  and monotonous  QC  check In CAD Drafts to check the Accuracy which usually has Errors</a:t>
                      </a:r>
                      <a:r>
                        <a:rPr kumimoji="1" lang="en-US" sz="1400" dirty="0" smtClean="0">
                          <a:solidFill>
                            <a:srgbClr val="404040"/>
                          </a:solidFill>
                          <a:cs typeface="Arial" panose="020B0604020202020204" pitchFamily="34" charset="0"/>
                        </a:rPr>
                        <a:t>?</a:t>
                      </a:r>
                      <a:endParaRPr kumimoji="1" lang="en-US" sz="1400" dirty="0">
                        <a:solidFill>
                          <a:srgbClr val="404040"/>
                        </a:solidFill>
                        <a:cs typeface="Arial" panose="020B0604020202020204" pitchFamily="34" charset="0"/>
                      </a:endParaRPr>
                    </a:p>
                  </a:txBody>
                  <a:tcPr marL="4763" marR="4763" marT="6350" marB="0" anchor="ctr"/>
                </a:tc>
                <a:tc>
                  <a:txBody>
                    <a:bodyPr/>
                    <a:lstStyle/>
                    <a:p>
                      <a:pPr marL="171450" indent="0" algn="l" defTabSz="914400" rtl="0" eaLnBrk="1" fontAlgn="ctr" latinLnBrk="0" hangingPunct="1">
                        <a:defRPr/>
                      </a:pPr>
                      <a:r>
                        <a:rPr kumimoji="1" lang="en-US" sz="1400" b="0" u="none" strike="noStrike" kern="1200" dirty="0" smtClean="0">
                          <a:solidFill>
                            <a:schemeClr val="tx1"/>
                          </a:solidFill>
                          <a:effectLst/>
                          <a:latin typeface="+mn-lt"/>
                          <a:ea typeface="+mn-ea"/>
                          <a:cs typeface="+mn-cs"/>
                        </a:rPr>
                        <a:t>A  </a:t>
                      </a:r>
                      <a:r>
                        <a:rPr kumimoji="1" lang="en-US" sz="1400" b="0" u="none" strike="noStrike" kern="1200" dirty="0">
                          <a:solidFill>
                            <a:schemeClr val="tx1"/>
                          </a:solidFill>
                          <a:effectLst/>
                          <a:latin typeface="+mn-lt"/>
                          <a:ea typeface="+mn-ea"/>
                          <a:cs typeface="+mn-cs"/>
                        </a:rPr>
                        <a:t>tool that can </a:t>
                      </a:r>
                      <a:r>
                        <a:rPr kumimoji="1" lang="en-US" sz="1400" b="0" u="none" strike="noStrike" kern="1200" dirty="0" smtClean="0">
                          <a:solidFill>
                            <a:schemeClr val="tx1"/>
                          </a:solidFill>
                          <a:effectLst/>
                          <a:latin typeface="+mn-lt"/>
                          <a:ea typeface="+mn-ea"/>
                          <a:cs typeface="+mn-cs"/>
                        </a:rPr>
                        <a:t>check the</a:t>
                      </a:r>
                      <a:r>
                        <a:rPr kumimoji="1" lang="en-US" sz="1400" b="0" u="none" strike="noStrike" kern="1200" baseline="0" dirty="0" smtClean="0">
                          <a:solidFill>
                            <a:schemeClr val="tx1"/>
                          </a:solidFill>
                          <a:effectLst/>
                          <a:latin typeface="+mn-lt"/>
                          <a:ea typeface="+mn-ea"/>
                          <a:cs typeface="+mn-cs"/>
                        </a:rPr>
                        <a:t> CAD Drafts intelligently using Machine Learning and always gives accurate results without any use of Manpower. </a:t>
                      </a:r>
                      <a:endParaRPr kumimoji="1" lang="en-US" sz="1400" b="0" u="none" strike="noStrike" kern="1200" dirty="0">
                        <a:solidFill>
                          <a:schemeClr val="tx1"/>
                        </a:solidFill>
                        <a:effectLst/>
                        <a:latin typeface="+mn-lt"/>
                        <a:ea typeface="+mn-ea"/>
                        <a:cs typeface="+mn-cs"/>
                      </a:endParaRPr>
                    </a:p>
                  </a:txBody>
                  <a:tcPr marL="4763" marR="4763" marT="6350" marB="0" anchor="ctr"/>
                </a:tc>
                <a:tc>
                  <a:txBody>
                    <a:bodyPr/>
                    <a:lstStyle/>
                    <a:p>
                      <a:pPr marL="171450" indent="0" algn="l" defTabSz="914400" rtl="0" eaLnBrk="1" fontAlgn="ctr" latinLnBrk="0" hangingPunct="1"/>
                      <a:r>
                        <a:rPr kumimoji="1" lang="en-US" sz="1400" b="1" u="none" strike="noStrike" kern="1200" dirty="0">
                          <a:solidFill>
                            <a:schemeClr val="tx1"/>
                          </a:solidFill>
                          <a:effectLst/>
                          <a:latin typeface="+mn-lt"/>
                          <a:ea typeface="+mn-ea"/>
                          <a:cs typeface="+mn-cs"/>
                        </a:rPr>
                        <a:t>Improve </a:t>
                      </a:r>
                      <a:r>
                        <a:rPr kumimoji="1" lang="en-US" sz="1400" b="1" u="none" strike="noStrike" kern="1200" dirty="0" smtClean="0">
                          <a:solidFill>
                            <a:schemeClr val="tx1"/>
                          </a:solidFill>
                          <a:effectLst/>
                          <a:latin typeface="+mn-lt"/>
                          <a:ea typeface="+mn-ea"/>
                          <a:cs typeface="+mn-cs"/>
                        </a:rPr>
                        <a:t>Quality and Savings</a:t>
                      </a:r>
                      <a:endParaRPr kumimoji="1" lang="en-US" sz="1400" b="1" u="none" strike="noStrike" kern="1200" dirty="0" smtClean="0">
                        <a:solidFill>
                          <a:schemeClr val="tx1"/>
                        </a:solidFill>
                        <a:effectLst/>
                        <a:latin typeface="+mn-lt"/>
                        <a:ea typeface="+mn-ea"/>
                        <a:cs typeface="+mn-cs"/>
                      </a:endParaRPr>
                    </a:p>
                    <a:p>
                      <a:pPr marL="171450" indent="0" algn="l" defTabSz="914400" rtl="0" eaLnBrk="1" fontAlgn="ctr" latinLnBrk="0" hangingPunct="1"/>
                      <a:endParaRPr kumimoji="1" lang="en-US" sz="1000" b="1" u="none" strike="noStrike" kern="1200" dirty="0" smtClean="0">
                        <a:solidFill>
                          <a:schemeClr val="tx1"/>
                        </a:solidFill>
                        <a:effectLst/>
                        <a:latin typeface="+mn-lt"/>
                        <a:ea typeface="+mn-ea"/>
                        <a:cs typeface="+mn-cs"/>
                      </a:endParaRPr>
                    </a:p>
                  </a:txBody>
                  <a:tcPr marL="4763" marR="4763" marT="6350" marB="0" anchor="ctr"/>
                </a:tc>
                <a:extLst>
                  <a:ext uri="{0D108BD9-81ED-4DB2-BD59-A6C34878D82A}"/>
                </a:extLst>
              </a:tr>
              <a:tr h="910967">
                <a:tc>
                  <a:txBody>
                    <a:bodyPr/>
                    <a:lstStyle/>
                    <a:p>
                      <a:pPr algn="ctr" fontAlgn="ctr"/>
                      <a:r>
                        <a:rPr lang="en-US" sz="4400" u="none" strike="noStrike" dirty="0">
                          <a:solidFill>
                            <a:schemeClr val="bg1"/>
                          </a:solidFill>
                          <a:effectLst/>
                        </a:rPr>
                        <a:t>2</a:t>
                      </a:r>
                      <a:endParaRPr lang="en-US" sz="4400" b="1" i="0" u="none" strike="noStrike" dirty="0">
                        <a:solidFill>
                          <a:schemeClr val="bg1"/>
                        </a:solidFill>
                        <a:effectLst/>
                        <a:latin typeface="Calibri" panose="020F0502020204030204" pitchFamily="34" charset="0"/>
                      </a:endParaRPr>
                    </a:p>
                  </a:txBody>
                  <a:tcPr marL="4763" marR="4763" marT="6350" marB="0" anchor="ctr">
                    <a:solidFill>
                      <a:schemeClr val="tx2"/>
                    </a:solidFill>
                  </a:tcPr>
                </a:tc>
                <a:tc>
                  <a:txBody>
                    <a:bodyPr/>
                    <a:lstStyle/>
                    <a:p>
                      <a:pPr marL="169863" indent="0" algn="l" defTabSz="609555" rtl="0" eaLnBrk="1" latinLnBrk="0" hangingPunct="1">
                        <a:buNone/>
                        <a:defRPr/>
                      </a:pPr>
                      <a:r>
                        <a:rPr kumimoji="1" lang="en-US" sz="1400" kern="1200" dirty="0">
                          <a:solidFill>
                            <a:srgbClr val="404040"/>
                          </a:solidFill>
                          <a:latin typeface="+mn-lt"/>
                          <a:ea typeface="+mn-ea"/>
                          <a:cs typeface="Arial" panose="020B0604020202020204" pitchFamily="34" charset="0"/>
                        </a:rPr>
                        <a:t>How much budget I need to complete an upcoming release? What are my options to contain cost with out compromising quality ?</a:t>
                      </a:r>
                    </a:p>
                  </a:txBody>
                  <a:tcPr marL="4763" marR="4763" marT="6350" marB="0" anchor="ctr"/>
                </a:tc>
                <a:tc>
                  <a:txBody>
                    <a:bodyPr/>
                    <a:lstStyle/>
                    <a:p>
                      <a:pPr marL="171450" indent="0" algn="l" defTabSz="914400" rtl="0" eaLnBrk="1" fontAlgn="ctr" latinLnBrk="0" hangingPunct="1"/>
                      <a:r>
                        <a:rPr lang="en-US" sz="1400" b="0" u="none" strike="noStrike" kern="1200" dirty="0">
                          <a:solidFill>
                            <a:schemeClr val="tx1"/>
                          </a:solidFill>
                          <a:effectLst/>
                          <a:latin typeface="+mn-lt"/>
                          <a:ea typeface="+mn-ea"/>
                          <a:cs typeface="+mn-cs"/>
                        </a:rPr>
                        <a:t>A tool that can intelligently predict budget, schedule, effort etc. to help the management in decision making</a:t>
                      </a:r>
                      <a:endParaRPr lang="en-US" sz="1400" b="1" u="none" strike="noStrike" kern="1200" dirty="0">
                        <a:solidFill>
                          <a:schemeClr val="tx1"/>
                        </a:solidFill>
                        <a:effectLst/>
                        <a:latin typeface="+mn-lt"/>
                        <a:ea typeface="+mn-ea"/>
                        <a:cs typeface="+mn-cs"/>
                      </a:endParaRPr>
                    </a:p>
                  </a:txBody>
                  <a:tcPr marL="4763" marR="4763" marT="6350" marB="0" anchor="ctr"/>
                </a:tc>
                <a:tc>
                  <a:txBody>
                    <a:bodyPr/>
                    <a:lstStyle/>
                    <a:p>
                      <a:pPr marL="171450" indent="0" algn="l" defTabSz="914400" rtl="0" eaLnBrk="1" fontAlgn="ctr" latinLnBrk="0" hangingPunct="1"/>
                      <a:r>
                        <a:rPr lang="en-US" sz="1400" b="1" u="none" strike="noStrike" kern="1200" dirty="0">
                          <a:solidFill>
                            <a:schemeClr val="tx1"/>
                          </a:solidFill>
                          <a:effectLst/>
                          <a:latin typeface="+mn-lt"/>
                          <a:ea typeface="+mn-ea"/>
                          <a:cs typeface="+mn-cs"/>
                        </a:rPr>
                        <a:t>Increase </a:t>
                      </a:r>
                      <a:r>
                        <a:rPr lang="en-US" sz="1400" b="1" u="none" strike="noStrike" kern="1200" dirty="0" smtClean="0">
                          <a:solidFill>
                            <a:schemeClr val="tx1"/>
                          </a:solidFill>
                          <a:effectLst/>
                          <a:latin typeface="+mn-lt"/>
                          <a:ea typeface="+mn-ea"/>
                          <a:cs typeface="+mn-cs"/>
                        </a:rPr>
                        <a:t>Effectiveness,</a:t>
                      </a:r>
                    </a:p>
                    <a:p>
                      <a:pPr marL="171450" indent="0" algn="l" defTabSz="914400" rtl="0" eaLnBrk="1" fontAlgn="ctr" latinLnBrk="0" hangingPunct="1"/>
                      <a:r>
                        <a:rPr lang="en-US" sz="1400" b="1" u="none" strike="noStrike" kern="1200" dirty="0" smtClean="0">
                          <a:solidFill>
                            <a:schemeClr val="tx1"/>
                          </a:solidFill>
                          <a:effectLst/>
                          <a:latin typeface="+mn-lt"/>
                          <a:ea typeface="+mn-ea"/>
                          <a:cs typeface="+mn-cs"/>
                        </a:rPr>
                        <a:t>Increase In Savings</a:t>
                      </a:r>
                      <a:endParaRPr lang="en-US" sz="1400" b="1" u="none" strike="noStrike" kern="1200" dirty="0">
                        <a:solidFill>
                          <a:schemeClr val="tx1"/>
                        </a:solidFill>
                        <a:effectLst/>
                        <a:latin typeface="+mn-lt"/>
                        <a:ea typeface="+mn-ea"/>
                        <a:cs typeface="+mn-cs"/>
                      </a:endParaRPr>
                    </a:p>
                  </a:txBody>
                  <a:tcPr marL="4763" marR="4763" marT="6350" marB="0" anchor="ctr"/>
                </a:tc>
                <a:extLst>
                  <a:ext uri="{0D108BD9-81ED-4DB2-BD59-A6C34878D82A}"/>
                </a:extLst>
              </a:tr>
            </a:tbl>
          </a:graphicData>
        </a:graphic>
      </p:graphicFrame>
      <p:sp>
        <p:nvSpPr>
          <p:cNvPr id="2" name="Title 1">
            <a:extLst>
              <a:ext uri="{FF2B5EF4-FFF2-40B4-BE49-F238E27FC236}"/>
            </a:extLst>
          </p:cNvPr>
          <p:cNvSpPr>
            <a:spLocks noGrp="1"/>
          </p:cNvSpPr>
          <p:nvPr>
            <p:ph type="title"/>
          </p:nvPr>
        </p:nvSpPr>
        <p:spPr>
          <a:xfrm>
            <a:off x="129779" y="1"/>
            <a:ext cx="7886700" cy="722313"/>
          </a:xfrm>
        </p:spPr>
        <p:txBody>
          <a:bodyPr/>
          <a:lstStyle/>
          <a:p>
            <a:pPr>
              <a:defRPr/>
            </a:pPr>
            <a:r>
              <a:rPr sz="2800" dirty="0" smtClean="0"/>
              <a:t>Use </a:t>
            </a:r>
            <a:r>
              <a:rPr sz="2800" dirty="0"/>
              <a:t>Cases</a:t>
            </a:r>
          </a:p>
        </p:txBody>
      </p:sp>
      <p:pic>
        <p:nvPicPr>
          <p:cNvPr id="4201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7251" y="1000126"/>
            <a:ext cx="421481" cy="447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2020" name="Group 11"/>
          <p:cNvGrpSpPr>
            <a:grpSpLocks/>
          </p:cNvGrpSpPr>
          <p:nvPr/>
        </p:nvGrpSpPr>
        <p:grpSpPr bwMode="auto">
          <a:xfrm>
            <a:off x="6477000" y="1000126"/>
            <a:ext cx="444964" cy="447674"/>
            <a:chOff x="7848600" y="833314"/>
            <a:chExt cx="762000" cy="661640"/>
          </a:xfrm>
        </p:grpSpPr>
        <p:sp>
          <p:nvSpPr>
            <p:cNvPr id="10" name="Rectangle 9">
              <a:extLst>
                <a:ext uri="{FF2B5EF4-FFF2-40B4-BE49-F238E27FC236}"/>
              </a:extLst>
            </p:cNvPr>
            <p:cNvSpPr/>
            <p:nvPr/>
          </p:nvSpPr>
          <p:spPr>
            <a:xfrm>
              <a:off x="7848600" y="833314"/>
              <a:ext cx="229306" cy="64935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1" name="Rectangle 10">
              <a:extLst>
                <a:ext uri="{FF2B5EF4-FFF2-40B4-BE49-F238E27FC236}"/>
              </a:extLst>
            </p:cNvPr>
            <p:cNvSpPr/>
            <p:nvPr/>
          </p:nvSpPr>
          <p:spPr>
            <a:xfrm>
              <a:off x="8381294" y="840334"/>
              <a:ext cx="229306" cy="647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42027" name="Picture 6"/>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2425" y="833314"/>
              <a:ext cx="504365" cy="661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2021" name="Group 8"/>
          <p:cNvGrpSpPr>
            <a:grpSpLocks/>
          </p:cNvGrpSpPr>
          <p:nvPr/>
        </p:nvGrpSpPr>
        <p:grpSpPr bwMode="auto">
          <a:xfrm>
            <a:off x="3200400" y="1000126"/>
            <a:ext cx="514350" cy="447674"/>
            <a:chOff x="4572000" y="847367"/>
            <a:chExt cx="914400" cy="847578"/>
          </a:xfrm>
        </p:grpSpPr>
        <p:pic>
          <p:nvPicPr>
            <p:cNvPr id="42022" name="Picture 5"/>
            <p:cNvPicPr>
              <a:picLocks noChangeAspect="1"/>
            </p:cNvPicPr>
            <p:nvPr/>
          </p:nvPicPr>
          <p:blipFill>
            <a:blip r:embed="rId5" cstate="print">
              <a:extLst>
                <a:ext uri="{28A0092B-C50C-407E-A947-70E740481C1C}">
                  <a14:useLocalDpi xmlns:a14="http://schemas.microsoft.com/office/drawing/2010/main" val="0"/>
                </a:ext>
              </a:extLst>
            </a:blip>
            <a:srcRect l="13132"/>
            <a:stretch>
              <a:fillRect/>
            </a:stretch>
          </p:blipFill>
          <p:spPr bwMode="auto">
            <a:xfrm>
              <a:off x="4876800" y="850648"/>
              <a:ext cx="381000" cy="844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extLst>
            </p:cNvPr>
            <p:cNvSpPr/>
            <p:nvPr/>
          </p:nvSpPr>
          <p:spPr>
            <a:xfrm>
              <a:off x="4572000" y="851502"/>
              <a:ext cx="304800" cy="84344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Rectangle 7">
              <a:extLst>
                <a:ext uri="{FF2B5EF4-FFF2-40B4-BE49-F238E27FC236}"/>
              </a:extLst>
            </p:cNvPr>
            <p:cNvSpPr/>
            <p:nvPr/>
          </p:nvSpPr>
          <p:spPr>
            <a:xfrm>
              <a:off x="5181600" y="847367"/>
              <a:ext cx="304800" cy="84344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14" name="Rectangle 13">
            <a:extLst>
              <a:ext uri="{FF2B5EF4-FFF2-40B4-BE49-F238E27FC236}"/>
            </a:extLst>
          </p:cNvPr>
          <p:cNvSpPr/>
          <p:nvPr/>
        </p:nvSpPr>
        <p:spPr>
          <a:xfrm>
            <a:off x="193675" y="4191000"/>
            <a:ext cx="7959725" cy="914400"/>
          </a:xfrm>
          <a:prstGeom prst="rect">
            <a:avLst/>
          </a:prstGeom>
          <a:ln/>
        </p:spPr>
        <p:style>
          <a:lnRef idx="3">
            <a:schemeClr val="lt1"/>
          </a:lnRef>
          <a:fillRef idx="1">
            <a:schemeClr val="accent1"/>
          </a:fillRef>
          <a:effectRef idx="1">
            <a:schemeClr val="accent1"/>
          </a:effectRef>
          <a:fontRef idx="minor">
            <a:schemeClr val="lt1"/>
          </a:fontRef>
        </p:style>
        <p:txBody>
          <a:bodyPr anchor="ctr"/>
          <a:lstStyle/>
          <a:p>
            <a:pPr indent="-4763" defTabSz="457200">
              <a:spcAft>
                <a:spcPts val="1000"/>
              </a:spcAft>
              <a:defRPr/>
            </a:pPr>
            <a:r>
              <a:rPr lang="en-US" dirty="0">
                <a:solidFill>
                  <a:srgbClr val="FFFFFF"/>
                </a:solidFill>
                <a:effectLst>
                  <a:outerShdw blurRad="38100" dist="38100" dir="2700000" algn="tl">
                    <a:srgbClr val="000000">
                      <a:alpha val="43137"/>
                    </a:srgbClr>
                  </a:outerShdw>
                </a:effectLst>
                <a:ea typeface="HGP創英角ｺﾞｼｯｸUB"/>
              </a:rPr>
              <a:t>An </a:t>
            </a:r>
            <a:r>
              <a:rPr lang="en-US" dirty="0" smtClean="0">
                <a:solidFill>
                  <a:srgbClr val="FFFFFF"/>
                </a:solidFill>
                <a:effectLst>
                  <a:outerShdw blurRad="38100" dist="38100" dir="2700000" algn="tl">
                    <a:srgbClr val="000000">
                      <a:alpha val="43137"/>
                    </a:srgbClr>
                  </a:outerShdw>
                </a:effectLst>
                <a:ea typeface="HGP創英角ｺﾞｼｯｸUB"/>
              </a:rPr>
              <a:t> innovative  analytics  driven  engine  leveraging  intelligent  </a:t>
            </a:r>
            <a:r>
              <a:rPr lang="en-US" dirty="0">
                <a:solidFill>
                  <a:srgbClr val="FFFFFF"/>
                </a:solidFill>
                <a:effectLst>
                  <a:outerShdw blurRad="38100" dist="38100" dir="2700000" algn="tl">
                    <a:srgbClr val="000000">
                      <a:alpha val="43137"/>
                    </a:srgbClr>
                  </a:outerShdw>
                </a:effectLst>
                <a:ea typeface="HGP創英角ｺﾞｼｯｸUB"/>
              </a:rPr>
              <a:t>robotic automation technologies such as Machine Learning, </a:t>
            </a:r>
            <a:r>
              <a:rPr lang="en-US" dirty="0" smtClean="0">
                <a:solidFill>
                  <a:srgbClr val="FFFFFF"/>
                </a:solidFill>
                <a:effectLst>
                  <a:outerShdw blurRad="38100" dist="38100" dir="2700000" algn="tl">
                    <a:srgbClr val="000000">
                      <a:alpha val="43137"/>
                    </a:srgbClr>
                  </a:outerShdw>
                </a:effectLst>
                <a:ea typeface="HGP創英角ｺﾞｼｯｸUB"/>
              </a:rPr>
              <a:t> Text Analytics  </a:t>
            </a:r>
            <a:r>
              <a:rPr lang="en-US" dirty="0">
                <a:solidFill>
                  <a:srgbClr val="FFFFFF"/>
                </a:solidFill>
                <a:effectLst>
                  <a:outerShdw blurRad="38100" dist="38100" dir="2700000" algn="tl">
                    <a:srgbClr val="000000">
                      <a:alpha val="43137"/>
                    </a:srgbClr>
                  </a:outerShdw>
                </a:effectLst>
                <a:ea typeface="HGP創英角ｺﾞｼｯｸUB"/>
              </a:rPr>
              <a:t>and </a:t>
            </a:r>
            <a:r>
              <a:rPr lang="en-US" dirty="0" smtClean="0">
                <a:solidFill>
                  <a:srgbClr val="FFFFFF"/>
                </a:solidFill>
                <a:effectLst>
                  <a:outerShdw blurRad="38100" dist="38100" dir="2700000" algn="tl">
                    <a:srgbClr val="000000">
                      <a:alpha val="43137"/>
                    </a:srgbClr>
                  </a:outerShdw>
                </a:effectLst>
                <a:ea typeface="HGP創英角ｺﾞｼｯｸUB"/>
              </a:rPr>
              <a:t> Natural  </a:t>
            </a:r>
            <a:r>
              <a:rPr lang="en-US" dirty="0">
                <a:solidFill>
                  <a:srgbClr val="FFFFFF"/>
                </a:solidFill>
                <a:effectLst>
                  <a:outerShdw blurRad="38100" dist="38100" dir="2700000" algn="tl">
                    <a:srgbClr val="000000">
                      <a:alpha val="43137"/>
                    </a:srgbClr>
                  </a:outerShdw>
                </a:effectLst>
                <a:ea typeface="HGP創英角ｺﾞｼｯｸUB"/>
              </a:rPr>
              <a:t>Language Processing</a:t>
            </a:r>
            <a:endParaRPr lang="en-US" dirty="0">
              <a:solidFill>
                <a:srgbClr val="FFFFFF"/>
              </a:solidFill>
              <a:effectLst>
                <a:outerShdw blurRad="38100" dist="38100" dir="2700000" algn="tl">
                  <a:srgbClr val="000000">
                    <a:alpha val="43137"/>
                  </a:srgbClr>
                </a:outerShdw>
              </a:effectLst>
              <a:ea typeface="HGP創英角ｺﾞｼｯｸUB"/>
            </a:endParaRPr>
          </a:p>
        </p:txBody>
      </p:sp>
    </p:spTree>
    <p:extLst>
      <p:ext uri="{BB962C8B-B14F-4D97-AF65-F5344CB8AC3E}">
        <p14:creationId xmlns:p14="http://schemas.microsoft.com/office/powerpoint/2010/main" val="30006521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92162"/>
          </a:xfrm>
        </p:spPr>
        <p:txBody>
          <a:bodyPr/>
          <a:lstStyle/>
          <a:p>
            <a:r>
              <a:rPr lang="en-US" sz="2400" u="sng" dirty="0" smtClean="0"/>
              <a:t>AI Powered QC Automation</a:t>
            </a:r>
            <a:endParaRPr lang="en-US" sz="2400" u="sng" dirty="0"/>
          </a:p>
        </p:txBody>
      </p:sp>
      <p:sp>
        <p:nvSpPr>
          <p:cNvPr id="3" name="Content Placeholder 2"/>
          <p:cNvSpPr>
            <a:spLocks noGrp="1"/>
          </p:cNvSpPr>
          <p:nvPr>
            <p:ph idx="1"/>
          </p:nvPr>
        </p:nvSpPr>
        <p:spPr>
          <a:xfrm>
            <a:off x="457200" y="990600"/>
            <a:ext cx="7620000" cy="1524000"/>
          </a:xfrm>
        </p:spPr>
        <p:txBody>
          <a:bodyPr>
            <a:normAutofit lnSpcReduction="10000"/>
          </a:bodyPr>
          <a:lstStyle/>
          <a:p>
            <a:r>
              <a:rPr lang="en-US" u="sng" dirty="0" smtClean="0">
                <a:solidFill>
                  <a:schemeClr val="tx1">
                    <a:lumMod val="75000"/>
                    <a:lumOff val="25000"/>
                  </a:schemeClr>
                </a:solidFill>
              </a:rPr>
              <a:t>Why AI?</a:t>
            </a:r>
          </a:p>
          <a:p>
            <a:pPr marL="114300" indent="0">
              <a:buNone/>
            </a:pPr>
            <a:r>
              <a:rPr lang="en-US" sz="1800" dirty="0" smtClean="0">
                <a:solidFill>
                  <a:schemeClr val="tx1">
                    <a:lumMod val="75000"/>
                    <a:lumOff val="25000"/>
                  </a:schemeClr>
                </a:solidFill>
              </a:rPr>
              <a:t>Computer are fundamentally well suited for performing mechanical  computations ,using fixed programing rules. This allows artificial machines to perform simple  monotonous task efficiently and reliably ,which humans are ill suited to.</a:t>
            </a:r>
          </a:p>
          <a:p>
            <a:pPr marL="114300" indent="0">
              <a:buNone/>
            </a:pPr>
            <a:endParaRPr lang="en-US" dirty="0" smtClean="0"/>
          </a:p>
        </p:txBody>
      </p:sp>
      <p:sp>
        <p:nvSpPr>
          <p:cNvPr id="4" name="Title 1"/>
          <p:cNvSpPr txBox="1">
            <a:spLocks/>
          </p:cNvSpPr>
          <p:nvPr/>
        </p:nvSpPr>
        <p:spPr>
          <a:xfrm>
            <a:off x="457200" y="2438400"/>
            <a:ext cx="7620000" cy="6858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2400" u="sng" dirty="0" smtClean="0"/>
              <a:t>Limitations of Humans in QC</a:t>
            </a:r>
            <a:endParaRPr lang="en-US" sz="2000" u="sng" dirty="0"/>
          </a:p>
        </p:txBody>
      </p:sp>
      <p:sp>
        <p:nvSpPr>
          <p:cNvPr id="5" name="Content Placeholder 2"/>
          <p:cNvSpPr txBox="1">
            <a:spLocks/>
          </p:cNvSpPr>
          <p:nvPr/>
        </p:nvSpPr>
        <p:spPr>
          <a:xfrm>
            <a:off x="553375" y="3352800"/>
            <a:ext cx="7620000" cy="23622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sz="2000" u="sng" dirty="0" smtClean="0">
                <a:solidFill>
                  <a:schemeClr val="tx1">
                    <a:lumMod val="75000"/>
                    <a:lumOff val="25000"/>
                  </a:schemeClr>
                </a:solidFill>
              </a:rPr>
              <a:t>Object recognition </a:t>
            </a:r>
            <a:r>
              <a:rPr lang="en-US" sz="2000" dirty="0" smtClean="0">
                <a:solidFill>
                  <a:schemeClr val="tx1">
                    <a:lumMod val="75000"/>
                    <a:lumOff val="25000"/>
                  </a:schemeClr>
                </a:solidFill>
              </a:rPr>
              <a:t>:- Usually people cannot properly explain how they recognize different objects in a CAD Model.</a:t>
            </a:r>
          </a:p>
          <a:p>
            <a:r>
              <a:rPr lang="en-US" sz="2000" u="sng" dirty="0" smtClean="0">
                <a:solidFill>
                  <a:schemeClr val="tx1">
                    <a:lumMod val="75000"/>
                    <a:lumOff val="25000"/>
                  </a:schemeClr>
                </a:solidFill>
              </a:rPr>
              <a:t>Error Recognition</a:t>
            </a:r>
            <a:r>
              <a:rPr lang="en-US" sz="2000" dirty="0" smtClean="0">
                <a:solidFill>
                  <a:schemeClr val="tx1">
                    <a:lumMod val="75000"/>
                    <a:lumOff val="25000"/>
                  </a:schemeClr>
                </a:solidFill>
              </a:rPr>
              <a:t>:-Sometimes error are left unidentified because of fatigue and lack of concentration.</a:t>
            </a:r>
          </a:p>
          <a:p>
            <a:r>
              <a:rPr lang="en-US" sz="2000" u="sng" dirty="0" smtClean="0">
                <a:solidFill>
                  <a:schemeClr val="tx1">
                    <a:lumMod val="75000"/>
                    <a:lumOff val="25000"/>
                  </a:schemeClr>
                </a:solidFill>
              </a:rPr>
              <a:t>Time consuming</a:t>
            </a:r>
            <a:r>
              <a:rPr lang="en-US" sz="2000" dirty="0" smtClean="0">
                <a:solidFill>
                  <a:schemeClr val="tx1">
                    <a:lumMod val="75000"/>
                    <a:lumOff val="25000"/>
                  </a:schemeClr>
                </a:solidFill>
              </a:rPr>
              <a:t>:-Any task performed is time and effort consuming by humans.</a:t>
            </a:r>
          </a:p>
          <a:p>
            <a:endParaRPr lang="en-US" dirty="0" smtClean="0">
              <a:solidFill>
                <a:schemeClr val="tx1">
                  <a:lumMod val="75000"/>
                  <a:lumOff val="25000"/>
                </a:schemeClr>
              </a:solidFill>
            </a:endParaRPr>
          </a:p>
          <a:p>
            <a:endParaRPr lang="en-US" dirty="0" smtClean="0">
              <a:solidFill>
                <a:schemeClr val="tx1">
                  <a:lumMod val="75000"/>
                  <a:lumOff val="25000"/>
                </a:schemeClr>
              </a:solidFill>
            </a:endParaRPr>
          </a:p>
        </p:txBody>
      </p:sp>
    </p:spTree>
    <p:extLst>
      <p:ext uri="{BB962C8B-B14F-4D97-AF65-F5344CB8AC3E}">
        <p14:creationId xmlns:p14="http://schemas.microsoft.com/office/powerpoint/2010/main" val="1453410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92162"/>
          </a:xfrm>
        </p:spPr>
        <p:txBody>
          <a:bodyPr/>
          <a:lstStyle/>
          <a:p>
            <a:r>
              <a:rPr lang="en-US" sz="2400" dirty="0" smtClean="0"/>
              <a:t>QC CAD Automation Using AI</a:t>
            </a:r>
            <a:endParaRPr lang="en-US" sz="2400" dirty="0"/>
          </a:p>
        </p:txBody>
      </p:sp>
      <p:sp>
        <p:nvSpPr>
          <p:cNvPr id="3" name="Content Placeholder 2"/>
          <p:cNvSpPr>
            <a:spLocks noGrp="1"/>
          </p:cNvSpPr>
          <p:nvPr>
            <p:ph idx="1"/>
          </p:nvPr>
        </p:nvSpPr>
        <p:spPr>
          <a:xfrm>
            <a:off x="457200" y="1295400"/>
            <a:ext cx="7620000" cy="1219200"/>
          </a:xfrm>
        </p:spPr>
        <p:txBody>
          <a:bodyPr>
            <a:normAutofit lnSpcReduction="10000"/>
          </a:bodyPr>
          <a:lstStyle/>
          <a:p>
            <a:r>
              <a:rPr lang="en-US" sz="1800" dirty="0" smtClean="0"/>
              <a:t>Automating the process of QC Check with the help of Machine Learning.</a:t>
            </a:r>
          </a:p>
          <a:p>
            <a:r>
              <a:rPr lang="en-US" sz="1800" dirty="0" smtClean="0"/>
              <a:t>Checking the Actual 2D drawing and the Final Draft model using OCR (Optical Character Recognition ) and Natural Language Processing (NLP) for the errors and Missing Information .</a:t>
            </a:r>
          </a:p>
        </p:txBody>
      </p:sp>
      <p:pic>
        <p:nvPicPr>
          <p:cNvPr id="1029" name="Picture 5" descr="C:\Users\ag7434\Desktop\maxresdefaul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2091" y="2790826"/>
            <a:ext cx="4840770" cy="39266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790825"/>
            <a:ext cx="3419475" cy="2952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Connector 8"/>
          <p:cNvCxnSpPr/>
          <p:nvPr/>
        </p:nvCxnSpPr>
        <p:spPr>
          <a:xfrm>
            <a:off x="3495675" y="2590800"/>
            <a:ext cx="0" cy="4267200"/>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590978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68362"/>
          </a:xfrm>
        </p:spPr>
        <p:txBody>
          <a:bodyPr/>
          <a:lstStyle/>
          <a:p>
            <a:r>
              <a:rPr lang="en-US" sz="2800" dirty="0" smtClean="0"/>
              <a:t>Adaptive  Planning </a:t>
            </a:r>
            <a:endParaRPr lang="en-US" sz="2800" dirty="0"/>
          </a:p>
        </p:txBody>
      </p:sp>
      <p:sp>
        <p:nvSpPr>
          <p:cNvPr id="3" name="Content Placeholder 2"/>
          <p:cNvSpPr>
            <a:spLocks noGrp="1"/>
          </p:cNvSpPr>
          <p:nvPr>
            <p:ph idx="1"/>
          </p:nvPr>
        </p:nvSpPr>
        <p:spPr>
          <a:xfrm>
            <a:off x="457200" y="1295400"/>
            <a:ext cx="7620000" cy="2667000"/>
          </a:xfrm>
        </p:spPr>
        <p:txBody>
          <a:bodyPr>
            <a:normAutofit lnSpcReduction="10000"/>
          </a:bodyPr>
          <a:lstStyle/>
          <a:p>
            <a:r>
              <a:rPr lang="en-US" dirty="0" smtClean="0"/>
              <a:t>User can predict parameters related to the program management providing the historic data of the previous executed projects ,using Machine Learning Algorithms.</a:t>
            </a:r>
          </a:p>
          <a:p>
            <a:r>
              <a:rPr lang="en-US" dirty="0" smtClean="0"/>
              <a:t>Example of the parameters which can be predicted are:-</a:t>
            </a:r>
          </a:p>
          <a:p>
            <a:pPr marL="114300" indent="0">
              <a:buNone/>
            </a:pPr>
            <a:r>
              <a:rPr lang="en-US" dirty="0"/>
              <a:t> </a:t>
            </a:r>
            <a:r>
              <a:rPr lang="en-US" dirty="0" smtClean="0"/>
              <a:t>  1)Adaptive Budget</a:t>
            </a:r>
          </a:p>
          <a:p>
            <a:pPr marL="114300" indent="0">
              <a:buNone/>
            </a:pPr>
            <a:r>
              <a:rPr lang="en-US" dirty="0"/>
              <a:t> </a:t>
            </a:r>
            <a:r>
              <a:rPr lang="en-US" dirty="0" smtClean="0"/>
              <a:t>  2)Project Status</a:t>
            </a:r>
          </a:p>
          <a:p>
            <a:pPr marL="114300" indent="0">
              <a:buNone/>
            </a:pPr>
            <a:r>
              <a:rPr lang="en-US" dirty="0"/>
              <a:t> </a:t>
            </a:r>
            <a:r>
              <a:rPr lang="en-US" dirty="0" smtClean="0"/>
              <a:t>  3)Resources Needed ,  etc.</a:t>
            </a:r>
          </a:p>
          <a:p>
            <a:endParaRPr lang="en-US" dirty="0" smtClean="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93382" y="3886200"/>
            <a:ext cx="3960018" cy="2640012"/>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531" y="4040188"/>
            <a:ext cx="4050851" cy="248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6761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Advantages and Benefits</a:t>
            </a:r>
            <a:endParaRPr lang="en-US" sz="2800" dirty="0"/>
          </a:p>
        </p:txBody>
      </p:sp>
      <p:sp>
        <p:nvSpPr>
          <p:cNvPr id="3" name="Content Placeholder 2"/>
          <p:cNvSpPr>
            <a:spLocks noGrp="1"/>
          </p:cNvSpPr>
          <p:nvPr>
            <p:ph idx="1"/>
          </p:nvPr>
        </p:nvSpPr>
        <p:spPr/>
        <p:txBody>
          <a:bodyPr/>
          <a:lstStyle/>
          <a:p>
            <a:r>
              <a:rPr lang="en-US" dirty="0" smtClean="0"/>
              <a:t>Maximum productivity with minimum error rates.</a:t>
            </a:r>
          </a:p>
          <a:p>
            <a:r>
              <a:rPr lang="en-US" dirty="0" smtClean="0"/>
              <a:t>Helps in Planning and execution of the project.</a:t>
            </a:r>
          </a:p>
          <a:p>
            <a:r>
              <a:rPr lang="en-US" dirty="0" smtClean="0"/>
              <a:t>Lot of time and effort are saved.</a:t>
            </a:r>
          </a:p>
          <a:p>
            <a:r>
              <a:rPr lang="en-US" dirty="0" smtClean="0"/>
              <a:t>Leading the field of QC  compared to peers by using the most advanced technology.</a:t>
            </a:r>
          </a:p>
          <a:p>
            <a:r>
              <a:rPr lang="en-US" dirty="0" smtClean="0"/>
              <a:t>Customer satisfaction because of the reduction of errors and </a:t>
            </a:r>
            <a:r>
              <a:rPr lang="en-US" dirty="0" err="1" smtClean="0"/>
              <a:t>expences</a:t>
            </a:r>
            <a:r>
              <a:rPr lang="en-US" dirty="0" smtClean="0"/>
              <a:t>.</a:t>
            </a:r>
          </a:p>
          <a:p>
            <a:endParaRPr lang="en-US" dirty="0" smtClean="0"/>
          </a:p>
          <a:p>
            <a:endParaRPr lang="en-US" dirty="0"/>
          </a:p>
        </p:txBody>
      </p:sp>
    </p:spTree>
    <p:extLst>
      <p:ext uri="{BB962C8B-B14F-4D97-AF65-F5344CB8AC3E}">
        <p14:creationId xmlns:p14="http://schemas.microsoft.com/office/powerpoint/2010/main" val="1802371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116</TotalTime>
  <Words>389</Words>
  <Application>Microsoft Office PowerPoint</Application>
  <PresentationFormat>On-screen Show (4:3)</PresentationFormat>
  <Paragraphs>40</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Adjacency</vt:lpstr>
      <vt:lpstr>Artificial Intelligence in Mechanical  design</vt:lpstr>
      <vt:lpstr>Use Cases</vt:lpstr>
      <vt:lpstr>AI Powered QC Automation</vt:lpstr>
      <vt:lpstr>QC CAD Automation Using AI</vt:lpstr>
      <vt:lpstr>Adaptive  Planning </vt:lpstr>
      <vt:lpstr>Advantages and Benefits</vt:lpstr>
    </vt:vector>
  </TitlesOfParts>
  <Company>Tufts Health Plan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in Mechanical  design</dc:title>
  <dc:creator>Amogh Gurumurthy</dc:creator>
  <cp:lastModifiedBy>Amogh Gurumurthy</cp:lastModifiedBy>
  <cp:revision>13</cp:revision>
  <dcterms:created xsi:type="dcterms:W3CDTF">2018-05-04T04:15:08Z</dcterms:created>
  <dcterms:modified xsi:type="dcterms:W3CDTF">2018-05-04T06:11:57Z</dcterms:modified>
</cp:coreProperties>
</file>