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62" r:id="rId5"/>
    <p:sldId id="261" r:id="rId6"/>
    <p:sldId id="264" r:id="rId7"/>
    <p:sldId id="265" r:id="rId8"/>
    <p:sldId id="263" r:id="rId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1" autoAdjust="0"/>
    <p:restoredTop sz="94618" autoAdjust="0"/>
  </p:normalViewPr>
  <p:slideViewPr>
    <p:cSldViewPr>
      <p:cViewPr varScale="1">
        <p:scale>
          <a:sx n="86" d="100"/>
          <a:sy n="86" d="100"/>
        </p:scale>
        <p:origin x="1560"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35CD694-B754-4A49-9485-E4D38ACF3B3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miter lim="800000"/>
            <a:headEnd/>
            <a:tailEnd/>
          </a:ln>
        </p:spPr>
        <p:txBody>
          <a:bodyPr/>
          <a:lstStyle/>
          <a:p>
            <a:fld id="{15B5B797-2039-4564-97D6-4180DD73343E}" type="slidenum">
              <a:rPr lang="en-US"/>
              <a:pPr/>
              <a:t>1</a:t>
            </a:fld>
            <a:endParaRPr 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692A77E6-442E-40F3-9357-81197B0C9204}" type="slidenum">
              <a:rPr lang="en-US"/>
              <a:pPr/>
              <a:t>2</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692A77E6-442E-40F3-9357-81197B0C9204}" type="slidenum">
              <a:rPr lang="en-US"/>
              <a:pPr/>
              <a:t>3</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6442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692A77E6-442E-40F3-9357-81197B0C9204}" type="slidenum">
              <a:rPr lang="en-US"/>
              <a:pPr/>
              <a:t>5</a:t>
            </a:fld>
            <a:endParaRPr 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131622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827088" y="2565400"/>
            <a:ext cx="5327650" cy="750888"/>
          </a:xfrm>
        </p:spPr>
        <p:txBody>
          <a:bodyPr/>
          <a:lstStyle>
            <a:lvl1pP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827088" y="3286125"/>
            <a:ext cx="5327650" cy="503238"/>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5435600" y="1052513"/>
            <a:ext cx="1655763" cy="56165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468313" y="1052513"/>
            <a:ext cx="4814887" cy="5616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539750" y="1773238"/>
            <a:ext cx="3198813"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3890963" y="1773238"/>
            <a:ext cx="32004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052513"/>
            <a:ext cx="60483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539750" y="1773238"/>
            <a:ext cx="6551613"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loud.google.com/" TargetMode="External"/><Relationship Id="rId3" Type="http://schemas.openxmlformats.org/officeDocument/2006/relationships/hyperlink" Target="https://numpy.org/doc/stable/reference/index.html" TargetMode="External"/><Relationship Id="rId7" Type="http://schemas.openxmlformats.org/officeDocument/2006/relationships/hyperlink" Target="https://keras.io/" TargetMode="External"/><Relationship Id="rId2" Type="http://schemas.openxmlformats.org/officeDocument/2006/relationships/hyperlink" Target="https://magenta.tensorflow.org/datasets/maestro" TargetMode="External"/><Relationship Id="rId1" Type="http://schemas.openxmlformats.org/officeDocument/2006/relationships/slideLayout" Target="../slideLayouts/slideLayout2.xml"/><Relationship Id="rId6" Type="http://schemas.openxmlformats.org/officeDocument/2006/relationships/hyperlink" Target="https://www.tensorflow.org/" TargetMode="External"/><Relationship Id="rId5" Type="http://schemas.openxmlformats.org/officeDocument/2006/relationships/hyperlink" Target="https://craffel.github.io/pretty-midi/" TargetMode="External"/><Relationship Id="rId4" Type="http://schemas.openxmlformats.org/officeDocument/2006/relationships/hyperlink" Target="https://librosa.org/doc/latest/index.html" TargetMode="External"/><Relationship Id="rId9" Type="http://schemas.openxmlformats.org/officeDocument/2006/relationships/hyperlink" Target="https://www.youtube.com/c/ValerioVelardoTheSoundofAI/playlis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55576" y="1280973"/>
            <a:ext cx="5113064" cy="936053"/>
          </a:xfrm>
          <a:noFill/>
        </p:spPr>
        <p:txBody>
          <a:bodyPr/>
          <a:lstStyle/>
          <a:p>
            <a:pPr eaLnBrk="1" hangingPunct="1"/>
            <a:r>
              <a:rPr lang="en-US" dirty="0"/>
              <a:t>Piano Note Generation using Recurrent Neural Network</a:t>
            </a:r>
            <a:endParaRPr lang="uk-UA" dirty="0"/>
          </a:p>
        </p:txBody>
      </p:sp>
      <p:sp>
        <p:nvSpPr>
          <p:cNvPr id="34819" name="Rectangle 3"/>
          <p:cNvSpPr>
            <a:spLocks noGrp="1" noChangeArrowheads="1"/>
          </p:cNvSpPr>
          <p:nvPr>
            <p:ph type="subTitle" idx="1"/>
          </p:nvPr>
        </p:nvSpPr>
        <p:spPr>
          <a:xfrm>
            <a:off x="827584" y="4077021"/>
            <a:ext cx="4173331" cy="172819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eaLnBrk="1" hangingPunct="1">
              <a:lnSpc>
                <a:spcPct val="90000"/>
              </a:lnSpc>
              <a:defRPr/>
            </a:pPr>
            <a:r>
              <a:rPr lang="en-US" sz="2000" dirty="0">
                <a:latin typeface="+mj-lt"/>
              </a:rPr>
              <a:t>Team</a:t>
            </a:r>
          </a:p>
          <a:p>
            <a:pPr eaLnBrk="1" hangingPunct="1">
              <a:lnSpc>
                <a:spcPct val="90000"/>
              </a:lnSpc>
              <a:defRPr/>
            </a:pPr>
            <a:endParaRPr lang="en-US" sz="2000" dirty="0">
              <a:latin typeface="+mj-lt"/>
            </a:endParaRPr>
          </a:p>
          <a:p>
            <a:pPr eaLnBrk="1" hangingPunct="1">
              <a:lnSpc>
                <a:spcPct val="90000"/>
              </a:lnSpc>
              <a:defRPr/>
            </a:pPr>
            <a:r>
              <a:rPr lang="en-US" sz="1600" dirty="0">
                <a:latin typeface="+mj-lt"/>
              </a:rPr>
              <a:t>Amogh Parab   193050018</a:t>
            </a:r>
          </a:p>
          <a:p>
            <a:pPr eaLnBrk="1" hangingPunct="1">
              <a:lnSpc>
                <a:spcPct val="90000"/>
              </a:lnSpc>
              <a:defRPr/>
            </a:pPr>
            <a:r>
              <a:rPr lang="en-US" sz="1600" dirty="0">
                <a:latin typeface="+mj-lt"/>
              </a:rPr>
              <a:t>Ankit Kumar     213050037</a:t>
            </a:r>
          </a:p>
          <a:p>
            <a:pPr eaLnBrk="1" hangingPunct="1">
              <a:lnSpc>
                <a:spcPct val="90000"/>
              </a:lnSpc>
              <a:defRPr/>
            </a:pPr>
            <a:r>
              <a:rPr lang="en-IN" sz="1600" dirty="0">
                <a:latin typeface="+mj-lt"/>
              </a:rPr>
              <a:t>Piyush Maurya</a:t>
            </a:r>
            <a:r>
              <a:rPr lang="en-US" sz="1600" dirty="0">
                <a:latin typeface="+mj-lt"/>
              </a:rPr>
              <a:t> 213050048</a:t>
            </a:r>
          </a:p>
          <a:p>
            <a:pPr eaLnBrk="1" hangingPunct="1">
              <a:lnSpc>
                <a:spcPct val="90000"/>
              </a:lnSpc>
              <a:defRPr/>
            </a:pPr>
            <a:r>
              <a:rPr lang="en-IN" sz="1600" dirty="0">
                <a:latin typeface="+mj-lt"/>
              </a:rPr>
              <a:t>Aashish Kota</a:t>
            </a:r>
            <a:r>
              <a:rPr lang="en-US" sz="1600" dirty="0">
                <a:latin typeface="+mj-lt"/>
              </a:rPr>
              <a:t>   213050086</a:t>
            </a:r>
            <a:endParaRPr lang="uk-UA" sz="16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1125538"/>
            <a:ext cx="5400675" cy="620712"/>
          </a:xfrm>
        </p:spPr>
        <p:txBody>
          <a:bodyPr/>
          <a:lstStyle/>
          <a:p>
            <a:pPr eaLnBrk="1" hangingPunct="1"/>
            <a:r>
              <a:rPr lang="en-US" sz="2800" b="1" dirty="0"/>
              <a:t>Task</a:t>
            </a:r>
            <a:endParaRPr lang="uk-UA" sz="2800" b="1" dirty="0"/>
          </a:p>
        </p:txBody>
      </p:sp>
      <p:sp>
        <p:nvSpPr>
          <p:cNvPr id="36867" name="Rectangle 3"/>
          <p:cNvSpPr>
            <a:spLocks noGrp="1" noChangeArrowheads="1"/>
          </p:cNvSpPr>
          <p:nvPr>
            <p:ph type="body" idx="1"/>
          </p:nvPr>
        </p:nvSpPr>
        <p:spPr>
          <a:xfrm>
            <a:off x="395288" y="1844675"/>
            <a:ext cx="8065144" cy="2232397"/>
          </a:xfrm>
        </p:spPr>
        <p:txBody>
          <a:bodyPr/>
          <a:lstStyle/>
          <a:p>
            <a:pPr eaLnBrk="1" hangingPunct="1">
              <a:lnSpc>
                <a:spcPct val="80000"/>
              </a:lnSpc>
              <a:defRPr/>
            </a:pPr>
            <a:r>
              <a:rPr lang="en-US" sz="2000" dirty="0">
                <a:latin typeface="+mj-lt"/>
                <a:ea typeface="굴림" charset="-127"/>
              </a:rPr>
              <a:t>To build, train and test various Recurrent Neural Network architectures which take piano music in the form of wav file as input and generates piano notes for it as output in the form of midi file.</a:t>
            </a:r>
          </a:p>
          <a:p>
            <a:pPr marL="0" indent="0" eaLnBrk="1" hangingPunct="1">
              <a:lnSpc>
                <a:spcPct val="80000"/>
              </a:lnSpc>
              <a:buNone/>
              <a:defRPr/>
            </a:pPr>
            <a:endParaRPr lang="en-US" sz="2000" dirty="0">
              <a:latin typeface="+mj-lt"/>
              <a:ea typeface="굴림" charset="-127"/>
            </a:endParaRPr>
          </a:p>
          <a:p>
            <a:pPr eaLnBrk="1" hangingPunct="1">
              <a:lnSpc>
                <a:spcPct val="80000"/>
              </a:lnSpc>
              <a:defRPr/>
            </a:pPr>
            <a:r>
              <a:rPr lang="en-US" sz="2000" dirty="0">
                <a:latin typeface="+mj-lt"/>
                <a:ea typeface="굴림" charset="-127"/>
              </a:rPr>
              <a:t>Musical Instrument Digital Interface is a common communication standard for sharing musical information between computers and musical instruments.</a:t>
            </a:r>
          </a:p>
          <a:p>
            <a:pPr eaLnBrk="1" hangingPunct="1">
              <a:lnSpc>
                <a:spcPct val="80000"/>
              </a:lnSpc>
              <a:defRPr/>
            </a:pPr>
            <a:endParaRPr lang="en-US" sz="2000" dirty="0">
              <a:latin typeface="+mj-lt"/>
              <a:ea typeface="굴림" charset="-127"/>
            </a:endParaRPr>
          </a:p>
          <a:p>
            <a:pPr marL="0" indent="0" eaLnBrk="1" hangingPunct="1">
              <a:lnSpc>
                <a:spcPct val="80000"/>
              </a:lnSpc>
              <a:buNone/>
              <a:defRPr/>
            </a:pPr>
            <a:endParaRPr lang="en-US" sz="2000" dirty="0">
              <a:latin typeface="+mj-lt"/>
              <a:ea typeface="굴림" charset="-127"/>
            </a:endParaRPr>
          </a:p>
        </p:txBody>
      </p:sp>
      <p:sp>
        <p:nvSpPr>
          <p:cNvPr id="4" name="Rectangle 2">
            <a:extLst>
              <a:ext uri="{FF2B5EF4-FFF2-40B4-BE49-F238E27FC236}">
                <a16:creationId xmlns:a16="http://schemas.microsoft.com/office/drawing/2014/main" id="{F25731EC-8273-4C25-9A4C-95346002210A}"/>
              </a:ext>
            </a:extLst>
          </p:cNvPr>
          <p:cNvSpPr txBox="1">
            <a:spLocks noChangeArrowheads="1"/>
          </p:cNvSpPr>
          <p:nvPr/>
        </p:nvSpPr>
        <p:spPr bwMode="auto">
          <a:xfrm>
            <a:off x="539750" y="4023427"/>
            <a:ext cx="5400675" cy="6207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a:lstStyle>
          <a:p>
            <a:r>
              <a:rPr lang="en-US" sz="2800" b="1" kern="0" dirty="0"/>
              <a:t>State of the Art </a:t>
            </a:r>
            <a:endParaRPr lang="uk-UA" sz="2800" b="1" kern="0" dirty="0"/>
          </a:p>
        </p:txBody>
      </p:sp>
      <p:sp>
        <p:nvSpPr>
          <p:cNvPr id="5" name="Rectangle 3">
            <a:extLst>
              <a:ext uri="{FF2B5EF4-FFF2-40B4-BE49-F238E27FC236}">
                <a16:creationId xmlns:a16="http://schemas.microsoft.com/office/drawing/2014/main" id="{9019B546-4492-4EBA-B3D2-8574143C5790}"/>
              </a:ext>
            </a:extLst>
          </p:cNvPr>
          <p:cNvSpPr txBox="1">
            <a:spLocks noChangeArrowheads="1"/>
          </p:cNvSpPr>
          <p:nvPr/>
        </p:nvSpPr>
        <p:spPr bwMode="auto">
          <a:xfrm>
            <a:off x="395288" y="4715966"/>
            <a:ext cx="6633120" cy="10164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nSpc>
                <a:spcPct val="80000"/>
              </a:lnSpc>
              <a:defRPr/>
            </a:pPr>
            <a:r>
              <a:rPr lang="en-US" sz="2000" kern="0" dirty="0">
                <a:latin typeface="+mj-lt"/>
                <a:ea typeface="굴림" charset="-127"/>
              </a:rPr>
              <a:t>Piano Genie – Google’s AI program created by Research Team Magenta</a:t>
            </a:r>
          </a:p>
          <a:p>
            <a:pPr marL="0" indent="0">
              <a:lnSpc>
                <a:spcPct val="80000"/>
              </a:lnSpc>
              <a:buFontTx/>
              <a:buNone/>
              <a:defRPr/>
            </a:pPr>
            <a:endParaRPr lang="en-US" sz="2000" kern="0" dirty="0">
              <a:latin typeface="+mj-lt"/>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1125538"/>
            <a:ext cx="5400675" cy="620712"/>
          </a:xfrm>
        </p:spPr>
        <p:txBody>
          <a:bodyPr/>
          <a:lstStyle/>
          <a:p>
            <a:pPr eaLnBrk="1" hangingPunct="1"/>
            <a:r>
              <a:rPr lang="en-US" sz="3600" b="1" dirty="0"/>
              <a:t>Dataset</a:t>
            </a:r>
            <a:endParaRPr lang="uk-UA" sz="3600" b="1" dirty="0"/>
          </a:p>
        </p:txBody>
      </p:sp>
      <p:sp>
        <p:nvSpPr>
          <p:cNvPr id="36867" name="Rectangle 3"/>
          <p:cNvSpPr>
            <a:spLocks noGrp="1" noChangeArrowheads="1"/>
          </p:cNvSpPr>
          <p:nvPr>
            <p:ph type="body" idx="1"/>
          </p:nvPr>
        </p:nvSpPr>
        <p:spPr>
          <a:xfrm>
            <a:off x="395288" y="1844675"/>
            <a:ext cx="6769100" cy="4464050"/>
          </a:xfrm>
        </p:spPr>
        <p:txBody>
          <a:bodyPr/>
          <a:lstStyle/>
          <a:p>
            <a:pPr marL="0" indent="0" eaLnBrk="1" hangingPunct="1">
              <a:lnSpc>
                <a:spcPct val="80000"/>
              </a:lnSpc>
              <a:buNone/>
              <a:defRPr/>
            </a:pPr>
            <a:endParaRPr lang="en-US" sz="2000" dirty="0">
              <a:latin typeface="+mj-lt"/>
              <a:ea typeface="굴림" charset="-127"/>
            </a:endParaRPr>
          </a:p>
          <a:p>
            <a:pPr eaLnBrk="1" hangingPunct="1">
              <a:lnSpc>
                <a:spcPct val="80000"/>
              </a:lnSpc>
              <a:defRPr/>
            </a:pPr>
            <a:r>
              <a:rPr lang="en-US" sz="2000" dirty="0">
                <a:latin typeface="+mj-lt"/>
                <a:ea typeface="굴림" charset="-127"/>
              </a:rPr>
              <a:t>MAESTRO (MIDI and Audio Edited for Synchronous Tracks and Organization) is a dataset composed of about 200 hours of virtuosic piano performances at International Piano-e-Competition.</a:t>
            </a:r>
          </a:p>
          <a:p>
            <a:pPr eaLnBrk="1" hangingPunct="1">
              <a:lnSpc>
                <a:spcPct val="80000"/>
              </a:lnSpc>
              <a:defRPr/>
            </a:pPr>
            <a:endParaRPr lang="en-US" sz="2000" dirty="0">
              <a:latin typeface="+mj-lt"/>
              <a:ea typeface="굴림" charset="-127"/>
            </a:endParaRPr>
          </a:p>
          <a:p>
            <a:pPr eaLnBrk="1" hangingPunct="1">
              <a:lnSpc>
                <a:spcPct val="80000"/>
              </a:lnSpc>
              <a:defRPr/>
            </a:pPr>
            <a:r>
              <a:rPr lang="en-US" sz="2000" dirty="0">
                <a:latin typeface="+mj-lt"/>
                <a:ea typeface="굴림" charset="-127"/>
              </a:rPr>
              <a:t>Piano used during performance is Yamaha </a:t>
            </a:r>
            <a:r>
              <a:rPr lang="en-US" sz="2000" dirty="0" err="1">
                <a:latin typeface="+mj-lt"/>
                <a:ea typeface="굴림" charset="-127"/>
              </a:rPr>
              <a:t>Disklaviers</a:t>
            </a:r>
            <a:r>
              <a:rPr lang="en-US" sz="2000" dirty="0">
                <a:latin typeface="+mj-lt"/>
                <a:ea typeface="굴림" charset="-127"/>
              </a:rPr>
              <a:t> and the data is captured with fine alignment (~3 </a:t>
            </a:r>
            <a:r>
              <a:rPr lang="en-US" sz="2000" dirty="0" err="1">
                <a:latin typeface="+mj-lt"/>
                <a:ea typeface="굴림" charset="-127"/>
              </a:rPr>
              <a:t>ms</a:t>
            </a:r>
            <a:r>
              <a:rPr lang="en-US" sz="2000" dirty="0">
                <a:latin typeface="+mj-lt"/>
                <a:ea typeface="굴림" charset="-127"/>
              </a:rPr>
              <a:t>) between note labels and audio waveforms.</a:t>
            </a:r>
          </a:p>
          <a:p>
            <a:pPr eaLnBrk="1" hangingPunct="1">
              <a:lnSpc>
                <a:spcPct val="80000"/>
              </a:lnSpc>
              <a:defRPr/>
            </a:pPr>
            <a:endParaRPr lang="en-US" sz="2000" dirty="0">
              <a:solidFill>
                <a:srgbClr val="202124"/>
              </a:solidFill>
              <a:latin typeface="+mj-lt"/>
              <a:ea typeface="굴림" charset="-127"/>
            </a:endParaRPr>
          </a:p>
          <a:p>
            <a:pPr eaLnBrk="1" hangingPunct="1">
              <a:lnSpc>
                <a:spcPct val="80000"/>
              </a:lnSpc>
              <a:defRPr/>
            </a:pPr>
            <a:r>
              <a:rPr lang="en-US" sz="2000" dirty="0">
                <a:latin typeface="+mj-lt"/>
                <a:ea typeface="굴림" charset="-127"/>
              </a:rPr>
              <a:t>Meta data fields accompanied by the dataset include composer, title, year, suggested train/test/validation split, midi and audio file name and duration.</a:t>
            </a:r>
          </a:p>
          <a:p>
            <a:pPr eaLnBrk="1" hangingPunct="1">
              <a:lnSpc>
                <a:spcPct val="80000"/>
              </a:lnSpc>
              <a:defRPr/>
            </a:pPr>
            <a:endParaRPr lang="en-US" sz="1400" dirty="0">
              <a:solidFill>
                <a:srgbClr val="202124"/>
              </a:solidFill>
              <a:latin typeface="Google Sans"/>
              <a:ea typeface="굴림" charset="-127"/>
            </a:endParaRPr>
          </a:p>
          <a:p>
            <a:pPr eaLnBrk="1" hangingPunct="1">
              <a:lnSpc>
                <a:spcPct val="80000"/>
              </a:lnSpc>
              <a:defRPr/>
            </a:pPr>
            <a:endParaRPr lang="en-US" sz="1400" b="0" i="0" dirty="0">
              <a:solidFill>
                <a:srgbClr val="202124"/>
              </a:solidFill>
              <a:effectLst/>
              <a:latin typeface="Google Sans"/>
              <a:ea typeface="굴림" charset="-127"/>
            </a:endParaRPr>
          </a:p>
          <a:p>
            <a:pPr eaLnBrk="1" hangingPunct="1">
              <a:lnSpc>
                <a:spcPct val="80000"/>
              </a:lnSpc>
              <a:defRPr/>
            </a:pPr>
            <a:endParaRPr lang="en-US" sz="1400" b="0" i="0" dirty="0">
              <a:solidFill>
                <a:srgbClr val="202124"/>
              </a:solidFill>
              <a:effectLst/>
              <a:latin typeface="Google Sans"/>
            </a:endParaRPr>
          </a:p>
          <a:p>
            <a:pPr eaLnBrk="1" hangingPunct="1">
              <a:lnSpc>
                <a:spcPct val="80000"/>
              </a:lnSpc>
              <a:defRPr/>
            </a:pPr>
            <a:endParaRPr lang="en-US" sz="1400" dirty="0">
              <a:solidFill>
                <a:srgbClr val="202124"/>
              </a:solidFill>
              <a:latin typeface="Google Sans"/>
              <a:ea typeface="굴림" charset="-127"/>
            </a:endParaRPr>
          </a:p>
          <a:p>
            <a:pPr eaLnBrk="1" hangingPunct="1">
              <a:lnSpc>
                <a:spcPct val="80000"/>
              </a:lnSpc>
              <a:defRPr/>
            </a:pPr>
            <a:endParaRPr lang="en-US" sz="2000" dirty="0">
              <a:latin typeface="+mj-lt"/>
              <a:ea typeface="굴림" charset="-127"/>
            </a:endParaRPr>
          </a:p>
        </p:txBody>
      </p:sp>
    </p:spTree>
    <p:extLst>
      <p:ext uri="{BB962C8B-B14F-4D97-AF65-F5344CB8AC3E}">
        <p14:creationId xmlns:p14="http://schemas.microsoft.com/office/powerpoint/2010/main" val="386866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A264-06B9-4761-8BE4-7C9BD4737E6F}"/>
              </a:ext>
            </a:extLst>
          </p:cNvPr>
          <p:cNvSpPr>
            <a:spLocks noGrp="1"/>
          </p:cNvSpPr>
          <p:nvPr>
            <p:ph type="title"/>
          </p:nvPr>
        </p:nvSpPr>
        <p:spPr/>
        <p:txBody>
          <a:bodyPr/>
          <a:lstStyle/>
          <a:p>
            <a:r>
              <a:rPr lang="en-US" dirty="0"/>
              <a:t>Midi format</a:t>
            </a:r>
            <a:endParaRPr lang="en-IN" dirty="0"/>
          </a:p>
        </p:txBody>
      </p:sp>
      <p:pic>
        <p:nvPicPr>
          <p:cNvPr id="5" name="Content Placeholder 4">
            <a:extLst>
              <a:ext uri="{FF2B5EF4-FFF2-40B4-BE49-F238E27FC236}">
                <a16:creationId xmlns:a16="http://schemas.microsoft.com/office/drawing/2014/main" id="{06240E7B-DC8A-4AF9-BB20-21F095BCB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16832"/>
            <a:ext cx="8280920" cy="1656184"/>
          </a:xfrm>
        </p:spPr>
      </p:pic>
      <p:sp>
        <p:nvSpPr>
          <p:cNvPr id="6" name="Rectangle 3">
            <a:extLst>
              <a:ext uri="{FF2B5EF4-FFF2-40B4-BE49-F238E27FC236}">
                <a16:creationId xmlns:a16="http://schemas.microsoft.com/office/drawing/2014/main" id="{D6BCD247-544B-42D7-A82F-C38DB1C234E1}"/>
              </a:ext>
            </a:extLst>
          </p:cNvPr>
          <p:cNvSpPr txBox="1">
            <a:spLocks noChangeArrowheads="1"/>
          </p:cNvSpPr>
          <p:nvPr/>
        </p:nvSpPr>
        <p:spPr bwMode="auto">
          <a:xfrm>
            <a:off x="395536" y="3559170"/>
            <a:ext cx="8280920" cy="27364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80000"/>
              </a:lnSpc>
              <a:buFontTx/>
              <a:buNone/>
              <a:defRPr/>
            </a:pPr>
            <a:endParaRPr lang="en-US" sz="2000" kern="0" dirty="0">
              <a:latin typeface="+mj-lt"/>
              <a:ea typeface="굴림" charset="-127"/>
            </a:endParaRPr>
          </a:p>
          <a:p>
            <a:pPr>
              <a:lnSpc>
                <a:spcPct val="80000"/>
              </a:lnSpc>
              <a:defRPr/>
            </a:pPr>
            <a:r>
              <a:rPr lang="en-US" sz="2000" kern="0" dirty="0">
                <a:latin typeface="+mj-lt"/>
                <a:ea typeface="굴림" charset="-127"/>
              </a:rPr>
              <a:t>Piano consists of 88 keys. 49</a:t>
            </a:r>
            <a:r>
              <a:rPr lang="en-US" sz="2000" kern="0" baseline="30000" dirty="0">
                <a:latin typeface="+mj-lt"/>
                <a:ea typeface="굴림" charset="-127"/>
              </a:rPr>
              <a:t>th</a:t>
            </a:r>
            <a:r>
              <a:rPr lang="en-US" sz="2000" kern="0" dirty="0">
                <a:latin typeface="+mj-lt"/>
                <a:ea typeface="굴림" charset="-127"/>
              </a:rPr>
              <a:t> key is tuned to frequency 440Hz. Thus giving a range of 27.5 Hz to 4186 Hz</a:t>
            </a:r>
          </a:p>
          <a:p>
            <a:pPr>
              <a:lnSpc>
                <a:spcPct val="80000"/>
              </a:lnSpc>
              <a:defRPr/>
            </a:pPr>
            <a:endParaRPr lang="en-US" sz="2000" kern="0" dirty="0">
              <a:latin typeface="+mj-lt"/>
              <a:ea typeface="굴림" charset="-127"/>
            </a:endParaRPr>
          </a:p>
          <a:p>
            <a:pPr>
              <a:lnSpc>
                <a:spcPct val="80000"/>
              </a:lnSpc>
              <a:defRPr/>
            </a:pPr>
            <a:r>
              <a:rPr lang="en-US" sz="2000" kern="0" dirty="0">
                <a:latin typeface="+mj-lt"/>
                <a:ea typeface="굴림" charset="-127"/>
              </a:rPr>
              <a:t>Frequency of each successive pitch is obtained by multiplying 12</a:t>
            </a:r>
            <a:r>
              <a:rPr lang="en-US" sz="2000" kern="0" baseline="30000" dirty="0">
                <a:latin typeface="+mj-lt"/>
                <a:ea typeface="굴림" charset="-127"/>
              </a:rPr>
              <a:t>th</a:t>
            </a:r>
            <a:r>
              <a:rPr lang="en-US" sz="2000" kern="0" dirty="0">
                <a:latin typeface="+mj-lt"/>
                <a:ea typeface="굴림" charset="-127"/>
              </a:rPr>
              <a:t> root of 2</a:t>
            </a:r>
          </a:p>
          <a:p>
            <a:pPr>
              <a:lnSpc>
                <a:spcPct val="80000"/>
              </a:lnSpc>
              <a:defRPr/>
            </a:pPr>
            <a:endParaRPr lang="en-US" sz="2000" kern="0" dirty="0">
              <a:latin typeface="+mj-lt"/>
              <a:ea typeface="굴림" charset="-127"/>
            </a:endParaRPr>
          </a:p>
          <a:p>
            <a:pPr marL="0" indent="0">
              <a:lnSpc>
                <a:spcPct val="80000"/>
              </a:lnSpc>
              <a:buNone/>
              <a:defRPr/>
            </a:pPr>
            <a:endParaRPr lang="en-US" sz="2000" kern="0" dirty="0">
              <a:latin typeface="+mj-lt"/>
              <a:ea typeface="굴림" charset="-127"/>
            </a:endParaRPr>
          </a:p>
          <a:p>
            <a:pPr>
              <a:lnSpc>
                <a:spcPct val="80000"/>
              </a:lnSpc>
              <a:defRPr/>
            </a:pPr>
            <a:endParaRPr lang="en-US" sz="1400" kern="0" dirty="0">
              <a:solidFill>
                <a:srgbClr val="202124"/>
              </a:solidFill>
              <a:latin typeface="Google Sans"/>
              <a:ea typeface="굴림" charset="-127"/>
            </a:endParaRPr>
          </a:p>
          <a:p>
            <a:pPr>
              <a:lnSpc>
                <a:spcPct val="80000"/>
              </a:lnSpc>
              <a:defRPr/>
            </a:pPr>
            <a:endParaRPr lang="en-US" sz="1400" kern="0" dirty="0">
              <a:solidFill>
                <a:srgbClr val="202124"/>
              </a:solidFill>
              <a:latin typeface="Google Sans"/>
              <a:ea typeface="굴림" charset="-127"/>
            </a:endParaRPr>
          </a:p>
          <a:p>
            <a:pPr>
              <a:lnSpc>
                <a:spcPct val="80000"/>
              </a:lnSpc>
              <a:defRPr/>
            </a:pPr>
            <a:endParaRPr lang="en-US" sz="1400" kern="0" dirty="0">
              <a:solidFill>
                <a:srgbClr val="202124"/>
              </a:solidFill>
              <a:latin typeface="Google Sans"/>
            </a:endParaRPr>
          </a:p>
          <a:p>
            <a:pPr>
              <a:lnSpc>
                <a:spcPct val="80000"/>
              </a:lnSpc>
              <a:defRPr/>
            </a:pPr>
            <a:endParaRPr lang="en-US" sz="1400" kern="0" dirty="0">
              <a:solidFill>
                <a:srgbClr val="202124"/>
              </a:solidFill>
              <a:latin typeface="Google Sans"/>
              <a:ea typeface="굴림" charset="-127"/>
            </a:endParaRPr>
          </a:p>
          <a:p>
            <a:pPr>
              <a:lnSpc>
                <a:spcPct val="80000"/>
              </a:lnSpc>
              <a:defRPr/>
            </a:pPr>
            <a:endParaRPr lang="en-US" sz="2000" kern="0" dirty="0">
              <a:latin typeface="+mj-lt"/>
              <a:ea typeface="굴림" charset="-127"/>
            </a:endParaRPr>
          </a:p>
        </p:txBody>
      </p:sp>
      <p:pic>
        <p:nvPicPr>
          <p:cNvPr id="8" name="Picture 7">
            <a:extLst>
              <a:ext uri="{FF2B5EF4-FFF2-40B4-BE49-F238E27FC236}">
                <a16:creationId xmlns:a16="http://schemas.microsoft.com/office/drawing/2014/main" id="{2732ECDE-0055-4002-80F4-EE4BBBE90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5349529"/>
            <a:ext cx="3619500" cy="952500"/>
          </a:xfrm>
          <a:prstGeom prst="rect">
            <a:avLst/>
          </a:prstGeom>
        </p:spPr>
      </p:pic>
    </p:spTree>
    <p:extLst>
      <p:ext uri="{BB962C8B-B14F-4D97-AF65-F5344CB8AC3E}">
        <p14:creationId xmlns:p14="http://schemas.microsoft.com/office/powerpoint/2010/main" val="19442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1125538"/>
            <a:ext cx="5400675" cy="620712"/>
          </a:xfrm>
        </p:spPr>
        <p:txBody>
          <a:bodyPr/>
          <a:lstStyle/>
          <a:p>
            <a:pPr eaLnBrk="1" hangingPunct="1"/>
            <a:r>
              <a:rPr lang="en-US" sz="3600" b="1" dirty="0"/>
              <a:t>Libraries</a:t>
            </a:r>
            <a:endParaRPr lang="uk-UA" sz="3600" b="1" dirty="0"/>
          </a:p>
        </p:txBody>
      </p:sp>
      <p:sp>
        <p:nvSpPr>
          <p:cNvPr id="36867" name="Rectangle 3"/>
          <p:cNvSpPr>
            <a:spLocks noGrp="1" noChangeArrowheads="1"/>
          </p:cNvSpPr>
          <p:nvPr>
            <p:ph type="body" idx="1"/>
          </p:nvPr>
        </p:nvSpPr>
        <p:spPr>
          <a:xfrm>
            <a:off x="395288" y="1746250"/>
            <a:ext cx="8208962" cy="4562475"/>
          </a:xfrm>
        </p:spPr>
        <p:txBody>
          <a:bodyPr/>
          <a:lstStyle/>
          <a:p>
            <a:pPr marL="0" indent="0" eaLnBrk="1" hangingPunct="1">
              <a:lnSpc>
                <a:spcPct val="80000"/>
              </a:lnSpc>
              <a:buNone/>
              <a:defRPr/>
            </a:pPr>
            <a:endParaRPr lang="en-US" sz="2000" dirty="0">
              <a:latin typeface="+mj-lt"/>
              <a:ea typeface="굴림" charset="-127"/>
            </a:endParaRPr>
          </a:p>
          <a:p>
            <a:pPr eaLnBrk="1" hangingPunct="1">
              <a:lnSpc>
                <a:spcPct val="80000"/>
              </a:lnSpc>
              <a:defRPr/>
            </a:pPr>
            <a:r>
              <a:rPr lang="en-US" sz="1600" b="1" dirty="0" err="1">
                <a:latin typeface="+mj-lt"/>
                <a:ea typeface="굴림" charset="-127"/>
              </a:rPr>
              <a:t>librosa</a:t>
            </a:r>
            <a:endParaRPr lang="en-US" sz="1600" b="1" dirty="0">
              <a:latin typeface="+mj-lt"/>
              <a:ea typeface="굴림" charset="-127"/>
            </a:endParaRPr>
          </a:p>
          <a:p>
            <a:pPr lvl="1">
              <a:lnSpc>
                <a:spcPct val="80000"/>
              </a:lnSpc>
              <a:defRPr/>
            </a:pPr>
            <a:r>
              <a:rPr lang="en-US" sz="1600" dirty="0">
                <a:latin typeface="+mj-lt"/>
                <a:ea typeface="굴림" charset="-127"/>
              </a:rPr>
              <a:t>Python package for music and audio analysis</a:t>
            </a:r>
          </a:p>
          <a:p>
            <a:pPr eaLnBrk="1" hangingPunct="1">
              <a:lnSpc>
                <a:spcPct val="80000"/>
              </a:lnSpc>
              <a:defRPr/>
            </a:pPr>
            <a:endParaRPr lang="en-US" sz="1600" dirty="0">
              <a:latin typeface="+mj-lt"/>
              <a:ea typeface="굴림" charset="-127"/>
            </a:endParaRPr>
          </a:p>
          <a:p>
            <a:pPr>
              <a:lnSpc>
                <a:spcPct val="80000"/>
              </a:lnSpc>
              <a:defRPr/>
            </a:pPr>
            <a:r>
              <a:rPr lang="en-US" sz="1600" b="1" dirty="0" err="1">
                <a:latin typeface="+mj-lt"/>
                <a:ea typeface="굴림" charset="-127"/>
              </a:rPr>
              <a:t>pretty</a:t>
            </a:r>
            <a:r>
              <a:rPr lang="en-US" sz="1600" dirty="0" err="1">
                <a:latin typeface="+mj-lt"/>
                <a:ea typeface="굴림" charset="-127"/>
              </a:rPr>
              <a:t>_midi</a:t>
            </a:r>
            <a:endParaRPr lang="en-US" sz="1600" dirty="0">
              <a:latin typeface="+mj-lt"/>
              <a:ea typeface="굴림" charset="-127"/>
            </a:endParaRPr>
          </a:p>
          <a:p>
            <a:pPr lvl="1">
              <a:lnSpc>
                <a:spcPct val="80000"/>
              </a:lnSpc>
              <a:defRPr/>
            </a:pPr>
            <a:r>
              <a:rPr lang="en-US" sz="1600" dirty="0">
                <a:latin typeface="+mj-lt"/>
                <a:ea typeface="굴림" charset="-127"/>
              </a:rPr>
              <a:t>Utility for handling midi data</a:t>
            </a:r>
          </a:p>
          <a:p>
            <a:pPr>
              <a:lnSpc>
                <a:spcPct val="80000"/>
              </a:lnSpc>
              <a:defRPr/>
            </a:pPr>
            <a:endParaRPr lang="en-US" sz="1600" dirty="0">
              <a:solidFill>
                <a:srgbClr val="202124"/>
              </a:solidFill>
              <a:latin typeface="+mj-lt"/>
              <a:ea typeface="굴림" charset="-127"/>
            </a:endParaRPr>
          </a:p>
          <a:p>
            <a:pPr>
              <a:lnSpc>
                <a:spcPct val="80000"/>
              </a:lnSpc>
              <a:defRPr/>
            </a:pPr>
            <a:r>
              <a:rPr lang="en-US" sz="1600" b="1" dirty="0" err="1">
                <a:latin typeface="+mj-lt"/>
                <a:ea typeface="굴림" charset="-127"/>
              </a:rPr>
              <a:t>tensorflow</a:t>
            </a:r>
            <a:endParaRPr lang="en-US" sz="1600" b="1" dirty="0">
              <a:latin typeface="+mj-lt"/>
              <a:ea typeface="굴림" charset="-127"/>
            </a:endParaRPr>
          </a:p>
          <a:p>
            <a:pPr lvl="1">
              <a:lnSpc>
                <a:spcPct val="80000"/>
              </a:lnSpc>
              <a:defRPr/>
            </a:pPr>
            <a:r>
              <a:rPr lang="en-US" sz="1600" dirty="0">
                <a:latin typeface="+mj-lt"/>
                <a:ea typeface="굴림" charset="-127"/>
              </a:rPr>
              <a:t>End to end open source platform for ML</a:t>
            </a:r>
          </a:p>
          <a:p>
            <a:pPr>
              <a:lnSpc>
                <a:spcPct val="80000"/>
              </a:lnSpc>
              <a:defRPr/>
            </a:pPr>
            <a:endParaRPr lang="en-US" sz="1600" dirty="0">
              <a:solidFill>
                <a:srgbClr val="202124"/>
              </a:solidFill>
              <a:latin typeface="+mj-lt"/>
              <a:ea typeface="굴림" charset="-127"/>
            </a:endParaRPr>
          </a:p>
          <a:p>
            <a:pPr>
              <a:lnSpc>
                <a:spcPct val="80000"/>
              </a:lnSpc>
              <a:defRPr/>
            </a:pPr>
            <a:r>
              <a:rPr lang="en-US" sz="1600" b="1" dirty="0" err="1">
                <a:latin typeface="+mj-lt"/>
                <a:ea typeface="굴림" charset="-127"/>
              </a:rPr>
              <a:t>keras</a:t>
            </a:r>
            <a:endParaRPr lang="en-US" sz="1600" b="1" dirty="0">
              <a:latin typeface="+mj-lt"/>
              <a:ea typeface="굴림" charset="-127"/>
            </a:endParaRPr>
          </a:p>
          <a:p>
            <a:pPr lvl="1">
              <a:lnSpc>
                <a:spcPct val="80000"/>
              </a:lnSpc>
              <a:defRPr/>
            </a:pPr>
            <a:r>
              <a:rPr lang="en-US" sz="1600" dirty="0">
                <a:latin typeface="+mj-lt"/>
                <a:ea typeface="굴림" charset="-127"/>
              </a:rPr>
              <a:t>High level and easy to use neural network API designed to enable fast implementation of ML models</a:t>
            </a:r>
          </a:p>
          <a:p>
            <a:pPr marL="0" indent="0">
              <a:lnSpc>
                <a:spcPct val="80000"/>
              </a:lnSpc>
              <a:buNone/>
              <a:defRPr/>
            </a:pPr>
            <a:endParaRPr lang="en-US" sz="1600" dirty="0">
              <a:latin typeface="+mj-lt"/>
              <a:ea typeface="굴림" charset="-127"/>
            </a:endParaRPr>
          </a:p>
          <a:p>
            <a:pPr>
              <a:lnSpc>
                <a:spcPct val="80000"/>
              </a:lnSpc>
              <a:defRPr/>
            </a:pPr>
            <a:r>
              <a:rPr lang="en-US" sz="1600" b="1" dirty="0" err="1">
                <a:latin typeface="+mj-lt"/>
                <a:ea typeface="굴림" charset="-127"/>
              </a:rPr>
              <a:t>numpy</a:t>
            </a:r>
            <a:endParaRPr lang="en-US" sz="1600" b="1" dirty="0">
              <a:latin typeface="+mj-lt"/>
              <a:ea typeface="굴림" charset="-127"/>
            </a:endParaRPr>
          </a:p>
          <a:p>
            <a:pPr lvl="1">
              <a:lnSpc>
                <a:spcPct val="80000"/>
              </a:lnSpc>
              <a:defRPr/>
            </a:pPr>
            <a:r>
              <a:rPr lang="en-US" sz="1600" dirty="0">
                <a:latin typeface="+mj-lt"/>
                <a:ea typeface="굴림" charset="-127"/>
              </a:rPr>
              <a:t>Package for scientific computing in Python for fast mathematical operations on matrices</a:t>
            </a:r>
          </a:p>
          <a:p>
            <a:pPr marL="457200" lvl="1" indent="0">
              <a:lnSpc>
                <a:spcPct val="80000"/>
              </a:lnSpc>
              <a:buNone/>
              <a:defRPr/>
            </a:pPr>
            <a:r>
              <a:rPr lang="en-US" sz="600" b="0" dirty="0">
                <a:solidFill>
                  <a:srgbClr val="202124"/>
                </a:solidFill>
                <a:latin typeface="Google Sans"/>
                <a:ea typeface="굴림" charset="-127"/>
              </a:rPr>
              <a:t>- </a:t>
            </a:r>
            <a:endParaRPr lang="en-US" sz="600" b="0" i="0" dirty="0">
              <a:solidFill>
                <a:srgbClr val="202124"/>
              </a:solidFill>
              <a:effectLst/>
              <a:latin typeface="Google Sans"/>
              <a:ea typeface="굴림" charset="-127"/>
            </a:endParaRPr>
          </a:p>
          <a:p>
            <a:pPr eaLnBrk="1" hangingPunct="1">
              <a:lnSpc>
                <a:spcPct val="80000"/>
              </a:lnSpc>
              <a:defRPr/>
            </a:pPr>
            <a:endParaRPr lang="en-US" sz="1400" b="0" i="0" dirty="0">
              <a:solidFill>
                <a:srgbClr val="202124"/>
              </a:solidFill>
              <a:effectLst/>
              <a:latin typeface="Google Sans"/>
            </a:endParaRPr>
          </a:p>
          <a:p>
            <a:pPr eaLnBrk="1" hangingPunct="1">
              <a:lnSpc>
                <a:spcPct val="80000"/>
              </a:lnSpc>
              <a:defRPr/>
            </a:pPr>
            <a:endParaRPr lang="en-US" sz="1400" dirty="0">
              <a:solidFill>
                <a:srgbClr val="202124"/>
              </a:solidFill>
              <a:latin typeface="Google Sans"/>
              <a:ea typeface="굴림" charset="-127"/>
            </a:endParaRPr>
          </a:p>
          <a:p>
            <a:pPr eaLnBrk="1" hangingPunct="1">
              <a:lnSpc>
                <a:spcPct val="80000"/>
              </a:lnSpc>
              <a:defRPr/>
            </a:pPr>
            <a:endParaRPr lang="en-US" sz="2000" dirty="0">
              <a:latin typeface="+mj-lt"/>
              <a:ea typeface="굴림" charset="-127"/>
            </a:endParaRPr>
          </a:p>
        </p:txBody>
      </p:sp>
    </p:spTree>
    <p:extLst>
      <p:ext uri="{BB962C8B-B14F-4D97-AF65-F5344CB8AC3E}">
        <p14:creationId xmlns:p14="http://schemas.microsoft.com/office/powerpoint/2010/main" val="228667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9617-35A0-4633-9C86-F2D967300ABD}"/>
              </a:ext>
            </a:extLst>
          </p:cNvPr>
          <p:cNvSpPr>
            <a:spLocks noGrp="1"/>
          </p:cNvSpPr>
          <p:nvPr>
            <p:ph type="title"/>
          </p:nvPr>
        </p:nvSpPr>
        <p:spPr/>
        <p:txBody>
          <a:bodyPr/>
          <a:lstStyle/>
          <a:p>
            <a:r>
              <a:rPr lang="en-US" dirty="0"/>
              <a:t>Techniques used</a:t>
            </a:r>
            <a:endParaRPr lang="en-IN" dirty="0"/>
          </a:p>
        </p:txBody>
      </p:sp>
      <p:sp>
        <p:nvSpPr>
          <p:cNvPr id="3" name="Content Placeholder 2">
            <a:extLst>
              <a:ext uri="{FF2B5EF4-FFF2-40B4-BE49-F238E27FC236}">
                <a16:creationId xmlns:a16="http://schemas.microsoft.com/office/drawing/2014/main" id="{255377A3-2DF7-4D72-AEDB-8DC96FBBCB2F}"/>
              </a:ext>
            </a:extLst>
          </p:cNvPr>
          <p:cNvSpPr>
            <a:spLocks noGrp="1"/>
          </p:cNvSpPr>
          <p:nvPr>
            <p:ph idx="1"/>
          </p:nvPr>
        </p:nvSpPr>
        <p:spPr>
          <a:xfrm>
            <a:off x="468314" y="1560513"/>
            <a:ext cx="8352158" cy="5108575"/>
          </a:xfrm>
        </p:spPr>
        <p:txBody>
          <a:bodyPr/>
          <a:lstStyle/>
          <a:p>
            <a:pPr marL="0" indent="0">
              <a:buNone/>
            </a:pPr>
            <a:endParaRPr lang="en-US" sz="2000" dirty="0"/>
          </a:p>
          <a:p>
            <a:r>
              <a:rPr lang="en-US" sz="2000" dirty="0"/>
              <a:t>Audio signal is converted to discrete format by sampling at a frequency equal to twice of highest frequency of the piano note </a:t>
            </a:r>
            <a:r>
              <a:rPr lang="en-US" sz="2000" dirty="0" err="1"/>
              <a:t>i.e</a:t>
            </a:r>
            <a:r>
              <a:rPr lang="en-US" sz="2000" dirty="0"/>
              <a:t> 4186Hz.</a:t>
            </a:r>
          </a:p>
          <a:p>
            <a:r>
              <a:rPr lang="en-US" sz="2000" dirty="0"/>
              <a:t>Short Time Fourier Transform (STFT) on the discretized and quantized audio signal with appropriate frame size and hop length.</a:t>
            </a:r>
          </a:p>
          <a:p>
            <a:r>
              <a:rPr lang="en-US" sz="2000" dirty="0"/>
              <a:t>Log Amplitude of the output of STFT is used as the feature of the instance.</a:t>
            </a:r>
          </a:p>
          <a:p>
            <a:r>
              <a:rPr lang="en-US" sz="2000" dirty="0"/>
              <a:t>The feature instance of an arbitrary length is fragmented into individual parts of length corresponding to 5 mins of the signal. </a:t>
            </a:r>
          </a:p>
          <a:p>
            <a:r>
              <a:rPr lang="en-US" sz="2000" dirty="0"/>
              <a:t>Pretty Midi is used to obtain piano roll matrix of the MIDI data sampled at 8 FPS which is used as label of the corresponding feature.</a:t>
            </a:r>
          </a:p>
          <a:p>
            <a:r>
              <a:rPr lang="en-US" sz="2000" dirty="0"/>
              <a:t>Simple RNN, RNN with GRU and LSTM with and without self attention and Encoder Decoder models are trained and evaluated. </a:t>
            </a:r>
          </a:p>
          <a:p>
            <a:endParaRPr lang="en-US" sz="2000" dirty="0"/>
          </a:p>
          <a:p>
            <a:endParaRPr lang="en-US" sz="2000" dirty="0"/>
          </a:p>
          <a:p>
            <a:endParaRPr lang="en-IN" sz="2000" dirty="0"/>
          </a:p>
        </p:txBody>
      </p:sp>
    </p:spTree>
    <p:extLst>
      <p:ext uri="{BB962C8B-B14F-4D97-AF65-F5344CB8AC3E}">
        <p14:creationId xmlns:p14="http://schemas.microsoft.com/office/powerpoint/2010/main" val="139158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B456-16C8-4568-B031-40B641574DB0}"/>
              </a:ext>
            </a:extLst>
          </p:cNvPr>
          <p:cNvSpPr>
            <a:spLocks noGrp="1"/>
          </p:cNvSpPr>
          <p:nvPr>
            <p:ph type="title"/>
          </p:nvPr>
        </p:nvSpPr>
        <p:spPr/>
        <p:txBody>
          <a:bodyPr/>
          <a:lstStyle/>
          <a:p>
            <a:r>
              <a:rPr lang="en-US" dirty="0"/>
              <a:t>Results and Analysis</a:t>
            </a:r>
            <a:endParaRPr lang="en-IN" dirty="0"/>
          </a:p>
        </p:txBody>
      </p:sp>
      <p:sp>
        <p:nvSpPr>
          <p:cNvPr id="3" name="Content Placeholder 2">
            <a:extLst>
              <a:ext uri="{FF2B5EF4-FFF2-40B4-BE49-F238E27FC236}">
                <a16:creationId xmlns:a16="http://schemas.microsoft.com/office/drawing/2014/main" id="{5D05C1DD-EC43-4592-8314-0BEF7D00508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6303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AB90-4AD6-470E-A454-EEE1CD395146}"/>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732EDAAD-9A89-440A-AFF1-D284338CC60D}"/>
              </a:ext>
            </a:extLst>
          </p:cNvPr>
          <p:cNvSpPr>
            <a:spLocks noGrp="1"/>
          </p:cNvSpPr>
          <p:nvPr>
            <p:ph idx="1"/>
          </p:nvPr>
        </p:nvSpPr>
        <p:spPr>
          <a:xfrm>
            <a:off x="107504" y="1567972"/>
            <a:ext cx="8784976" cy="5029380"/>
          </a:xfrm>
        </p:spPr>
        <p:txBody>
          <a:bodyPr/>
          <a:lstStyle/>
          <a:p>
            <a:pPr marL="0" indent="0">
              <a:buNone/>
            </a:pPr>
            <a:endParaRPr lang="en-IN" dirty="0">
              <a:hlinkClick r:id="rId2">
                <a:extLst>
                  <a:ext uri="{A12FA001-AC4F-418D-AE19-62706E023703}">
                    <ahyp:hlinkClr xmlns:ahyp="http://schemas.microsoft.com/office/drawing/2018/hyperlinkcolor" val="tx"/>
                  </a:ext>
                </a:extLst>
              </a:hlinkClick>
            </a:endParaRPr>
          </a:p>
          <a:p>
            <a:r>
              <a:rPr lang="en-IN" dirty="0">
                <a:hlinkClick r:id="rId2">
                  <a:extLst>
                    <a:ext uri="{A12FA001-AC4F-418D-AE19-62706E023703}">
                      <ahyp:hlinkClr xmlns:ahyp="http://schemas.microsoft.com/office/drawing/2018/hyperlinkcolor" val="tx"/>
                    </a:ext>
                  </a:extLst>
                </a:hlinkClick>
              </a:rPr>
              <a:t>https://magenta.tensorflow.org/datasets/maestro</a:t>
            </a:r>
            <a:endParaRPr lang="en-IN" dirty="0"/>
          </a:p>
          <a:p>
            <a:r>
              <a:rPr lang="en-IN" dirty="0">
                <a:hlinkClick r:id="rId3">
                  <a:extLst>
                    <a:ext uri="{A12FA001-AC4F-418D-AE19-62706E023703}">
                      <ahyp:hlinkClr xmlns:ahyp="http://schemas.microsoft.com/office/drawing/2018/hyperlinkcolor" val="tx"/>
                    </a:ext>
                  </a:extLst>
                </a:hlinkClick>
              </a:rPr>
              <a:t>https://numpy.org/doc/stable/reference/index.html</a:t>
            </a:r>
            <a:endParaRPr lang="en-IN" dirty="0"/>
          </a:p>
          <a:p>
            <a:r>
              <a:rPr lang="en-IN" dirty="0">
                <a:hlinkClick r:id="rId4">
                  <a:extLst>
                    <a:ext uri="{A12FA001-AC4F-418D-AE19-62706E023703}">
                      <ahyp:hlinkClr xmlns:ahyp="http://schemas.microsoft.com/office/drawing/2018/hyperlinkcolor" val="tx"/>
                    </a:ext>
                  </a:extLst>
                </a:hlinkClick>
              </a:rPr>
              <a:t>https://librosa.org/doc/latest/index.html</a:t>
            </a:r>
            <a:endParaRPr lang="en-IN" dirty="0"/>
          </a:p>
          <a:p>
            <a:r>
              <a:rPr lang="en-IN" dirty="0">
                <a:hlinkClick r:id="rId5">
                  <a:extLst>
                    <a:ext uri="{A12FA001-AC4F-418D-AE19-62706E023703}">
                      <ahyp:hlinkClr xmlns:ahyp="http://schemas.microsoft.com/office/drawing/2018/hyperlinkcolor" val="tx"/>
                    </a:ext>
                  </a:extLst>
                </a:hlinkClick>
              </a:rPr>
              <a:t>https://craffel.github.io/pretty-midi/</a:t>
            </a:r>
            <a:endParaRPr lang="en-IN" dirty="0"/>
          </a:p>
          <a:p>
            <a:r>
              <a:rPr lang="en-IN" dirty="0">
                <a:hlinkClick r:id="rId6">
                  <a:extLst>
                    <a:ext uri="{A12FA001-AC4F-418D-AE19-62706E023703}">
                      <ahyp:hlinkClr xmlns:ahyp="http://schemas.microsoft.com/office/drawing/2018/hyperlinkcolor" val="tx"/>
                    </a:ext>
                  </a:extLst>
                </a:hlinkClick>
              </a:rPr>
              <a:t>https://www.tensorflow.org/</a:t>
            </a:r>
            <a:endParaRPr lang="en-IN" dirty="0"/>
          </a:p>
          <a:p>
            <a:r>
              <a:rPr lang="en-IN" dirty="0">
                <a:hlinkClick r:id="rId7">
                  <a:extLst>
                    <a:ext uri="{A12FA001-AC4F-418D-AE19-62706E023703}">
                      <ahyp:hlinkClr xmlns:ahyp="http://schemas.microsoft.com/office/drawing/2018/hyperlinkcolor" val="tx"/>
                    </a:ext>
                  </a:extLst>
                </a:hlinkClick>
              </a:rPr>
              <a:t>https://keras.io/</a:t>
            </a:r>
            <a:endParaRPr lang="en-IN" dirty="0"/>
          </a:p>
          <a:p>
            <a:r>
              <a:rPr lang="en-IN" dirty="0">
                <a:hlinkClick r:id="rId8">
                  <a:extLst>
                    <a:ext uri="{A12FA001-AC4F-418D-AE19-62706E023703}">
                      <ahyp:hlinkClr xmlns:ahyp="http://schemas.microsoft.com/office/drawing/2018/hyperlinkcolor" val="tx"/>
                    </a:ext>
                  </a:extLst>
                </a:hlinkClick>
              </a:rPr>
              <a:t>https://cloud.google.com/</a:t>
            </a:r>
            <a:endParaRPr lang="en-IN" dirty="0"/>
          </a:p>
          <a:p>
            <a:r>
              <a:rPr lang="en-IN" dirty="0">
                <a:hlinkClick r:id="rId9">
                  <a:extLst>
                    <a:ext uri="{A12FA001-AC4F-418D-AE19-62706E023703}">
                      <ahyp:hlinkClr xmlns:ahyp="http://schemas.microsoft.com/office/drawing/2018/hyperlinkcolor" val="tx"/>
                    </a:ext>
                  </a:extLst>
                </a:hlinkClick>
              </a:rPr>
              <a:t>https://www.youtube.com/c/ValerioVelardoTheSoundofAI/playlists</a:t>
            </a:r>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87100485"/>
      </p:ext>
    </p:extLst>
  </p:cSld>
  <p:clrMapOvr>
    <a:masterClrMapping/>
  </p:clrMapOvr>
</p:sld>
</file>

<file path=ppt/theme/theme1.xml><?xml version="1.0" encoding="utf-8"?>
<a:theme xmlns:a="http://schemas.openxmlformats.org/drawingml/2006/main" name="template">
  <a:themeElements>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2E3236"/>
        </a:lt2>
        <a:accent1>
          <a:srgbClr val="B26920"/>
        </a:accent1>
        <a:accent2>
          <a:srgbClr val="6F7F8D"/>
        </a:accent2>
        <a:accent3>
          <a:srgbClr val="FFFFFF"/>
        </a:accent3>
        <a:accent4>
          <a:srgbClr val="404040"/>
        </a:accent4>
        <a:accent5>
          <a:srgbClr val="D5B9AB"/>
        </a:accent5>
        <a:accent6>
          <a:srgbClr val="64727F"/>
        </a:accent6>
        <a:hlink>
          <a:srgbClr val="EEC72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E3236"/>
        </a:lt2>
        <a:accent1>
          <a:srgbClr val="9BB6EE"/>
        </a:accent1>
        <a:accent2>
          <a:srgbClr val="6F7F8D"/>
        </a:accent2>
        <a:accent3>
          <a:srgbClr val="FFFFFF"/>
        </a:accent3>
        <a:accent4>
          <a:srgbClr val="404040"/>
        </a:accent4>
        <a:accent5>
          <a:srgbClr val="CBD7F5"/>
        </a:accent5>
        <a:accent6>
          <a:srgbClr val="64727F"/>
        </a:accent6>
        <a:hlink>
          <a:srgbClr val="84AAF3"/>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3E3B55"/>
        </a:lt2>
        <a:accent1>
          <a:srgbClr val="8D8DC2"/>
        </a:accent1>
        <a:accent2>
          <a:srgbClr val="777777"/>
        </a:accent2>
        <a:accent3>
          <a:srgbClr val="FFFFFF"/>
        </a:accent3>
        <a:accent4>
          <a:srgbClr val="404040"/>
        </a:accent4>
        <a:accent5>
          <a:srgbClr val="C5C5DD"/>
        </a:accent5>
        <a:accent6>
          <a:srgbClr val="6B6B6B"/>
        </a:accent6>
        <a:hlink>
          <a:srgbClr val="C0C0C0"/>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6231E"/>
        </a:lt2>
        <a:accent1>
          <a:srgbClr val="D69F8C"/>
        </a:accent1>
        <a:accent2>
          <a:srgbClr val="AD8D82"/>
        </a:accent2>
        <a:accent3>
          <a:srgbClr val="FFFFFF"/>
        </a:accent3>
        <a:accent4>
          <a:srgbClr val="404040"/>
        </a:accent4>
        <a:accent5>
          <a:srgbClr val="E8CDC5"/>
        </a:accent5>
        <a:accent6>
          <a:srgbClr val="9C7F75"/>
        </a:accent6>
        <a:hlink>
          <a:srgbClr val="676068"/>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1F1111"/>
        </a:lt2>
        <a:accent1>
          <a:srgbClr val="393939"/>
        </a:accent1>
        <a:accent2>
          <a:srgbClr val="727272"/>
        </a:accent2>
        <a:accent3>
          <a:srgbClr val="FFFFFF"/>
        </a:accent3>
        <a:accent4>
          <a:srgbClr val="404040"/>
        </a:accent4>
        <a:accent5>
          <a:srgbClr val="AEAEAE"/>
        </a:accent5>
        <a:accent6>
          <a:srgbClr val="676767"/>
        </a:accent6>
        <a:hlink>
          <a:srgbClr val="D4242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piano-note-generation-project</Template>
  <TotalTime>143</TotalTime>
  <Words>505</Words>
  <Application>Microsoft Office PowerPoint</Application>
  <PresentationFormat>On-screen Show (4:3)</PresentationFormat>
  <Paragraphs>79</Paragraphs>
  <Slides>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Google Sans</vt:lpstr>
      <vt:lpstr>template</vt:lpstr>
      <vt:lpstr>Piano Note Generation using Recurrent Neural Network</vt:lpstr>
      <vt:lpstr>Task</vt:lpstr>
      <vt:lpstr>Dataset</vt:lpstr>
      <vt:lpstr>Midi format</vt:lpstr>
      <vt:lpstr>Libraries</vt:lpstr>
      <vt:lpstr>Techniques used</vt:lpstr>
      <vt:lpstr>Results and Analysis</vt:lpstr>
      <vt:lpstr>Links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Piano Note Generation using Recurrent Neural Network</dc:title>
  <dc:creator>Amogh Parab</dc:creator>
  <cp:lastModifiedBy>Amogh Parab</cp:lastModifiedBy>
  <cp:revision>64</cp:revision>
  <dcterms:created xsi:type="dcterms:W3CDTF">2021-11-21T15:12:18Z</dcterms:created>
  <dcterms:modified xsi:type="dcterms:W3CDTF">2021-11-21T19:06:58Z</dcterms:modified>
</cp:coreProperties>
</file>