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8" r:id="rId4"/>
    <p:sldId id="260" r:id="rId5"/>
    <p:sldId id="263" r:id="rId6"/>
    <p:sldId id="266" r:id="rId7"/>
    <p:sldId id="261" r:id="rId8"/>
    <p:sldId id="262" r:id="rId9"/>
    <p:sldId id="267" r:id="rId10"/>
    <p:sldId id="264" r:id="rId11"/>
    <p:sldId id="281" r:id="rId12"/>
    <p:sldId id="277" r:id="rId13"/>
    <p:sldId id="279" r:id="rId14"/>
    <p:sldId id="265"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a:srgbClr val="E483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Stevens%20Docs\BIA%20658\Updated_Dataset_v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ocuments\Stevens%20Docs\BIA%20658\Updated_Dataset_v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6897590978385225"/>
          <c:y val="0.16543470608940514"/>
          <c:w val="0.26204832673507789"/>
          <c:h val="0.49642523565230173"/>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206-4C46-89FB-FDF41CF9B7F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206-4C46-89FB-FDF41CF9B7F4}"/>
              </c:ext>
            </c:extLst>
          </c:dPt>
          <c:dPt>
            <c:idx val="2"/>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05-8206-4C46-89FB-FDF41CF9B7F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206-4C46-89FB-FDF41CF9B7F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206-4C46-89FB-FDF41CF9B7F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206-4C46-89FB-FDF41CF9B7F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8206-4C46-89FB-FDF41CF9B7F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8206-4C46-89FB-FDF41CF9B7F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8206-4C46-89FB-FDF41CF9B7F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8206-4C46-89FB-FDF41CF9B7F4}"/>
              </c:ext>
            </c:extLst>
          </c:dPt>
          <c:dLbls>
            <c:dLbl>
              <c:idx val="2"/>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5-8206-4C46-89FB-FDF41CF9B7F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Sheet8!$A$1:$A$10</c:f>
              <c:strCache>
                <c:ptCount val="10"/>
                <c:pt idx="0">
                  <c:v>Aviation</c:v>
                </c:pt>
                <c:pt idx="1">
                  <c:v>Combustion of fuels</c:v>
                </c:pt>
                <c:pt idx="2">
                  <c:v>All stationary installations</c:v>
                </c:pt>
                <c:pt idx="3">
                  <c:v> Refining of mineral oil</c:v>
                </c:pt>
                <c:pt idx="4">
                  <c:v>All industrial installations (excl. combustion)</c:v>
                </c:pt>
                <c:pt idx="5">
                  <c:v> Production of pig iron or steel</c:v>
                </c:pt>
                <c:pt idx="6">
                  <c:v>Production of cement clinker</c:v>
                </c:pt>
                <c:pt idx="7">
                  <c:v>Production of lime, or calcination of dolomite/magnesite</c:v>
                </c:pt>
                <c:pt idx="8">
                  <c:v>Production of paper or cardboard</c:v>
                </c:pt>
                <c:pt idx="9">
                  <c:v>Production of bulk chemicals</c:v>
                </c:pt>
              </c:strCache>
            </c:strRef>
          </c:cat>
          <c:val>
            <c:numRef>
              <c:f>Sheet8!$B$1:$B$10</c:f>
              <c:numCache>
                <c:formatCode>0.00%</c:formatCode>
                <c:ptCount val="10"/>
                <c:pt idx="0">
                  <c:v>1.2937843367535609E-2</c:v>
                </c:pt>
                <c:pt idx="1">
                  <c:v>0.19121657895101171</c:v>
                </c:pt>
                <c:pt idx="2">
                  <c:v>0.5005928302920486</c:v>
                </c:pt>
                <c:pt idx="3">
                  <c:v>2.8232845815518513E-2</c:v>
                </c:pt>
                <c:pt idx="4">
                  <c:v>0.14762637369470202</c:v>
                </c:pt>
                <c:pt idx="5">
                  <c:v>3.2232284213482822E-2</c:v>
                </c:pt>
                <c:pt idx="6">
                  <c:v>3.0133480983323708E-2</c:v>
                </c:pt>
                <c:pt idx="7">
                  <c:v>7.7420405623396657E-3</c:v>
                </c:pt>
                <c:pt idx="8">
                  <c:v>6.0778839842857034E-3</c:v>
                </c:pt>
                <c:pt idx="9">
                  <c:v>1.0930818688568295E-2</c:v>
                </c:pt>
              </c:numCache>
            </c:numRef>
          </c:val>
          <c:extLst>
            <c:ext xmlns:c16="http://schemas.microsoft.com/office/drawing/2014/chart" uri="{C3380CC4-5D6E-409C-BE32-E72D297353CC}">
              <c16:uniqueId val="{00000014-8206-4C46-89FB-FDF41CF9B7F4}"/>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3688673531193216"/>
          <c:y val="0.7146952464275298"/>
          <c:w val="0.86311326468806782"/>
          <c:h val="0.257526975794692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Tonne of CO2 per</a:t>
            </a:r>
            <a:r>
              <a:rPr lang="en-US" baseline="0"/>
              <a:t> sq. km</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Sheet1!$A$2:$A$32</c:f>
              <c:strCache>
                <c:ptCount val="31"/>
                <c:pt idx="0">
                  <c:v>Germany</c:v>
                </c:pt>
                <c:pt idx="1">
                  <c:v>Poland</c:v>
                </c:pt>
                <c:pt idx="2">
                  <c:v>United Kingdom</c:v>
                </c:pt>
                <c:pt idx="3">
                  <c:v>Italy</c:v>
                </c:pt>
                <c:pt idx="4">
                  <c:v>Spain</c:v>
                </c:pt>
                <c:pt idx="5">
                  <c:v>France</c:v>
                </c:pt>
                <c:pt idx="6">
                  <c:v>Netherlands</c:v>
                </c:pt>
                <c:pt idx="7">
                  <c:v>Czech Republic</c:v>
                </c:pt>
                <c:pt idx="8">
                  <c:v>Belgium</c:v>
                </c:pt>
                <c:pt idx="9">
                  <c:v>Romania</c:v>
                </c:pt>
                <c:pt idx="10">
                  <c:v>Greece</c:v>
                </c:pt>
                <c:pt idx="11">
                  <c:v>Austria</c:v>
                </c:pt>
                <c:pt idx="12">
                  <c:v>Bulgaria</c:v>
                </c:pt>
                <c:pt idx="13">
                  <c:v>Finland</c:v>
                </c:pt>
                <c:pt idx="14">
                  <c:v>Sweden</c:v>
                </c:pt>
                <c:pt idx="15">
                  <c:v>Portugal</c:v>
                </c:pt>
                <c:pt idx="16">
                  <c:v>Norway</c:v>
                </c:pt>
                <c:pt idx="17">
                  <c:v>Slovakia</c:v>
                </c:pt>
                <c:pt idx="18">
                  <c:v>Hungary</c:v>
                </c:pt>
                <c:pt idx="19">
                  <c:v>Denmark</c:v>
                </c:pt>
                <c:pt idx="20">
                  <c:v>Ireland</c:v>
                </c:pt>
                <c:pt idx="21">
                  <c:v>Estonia</c:v>
                </c:pt>
                <c:pt idx="22">
                  <c:v>Lithuania</c:v>
                </c:pt>
                <c:pt idx="23">
                  <c:v>Croatia</c:v>
                </c:pt>
                <c:pt idx="24">
                  <c:v>Slovenia</c:v>
                </c:pt>
                <c:pt idx="25">
                  <c:v>Cyprus</c:v>
                </c:pt>
                <c:pt idx="26">
                  <c:v>Latvia</c:v>
                </c:pt>
                <c:pt idx="27">
                  <c:v>Iceland</c:v>
                </c:pt>
                <c:pt idx="28">
                  <c:v>Luxembourg</c:v>
                </c:pt>
                <c:pt idx="29">
                  <c:v>Malta</c:v>
                </c:pt>
                <c:pt idx="30">
                  <c:v>Liechtenstein</c:v>
                </c:pt>
              </c:strCache>
            </c:strRef>
          </c:cat>
          <c:val>
            <c:numRef>
              <c:f>Sheet1!$D$2:$D$32</c:f>
              <c:numCache>
                <c:formatCode>General</c:formatCode>
                <c:ptCount val="31"/>
                <c:pt idx="0">
                  <c:v>20640.724514854886</c:v>
                </c:pt>
                <c:pt idx="1">
                  <c:v>10676.980458568769</c:v>
                </c:pt>
                <c:pt idx="2">
                  <c:v>13160.392215379103</c:v>
                </c:pt>
                <c:pt idx="3">
                  <c:v>10020.363619162776</c:v>
                </c:pt>
                <c:pt idx="4">
                  <c:v>4789.6944481979208</c:v>
                </c:pt>
                <c:pt idx="5">
                  <c:v>4238.7871710159852</c:v>
                </c:pt>
                <c:pt idx="6">
                  <c:v>46970.866201366203</c:v>
                </c:pt>
                <c:pt idx="7">
                  <c:v>15569.027094127807</c:v>
                </c:pt>
                <c:pt idx="8">
                  <c:v>34024.732056362831</c:v>
                </c:pt>
                <c:pt idx="9">
                  <c:v>3765.33490814789</c:v>
                </c:pt>
                <c:pt idx="10">
                  <c:v>6491.5085182311868</c:v>
                </c:pt>
                <c:pt idx="11">
                  <c:v>8108.0777791242517</c:v>
                </c:pt>
                <c:pt idx="12">
                  <c:v>5999.3668355440923</c:v>
                </c:pt>
                <c:pt idx="13">
                  <c:v>2092.0541831183641</c:v>
                </c:pt>
                <c:pt idx="14">
                  <c:v>1519.601592562585</c:v>
                </c:pt>
                <c:pt idx="15">
                  <c:v>5120.1416325348364</c:v>
                </c:pt>
                <c:pt idx="16">
                  <c:v>1281.3164904561763</c:v>
                </c:pt>
                <c:pt idx="17">
                  <c:v>8929.4068435374138</c:v>
                </c:pt>
                <c:pt idx="18">
                  <c:v>4364.4667104974797</c:v>
                </c:pt>
                <c:pt idx="19">
                  <c:v>8686.6198750000003</c:v>
                </c:pt>
                <c:pt idx="20">
                  <c:v>4276.4135239754196</c:v>
                </c:pt>
                <c:pt idx="21">
                  <c:v>5164.5082892416231</c:v>
                </c:pt>
                <c:pt idx="22">
                  <c:v>2893.2866996646976</c:v>
                </c:pt>
                <c:pt idx="23">
                  <c:v>3094.7904753490016</c:v>
                </c:pt>
                <c:pt idx="24">
                  <c:v>5261.514620289624</c:v>
                </c:pt>
                <c:pt idx="25">
                  <c:v>8951.4503607503593</c:v>
                </c:pt>
                <c:pt idx="26">
                  <c:v>1061.855059859344</c:v>
                </c:pt>
                <c:pt idx="27">
                  <c:v>440.02007339085588</c:v>
                </c:pt>
                <c:pt idx="28">
                  <c:v>17860.032373113849</c:v>
                </c:pt>
                <c:pt idx="29">
                  <c:v>58988.290625000001</c:v>
                </c:pt>
                <c:pt idx="30">
                  <c:v>163.57499999999999</c:v>
                </c:pt>
              </c:numCache>
            </c:numRef>
          </c:val>
          <c:extLst>
            <c:ext xmlns:c16="http://schemas.microsoft.com/office/drawing/2014/chart" uri="{C3380CC4-5D6E-409C-BE32-E72D297353CC}">
              <c16:uniqueId val="{00000000-6F1E-4A9E-AF23-D53E31A2588D}"/>
            </c:ext>
          </c:extLst>
        </c:ser>
        <c:dLbls>
          <c:showLegendKey val="0"/>
          <c:showVal val="0"/>
          <c:showCatName val="0"/>
          <c:showSerName val="0"/>
          <c:showPercent val="0"/>
          <c:showBubbleSize val="0"/>
        </c:dLbls>
        <c:gapWidth val="219"/>
        <c:overlap val="-27"/>
        <c:axId val="1048029583"/>
        <c:axId val="1048039567"/>
      </c:barChart>
      <c:catAx>
        <c:axId val="1048029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8039567"/>
        <c:crosses val="autoZero"/>
        <c:auto val="1"/>
        <c:lblAlgn val="ctr"/>
        <c:lblOffset val="100"/>
        <c:noMultiLvlLbl val="0"/>
      </c:catAx>
      <c:valAx>
        <c:axId val="1048039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80295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Tonne of CO2 per capita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Sheet6!$A$2:$A$32</c:f>
              <c:strCache>
                <c:ptCount val="31"/>
                <c:pt idx="0">
                  <c:v>Germany</c:v>
                </c:pt>
                <c:pt idx="1">
                  <c:v>Poland</c:v>
                </c:pt>
                <c:pt idx="2">
                  <c:v>United Kingdom</c:v>
                </c:pt>
                <c:pt idx="3">
                  <c:v>Italy</c:v>
                </c:pt>
                <c:pt idx="4">
                  <c:v>Spain</c:v>
                </c:pt>
                <c:pt idx="5">
                  <c:v>France</c:v>
                </c:pt>
                <c:pt idx="6">
                  <c:v>Netherlands</c:v>
                </c:pt>
                <c:pt idx="7">
                  <c:v>Czech Republic</c:v>
                </c:pt>
                <c:pt idx="8">
                  <c:v>Belgium</c:v>
                </c:pt>
                <c:pt idx="9">
                  <c:v>Romania</c:v>
                </c:pt>
                <c:pt idx="10">
                  <c:v>Greece</c:v>
                </c:pt>
                <c:pt idx="11">
                  <c:v>Austria</c:v>
                </c:pt>
                <c:pt idx="12">
                  <c:v>Bulgaria</c:v>
                </c:pt>
                <c:pt idx="13">
                  <c:v>Finland</c:v>
                </c:pt>
                <c:pt idx="14">
                  <c:v>Sweden</c:v>
                </c:pt>
                <c:pt idx="15">
                  <c:v>Portugal</c:v>
                </c:pt>
                <c:pt idx="16">
                  <c:v>Norway</c:v>
                </c:pt>
                <c:pt idx="17">
                  <c:v>Slovakia</c:v>
                </c:pt>
                <c:pt idx="18">
                  <c:v>Hungary</c:v>
                </c:pt>
                <c:pt idx="19">
                  <c:v>Denmark</c:v>
                </c:pt>
                <c:pt idx="20">
                  <c:v>Ireland</c:v>
                </c:pt>
                <c:pt idx="21">
                  <c:v>Estonia</c:v>
                </c:pt>
                <c:pt idx="22">
                  <c:v>Lithuania</c:v>
                </c:pt>
                <c:pt idx="23">
                  <c:v>Croatia</c:v>
                </c:pt>
                <c:pt idx="24">
                  <c:v>Slovenia</c:v>
                </c:pt>
                <c:pt idx="25">
                  <c:v>Cyprus</c:v>
                </c:pt>
                <c:pt idx="26">
                  <c:v>Latvia</c:v>
                </c:pt>
                <c:pt idx="27">
                  <c:v>Iceland</c:v>
                </c:pt>
                <c:pt idx="28">
                  <c:v>Luxembourg</c:v>
                </c:pt>
                <c:pt idx="29">
                  <c:v>Malta</c:v>
                </c:pt>
                <c:pt idx="30">
                  <c:v>Liechtenstein</c:v>
                </c:pt>
              </c:strCache>
            </c:strRef>
          </c:cat>
          <c:val>
            <c:numRef>
              <c:f>Sheet6!$F$2:$F$32</c:f>
              <c:numCache>
                <c:formatCode>General</c:formatCode>
                <c:ptCount val="31"/>
                <c:pt idx="0">
                  <c:v>85.969804286883459</c:v>
                </c:pt>
                <c:pt idx="1">
                  <c:v>86.618699788565308</c:v>
                </c:pt>
                <c:pt idx="2">
                  <c:v>46.481620068576206</c:v>
                </c:pt>
                <c:pt idx="3">
                  <c:v>49.505903235668278</c:v>
                </c:pt>
                <c:pt idx="4">
                  <c:v>51.219862078517338</c:v>
                </c:pt>
                <c:pt idx="5">
                  <c:v>35.389107944652423</c:v>
                </c:pt>
                <c:pt idx="6">
                  <c:v>91.887048485812954</c:v>
                </c:pt>
                <c:pt idx="7">
                  <c:v>111.94496337699135</c:v>
                </c:pt>
                <c:pt idx="8">
                  <c:v>88.296566697045321</c:v>
                </c:pt>
                <c:pt idx="9">
                  <c:v>45.521150022668749</c:v>
                </c:pt>
                <c:pt idx="10">
                  <c:v>81.107384896841864</c:v>
                </c:pt>
                <c:pt idx="11">
                  <c:v>73.795078736756025</c:v>
                </c:pt>
                <c:pt idx="12">
                  <c:v>95.154070234765697</c:v>
                </c:pt>
                <c:pt idx="13">
                  <c:v>114.45934936225161</c:v>
                </c:pt>
                <c:pt idx="14">
                  <c:v>60.568615437568667</c:v>
                </c:pt>
                <c:pt idx="15">
                  <c:v>46.253183631031909</c:v>
                </c:pt>
                <c:pt idx="16">
                  <c:v>84.882471871785057</c:v>
                </c:pt>
                <c:pt idx="17">
                  <c:v>80.132869906491095</c:v>
                </c:pt>
                <c:pt idx="18">
                  <c:v>41.462678863853242</c:v>
                </c:pt>
                <c:pt idx="19">
                  <c:v>59.548889879090652</c:v>
                </c:pt>
                <c:pt idx="20">
                  <c:v>58.683356509705419</c:v>
                </c:pt>
                <c:pt idx="21">
                  <c:v>169.83090780259877</c:v>
                </c:pt>
                <c:pt idx="22">
                  <c:v>68.079047739271175</c:v>
                </c:pt>
                <c:pt idx="23">
                  <c:v>43.144088147521508</c:v>
                </c:pt>
                <c:pt idx="24">
                  <c:v>50.984711029752162</c:v>
                </c:pt>
                <c:pt idx="25">
                  <c:v>67.608533794566497</c:v>
                </c:pt>
                <c:pt idx="26">
                  <c:v>35.660569680651491</c:v>
                </c:pt>
                <c:pt idx="27">
                  <c:v>128.45432304650066</c:v>
                </c:pt>
                <c:pt idx="28">
                  <c:v>67.562014266937112</c:v>
                </c:pt>
                <c:pt idx="29">
                  <c:v>42.510923737650131</c:v>
                </c:pt>
                <c:pt idx="30">
                  <c:v>0.68179331544533306</c:v>
                </c:pt>
              </c:numCache>
            </c:numRef>
          </c:val>
          <c:extLst>
            <c:ext xmlns:c16="http://schemas.microsoft.com/office/drawing/2014/chart" uri="{C3380CC4-5D6E-409C-BE32-E72D297353CC}">
              <c16:uniqueId val="{00000000-5EF0-43A8-BA30-B54BD4AB1549}"/>
            </c:ext>
          </c:extLst>
        </c:ser>
        <c:dLbls>
          <c:showLegendKey val="0"/>
          <c:showVal val="0"/>
          <c:showCatName val="0"/>
          <c:showSerName val="0"/>
          <c:showPercent val="0"/>
          <c:showBubbleSize val="0"/>
        </c:dLbls>
        <c:gapWidth val="219"/>
        <c:overlap val="-27"/>
        <c:axId val="1634208256"/>
        <c:axId val="1634212000"/>
      </c:barChart>
      <c:catAx>
        <c:axId val="1634208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4212000"/>
        <c:crosses val="autoZero"/>
        <c:auto val="1"/>
        <c:lblAlgn val="ctr"/>
        <c:lblOffset val="100"/>
        <c:noMultiLvlLbl val="0"/>
      </c:catAx>
      <c:valAx>
        <c:axId val="1634212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4208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0.23325</cdr:x>
      <cdr:y>0.27832</cdr:y>
    </cdr:from>
    <cdr:to>
      <cdr:x>0.26325</cdr:x>
      <cdr:y>0.72816</cdr:y>
    </cdr:to>
    <cdr:sp macro="" textlink="">
      <cdr:nvSpPr>
        <cdr:cNvPr id="2" name="Rectangle 1">
          <a:extLst xmlns:a="http://schemas.openxmlformats.org/drawingml/2006/main">
            <a:ext uri="{FF2B5EF4-FFF2-40B4-BE49-F238E27FC236}">
              <a16:creationId xmlns:a16="http://schemas.microsoft.com/office/drawing/2014/main" id="{1B95C480-B1BD-CDA6-0E0D-6C9DE8CA5D42}"/>
            </a:ext>
          </a:extLst>
        </cdr:cNvPr>
        <cdr:cNvSpPr/>
      </cdr:nvSpPr>
      <cdr:spPr>
        <a:xfrm xmlns:a="http://schemas.openxmlformats.org/drawingml/2006/main">
          <a:off x="2139962" y="763479"/>
          <a:ext cx="275208" cy="1233998"/>
        </a:xfrm>
        <a:prstGeom xmlns:a="http://schemas.openxmlformats.org/drawingml/2006/main" prst="rect">
          <a:avLst/>
        </a:prstGeom>
        <a:noFill xmlns:a="http://schemas.openxmlformats.org/drawingml/2006/main"/>
        <a:ln xmlns:a="http://schemas.openxmlformats.org/drawingml/2006/main">
          <a:solidFill>
            <a:srgbClr val="FF0000"/>
          </a:solidFill>
          <a:prstDash val="dash"/>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0.29228</cdr:x>
      <cdr:y>0.27832</cdr:y>
    </cdr:from>
    <cdr:to>
      <cdr:x>0.32228</cdr:x>
      <cdr:y>0.72816</cdr:y>
    </cdr:to>
    <cdr:sp macro="" textlink="">
      <cdr:nvSpPr>
        <cdr:cNvPr id="3" name="Rectangle 2">
          <a:extLst xmlns:a="http://schemas.openxmlformats.org/drawingml/2006/main">
            <a:ext uri="{FF2B5EF4-FFF2-40B4-BE49-F238E27FC236}">
              <a16:creationId xmlns:a16="http://schemas.microsoft.com/office/drawing/2014/main" id="{EBF9B1AA-6EAA-3922-6D08-25EF963F5EAF}"/>
            </a:ext>
          </a:extLst>
        </cdr:cNvPr>
        <cdr:cNvSpPr/>
      </cdr:nvSpPr>
      <cdr:spPr>
        <a:xfrm xmlns:a="http://schemas.openxmlformats.org/drawingml/2006/main">
          <a:off x="2681500" y="763479"/>
          <a:ext cx="275208" cy="1233998"/>
        </a:xfrm>
        <a:prstGeom xmlns:a="http://schemas.openxmlformats.org/drawingml/2006/main" prst="rect">
          <a:avLst/>
        </a:prstGeom>
        <a:noFill xmlns:a="http://schemas.openxmlformats.org/drawingml/2006/main"/>
        <a:ln xmlns:a="http://schemas.openxmlformats.org/drawingml/2006/main">
          <a:solidFill>
            <a:srgbClr val="FF0000"/>
          </a:solidFill>
          <a:prstDash val="dash"/>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0.92415</cdr:x>
      <cdr:y>0.23382</cdr:y>
    </cdr:from>
    <cdr:to>
      <cdr:x>0.95318</cdr:x>
      <cdr:y>0.72816</cdr:y>
    </cdr:to>
    <cdr:sp macro="" textlink="">
      <cdr:nvSpPr>
        <cdr:cNvPr id="4" name="Rectangle 3">
          <a:extLst xmlns:a="http://schemas.openxmlformats.org/drawingml/2006/main">
            <a:ext uri="{FF2B5EF4-FFF2-40B4-BE49-F238E27FC236}">
              <a16:creationId xmlns:a16="http://schemas.microsoft.com/office/drawing/2014/main" id="{F10204F6-853B-23F9-5EDC-019780A0DAE7}"/>
            </a:ext>
          </a:extLst>
        </cdr:cNvPr>
        <cdr:cNvSpPr/>
      </cdr:nvSpPr>
      <cdr:spPr>
        <a:xfrm xmlns:a="http://schemas.openxmlformats.org/drawingml/2006/main">
          <a:off x="8478618" y="641412"/>
          <a:ext cx="266330" cy="1356065"/>
        </a:xfrm>
        <a:prstGeom xmlns:a="http://schemas.openxmlformats.org/drawingml/2006/main" prst="rect">
          <a:avLst/>
        </a:prstGeom>
        <a:noFill xmlns:a="http://schemas.openxmlformats.org/drawingml/2006/main"/>
        <a:ln xmlns:a="http://schemas.openxmlformats.org/drawingml/2006/main">
          <a:solidFill>
            <a:srgbClr val="FF0000"/>
          </a:solidFill>
          <a:prstDash val="dash"/>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EC058A-AE9B-45C4-9490-19988CF8B0F3}"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AB205-F7EB-462D-A179-D9F3AB35F8B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090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EC058A-AE9B-45C4-9490-19988CF8B0F3}"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AB205-F7EB-462D-A179-D9F3AB35F8B6}" type="slidenum">
              <a:rPr lang="en-US" smtClean="0"/>
              <a:t>‹#›</a:t>
            </a:fld>
            <a:endParaRPr lang="en-US"/>
          </a:p>
        </p:txBody>
      </p:sp>
    </p:spTree>
    <p:extLst>
      <p:ext uri="{BB962C8B-B14F-4D97-AF65-F5344CB8AC3E}">
        <p14:creationId xmlns:p14="http://schemas.microsoft.com/office/powerpoint/2010/main" val="3717379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EC058A-AE9B-45C4-9490-19988CF8B0F3}"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AB205-F7EB-462D-A179-D9F3AB35F8B6}" type="slidenum">
              <a:rPr lang="en-US" smtClean="0"/>
              <a:t>‹#›</a:t>
            </a:fld>
            <a:endParaRPr lang="en-US"/>
          </a:p>
        </p:txBody>
      </p:sp>
    </p:spTree>
    <p:extLst>
      <p:ext uri="{BB962C8B-B14F-4D97-AF65-F5344CB8AC3E}">
        <p14:creationId xmlns:p14="http://schemas.microsoft.com/office/powerpoint/2010/main" val="145091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EC058A-AE9B-45C4-9490-19988CF8B0F3}"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AB205-F7EB-462D-A179-D9F3AB35F8B6}" type="slidenum">
              <a:rPr lang="en-US" smtClean="0"/>
              <a:t>‹#›</a:t>
            </a:fld>
            <a:endParaRPr lang="en-US"/>
          </a:p>
        </p:txBody>
      </p:sp>
    </p:spTree>
    <p:extLst>
      <p:ext uri="{BB962C8B-B14F-4D97-AF65-F5344CB8AC3E}">
        <p14:creationId xmlns:p14="http://schemas.microsoft.com/office/powerpoint/2010/main" val="138670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EC058A-AE9B-45C4-9490-19988CF8B0F3}"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AB205-F7EB-462D-A179-D9F3AB35F8B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554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EC058A-AE9B-45C4-9490-19988CF8B0F3}"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AB205-F7EB-462D-A179-D9F3AB35F8B6}" type="slidenum">
              <a:rPr lang="en-US" smtClean="0"/>
              <a:t>‹#›</a:t>
            </a:fld>
            <a:endParaRPr lang="en-US"/>
          </a:p>
        </p:txBody>
      </p:sp>
    </p:spTree>
    <p:extLst>
      <p:ext uri="{BB962C8B-B14F-4D97-AF65-F5344CB8AC3E}">
        <p14:creationId xmlns:p14="http://schemas.microsoft.com/office/powerpoint/2010/main" val="785888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EC058A-AE9B-45C4-9490-19988CF8B0F3}" type="datetimeFigureOut">
              <a:rPr lang="en-US" smtClean="0"/>
              <a:t>5/8/2022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0AB205-F7EB-462D-A179-D9F3AB35F8B6}" type="slidenum">
              <a:rPr lang="en-US" smtClean="0"/>
              <a:t>‹#›</a:t>
            </a:fld>
            <a:endParaRPr lang="en-US"/>
          </a:p>
        </p:txBody>
      </p:sp>
    </p:spTree>
    <p:extLst>
      <p:ext uri="{BB962C8B-B14F-4D97-AF65-F5344CB8AC3E}">
        <p14:creationId xmlns:p14="http://schemas.microsoft.com/office/powerpoint/2010/main" val="320964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EC058A-AE9B-45C4-9490-19988CF8B0F3}" type="datetimeFigureOut">
              <a:rPr lang="en-US" smtClean="0"/>
              <a:t>5/8/2022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0AB205-F7EB-462D-A179-D9F3AB35F8B6}" type="slidenum">
              <a:rPr lang="en-US" smtClean="0"/>
              <a:t>‹#›</a:t>
            </a:fld>
            <a:endParaRPr lang="en-US"/>
          </a:p>
        </p:txBody>
      </p:sp>
    </p:spTree>
    <p:extLst>
      <p:ext uri="{BB962C8B-B14F-4D97-AF65-F5344CB8AC3E}">
        <p14:creationId xmlns:p14="http://schemas.microsoft.com/office/powerpoint/2010/main" val="51669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EC058A-AE9B-45C4-9490-19988CF8B0F3}" type="datetimeFigureOut">
              <a:rPr lang="en-US" smtClean="0"/>
              <a:t>5/8/2022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0AB205-F7EB-462D-A179-D9F3AB35F8B6}" type="slidenum">
              <a:rPr lang="en-US" smtClean="0"/>
              <a:t>‹#›</a:t>
            </a:fld>
            <a:endParaRPr lang="en-US"/>
          </a:p>
        </p:txBody>
      </p:sp>
    </p:spTree>
    <p:extLst>
      <p:ext uri="{BB962C8B-B14F-4D97-AF65-F5344CB8AC3E}">
        <p14:creationId xmlns:p14="http://schemas.microsoft.com/office/powerpoint/2010/main" val="208843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EC058A-AE9B-45C4-9490-19988CF8B0F3}" type="datetimeFigureOut">
              <a:rPr lang="en-US" smtClean="0"/>
              <a:t>5/8/2022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0AB205-F7EB-462D-A179-D9F3AB35F8B6}" type="slidenum">
              <a:rPr lang="en-US" smtClean="0"/>
              <a:t>‹#›</a:t>
            </a:fld>
            <a:endParaRPr lang="en-US"/>
          </a:p>
        </p:txBody>
      </p:sp>
    </p:spTree>
    <p:extLst>
      <p:ext uri="{BB962C8B-B14F-4D97-AF65-F5344CB8AC3E}">
        <p14:creationId xmlns:p14="http://schemas.microsoft.com/office/powerpoint/2010/main" val="116767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EC058A-AE9B-45C4-9490-19988CF8B0F3}"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AB205-F7EB-462D-A179-D9F3AB35F8B6}" type="slidenum">
              <a:rPr lang="en-US" smtClean="0"/>
              <a:t>‹#›</a:t>
            </a:fld>
            <a:endParaRPr lang="en-US"/>
          </a:p>
        </p:txBody>
      </p:sp>
    </p:spTree>
    <p:extLst>
      <p:ext uri="{BB962C8B-B14F-4D97-AF65-F5344CB8AC3E}">
        <p14:creationId xmlns:p14="http://schemas.microsoft.com/office/powerpoint/2010/main" val="690520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EC058A-AE9B-45C4-9490-19988CF8B0F3}" type="datetimeFigureOut">
              <a:rPr lang="en-US" smtClean="0"/>
              <a:t>5/8/2022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0AB205-F7EB-462D-A179-D9F3AB35F8B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36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hub.io/core/eu-emissions-trading-system#read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2FFB6-0143-464F-9006-13E65DBA8E26}"/>
              </a:ext>
            </a:extLst>
          </p:cNvPr>
          <p:cNvSpPr>
            <a:spLocks noGrp="1"/>
          </p:cNvSpPr>
          <p:nvPr>
            <p:ph type="ctrTitle"/>
          </p:nvPr>
        </p:nvSpPr>
        <p:spPr>
          <a:xfrm>
            <a:off x="1100051" y="1530736"/>
            <a:ext cx="10058400" cy="2387600"/>
          </a:xfrm>
        </p:spPr>
        <p:txBody>
          <a:bodyPr>
            <a:noAutofit/>
          </a:bodyPr>
          <a:lstStyle/>
          <a:p>
            <a:r>
              <a:rPr lang="en-US" sz="3600" b="1" dirty="0">
                <a:solidFill>
                  <a:srgbClr val="BD582C"/>
                </a:solidFill>
                <a:effectLst>
                  <a:outerShdw blurRad="31750" dist="25400" dir="5400000" algn="tl" rotWithShape="0">
                    <a:srgbClr val="000000">
                      <a:alpha val="25000"/>
                    </a:srgbClr>
                  </a:outerShdw>
                </a:effectLst>
                <a:latin typeface="Arial" pitchFamily="34" charset="0"/>
                <a:ea typeface="+mj-ea"/>
                <a:cs typeface="Arial" pitchFamily="34" charset="0"/>
              </a:rPr>
              <a:t>Network Analysis of EU CO</a:t>
            </a:r>
            <a:r>
              <a:rPr lang="en-US" sz="3600" b="1" baseline="-25000" dirty="0">
                <a:solidFill>
                  <a:srgbClr val="BD582C"/>
                </a:solidFill>
                <a:effectLst>
                  <a:outerShdw blurRad="31750" dist="25400" dir="5400000" algn="tl" rotWithShape="0">
                    <a:srgbClr val="000000">
                      <a:alpha val="25000"/>
                    </a:srgbClr>
                  </a:outerShdw>
                </a:effectLst>
                <a:latin typeface="Arial" pitchFamily="34" charset="0"/>
                <a:ea typeface="+mj-ea"/>
                <a:cs typeface="Arial" pitchFamily="34" charset="0"/>
              </a:rPr>
              <a:t>2</a:t>
            </a:r>
            <a:r>
              <a:rPr lang="en-US" sz="3600" b="1" dirty="0">
                <a:solidFill>
                  <a:srgbClr val="BD582C"/>
                </a:solidFill>
                <a:effectLst>
                  <a:outerShdw blurRad="31750" dist="25400" dir="5400000" algn="tl" rotWithShape="0">
                    <a:srgbClr val="000000">
                      <a:alpha val="25000"/>
                    </a:srgbClr>
                  </a:outerShdw>
                </a:effectLst>
                <a:latin typeface="Arial" pitchFamily="34" charset="0"/>
                <a:ea typeface="+mj-ea"/>
                <a:cs typeface="Arial" pitchFamily="34" charset="0"/>
              </a:rPr>
              <a:t> emissions and its effect on Climate Change</a:t>
            </a:r>
            <a:endParaRPr lang="en-US" sz="4800" dirty="0">
              <a:solidFill>
                <a:srgbClr val="BD582C"/>
              </a:solidFill>
            </a:endParaRPr>
          </a:p>
        </p:txBody>
      </p:sp>
      <p:pic>
        <p:nvPicPr>
          <p:cNvPr id="4" name="Picture 2" descr="C:\Users\joe\Desktop\stevens-official-logo_1.jpg">
            <a:extLst>
              <a:ext uri="{FF2B5EF4-FFF2-40B4-BE49-F238E27FC236}">
                <a16:creationId xmlns:a16="http://schemas.microsoft.com/office/drawing/2014/main" id="{F5301C86-9115-4510-B453-A60127C23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8287" y="0"/>
            <a:ext cx="25241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5">
            <a:extLst>
              <a:ext uri="{FF2B5EF4-FFF2-40B4-BE49-F238E27FC236}">
                <a16:creationId xmlns:a16="http://schemas.microsoft.com/office/drawing/2014/main" id="{B3B807D2-4EB5-48D1-8FF0-5A317165A459}"/>
              </a:ext>
            </a:extLst>
          </p:cNvPr>
          <p:cNvSpPr>
            <a:spLocks noGrp="1"/>
          </p:cNvSpPr>
          <p:nvPr>
            <p:ph type="subTitle" idx="1"/>
          </p:nvPr>
        </p:nvSpPr>
        <p:spPr/>
        <p:txBody>
          <a:bodyPr/>
          <a:lstStyle/>
          <a:p>
            <a:r>
              <a:rPr lang="en-US" dirty="0"/>
              <a:t>Amogh Patnaik (10475877)</a:t>
            </a:r>
          </a:p>
        </p:txBody>
      </p:sp>
    </p:spTree>
    <p:extLst>
      <p:ext uri="{BB962C8B-B14F-4D97-AF65-F5344CB8AC3E}">
        <p14:creationId xmlns:p14="http://schemas.microsoft.com/office/powerpoint/2010/main" val="270526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7E1F-D8C6-4F4D-B571-0AEA6B0AD025}"/>
              </a:ext>
            </a:extLst>
          </p:cNvPr>
          <p:cNvSpPr>
            <a:spLocks noGrp="1"/>
          </p:cNvSpPr>
          <p:nvPr>
            <p:ph type="title"/>
          </p:nvPr>
        </p:nvSpPr>
        <p:spPr/>
        <p:txBody>
          <a:bodyPr/>
          <a:lstStyle/>
          <a:p>
            <a:r>
              <a:rPr lang="en-US" dirty="0"/>
              <a:t>Network</a:t>
            </a:r>
          </a:p>
        </p:txBody>
      </p:sp>
      <p:pic>
        <p:nvPicPr>
          <p:cNvPr id="11" name="Picture 10">
            <a:extLst>
              <a:ext uri="{FF2B5EF4-FFF2-40B4-BE49-F238E27FC236}">
                <a16:creationId xmlns:a16="http://schemas.microsoft.com/office/drawing/2014/main" id="{825BE521-13D7-B1B9-946B-B99B99133BB8}"/>
              </a:ext>
            </a:extLst>
          </p:cNvPr>
          <p:cNvPicPr>
            <a:picLocks noChangeAspect="1"/>
          </p:cNvPicPr>
          <p:nvPr/>
        </p:nvPicPr>
        <p:blipFill>
          <a:blip r:embed="rId2"/>
          <a:stretch>
            <a:fillRect/>
          </a:stretch>
        </p:blipFill>
        <p:spPr>
          <a:xfrm>
            <a:off x="2963523" y="2050740"/>
            <a:ext cx="5905269" cy="4110588"/>
          </a:xfrm>
          <a:prstGeom prst="rect">
            <a:avLst/>
          </a:prstGeom>
        </p:spPr>
      </p:pic>
      <p:sp>
        <p:nvSpPr>
          <p:cNvPr id="3" name="TextBox 2">
            <a:extLst>
              <a:ext uri="{FF2B5EF4-FFF2-40B4-BE49-F238E27FC236}">
                <a16:creationId xmlns:a16="http://schemas.microsoft.com/office/drawing/2014/main" id="{8942C84A-7033-A0C8-7AC7-E333C3F1D8D2}"/>
              </a:ext>
            </a:extLst>
          </p:cNvPr>
          <p:cNvSpPr txBox="1"/>
          <p:nvPr/>
        </p:nvSpPr>
        <p:spPr>
          <a:xfrm>
            <a:off x="1097280" y="2118360"/>
            <a:ext cx="3025140" cy="369332"/>
          </a:xfrm>
          <a:prstGeom prst="rect">
            <a:avLst/>
          </a:prstGeom>
          <a:noFill/>
        </p:spPr>
        <p:txBody>
          <a:bodyPr wrap="square" rtlCol="0">
            <a:spAutoFit/>
          </a:bodyPr>
          <a:lstStyle/>
          <a:p>
            <a:r>
              <a:rPr lang="en-US" i="1" dirty="0"/>
              <a:t>Colors based on Modularity</a:t>
            </a:r>
          </a:p>
        </p:txBody>
      </p:sp>
    </p:spTree>
    <p:extLst>
      <p:ext uri="{BB962C8B-B14F-4D97-AF65-F5344CB8AC3E}">
        <p14:creationId xmlns:p14="http://schemas.microsoft.com/office/powerpoint/2010/main" val="344377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7E1F-D8C6-4F4D-B571-0AEA6B0AD025}"/>
              </a:ext>
            </a:extLst>
          </p:cNvPr>
          <p:cNvSpPr>
            <a:spLocks noGrp="1"/>
          </p:cNvSpPr>
          <p:nvPr>
            <p:ph type="title"/>
          </p:nvPr>
        </p:nvSpPr>
        <p:spPr/>
        <p:txBody>
          <a:bodyPr/>
          <a:lstStyle/>
          <a:p>
            <a:r>
              <a:rPr lang="en-US" dirty="0"/>
              <a:t>Network</a:t>
            </a:r>
          </a:p>
        </p:txBody>
      </p:sp>
      <p:pic>
        <p:nvPicPr>
          <p:cNvPr id="4" name="Picture 3">
            <a:extLst>
              <a:ext uri="{FF2B5EF4-FFF2-40B4-BE49-F238E27FC236}">
                <a16:creationId xmlns:a16="http://schemas.microsoft.com/office/drawing/2014/main" id="{2393EBA1-F780-37DE-2379-D4103A885FAA}"/>
              </a:ext>
            </a:extLst>
          </p:cNvPr>
          <p:cNvPicPr>
            <a:picLocks noChangeAspect="1"/>
          </p:cNvPicPr>
          <p:nvPr/>
        </p:nvPicPr>
        <p:blipFill>
          <a:blip r:embed="rId2"/>
          <a:stretch>
            <a:fillRect/>
          </a:stretch>
        </p:blipFill>
        <p:spPr>
          <a:xfrm>
            <a:off x="3862387" y="1957822"/>
            <a:ext cx="5494973" cy="3940057"/>
          </a:xfrm>
          <a:prstGeom prst="rect">
            <a:avLst/>
          </a:prstGeom>
        </p:spPr>
      </p:pic>
      <p:sp>
        <p:nvSpPr>
          <p:cNvPr id="6" name="TextBox 5">
            <a:extLst>
              <a:ext uri="{FF2B5EF4-FFF2-40B4-BE49-F238E27FC236}">
                <a16:creationId xmlns:a16="http://schemas.microsoft.com/office/drawing/2014/main" id="{8A6D2514-415A-39D7-C43E-944E29235349}"/>
              </a:ext>
            </a:extLst>
          </p:cNvPr>
          <p:cNvSpPr txBox="1"/>
          <p:nvPr/>
        </p:nvSpPr>
        <p:spPr>
          <a:xfrm>
            <a:off x="1097280" y="2118360"/>
            <a:ext cx="3025140" cy="646331"/>
          </a:xfrm>
          <a:prstGeom prst="rect">
            <a:avLst/>
          </a:prstGeom>
          <a:noFill/>
        </p:spPr>
        <p:txBody>
          <a:bodyPr wrap="square" rtlCol="0">
            <a:spAutoFit/>
          </a:bodyPr>
          <a:lstStyle/>
          <a:p>
            <a:r>
              <a:rPr lang="en-US" i="1" dirty="0"/>
              <a:t>Colors based on Closeness Centrality</a:t>
            </a:r>
          </a:p>
        </p:txBody>
      </p:sp>
    </p:spTree>
    <p:extLst>
      <p:ext uri="{BB962C8B-B14F-4D97-AF65-F5344CB8AC3E}">
        <p14:creationId xmlns:p14="http://schemas.microsoft.com/office/powerpoint/2010/main" val="1655262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8331-8C11-4DE4-8773-A77117A40AB2}"/>
              </a:ext>
            </a:extLst>
          </p:cNvPr>
          <p:cNvSpPr>
            <a:spLocks noGrp="1"/>
          </p:cNvSpPr>
          <p:nvPr>
            <p:ph type="title"/>
          </p:nvPr>
        </p:nvSpPr>
        <p:spPr/>
        <p:txBody>
          <a:bodyPr/>
          <a:lstStyle/>
          <a:p>
            <a:r>
              <a:rPr lang="en-US" dirty="0"/>
              <a:t>Gephi Statistics</a:t>
            </a:r>
          </a:p>
        </p:txBody>
      </p:sp>
      <p:pic>
        <p:nvPicPr>
          <p:cNvPr id="6" name="Picture 5">
            <a:extLst>
              <a:ext uri="{FF2B5EF4-FFF2-40B4-BE49-F238E27FC236}">
                <a16:creationId xmlns:a16="http://schemas.microsoft.com/office/drawing/2014/main" id="{5B2FA86C-E77D-1602-3FA0-A1CD3EABB1D7}"/>
              </a:ext>
            </a:extLst>
          </p:cNvPr>
          <p:cNvPicPr>
            <a:picLocks noChangeAspect="1"/>
          </p:cNvPicPr>
          <p:nvPr/>
        </p:nvPicPr>
        <p:blipFill>
          <a:blip r:embed="rId2"/>
          <a:stretch>
            <a:fillRect/>
          </a:stretch>
        </p:blipFill>
        <p:spPr>
          <a:xfrm>
            <a:off x="3314700" y="2011469"/>
            <a:ext cx="5026552" cy="3910965"/>
          </a:xfrm>
          <a:prstGeom prst="rect">
            <a:avLst/>
          </a:prstGeom>
        </p:spPr>
      </p:pic>
    </p:spTree>
    <p:extLst>
      <p:ext uri="{BB962C8B-B14F-4D97-AF65-F5344CB8AC3E}">
        <p14:creationId xmlns:p14="http://schemas.microsoft.com/office/powerpoint/2010/main" val="744415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8331-8C11-4DE4-8773-A77117A40AB2}"/>
              </a:ext>
            </a:extLst>
          </p:cNvPr>
          <p:cNvSpPr>
            <a:spLocks noGrp="1"/>
          </p:cNvSpPr>
          <p:nvPr>
            <p:ph type="title"/>
          </p:nvPr>
        </p:nvSpPr>
        <p:spPr/>
        <p:txBody>
          <a:bodyPr/>
          <a:lstStyle/>
          <a:p>
            <a:r>
              <a:rPr lang="en-US" dirty="0"/>
              <a:t>Gephi Statistics</a:t>
            </a:r>
          </a:p>
        </p:txBody>
      </p:sp>
      <p:pic>
        <p:nvPicPr>
          <p:cNvPr id="5" name="Picture 4">
            <a:extLst>
              <a:ext uri="{FF2B5EF4-FFF2-40B4-BE49-F238E27FC236}">
                <a16:creationId xmlns:a16="http://schemas.microsoft.com/office/drawing/2014/main" id="{E8345B11-A529-7CCA-389F-F42D07BBD4E6}"/>
              </a:ext>
            </a:extLst>
          </p:cNvPr>
          <p:cNvPicPr>
            <a:picLocks noChangeAspect="1"/>
          </p:cNvPicPr>
          <p:nvPr/>
        </p:nvPicPr>
        <p:blipFill rotWithShape="1">
          <a:blip r:embed="rId2"/>
          <a:srcRect l="499" t="11217" r="-1"/>
          <a:stretch/>
        </p:blipFill>
        <p:spPr>
          <a:xfrm>
            <a:off x="1402080" y="2049779"/>
            <a:ext cx="4693919" cy="3480207"/>
          </a:xfrm>
          <a:prstGeom prst="rect">
            <a:avLst/>
          </a:prstGeom>
        </p:spPr>
      </p:pic>
      <p:pic>
        <p:nvPicPr>
          <p:cNvPr id="7" name="Picture 6">
            <a:extLst>
              <a:ext uri="{FF2B5EF4-FFF2-40B4-BE49-F238E27FC236}">
                <a16:creationId xmlns:a16="http://schemas.microsoft.com/office/drawing/2014/main" id="{1EDEA5FA-138F-C2A7-91F1-ED5E93EF4588}"/>
              </a:ext>
            </a:extLst>
          </p:cNvPr>
          <p:cNvPicPr>
            <a:picLocks noChangeAspect="1"/>
          </p:cNvPicPr>
          <p:nvPr/>
        </p:nvPicPr>
        <p:blipFill>
          <a:blip r:embed="rId3"/>
          <a:stretch>
            <a:fillRect/>
          </a:stretch>
        </p:blipFill>
        <p:spPr>
          <a:xfrm>
            <a:off x="6400800" y="2254991"/>
            <a:ext cx="4564380" cy="3313621"/>
          </a:xfrm>
          <a:prstGeom prst="rect">
            <a:avLst/>
          </a:prstGeom>
        </p:spPr>
      </p:pic>
    </p:spTree>
    <p:extLst>
      <p:ext uri="{BB962C8B-B14F-4D97-AF65-F5344CB8AC3E}">
        <p14:creationId xmlns:p14="http://schemas.microsoft.com/office/powerpoint/2010/main" val="4248358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7E1F-D8C6-4F4D-B571-0AEA6B0AD025}"/>
              </a:ext>
            </a:extLst>
          </p:cNvPr>
          <p:cNvSpPr>
            <a:spLocks noGrp="1"/>
          </p:cNvSpPr>
          <p:nvPr>
            <p:ph type="title"/>
          </p:nvPr>
        </p:nvSpPr>
        <p:spPr/>
        <p:txBody>
          <a:bodyPr/>
          <a:lstStyle/>
          <a:p>
            <a:r>
              <a:rPr lang="en-US" dirty="0"/>
              <a:t>Beyond SNA - Investigating the Network</a:t>
            </a:r>
          </a:p>
        </p:txBody>
      </p:sp>
      <p:sp>
        <p:nvSpPr>
          <p:cNvPr id="8" name="Content Placeholder 7">
            <a:extLst>
              <a:ext uri="{FF2B5EF4-FFF2-40B4-BE49-F238E27FC236}">
                <a16:creationId xmlns:a16="http://schemas.microsoft.com/office/drawing/2014/main" id="{9EF06A83-0461-4CBA-6717-C094999D56EC}"/>
              </a:ext>
            </a:extLst>
          </p:cNvPr>
          <p:cNvSpPr>
            <a:spLocks noGrp="1"/>
          </p:cNvSpPr>
          <p:nvPr>
            <p:ph idx="1"/>
          </p:nvPr>
        </p:nvSpPr>
        <p:spPr>
          <a:xfrm>
            <a:off x="1192863" y="1863489"/>
            <a:ext cx="9806274" cy="4023360"/>
          </a:xfrm>
        </p:spPr>
        <p:txBody>
          <a:bodyPr anchor="ctr"/>
          <a:lstStyle/>
          <a:p>
            <a:pPr>
              <a:lnSpc>
                <a:spcPct val="200000"/>
              </a:lnSpc>
              <a:buFont typeface="Arial" panose="020B0604020202020204" pitchFamily="34" charset="0"/>
              <a:buChar char="•"/>
            </a:pPr>
            <a:r>
              <a:rPr lang="en-US" sz="2400" dirty="0"/>
              <a:t> What’s happening in Germany?</a:t>
            </a:r>
          </a:p>
          <a:p>
            <a:pPr>
              <a:lnSpc>
                <a:spcPct val="200000"/>
              </a:lnSpc>
              <a:buFont typeface="Arial" panose="020B0604020202020204" pitchFamily="34" charset="0"/>
              <a:buChar char="•"/>
            </a:pPr>
            <a:r>
              <a:rPr lang="en-US" sz="2400" dirty="0"/>
              <a:t> UK v/s Italy – what are the similarities?</a:t>
            </a:r>
          </a:p>
          <a:p>
            <a:pPr marL="0" indent="0" algn="ctr">
              <a:lnSpc>
                <a:spcPct val="200000"/>
              </a:lnSpc>
              <a:buNone/>
            </a:pPr>
            <a:endParaRPr lang="en-US" dirty="0"/>
          </a:p>
        </p:txBody>
      </p:sp>
    </p:spTree>
    <p:extLst>
      <p:ext uri="{BB962C8B-B14F-4D97-AF65-F5344CB8AC3E}">
        <p14:creationId xmlns:p14="http://schemas.microsoft.com/office/powerpoint/2010/main" val="1436061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19CD-96B5-DB60-7228-AE638FB34638}"/>
              </a:ext>
            </a:extLst>
          </p:cNvPr>
          <p:cNvSpPr>
            <a:spLocks noGrp="1"/>
          </p:cNvSpPr>
          <p:nvPr>
            <p:ph type="title"/>
          </p:nvPr>
        </p:nvSpPr>
        <p:spPr/>
        <p:txBody>
          <a:bodyPr/>
          <a:lstStyle/>
          <a:p>
            <a:r>
              <a:rPr lang="en-US" dirty="0"/>
              <a:t>Germany – Deep-dive </a:t>
            </a:r>
          </a:p>
        </p:txBody>
      </p:sp>
      <p:sp>
        <p:nvSpPr>
          <p:cNvPr id="3" name="Content Placeholder 2">
            <a:extLst>
              <a:ext uri="{FF2B5EF4-FFF2-40B4-BE49-F238E27FC236}">
                <a16:creationId xmlns:a16="http://schemas.microsoft.com/office/drawing/2014/main" id="{EB3B7A11-B3FC-93EA-84CF-EFE86B0BD4B6}"/>
              </a:ext>
            </a:extLst>
          </p:cNvPr>
          <p:cNvSpPr>
            <a:spLocks noGrp="1"/>
          </p:cNvSpPr>
          <p:nvPr>
            <p:ph idx="1"/>
          </p:nvPr>
        </p:nvSpPr>
        <p:spPr>
          <a:xfrm>
            <a:off x="1097280" y="1845734"/>
            <a:ext cx="3492475" cy="4023360"/>
          </a:xfrm>
        </p:spPr>
        <p:txBody>
          <a:bodyPr anchor="ctr"/>
          <a:lstStyle/>
          <a:p>
            <a:pPr>
              <a:buFont typeface="Arial" panose="020B0604020202020204" pitchFamily="34" charset="0"/>
              <a:buChar char="•"/>
            </a:pPr>
            <a:r>
              <a:rPr lang="en-US" dirty="0"/>
              <a:t> 5 highest contributing factors in Germany as follows</a:t>
            </a:r>
          </a:p>
          <a:p>
            <a:pPr>
              <a:buFont typeface="Arial" panose="020B0604020202020204" pitchFamily="34" charset="0"/>
              <a:buChar char="•"/>
            </a:pPr>
            <a:r>
              <a:rPr lang="en-US" dirty="0"/>
              <a:t> Also, ranked 1 within countries for 4 out of 5 of these activities</a:t>
            </a:r>
          </a:p>
          <a:p>
            <a:pPr>
              <a:buFont typeface="Arial" panose="020B0604020202020204" pitchFamily="34" charset="0"/>
              <a:buChar char="•"/>
            </a:pPr>
            <a:r>
              <a:rPr lang="en-US" dirty="0">
                <a:solidFill>
                  <a:srgbClr val="121212"/>
                </a:solidFill>
                <a:latin typeface="GuardianTextEgyptian"/>
              </a:rPr>
              <a:t> I</a:t>
            </a:r>
            <a:r>
              <a:rPr lang="en-US" b="0" i="0" dirty="0">
                <a:solidFill>
                  <a:srgbClr val="121212"/>
                </a:solidFill>
                <a:effectLst/>
                <a:latin typeface="GuardianTextEgyptian"/>
              </a:rPr>
              <a:t>ndustrial and transport sectors – main cul</a:t>
            </a:r>
            <a:r>
              <a:rPr lang="en-US" dirty="0">
                <a:solidFill>
                  <a:srgbClr val="121212"/>
                </a:solidFill>
                <a:latin typeface="GuardianTextEgyptian"/>
              </a:rPr>
              <a:t>prits</a:t>
            </a:r>
            <a:endParaRPr lang="en-US" dirty="0"/>
          </a:p>
        </p:txBody>
      </p:sp>
      <p:pic>
        <p:nvPicPr>
          <p:cNvPr id="5" name="Picture 4">
            <a:extLst>
              <a:ext uri="{FF2B5EF4-FFF2-40B4-BE49-F238E27FC236}">
                <a16:creationId xmlns:a16="http://schemas.microsoft.com/office/drawing/2014/main" id="{FAD1C278-1EB0-D069-DB5B-536870A86EFA}"/>
              </a:ext>
            </a:extLst>
          </p:cNvPr>
          <p:cNvPicPr>
            <a:picLocks noChangeAspect="1"/>
          </p:cNvPicPr>
          <p:nvPr/>
        </p:nvPicPr>
        <p:blipFill>
          <a:blip r:embed="rId2"/>
          <a:stretch>
            <a:fillRect/>
          </a:stretch>
        </p:blipFill>
        <p:spPr>
          <a:xfrm>
            <a:off x="4793109" y="1994663"/>
            <a:ext cx="6179691" cy="3725502"/>
          </a:xfrm>
          <a:prstGeom prst="rect">
            <a:avLst/>
          </a:prstGeom>
        </p:spPr>
      </p:pic>
    </p:spTree>
    <p:extLst>
      <p:ext uri="{BB962C8B-B14F-4D97-AF65-F5344CB8AC3E}">
        <p14:creationId xmlns:p14="http://schemas.microsoft.com/office/powerpoint/2010/main" val="1013716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9A020-5D37-B831-AF03-5D04A9C13999}"/>
              </a:ext>
            </a:extLst>
          </p:cNvPr>
          <p:cNvSpPr>
            <a:spLocks noGrp="1"/>
          </p:cNvSpPr>
          <p:nvPr>
            <p:ph type="title"/>
          </p:nvPr>
        </p:nvSpPr>
        <p:spPr/>
        <p:txBody>
          <a:bodyPr/>
          <a:lstStyle/>
          <a:p>
            <a:r>
              <a:rPr lang="en-US" dirty="0"/>
              <a:t>Italy v/s UK</a:t>
            </a:r>
          </a:p>
        </p:txBody>
      </p:sp>
      <p:pic>
        <p:nvPicPr>
          <p:cNvPr id="5" name="Picture 4">
            <a:extLst>
              <a:ext uri="{FF2B5EF4-FFF2-40B4-BE49-F238E27FC236}">
                <a16:creationId xmlns:a16="http://schemas.microsoft.com/office/drawing/2014/main" id="{0F13CAEA-D056-F92B-8F1F-9F3BBA030DFA}"/>
              </a:ext>
            </a:extLst>
          </p:cNvPr>
          <p:cNvPicPr>
            <a:picLocks noChangeAspect="1"/>
          </p:cNvPicPr>
          <p:nvPr/>
        </p:nvPicPr>
        <p:blipFill>
          <a:blip r:embed="rId2"/>
          <a:stretch>
            <a:fillRect/>
          </a:stretch>
        </p:blipFill>
        <p:spPr>
          <a:xfrm>
            <a:off x="1575787" y="2308415"/>
            <a:ext cx="8154140" cy="2241170"/>
          </a:xfrm>
          <a:prstGeom prst="rect">
            <a:avLst/>
          </a:prstGeom>
        </p:spPr>
      </p:pic>
      <p:sp>
        <p:nvSpPr>
          <p:cNvPr id="6" name="Content Placeholder 2">
            <a:extLst>
              <a:ext uri="{FF2B5EF4-FFF2-40B4-BE49-F238E27FC236}">
                <a16:creationId xmlns:a16="http://schemas.microsoft.com/office/drawing/2014/main" id="{E0ACBBAF-EC9C-9819-E33D-FC0BC70596D6}"/>
              </a:ext>
            </a:extLst>
          </p:cNvPr>
          <p:cNvSpPr>
            <a:spLocks noGrp="1"/>
          </p:cNvSpPr>
          <p:nvPr>
            <p:ph idx="1"/>
          </p:nvPr>
        </p:nvSpPr>
        <p:spPr>
          <a:xfrm>
            <a:off x="1097280" y="4776186"/>
            <a:ext cx="10058400" cy="1092908"/>
          </a:xfrm>
        </p:spPr>
        <p:txBody>
          <a:bodyPr anchor="ctr"/>
          <a:lstStyle/>
          <a:p>
            <a:pPr>
              <a:buFont typeface="Arial" panose="020B0604020202020204" pitchFamily="34" charset="0"/>
              <a:buChar char="•"/>
            </a:pPr>
            <a:r>
              <a:rPr lang="en-US" dirty="0"/>
              <a:t> Italy and UK pretty much mirror each other in their highest contributing activities, and fare roughly similar across each of them</a:t>
            </a:r>
          </a:p>
        </p:txBody>
      </p:sp>
    </p:spTree>
    <p:extLst>
      <p:ext uri="{BB962C8B-B14F-4D97-AF65-F5344CB8AC3E}">
        <p14:creationId xmlns:p14="http://schemas.microsoft.com/office/powerpoint/2010/main" val="2501260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088E-81D2-8762-2869-33C2B2580B93}"/>
              </a:ext>
            </a:extLst>
          </p:cNvPr>
          <p:cNvSpPr>
            <a:spLocks noGrp="1"/>
          </p:cNvSpPr>
          <p:nvPr>
            <p:ph type="title"/>
          </p:nvPr>
        </p:nvSpPr>
        <p:spPr/>
        <p:txBody>
          <a:bodyPr/>
          <a:lstStyle/>
          <a:p>
            <a:r>
              <a:rPr lang="en-US" dirty="0"/>
              <a:t>Exploring other metrics</a:t>
            </a:r>
          </a:p>
        </p:txBody>
      </p:sp>
      <p:graphicFrame>
        <p:nvGraphicFramePr>
          <p:cNvPr id="4" name="Chart 3">
            <a:extLst>
              <a:ext uri="{FF2B5EF4-FFF2-40B4-BE49-F238E27FC236}">
                <a16:creationId xmlns:a16="http://schemas.microsoft.com/office/drawing/2014/main" id="{5E4DCFBE-41D7-D625-1E7E-59E792B4CF02}"/>
              </a:ext>
            </a:extLst>
          </p:cNvPr>
          <p:cNvGraphicFramePr>
            <a:graphicFrameLocks/>
          </p:cNvGraphicFramePr>
          <p:nvPr>
            <p:extLst>
              <p:ext uri="{D42A27DB-BD31-4B8C-83A1-F6EECF244321}">
                <p14:modId xmlns:p14="http://schemas.microsoft.com/office/powerpoint/2010/main" val="4144487726"/>
              </p:ext>
            </p:extLst>
          </p:nvPr>
        </p:nvGraphicFramePr>
        <p:xfrm>
          <a:off x="1375596" y="2448017"/>
          <a:ext cx="917448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46865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088E-81D2-8762-2869-33C2B2580B93}"/>
              </a:ext>
            </a:extLst>
          </p:cNvPr>
          <p:cNvSpPr>
            <a:spLocks noGrp="1"/>
          </p:cNvSpPr>
          <p:nvPr>
            <p:ph type="title"/>
          </p:nvPr>
        </p:nvSpPr>
        <p:spPr/>
        <p:txBody>
          <a:bodyPr/>
          <a:lstStyle/>
          <a:p>
            <a:r>
              <a:rPr lang="en-US" dirty="0"/>
              <a:t>Exploring other metrics</a:t>
            </a:r>
          </a:p>
        </p:txBody>
      </p:sp>
      <p:graphicFrame>
        <p:nvGraphicFramePr>
          <p:cNvPr id="5" name="Chart 4">
            <a:extLst>
              <a:ext uri="{FF2B5EF4-FFF2-40B4-BE49-F238E27FC236}">
                <a16:creationId xmlns:a16="http://schemas.microsoft.com/office/drawing/2014/main" id="{5F57F7FE-FE96-45AD-4839-6D65C0BA235B}"/>
              </a:ext>
            </a:extLst>
          </p:cNvPr>
          <p:cNvGraphicFramePr>
            <a:graphicFrameLocks/>
          </p:cNvGraphicFramePr>
          <p:nvPr>
            <p:extLst>
              <p:ext uri="{D42A27DB-BD31-4B8C-83A1-F6EECF244321}">
                <p14:modId xmlns:p14="http://schemas.microsoft.com/office/powerpoint/2010/main" val="392733146"/>
              </p:ext>
            </p:extLst>
          </p:nvPr>
        </p:nvGraphicFramePr>
        <p:xfrm>
          <a:off x="1213059" y="2563427"/>
          <a:ext cx="1022138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3460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F646-B071-414E-E83C-5CDEAAED3E7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3466196-12BA-E801-C4C4-48A9EEE38B2D}"/>
              </a:ext>
            </a:extLst>
          </p:cNvPr>
          <p:cNvSpPr>
            <a:spLocks noGrp="1"/>
          </p:cNvSpPr>
          <p:nvPr>
            <p:ph idx="1"/>
          </p:nvPr>
        </p:nvSpPr>
        <p:spPr/>
        <p:txBody>
          <a:bodyPr anchor="ctr"/>
          <a:lstStyle/>
          <a:p>
            <a:pPr>
              <a:buFont typeface="Arial" panose="020B0604020202020204" pitchFamily="34" charset="0"/>
              <a:buChar char="•"/>
            </a:pPr>
            <a:r>
              <a:rPr lang="en-US" dirty="0">
                <a:solidFill>
                  <a:schemeClr val="tx1"/>
                </a:solidFill>
                <a:latin typeface="Times New Roman" panose="02020603050405020304" pitchFamily="18" charset="0"/>
              </a:rPr>
              <a:t> The countries of Germany, UK, Poland, UK, Italy and Spain are suffering from the most significant CO2 emissions, while Netherlands, Belgium and Malta have the highest density of CO2 emissions</a:t>
            </a:r>
          </a:p>
          <a:p>
            <a:pPr>
              <a:buFont typeface="Arial" panose="020B0604020202020204" pitchFamily="34" charset="0"/>
              <a:buChar char="•"/>
            </a:pPr>
            <a:r>
              <a:rPr lang="en-US" dirty="0">
                <a:solidFill>
                  <a:schemeClr val="tx1"/>
                </a:solidFill>
                <a:latin typeface="Times New Roman" panose="02020603050405020304" pitchFamily="18" charset="0"/>
              </a:rPr>
              <a:t> Stationary installations contribute to a majority of the CO2 emissions, followed by combustion of fuels and industrial installations</a:t>
            </a:r>
          </a:p>
          <a:p>
            <a:pPr>
              <a:buFont typeface="Arial" panose="020B0604020202020204" pitchFamily="34" charset="0"/>
              <a:buChar char="•"/>
            </a:pPr>
            <a:r>
              <a:rPr lang="en-US" dirty="0">
                <a:solidFill>
                  <a:schemeClr val="tx1"/>
                </a:solidFill>
                <a:latin typeface="Times New Roman" panose="02020603050405020304" pitchFamily="18" charset="0"/>
              </a:rPr>
              <a:t> The strategy to tackle CO2 emissions should revolve around the main activities contributing to it in each country (certain countries can follow similar strategies such as Italy and UK)</a:t>
            </a:r>
          </a:p>
          <a:p>
            <a:endParaRPr lang="en-US" dirty="0"/>
          </a:p>
        </p:txBody>
      </p:sp>
    </p:spTree>
    <p:extLst>
      <p:ext uri="{BB962C8B-B14F-4D97-AF65-F5344CB8AC3E}">
        <p14:creationId xmlns:p14="http://schemas.microsoft.com/office/powerpoint/2010/main" val="346963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B0A6D-490C-4071-ADAF-D50AA526F983}"/>
              </a:ext>
            </a:extLst>
          </p:cNvPr>
          <p:cNvSpPr>
            <a:spLocks noGrp="1"/>
          </p:cNvSpPr>
          <p:nvPr>
            <p:ph type="title"/>
          </p:nvPr>
        </p:nvSpPr>
        <p:spPr/>
        <p:txBody>
          <a:bodyPr/>
          <a:lstStyle/>
          <a:p>
            <a:r>
              <a:rPr lang="en-US" dirty="0"/>
              <a:t>Introduction</a:t>
            </a:r>
          </a:p>
        </p:txBody>
      </p:sp>
      <p:pic>
        <p:nvPicPr>
          <p:cNvPr id="1028" name="Picture 4" descr="Image result for carbon emissions climate damage">
            <a:extLst>
              <a:ext uri="{FF2B5EF4-FFF2-40B4-BE49-F238E27FC236}">
                <a16:creationId xmlns:a16="http://schemas.microsoft.com/office/drawing/2014/main" id="{8FC7A8EB-ACC2-413F-889C-1EBEDF7F28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377" y="3684234"/>
            <a:ext cx="4309607" cy="22460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ce caps melting emissions">
            <a:extLst>
              <a:ext uri="{FF2B5EF4-FFF2-40B4-BE49-F238E27FC236}">
                <a16:creationId xmlns:a16="http://schemas.microsoft.com/office/drawing/2014/main" id="{0435486D-C3F5-4870-BBB9-63F91477B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5166" y="3699952"/>
            <a:ext cx="4137734" cy="216541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3524CE9-4E75-4098-B539-F3E26D40DB85}"/>
              </a:ext>
            </a:extLst>
          </p:cNvPr>
          <p:cNvSpPr txBox="1"/>
          <p:nvPr/>
        </p:nvSpPr>
        <p:spPr>
          <a:xfrm>
            <a:off x="1216241" y="2055154"/>
            <a:ext cx="9676659" cy="830997"/>
          </a:xfrm>
          <a:prstGeom prst="rect">
            <a:avLst/>
          </a:prstGeom>
          <a:noFill/>
        </p:spPr>
        <p:txBody>
          <a:bodyPr wrap="square">
            <a:spAutoFit/>
          </a:bodyPr>
          <a:lstStyle/>
          <a:p>
            <a:pPr algn="ctr"/>
            <a:r>
              <a:rPr lang="en-US" sz="2400" b="0" i="0" dirty="0">
                <a:solidFill>
                  <a:srgbClr val="BD582C"/>
                </a:solidFill>
                <a:effectLst/>
              </a:rPr>
              <a:t>“By polluting the oceans, not mitigating CO</a:t>
            </a:r>
            <a:r>
              <a:rPr lang="en-US" sz="2400" b="0" i="0" baseline="-25000" dirty="0">
                <a:solidFill>
                  <a:srgbClr val="BD582C"/>
                </a:solidFill>
                <a:effectLst/>
              </a:rPr>
              <a:t>2</a:t>
            </a:r>
            <a:r>
              <a:rPr lang="en-US" sz="2400" b="0" i="0" dirty="0">
                <a:solidFill>
                  <a:srgbClr val="BD582C"/>
                </a:solidFill>
                <a:effectLst/>
              </a:rPr>
              <a:t> emissions and destroying our biodiversity, we are killing our planet. Let us face it, there is no planet B.”</a:t>
            </a:r>
            <a:endParaRPr lang="en-US" sz="2400" dirty="0">
              <a:solidFill>
                <a:srgbClr val="BD582C"/>
              </a:solidFill>
            </a:endParaRPr>
          </a:p>
        </p:txBody>
      </p:sp>
    </p:spTree>
    <p:extLst>
      <p:ext uri="{BB962C8B-B14F-4D97-AF65-F5344CB8AC3E}">
        <p14:creationId xmlns:p14="http://schemas.microsoft.com/office/powerpoint/2010/main" val="2242371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66196-12BA-E801-C4C4-48A9EEE38B2D}"/>
              </a:ext>
            </a:extLst>
          </p:cNvPr>
          <p:cNvSpPr>
            <a:spLocks noGrp="1"/>
          </p:cNvSpPr>
          <p:nvPr>
            <p:ph idx="1"/>
          </p:nvPr>
        </p:nvSpPr>
        <p:spPr>
          <a:xfrm>
            <a:off x="972993" y="1712569"/>
            <a:ext cx="10058400" cy="4023360"/>
          </a:xfrm>
        </p:spPr>
        <p:txBody>
          <a:bodyPr anchor="ctr">
            <a:normAutofit/>
          </a:bodyPr>
          <a:lstStyle/>
          <a:p>
            <a:pPr algn="ctr"/>
            <a:r>
              <a:rPr lang="en-US" sz="6600" dirty="0">
                <a:solidFill>
                  <a:srgbClr val="BD582C"/>
                </a:solidFill>
              </a:rPr>
              <a:t>THANK YOU!</a:t>
            </a:r>
          </a:p>
        </p:txBody>
      </p:sp>
    </p:spTree>
    <p:extLst>
      <p:ext uri="{BB962C8B-B14F-4D97-AF65-F5344CB8AC3E}">
        <p14:creationId xmlns:p14="http://schemas.microsoft.com/office/powerpoint/2010/main" val="574188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7E1F-D8C6-4F4D-B571-0AEA6B0AD025}"/>
              </a:ext>
            </a:extLst>
          </p:cNvPr>
          <p:cNvSpPr>
            <a:spLocks noGrp="1"/>
          </p:cNvSpPr>
          <p:nvPr>
            <p:ph type="title"/>
          </p:nvPr>
        </p:nvSpPr>
        <p:spPr/>
        <p:txBody>
          <a:bodyPr/>
          <a:lstStyle/>
          <a:p>
            <a:r>
              <a:rPr lang="en-US" dirty="0"/>
              <a:t>Dataset </a:t>
            </a:r>
          </a:p>
        </p:txBody>
      </p:sp>
      <p:sp>
        <p:nvSpPr>
          <p:cNvPr id="5" name="TextBox 4">
            <a:extLst>
              <a:ext uri="{FF2B5EF4-FFF2-40B4-BE49-F238E27FC236}">
                <a16:creationId xmlns:a16="http://schemas.microsoft.com/office/drawing/2014/main" id="{0795EC96-2F18-1A07-E79D-FC904FB2D201}"/>
              </a:ext>
            </a:extLst>
          </p:cNvPr>
          <p:cNvSpPr txBox="1"/>
          <p:nvPr/>
        </p:nvSpPr>
        <p:spPr>
          <a:xfrm>
            <a:off x="1274835" y="2491874"/>
            <a:ext cx="9880845" cy="2308324"/>
          </a:xfrm>
          <a:prstGeom prst="rect">
            <a:avLst/>
          </a:prstGeom>
          <a:noFill/>
        </p:spPr>
        <p:txBody>
          <a:bodyPr wrap="square">
            <a:spAutoFit/>
          </a:bodyPr>
          <a:lstStyle/>
          <a:p>
            <a:pPr marL="342900" marR="0" lvl="0" indent="-342900">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I’ve selected the dataset covering CO2 emissions data in EU countries. I have chosen this topic since it talks about Climate Change, which is the most critical problem of our generation and for years to come.</a:t>
            </a:r>
          </a:p>
          <a:p>
            <a:pPr marL="342900" marR="0" lvl="0" indent="-342900">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Through my dataset and the subsequent network analysis, I’m hoping to uncover some underlying themes in the CO2 emissions data to help me understand the key factors impacting climate change in the different countries. </a:t>
            </a:r>
          </a:p>
          <a:p>
            <a:pPr marL="45720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457200" marR="0">
              <a:spcBef>
                <a:spcPts val="0"/>
              </a:spcBef>
              <a:spcAft>
                <a:spcPts val="0"/>
              </a:spcAft>
            </a:pPr>
            <a:r>
              <a:rPr lang="en-US" sz="1800" dirty="0">
                <a:effectLst/>
                <a:latin typeface="Times New Roman" panose="02020603050405020304" pitchFamily="18" charset="0"/>
                <a:ea typeface="Times New Roman" panose="02020603050405020304" pitchFamily="18" charset="0"/>
              </a:rPr>
              <a:t>URL: </a:t>
            </a:r>
            <a:r>
              <a:rPr lang="en-US" sz="1800" u="sng" dirty="0">
                <a:solidFill>
                  <a:srgbClr val="0563C1"/>
                </a:solidFill>
                <a:effectLst/>
                <a:latin typeface="Times New Roman" panose="02020603050405020304" pitchFamily="18" charset="0"/>
                <a:ea typeface="Times New Roman" panose="02020603050405020304" pitchFamily="18" charset="0"/>
                <a:hlinkClick r:id="rId2"/>
              </a:rPr>
              <a:t>https://datahub.io/core/eu-emissions-trading-system#readme</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38483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7E1F-D8C6-4F4D-B571-0AEA6B0AD025}"/>
              </a:ext>
            </a:extLst>
          </p:cNvPr>
          <p:cNvSpPr>
            <a:spLocks noGrp="1"/>
          </p:cNvSpPr>
          <p:nvPr>
            <p:ph type="title"/>
          </p:nvPr>
        </p:nvSpPr>
        <p:spPr/>
        <p:txBody>
          <a:bodyPr/>
          <a:lstStyle/>
          <a:p>
            <a:r>
              <a:rPr lang="en-US" dirty="0"/>
              <a:t>Dataset Exploration</a:t>
            </a:r>
          </a:p>
        </p:txBody>
      </p:sp>
      <p:graphicFrame>
        <p:nvGraphicFramePr>
          <p:cNvPr id="4" name="Table 3">
            <a:extLst>
              <a:ext uri="{FF2B5EF4-FFF2-40B4-BE49-F238E27FC236}">
                <a16:creationId xmlns:a16="http://schemas.microsoft.com/office/drawing/2014/main" id="{F2961848-BFE5-4044-906E-217849C2D875}"/>
              </a:ext>
            </a:extLst>
          </p:cNvPr>
          <p:cNvGraphicFramePr>
            <a:graphicFrameLocks noGrp="1"/>
          </p:cNvGraphicFramePr>
          <p:nvPr>
            <p:extLst>
              <p:ext uri="{D42A27DB-BD31-4B8C-83A1-F6EECF244321}">
                <p14:modId xmlns:p14="http://schemas.microsoft.com/office/powerpoint/2010/main" val="680304633"/>
              </p:ext>
            </p:extLst>
          </p:nvPr>
        </p:nvGraphicFramePr>
        <p:xfrm>
          <a:off x="2264693" y="2329270"/>
          <a:ext cx="7723573" cy="2935185"/>
        </p:xfrm>
        <a:graphic>
          <a:graphicData uri="http://schemas.openxmlformats.org/drawingml/2006/table">
            <a:tbl>
              <a:tblPr firstRow="1" firstCol="1" bandRow="1">
                <a:tableStyleId>{5C22544A-7EE6-4342-B048-85BDC9FD1C3A}</a:tableStyleId>
              </a:tblPr>
              <a:tblGrid>
                <a:gridCol w="3099763">
                  <a:extLst>
                    <a:ext uri="{9D8B030D-6E8A-4147-A177-3AD203B41FA5}">
                      <a16:colId xmlns:a16="http://schemas.microsoft.com/office/drawing/2014/main" val="1092264936"/>
                    </a:ext>
                  </a:extLst>
                </a:gridCol>
                <a:gridCol w="4623810">
                  <a:extLst>
                    <a:ext uri="{9D8B030D-6E8A-4147-A177-3AD203B41FA5}">
                      <a16:colId xmlns:a16="http://schemas.microsoft.com/office/drawing/2014/main" val="4285656448"/>
                    </a:ext>
                  </a:extLst>
                </a:gridCol>
              </a:tblGrid>
              <a:tr h="303640">
                <a:tc>
                  <a:txBody>
                    <a:bodyPr/>
                    <a:lstStyle/>
                    <a:p>
                      <a:pPr marL="0" marR="0">
                        <a:spcBef>
                          <a:spcPts val="0"/>
                        </a:spcBef>
                        <a:spcAft>
                          <a:spcPts val="0"/>
                        </a:spcAft>
                      </a:pPr>
                      <a:r>
                        <a:rPr lang="en-US" sz="1400" i="1" dirty="0">
                          <a:effectLst/>
                        </a:rPr>
                        <a:t>Data  </a:t>
                      </a:r>
                      <a:endParaRPr lang="en-US" sz="1600" i="1" dirty="0">
                        <a:effectLst/>
                        <a:latin typeface="Times New Roman" panose="02020603050405020304" pitchFamily="18" charset="0"/>
                        <a:ea typeface="Times New Roman" panose="02020603050405020304" pitchFamily="18" charset="0"/>
                      </a:endParaRPr>
                    </a:p>
                  </a:txBody>
                  <a:tcPr marL="68580" marR="68580" marT="0" marB="0" anchor="ctr">
                    <a:solidFill>
                      <a:srgbClr val="BD582C"/>
                    </a:solidFill>
                  </a:tcPr>
                </a:tc>
                <a:tc>
                  <a:txBody>
                    <a:bodyPr/>
                    <a:lstStyle/>
                    <a:p>
                      <a:pPr marL="0" marR="0">
                        <a:spcBef>
                          <a:spcPts val="0"/>
                        </a:spcBef>
                        <a:spcAft>
                          <a:spcPts val="0"/>
                        </a:spcAft>
                      </a:pPr>
                      <a:r>
                        <a:rPr lang="en-US" sz="1400" i="1" dirty="0">
                          <a:effectLst/>
                        </a:rPr>
                        <a:t>Description</a:t>
                      </a:r>
                      <a:endParaRPr lang="en-US" sz="1600" i="1" dirty="0">
                        <a:effectLst/>
                        <a:latin typeface="Times New Roman" panose="02020603050405020304" pitchFamily="18" charset="0"/>
                        <a:ea typeface="Times New Roman" panose="02020603050405020304" pitchFamily="18" charset="0"/>
                      </a:endParaRPr>
                    </a:p>
                  </a:txBody>
                  <a:tcPr marL="68580" marR="68580" marT="0" marB="0" anchor="ctr">
                    <a:solidFill>
                      <a:srgbClr val="BD582C"/>
                    </a:solidFill>
                  </a:tcPr>
                </a:tc>
                <a:extLst>
                  <a:ext uri="{0D108BD9-81ED-4DB2-BD59-A6C34878D82A}">
                    <a16:rowId xmlns:a16="http://schemas.microsoft.com/office/drawing/2014/main" val="3078808310"/>
                  </a:ext>
                </a:extLst>
              </a:tr>
              <a:tr h="375935">
                <a:tc>
                  <a:txBody>
                    <a:bodyPr/>
                    <a:lstStyle/>
                    <a:p>
                      <a:pPr marL="0" marR="0">
                        <a:spcBef>
                          <a:spcPts val="0"/>
                        </a:spcBef>
                        <a:spcAft>
                          <a:spcPts val="0"/>
                        </a:spcAft>
                      </a:pPr>
                      <a:r>
                        <a:rPr lang="en-US" sz="1600" i="1" dirty="0" err="1">
                          <a:effectLst/>
                        </a:rPr>
                        <a:t>country_code</a:t>
                      </a:r>
                      <a:endParaRPr lang="en-US" sz="1800" i="1" dirty="0">
                        <a:effectLst/>
                        <a:latin typeface="Times New Roman" panose="02020603050405020304" pitchFamily="18" charset="0"/>
                        <a:ea typeface="Times New Roman" panose="02020603050405020304" pitchFamily="18" charset="0"/>
                      </a:endParaRPr>
                    </a:p>
                  </a:txBody>
                  <a:tcPr marL="68580" marR="68580" marT="0" marB="0" anchor="ctr">
                    <a:solidFill>
                      <a:srgbClr val="E48312"/>
                    </a:solidFill>
                  </a:tcPr>
                </a:tc>
                <a:tc>
                  <a:txBody>
                    <a:bodyPr/>
                    <a:lstStyle/>
                    <a:p>
                      <a:pPr marL="0" marR="0">
                        <a:spcBef>
                          <a:spcPts val="0"/>
                        </a:spcBef>
                        <a:spcAft>
                          <a:spcPts val="0"/>
                        </a:spcAft>
                      </a:pPr>
                      <a:r>
                        <a:rPr lang="en-US" sz="1600" i="1" dirty="0">
                          <a:effectLst/>
                        </a:rPr>
                        <a:t>Country Code</a:t>
                      </a:r>
                      <a:endParaRPr lang="en-US" sz="1800" i="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16959667"/>
                  </a:ext>
                </a:extLst>
              </a:tr>
              <a:tr h="375935">
                <a:tc>
                  <a:txBody>
                    <a:bodyPr/>
                    <a:lstStyle/>
                    <a:p>
                      <a:pPr marL="0" marR="0">
                        <a:spcBef>
                          <a:spcPts val="0"/>
                        </a:spcBef>
                        <a:spcAft>
                          <a:spcPts val="0"/>
                        </a:spcAft>
                      </a:pPr>
                      <a:r>
                        <a:rPr lang="en-US" sz="1600" i="1" dirty="0">
                          <a:effectLst/>
                        </a:rPr>
                        <a:t>country</a:t>
                      </a:r>
                      <a:endParaRPr lang="en-US" sz="1800" i="1" dirty="0">
                        <a:effectLst/>
                        <a:latin typeface="Times New Roman" panose="02020603050405020304" pitchFamily="18" charset="0"/>
                        <a:ea typeface="Times New Roman" panose="02020603050405020304" pitchFamily="18" charset="0"/>
                      </a:endParaRPr>
                    </a:p>
                  </a:txBody>
                  <a:tcPr marL="68580" marR="68580" marT="0" marB="0" anchor="ctr">
                    <a:solidFill>
                      <a:srgbClr val="E48312"/>
                    </a:solidFill>
                  </a:tcPr>
                </a:tc>
                <a:tc>
                  <a:txBody>
                    <a:bodyPr/>
                    <a:lstStyle/>
                    <a:p>
                      <a:pPr marL="0" marR="0">
                        <a:spcBef>
                          <a:spcPts val="0"/>
                        </a:spcBef>
                        <a:spcAft>
                          <a:spcPts val="0"/>
                        </a:spcAft>
                      </a:pPr>
                      <a:r>
                        <a:rPr lang="en-US" sz="1600" i="1" dirty="0">
                          <a:effectLst/>
                        </a:rPr>
                        <a:t>Country Name</a:t>
                      </a:r>
                      <a:endParaRPr lang="en-US" sz="1800" i="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4533565"/>
                  </a:ext>
                </a:extLst>
              </a:tr>
              <a:tr h="375935">
                <a:tc>
                  <a:txBody>
                    <a:bodyPr/>
                    <a:lstStyle/>
                    <a:p>
                      <a:pPr marL="0" marR="0">
                        <a:spcBef>
                          <a:spcPts val="0"/>
                        </a:spcBef>
                        <a:spcAft>
                          <a:spcPts val="0"/>
                        </a:spcAft>
                      </a:pPr>
                      <a:r>
                        <a:rPr lang="en-US" sz="1600" i="1" dirty="0">
                          <a:effectLst/>
                        </a:rPr>
                        <a:t>main activity sector name</a:t>
                      </a:r>
                      <a:endParaRPr lang="en-US" sz="1800" i="1" dirty="0">
                        <a:effectLst/>
                        <a:latin typeface="Times New Roman" panose="02020603050405020304" pitchFamily="18" charset="0"/>
                        <a:ea typeface="Times New Roman" panose="02020603050405020304" pitchFamily="18" charset="0"/>
                      </a:endParaRPr>
                    </a:p>
                  </a:txBody>
                  <a:tcPr marL="68580" marR="68580" marT="0" marB="0" anchor="ctr">
                    <a:solidFill>
                      <a:srgbClr val="E48312"/>
                    </a:solidFill>
                  </a:tcPr>
                </a:tc>
                <a:tc>
                  <a:txBody>
                    <a:bodyPr/>
                    <a:lstStyle/>
                    <a:p>
                      <a:pPr marL="0" marR="0">
                        <a:spcBef>
                          <a:spcPts val="0"/>
                        </a:spcBef>
                        <a:spcAft>
                          <a:spcPts val="0"/>
                        </a:spcAft>
                      </a:pPr>
                      <a:r>
                        <a:rPr lang="en-US" sz="1600" i="1" dirty="0">
                          <a:effectLst/>
                        </a:rPr>
                        <a:t>Activity Name</a:t>
                      </a:r>
                      <a:endParaRPr lang="en-US" sz="1800" i="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84382462"/>
                  </a:ext>
                </a:extLst>
              </a:tr>
              <a:tr h="375935">
                <a:tc>
                  <a:txBody>
                    <a:bodyPr/>
                    <a:lstStyle/>
                    <a:p>
                      <a:pPr marL="0" marR="0">
                        <a:spcBef>
                          <a:spcPts val="0"/>
                        </a:spcBef>
                        <a:spcAft>
                          <a:spcPts val="0"/>
                        </a:spcAft>
                      </a:pPr>
                      <a:r>
                        <a:rPr lang="en-US" sz="1600" i="1" dirty="0">
                          <a:effectLst/>
                        </a:rPr>
                        <a:t>ETS information</a:t>
                      </a:r>
                      <a:endParaRPr lang="en-US" sz="1800" i="1" dirty="0">
                        <a:effectLst/>
                        <a:latin typeface="Times New Roman" panose="02020603050405020304" pitchFamily="18" charset="0"/>
                        <a:ea typeface="Times New Roman" panose="02020603050405020304" pitchFamily="18" charset="0"/>
                      </a:endParaRPr>
                    </a:p>
                  </a:txBody>
                  <a:tcPr marL="68580" marR="68580" marT="0" marB="0" anchor="ctr">
                    <a:solidFill>
                      <a:srgbClr val="E48312"/>
                    </a:solidFill>
                  </a:tcPr>
                </a:tc>
                <a:tc>
                  <a:txBody>
                    <a:bodyPr/>
                    <a:lstStyle/>
                    <a:p>
                      <a:pPr marL="0" marR="0">
                        <a:spcBef>
                          <a:spcPts val="0"/>
                        </a:spcBef>
                        <a:spcAft>
                          <a:spcPts val="0"/>
                        </a:spcAft>
                      </a:pPr>
                      <a:r>
                        <a:rPr lang="en-US" sz="1600" i="1" dirty="0">
                          <a:effectLst/>
                        </a:rPr>
                        <a:t>Emissions Trading Systems Information</a:t>
                      </a:r>
                      <a:endParaRPr lang="en-US" sz="1800" i="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89084469"/>
                  </a:ext>
                </a:extLst>
              </a:tr>
              <a:tr h="375935">
                <a:tc>
                  <a:txBody>
                    <a:bodyPr/>
                    <a:lstStyle/>
                    <a:p>
                      <a:pPr marL="0" marR="0">
                        <a:spcBef>
                          <a:spcPts val="0"/>
                        </a:spcBef>
                        <a:spcAft>
                          <a:spcPts val="0"/>
                        </a:spcAft>
                      </a:pPr>
                      <a:r>
                        <a:rPr lang="en-US" sz="1600" i="1" dirty="0">
                          <a:effectLst/>
                        </a:rPr>
                        <a:t>year</a:t>
                      </a:r>
                      <a:endParaRPr lang="en-US" sz="1800" i="1" dirty="0">
                        <a:effectLst/>
                        <a:latin typeface="Times New Roman" panose="02020603050405020304" pitchFamily="18" charset="0"/>
                        <a:ea typeface="Times New Roman" panose="02020603050405020304" pitchFamily="18" charset="0"/>
                      </a:endParaRPr>
                    </a:p>
                  </a:txBody>
                  <a:tcPr marL="68580" marR="68580" marT="0" marB="0" anchor="ctr">
                    <a:solidFill>
                      <a:srgbClr val="E48312"/>
                    </a:solidFill>
                  </a:tcPr>
                </a:tc>
                <a:tc>
                  <a:txBody>
                    <a:bodyPr/>
                    <a:lstStyle/>
                    <a:p>
                      <a:pPr marL="0" marR="0">
                        <a:spcBef>
                          <a:spcPts val="0"/>
                        </a:spcBef>
                        <a:spcAft>
                          <a:spcPts val="0"/>
                        </a:spcAft>
                      </a:pPr>
                      <a:r>
                        <a:rPr lang="en-US" sz="1600" i="1" dirty="0">
                          <a:effectLst/>
                        </a:rPr>
                        <a:t>Year Name</a:t>
                      </a:r>
                      <a:endParaRPr lang="en-US" sz="1800" i="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41295086"/>
                  </a:ext>
                </a:extLst>
              </a:tr>
              <a:tr h="375935">
                <a:tc>
                  <a:txBody>
                    <a:bodyPr/>
                    <a:lstStyle/>
                    <a:p>
                      <a:pPr marL="0" marR="0">
                        <a:spcBef>
                          <a:spcPts val="0"/>
                        </a:spcBef>
                        <a:spcAft>
                          <a:spcPts val="0"/>
                        </a:spcAft>
                      </a:pPr>
                      <a:r>
                        <a:rPr lang="en-US" sz="1600" i="1" dirty="0">
                          <a:effectLst/>
                        </a:rPr>
                        <a:t>value</a:t>
                      </a:r>
                      <a:endParaRPr lang="en-US" sz="1800" i="1" dirty="0">
                        <a:effectLst/>
                        <a:latin typeface="Times New Roman" panose="02020603050405020304" pitchFamily="18" charset="0"/>
                        <a:ea typeface="Times New Roman" panose="02020603050405020304" pitchFamily="18" charset="0"/>
                      </a:endParaRPr>
                    </a:p>
                  </a:txBody>
                  <a:tcPr marL="68580" marR="68580" marT="0" marB="0" anchor="ctr">
                    <a:solidFill>
                      <a:srgbClr val="E48312"/>
                    </a:solidFill>
                  </a:tcPr>
                </a:tc>
                <a:tc>
                  <a:txBody>
                    <a:bodyPr/>
                    <a:lstStyle/>
                    <a:p>
                      <a:pPr marL="0" marR="0">
                        <a:spcBef>
                          <a:spcPts val="0"/>
                        </a:spcBef>
                        <a:spcAft>
                          <a:spcPts val="0"/>
                        </a:spcAft>
                      </a:pPr>
                      <a:r>
                        <a:rPr lang="en-US" sz="1600" i="1" dirty="0">
                          <a:effectLst/>
                        </a:rPr>
                        <a:t>Amount of CO2 emissions</a:t>
                      </a:r>
                      <a:endParaRPr lang="en-US" sz="1800" i="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88940513"/>
                  </a:ext>
                </a:extLst>
              </a:tr>
              <a:tr h="375935">
                <a:tc>
                  <a:txBody>
                    <a:bodyPr/>
                    <a:lstStyle/>
                    <a:p>
                      <a:pPr marL="0" marR="0">
                        <a:spcBef>
                          <a:spcPts val="0"/>
                        </a:spcBef>
                        <a:spcAft>
                          <a:spcPts val="0"/>
                        </a:spcAft>
                      </a:pPr>
                      <a:r>
                        <a:rPr lang="en-US" sz="1600" i="1" dirty="0">
                          <a:effectLst/>
                        </a:rPr>
                        <a:t>unit</a:t>
                      </a:r>
                      <a:endParaRPr lang="en-US" sz="1800" i="1" dirty="0">
                        <a:effectLst/>
                        <a:latin typeface="Times New Roman" panose="02020603050405020304" pitchFamily="18" charset="0"/>
                        <a:ea typeface="Times New Roman" panose="02020603050405020304" pitchFamily="18" charset="0"/>
                      </a:endParaRPr>
                    </a:p>
                  </a:txBody>
                  <a:tcPr marL="68580" marR="68580" marT="0" marB="0" anchor="ctr">
                    <a:solidFill>
                      <a:srgbClr val="E48312"/>
                    </a:solidFill>
                  </a:tcPr>
                </a:tc>
                <a:tc>
                  <a:txBody>
                    <a:bodyPr/>
                    <a:lstStyle/>
                    <a:p>
                      <a:pPr marL="0" marR="0">
                        <a:spcBef>
                          <a:spcPts val="0"/>
                        </a:spcBef>
                        <a:spcAft>
                          <a:spcPts val="0"/>
                        </a:spcAft>
                      </a:pPr>
                      <a:r>
                        <a:rPr lang="en-US" sz="1600" i="1" dirty="0" err="1">
                          <a:effectLst/>
                        </a:rPr>
                        <a:t>Tonne</a:t>
                      </a:r>
                      <a:r>
                        <a:rPr lang="en-US" sz="1600" i="1" dirty="0">
                          <a:effectLst/>
                        </a:rPr>
                        <a:t> of CO2 equivalent</a:t>
                      </a:r>
                      <a:endParaRPr lang="en-US" sz="1800" i="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39855303"/>
                  </a:ext>
                </a:extLst>
              </a:tr>
            </a:tbl>
          </a:graphicData>
        </a:graphic>
      </p:graphicFrame>
    </p:spTree>
    <p:extLst>
      <p:ext uri="{BB962C8B-B14F-4D97-AF65-F5344CB8AC3E}">
        <p14:creationId xmlns:p14="http://schemas.microsoft.com/office/powerpoint/2010/main" val="1410801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7E1F-D8C6-4F4D-B571-0AEA6B0AD025}"/>
              </a:ext>
            </a:extLst>
          </p:cNvPr>
          <p:cNvSpPr>
            <a:spLocks noGrp="1"/>
          </p:cNvSpPr>
          <p:nvPr>
            <p:ph type="title"/>
          </p:nvPr>
        </p:nvSpPr>
        <p:spPr/>
        <p:txBody>
          <a:bodyPr/>
          <a:lstStyle/>
          <a:p>
            <a:r>
              <a:rPr lang="en-US" dirty="0"/>
              <a:t>Exploratory Charts</a:t>
            </a:r>
          </a:p>
        </p:txBody>
      </p:sp>
      <p:sp>
        <p:nvSpPr>
          <p:cNvPr id="3" name="Content Placeholder 2">
            <a:extLst>
              <a:ext uri="{FF2B5EF4-FFF2-40B4-BE49-F238E27FC236}">
                <a16:creationId xmlns:a16="http://schemas.microsoft.com/office/drawing/2014/main" id="{291444F9-F344-4768-A972-8BCC0905EEFD}"/>
              </a:ext>
            </a:extLst>
          </p:cNvPr>
          <p:cNvSpPr>
            <a:spLocks noGrp="1"/>
          </p:cNvSpPr>
          <p:nvPr>
            <p:ph idx="1"/>
          </p:nvPr>
        </p:nvSpPr>
        <p:spPr>
          <a:xfrm>
            <a:off x="1216242" y="3275862"/>
            <a:ext cx="3426780" cy="1029809"/>
          </a:xfrm>
          <a:ln>
            <a:solidFill>
              <a:schemeClr val="tx1">
                <a:lumMod val="95000"/>
                <a:lumOff val="5000"/>
              </a:schemeClr>
            </a:solidFill>
          </a:ln>
        </p:spPr>
        <p:txBody>
          <a:bodyPr anchor="ctr">
            <a:normAutofit/>
          </a:bodyPr>
          <a:lstStyle/>
          <a:p>
            <a:pPr marL="0" indent="0" algn="ctr">
              <a:buNone/>
            </a:pPr>
            <a:r>
              <a:rPr lang="en-US" sz="1400" i="1" dirty="0">
                <a:solidFill>
                  <a:srgbClr val="BD582C"/>
                </a:solidFill>
              </a:rPr>
              <a:t>Germany, Poland, UK, Italy, Spain are the five countries with the most notably high amount of CO2 emissions, and hence will be the focus of our network</a:t>
            </a:r>
            <a:endParaRPr lang="en-US" i="1" dirty="0">
              <a:solidFill>
                <a:srgbClr val="BD582C"/>
              </a:solidFill>
            </a:endParaRPr>
          </a:p>
        </p:txBody>
      </p:sp>
      <p:sp>
        <p:nvSpPr>
          <p:cNvPr id="4" name="Content Placeholder 2">
            <a:extLst>
              <a:ext uri="{FF2B5EF4-FFF2-40B4-BE49-F238E27FC236}">
                <a16:creationId xmlns:a16="http://schemas.microsoft.com/office/drawing/2014/main" id="{400DEBA0-63E0-4FB4-A194-FFE8051DDBA1}"/>
              </a:ext>
            </a:extLst>
          </p:cNvPr>
          <p:cNvSpPr txBox="1">
            <a:spLocks/>
          </p:cNvSpPr>
          <p:nvPr/>
        </p:nvSpPr>
        <p:spPr>
          <a:xfrm>
            <a:off x="994299" y="2760136"/>
            <a:ext cx="3512597" cy="4023360"/>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i="1" dirty="0">
              <a:solidFill>
                <a:srgbClr val="BD582C"/>
              </a:solidFill>
            </a:endParaRPr>
          </a:p>
        </p:txBody>
      </p:sp>
      <p:pic>
        <p:nvPicPr>
          <p:cNvPr id="8" name="Picture 7">
            <a:extLst>
              <a:ext uri="{FF2B5EF4-FFF2-40B4-BE49-F238E27FC236}">
                <a16:creationId xmlns:a16="http://schemas.microsoft.com/office/drawing/2014/main" id="{1A52F39F-5054-CCF6-8012-75A1A1721B18}"/>
              </a:ext>
            </a:extLst>
          </p:cNvPr>
          <p:cNvPicPr>
            <a:picLocks noChangeAspect="1"/>
          </p:cNvPicPr>
          <p:nvPr/>
        </p:nvPicPr>
        <p:blipFill>
          <a:blip r:embed="rId2"/>
          <a:stretch>
            <a:fillRect/>
          </a:stretch>
        </p:blipFill>
        <p:spPr>
          <a:xfrm>
            <a:off x="5018604" y="2048079"/>
            <a:ext cx="6179097" cy="3884192"/>
          </a:xfrm>
          <a:prstGeom prst="rect">
            <a:avLst/>
          </a:prstGeom>
        </p:spPr>
      </p:pic>
    </p:spTree>
    <p:extLst>
      <p:ext uri="{BB962C8B-B14F-4D97-AF65-F5344CB8AC3E}">
        <p14:creationId xmlns:p14="http://schemas.microsoft.com/office/powerpoint/2010/main" val="281918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7E1F-D8C6-4F4D-B571-0AEA6B0AD025}"/>
              </a:ext>
            </a:extLst>
          </p:cNvPr>
          <p:cNvSpPr>
            <a:spLocks noGrp="1"/>
          </p:cNvSpPr>
          <p:nvPr>
            <p:ph type="title"/>
          </p:nvPr>
        </p:nvSpPr>
        <p:spPr/>
        <p:txBody>
          <a:bodyPr/>
          <a:lstStyle/>
          <a:p>
            <a:r>
              <a:rPr lang="en-US" dirty="0"/>
              <a:t>Exploratory Charts</a:t>
            </a:r>
          </a:p>
        </p:txBody>
      </p:sp>
      <p:sp>
        <p:nvSpPr>
          <p:cNvPr id="4" name="Content Placeholder 2">
            <a:extLst>
              <a:ext uri="{FF2B5EF4-FFF2-40B4-BE49-F238E27FC236}">
                <a16:creationId xmlns:a16="http://schemas.microsoft.com/office/drawing/2014/main" id="{400DEBA0-63E0-4FB4-A194-FFE8051DDBA1}"/>
              </a:ext>
            </a:extLst>
          </p:cNvPr>
          <p:cNvSpPr txBox="1">
            <a:spLocks/>
          </p:cNvSpPr>
          <p:nvPr/>
        </p:nvSpPr>
        <p:spPr>
          <a:xfrm>
            <a:off x="994299" y="2760136"/>
            <a:ext cx="3512597" cy="4023360"/>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i="1" dirty="0">
              <a:solidFill>
                <a:srgbClr val="BD582C"/>
              </a:solidFill>
            </a:endParaRPr>
          </a:p>
        </p:txBody>
      </p:sp>
      <p:graphicFrame>
        <p:nvGraphicFramePr>
          <p:cNvPr id="7" name="Chart 6">
            <a:extLst>
              <a:ext uri="{FF2B5EF4-FFF2-40B4-BE49-F238E27FC236}">
                <a16:creationId xmlns:a16="http://schemas.microsoft.com/office/drawing/2014/main" id="{65342DE7-8B1B-49F6-B462-F8973D19C514}"/>
              </a:ext>
            </a:extLst>
          </p:cNvPr>
          <p:cNvGraphicFramePr>
            <a:graphicFrameLocks/>
          </p:cNvGraphicFramePr>
          <p:nvPr>
            <p:extLst>
              <p:ext uri="{D42A27DB-BD31-4B8C-83A1-F6EECF244321}">
                <p14:modId xmlns:p14="http://schemas.microsoft.com/office/powerpoint/2010/main" val="3484935883"/>
              </p:ext>
            </p:extLst>
          </p:nvPr>
        </p:nvGraphicFramePr>
        <p:xfrm>
          <a:off x="2642586" y="1845734"/>
          <a:ext cx="6648784" cy="3671010"/>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5">
            <a:extLst>
              <a:ext uri="{FF2B5EF4-FFF2-40B4-BE49-F238E27FC236}">
                <a16:creationId xmlns:a16="http://schemas.microsoft.com/office/drawing/2014/main" id="{EDB75CB4-725F-B3BB-D721-BEF9B482ACD9}"/>
              </a:ext>
            </a:extLst>
          </p:cNvPr>
          <p:cNvSpPr>
            <a:spLocks noGrp="1"/>
          </p:cNvSpPr>
          <p:nvPr>
            <p:ph idx="1"/>
          </p:nvPr>
        </p:nvSpPr>
        <p:spPr>
          <a:xfrm rot="10800000" flipV="1">
            <a:off x="1097280" y="5625118"/>
            <a:ext cx="9768988" cy="562618"/>
          </a:xfrm>
        </p:spPr>
        <p:txBody>
          <a:bodyPr>
            <a:normAutofit/>
          </a:bodyPr>
          <a:lstStyle/>
          <a:p>
            <a:pPr algn="ctr"/>
            <a:r>
              <a:rPr lang="en-US" sz="1400" u="sng" dirty="0"/>
              <a:t>Contribution of each activity to total CO2 emissions</a:t>
            </a:r>
          </a:p>
        </p:txBody>
      </p:sp>
    </p:spTree>
    <p:extLst>
      <p:ext uri="{BB962C8B-B14F-4D97-AF65-F5344CB8AC3E}">
        <p14:creationId xmlns:p14="http://schemas.microsoft.com/office/powerpoint/2010/main" val="4182409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7E1F-D8C6-4F4D-B571-0AEA6B0AD025}"/>
              </a:ext>
            </a:extLst>
          </p:cNvPr>
          <p:cNvSpPr>
            <a:spLocks noGrp="1"/>
          </p:cNvSpPr>
          <p:nvPr>
            <p:ph type="title"/>
          </p:nvPr>
        </p:nvSpPr>
        <p:spPr/>
        <p:txBody>
          <a:bodyPr/>
          <a:lstStyle/>
          <a:p>
            <a:r>
              <a:rPr lang="en-US" dirty="0"/>
              <a:t>Dataset Manipulation for project</a:t>
            </a:r>
          </a:p>
        </p:txBody>
      </p:sp>
      <p:sp>
        <p:nvSpPr>
          <p:cNvPr id="3" name="Content Placeholder 2">
            <a:extLst>
              <a:ext uri="{FF2B5EF4-FFF2-40B4-BE49-F238E27FC236}">
                <a16:creationId xmlns:a16="http://schemas.microsoft.com/office/drawing/2014/main" id="{291444F9-F344-4768-A972-8BCC0905EEFD}"/>
              </a:ext>
            </a:extLst>
          </p:cNvPr>
          <p:cNvSpPr>
            <a:spLocks noGrp="1"/>
          </p:cNvSpPr>
          <p:nvPr>
            <p:ph idx="1"/>
          </p:nvPr>
        </p:nvSpPr>
        <p:spPr>
          <a:xfrm>
            <a:off x="1097280" y="2147576"/>
            <a:ext cx="3512597" cy="4023360"/>
          </a:xfrm>
        </p:spPr>
        <p:txBody>
          <a:bodyPr anchor="t"/>
          <a:lstStyle/>
          <a:p>
            <a:pPr marL="0" indent="0">
              <a:buNone/>
            </a:pPr>
            <a:r>
              <a:rPr lang="en-US" sz="1400" i="1" dirty="0">
                <a:solidFill>
                  <a:srgbClr val="BD582C"/>
                </a:solidFill>
              </a:rPr>
              <a:t>The initial dataset had over 3000 rows of data, with 32 countries and 30 activities</a:t>
            </a:r>
            <a:endParaRPr lang="en-US" i="1" dirty="0">
              <a:solidFill>
                <a:srgbClr val="BD582C"/>
              </a:solidFill>
            </a:endParaRPr>
          </a:p>
          <a:p>
            <a:pPr marL="0" indent="0">
              <a:buNone/>
            </a:pPr>
            <a:endParaRPr lang="en-US" i="1" dirty="0">
              <a:solidFill>
                <a:srgbClr val="BD582C"/>
              </a:solidFill>
            </a:endParaRPr>
          </a:p>
        </p:txBody>
      </p:sp>
      <p:sp>
        <p:nvSpPr>
          <p:cNvPr id="4" name="Content Placeholder 2">
            <a:extLst>
              <a:ext uri="{FF2B5EF4-FFF2-40B4-BE49-F238E27FC236}">
                <a16:creationId xmlns:a16="http://schemas.microsoft.com/office/drawing/2014/main" id="{400DEBA0-63E0-4FB4-A194-FFE8051DDBA1}"/>
              </a:ext>
            </a:extLst>
          </p:cNvPr>
          <p:cNvSpPr txBox="1">
            <a:spLocks/>
          </p:cNvSpPr>
          <p:nvPr/>
        </p:nvSpPr>
        <p:spPr>
          <a:xfrm>
            <a:off x="5690587" y="2112066"/>
            <a:ext cx="6007222" cy="4023360"/>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400" i="1" dirty="0">
                <a:solidFill>
                  <a:srgbClr val="BD582C"/>
                </a:solidFill>
              </a:rPr>
              <a:t>For the purpose of my social network analysis – I filtered out data on the following: </a:t>
            </a:r>
          </a:p>
          <a:p>
            <a:pPr marL="0">
              <a:spcBef>
                <a:spcPts val="0"/>
              </a:spcBef>
              <a:spcAft>
                <a:spcPts val="0"/>
              </a:spcAft>
              <a:buClrTx/>
              <a:buFont typeface="Arial" panose="020B0604020202020204" pitchFamily="34" charset="0"/>
              <a:buChar char="•"/>
            </a:pPr>
            <a:r>
              <a:rPr lang="en-US" sz="1400" i="1" dirty="0">
                <a:solidFill>
                  <a:srgbClr val="BD582C"/>
                </a:solidFill>
              </a:rPr>
              <a:t>Year 2013-20</a:t>
            </a:r>
          </a:p>
          <a:p>
            <a:pPr marL="0">
              <a:spcBef>
                <a:spcPts val="0"/>
              </a:spcBef>
              <a:spcAft>
                <a:spcPts val="0"/>
              </a:spcAft>
              <a:buClrTx/>
              <a:buFont typeface="Arial" panose="020B0604020202020204" pitchFamily="34" charset="0"/>
              <a:buChar char="•"/>
            </a:pPr>
            <a:r>
              <a:rPr lang="en-US" sz="1400" i="1" dirty="0">
                <a:solidFill>
                  <a:srgbClr val="BD582C"/>
                </a:solidFill>
              </a:rPr>
              <a:t>Top 5 countries based on total unit of CO2 </a:t>
            </a:r>
            <a:r>
              <a:rPr lang="en-US" sz="1400" i="1" dirty="0" err="1">
                <a:solidFill>
                  <a:srgbClr val="BD582C"/>
                </a:solidFill>
              </a:rPr>
              <a:t>equi</a:t>
            </a:r>
            <a:r>
              <a:rPr lang="en-US" sz="1400" i="1" dirty="0">
                <a:solidFill>
                  <a:srgbClr val="BD582C"/>
                </a:solidFill>
              </a:rPr>
              <a:t>.</a:t>
            </a:r>
          </a:p>
          <a:p>
            <a:pPr marL="0">
              <a:spcBef>
                <a:spcPts val="0"/>
              </a:spcBef>
              <a:spcAft>
                <a:spcPts val="0"/>
              </a:spcAft>
              <a:buClrTx/>
              <a:buFont typeface="Arial" panose="020B0604020202020204" pitchFamily="34" charset="0"/>
              <a:buChar char="•"/>
            </a:pPr>
            <a:r>
              <a:rPr lang="en-US" sz="1400" i="1" dirty="0">
                <a:solidFill>
                  <a:srgbClr val="BD582C"/>
                </a:solidFill>
              </a:rPr>
              <a:t>Restructured the data to show activities in columns and countries in rows</a:t>
            </a:r>
          </a:p>
          <a:p>
            <a:pPr marL="0" indent="0">
              <a:buFont typeface="Calibri" panose="020F0502020204030204" pitchFamily="34" charset="0"/>
              <a:buNone/>
            </a:pPr>
            <a:endParaRPr lang="en-US" i="1" dirty="0">
              <a:solidFill>
                <a:srgbClr val="BD582C"/>
              </a:solidFill>
            </a:endParaRPr>
          </a:p>
        </p:txBody>
      </p:sp>
      <p:pic>
        <p:nvPicPr>
          <p:cNvPr id="6" name="Picture 5">
            <a:extLst>
              <a:ext uri="{FF2B5EF4-FFF2-40B4-BE49-F238E27FC236}">
                <a16:creationId xmlns:a16="http://schemas.microsoft.com/office/drawing/2014/main" id="{F3441C23-5CA7-4656-9ADA-2DE750CFE280}"/>
              </a:ext>
            </a:extLst>
          </p:cNvPr>
          <p:cNvPicPr>
            <a:picLocks noChangeAspect="1"/>
          </p:cNvPicPr>
          <p:nvPr/>
        </p:nvPicPr>
        <p:blipFill>
          <a:blip r:embed="rId2"/>
          <a:stretch>
            <a:fillRect/>
          </a:stretch>
        </p:blipFill>
        <p:spPr>
          <a:xfrm>
            <a:off x="1119473" y="3216437"/>
            <a:ext cx="3468209" cy="2178469"/>
          </a:xfrm>
          <a:prstGeom prst="rect">
            <a:avLst/>
          </a:prstGeom>
        </p:spPr>
      </p:pic>
      <p:sp>
        <p:nvSpPr>
          <p:cNvPr id="7" name="Arrow: Right 6">
            <a:extLst>
              <a:ext uri="{FF2B5EF4-FFF2-40B4-BE49-F238E27FC236}">
                <a16:creationId xmlns:a16="http://schemas.microsoft.com/office/drawing/2014/main" id="{E1D07390-8C51-41D1-99B5-0AD536F16F00}"/>
              </a:ext>
            </a:extLst>
          </p:cNvPr>
          <p:cNvSpPr/>
          <p:nvPr/>
        </p:nvSpPr>
        <p:spPr>
          <a:xfrm>
            <a:off x="4776187" y="4123747"/>
            <a:ext cx="748090" cy="332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D528D38-CC9E-4569-A9FC-EFB36B78A0BF}"/>
              </a:ext>
            </a:extLst>
          </p:cNvPr>
          <p:cNvPicPr>
            <a:picLocks noChangeAspect="1"/>
          </p:cNvPicPr>
          <p:nvPr/>
        </p:nvPicPr>
        <p:blipFill rotWithShape="1">
          <a:blip r:embed="rId3"/>
          <a:srcRect b="28028"/>
          <a:stretch/>
        </p:blipFill>
        <p:spPr>
          <a:xfrm>
            <a:off x="5690587" y="3740082"/>
            <a:ext cx="6237025" cy="973964"/>
          </a:xfrm>
          <a:prstGeom prst="rect">
            <a:avLst/>
          </a:prstGeom>
        </p:spPr>
      </p:pic>
    </p:spTree>
    <p:extLst>
      <p:ext uri="{BB962C8B-B14F-4D97-AF65-F5344CB8AC3E}">
        <p14:creationId xmlns:p14="http://schemas.microsoft.com/office/powerpoint/2010/main" val="389071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7E1F-D8C6-4F4D-B571-0AEA6B0AD025}"/>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291444F9-F344-4768-A972-8BCC0905EEFD}"/>
              </a:ext>
            </a:extLst>
          </p:cNvPr>
          <p:cNvSpPr>
            <a:spLocks noGrp="1"/>
          </p:cNvSpPr>
          <p:nvPr>
            <p:ph idx="1"/>
          </p:nvPr>
        </p:nvSpPr>
        <p:spPr/>
        <p:txBody>
          <a:bodyPr anchor="ctr"/>
          <a:lstStyle/>
          <a:p>
            <a:r>
              <a:rPr lang="en-US" sz="2400" i="1" dirty="0">
                <a:solidFill>
                  <a:srgbClr val="BD582C"/>
                </a:solidFill>
                <a:cs typeface="Arial" panose="020B0604020202020204" pitchFamily="34" charset="0"/>
              </a:rPr>
              <a:t>1. Which EU countries are contributing the most to the CO2 emissions?</a:t>
            </a:r>
          </a:p>
          <a:p>
            <a:r>
              <a:rPr lang="en-US" sz="2400" i="1" dirty="0">
                <a:solidFill>
                  <a:srgbClr val="BD582C"/>
                </a:solidFill>
                <a:cs typeface="Arial" panose="020B0604020202020204" pitchFamily="34" charset="0"/>
              </a:rPr>
              <a:t>2. Which activities are contributing the most to CO2 emissions?</a:t>
            </a:r>
          </a:p>
          <a:p>
            <a:r>
              <a:rPr lang="en-US" sz="2400" i="1" dirty="0">
                <a:solidFill>
                  <a:srgbClr val="BD582C"/>
                </a:solidFill>
                <a:cs typeface="Arial" panose="020B0604020202020204" pitchFamily="34" charset="0"/>
              </a:rPr>
              <a:t>3. Are there any common themes between the EU countries in terms of which activities are the most influential to emission data?</a:t>
            </a:r>
          </a:p>
          <a:p>
            <a:pPr marL="0" indent="0">
              <a:buNone/>
            </a:pPr>
            <a:endParaRPr lang="en-US" i="1" dirty="0"/>
          </a:p>
          <a:p>
            <a:pPr marL="0" indent="0">
              <a:buNone/>
            </a:pPr>
            <a:endParaRPr lang="en-US" i="1" dirty="0"/>
          </a:p>
        </p:txBody>
      </p:sp>
    </p:spTree>
    <p:extLst>
      <p:ext uri="{BB962C8B-B14F-4D97-AF65-F5344CB8AC3E}">
        <p14:creationId xmlns:p14="http://schemas.microsoft.com/office/powerpoint/2010/main" val="3141782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BD2D9-F11F-BD2A-0A53-EBD12B4BEE79}"/>
              </a:ext>
            </a:extLst>
          </p:cNvPr>
          <p:cNvSpPr>
            <a:spLocks noGrp="1"/>
          </p:cNvSpPr>
          <p:nvPr>
            <p:ph type="title"/>
          </p:nvPr>
        </p:nvSpPr>
        <p:spPr/>
        <p:txBody>
          <a:bodyPr/>
          <a:lstStyle/>
          <a:p>
            <a:r>
              <a:rPr lang="en-US" dirty="0"/>
              <a:t>Nodes and Edges</a:t>
            </a:r>
          </a:p>
        </p:txBody>
      </p:sp>
      <p:sp>
        <p:nvSpPr>
          <p:cNvPr id="4" name="Rectangle 2">
            <a:extLst>
              <a:ext uri="{FF2B5EF4-FFF2-40B4-BE49-F238E27FC236}">
                <a16:creationId xmlns:a16="http://schemas.microsoft.com/office/drawing/2014/main" id="{16DEC46F-1FE9-0436-2415-78B20FA497D4}"/>
              </a:ext>
            </a:extLst>
          </p:cNvPr>
          <p:cNvSpPr>
            <a:spLocks noChangeArrowheads="1"/>
          </p:cNvSpPr>
          <p:nvPr/>
        </p:nvSpPr>
        <p:spPr bwMode="auto">
          <a:xfrm>
            <a:off x="1660124" y="25922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a:extLst>
              <a:ext uri="{FF2B5EF4-FFF2-40B4-BE49-F238E27FC236}">
                <a16:creationId xmlns:a16="http://schemas.microsoft.com/office/drawing/2014/main" id="{A372D357-04BF-C41F-DB48-1D810A025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135" y="2429994"/>
            <a:ext cx="2961153" cy="26727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7FD846A-2D41-E7A7-31A8-E8066ECEC153}"/>
              </a:ext>
            </a:extLst>
          </p:cNvPr>
          <p:cNvSpPr>
            <a:spLocks noChangeArrowheads="1"/>
          </p:cNvSpPr>
          <p:nvPr/>
        </p:nvSpPr>
        <p:spPr bwMode="auto">
          <a:xfrm>
            <a:off x="1660124" y="49163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9" name="Picture 1">
            <a:extLst>
              <a:ext uri="{FF2B5EF4-FFF2-40B4-BE49-F238E27FC236}">
                <a16:creationId xmlns:a16="http://schemas.microsoft.com/office/drawing/2014/main" id="{E1AEB21E-D45F-E5C5-1D12-5252C98A2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3371" y="2429995"/>
            <a:ext cx="2312309" cy="26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AB22D1F3-7731-8731-E498-61B9A21D33B2}"/>
              </a:ext>
            </a:extLst>
          </p:cNvPr>
          <p:cNvSpPr txBox="1"/>
          <p:nvPr/>
        </p:nvSpPr>
        <p:spPr>
          <a:xfrm>
            <a:off x="1097280" y="2698726"/>
            <a:ext cx="3923930" cy="2031325"/>
          </a:xfrm>
          <a:prstGeom prst="rect">
            <a:avLst/>
          </a:prstGeom>
          <a:noFill/>
        </p:spPr>
        <p:txBody>
          <a:bodyPr wrap="square" rtlCol="0">
            <a:spAutoFit/>
          </a:bodyPr>
          <a:lstStyle/>
          <a:p>
            <a:r>
              <a:rPr lang="en-US" b="1" dirty="0"/>
              <a:t>Nodes </a:t>
            </a:r>
            <a:r>
              <a:rPr lang="en-US" dirty="0"/>
              <a:t>- c1 – c5: The five countries</a:t>
            </a:r>
          </a:p>
          <a:p>
            <a:r>
              <a:rPr lang="en-US" dirty="0"/>
              <a:t>a1 – a30: The thirty activities</a:t>
            </a:r>
          </a:p>
          <a:p>
            <a:endParaRPr lang="en-US" dirty="0"/>
          </a:p>
          <a:p>
            <a:r>
              <a:rPr lang="en-US" b="1" dirty="0"/>
              <a:t>Edges</a:t>
            </a:r>
            <a:r>
              <a:rPr lang="en-US" dirty="0"/>
              <a:t> – Connections between the countries and the activities, with the weight representing the </a:t>
            </a:r>
            <a:r>
              <a:rPr lang="en-US" dirty="0" err="1"/>
              <a:t>tonne</a:t>
            </a:r>
            <a:r>
              <a:rPr lang="en-US" dirty="0"/>
              <a:t> of CO2 </a:t>
            </a:r>
            <a:r>
              <a:rPr lang="en-US" dirty="0" err="1"/>
              <a:t>equi</a:t>
            </a:r>
            <a:r>
              <a:rPr lang="en-US" dirty="0"/>
              <a:t>. standardized to a 1-10 scale</a:t>
            </a:r>
          </a:p>
        </p:txBody>
      </p:sp>
    </p:spTree>
    <p:extLst>
      <p:ext uri="{BB962C8B-B14F-4D97-AF65-F5344CB8AC3E}">
        <p14:creationId xmlns:p14="http://schemas.microsoft.com/office/powerpoint/2010/main" val="27215924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2363</TotalTime>
  <Words>594</Words>
  <Application>Microsoft Office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GuardianTextEgyptian</vt:lpstr>
      <vt:lpstr>Symbol</vt:lpstr>
      <vt:lpstr>Times New Roman</vt:lpstr>
      <vt:lpstr>Retrospect</vt:lpstr>
      <vt:lpstr>Network Analysis of EU CO2 emissions and its effect on Climate Change</vt:lpstr>
      <vt:lpstr>Introduction</vt:lpstr>
      <vt:lpstr>Dataset </vt:lpstr>
      <vt:lpstr>Dataset Exploration</vt:lpstr>
      <vt:lpstr>Exploratory Charts</vt:lpstr>
      <vt:lpstr>Exploratory Charts</vt:lpstr>
      <vt:lpstr>Dataset Manipulation for project</vt:lpstr>
      <vt:lpstr>Research Questions</vt:lpstr>
      <vt:lpstr>Nodes and Edges</vt:lpstr>
      <vt:lpstr>Network</vt:lpstr>
      <vt:lpstr>Network</vt:lpstr>
      <vt:lpstr>Gephi Statistics</vt:lpstr>
      <vt:lpstr>Gephi Statistics</vt:lpstr>
      <vt:lpstr>Beyond SNA - Investigating the Network</vt:lpstr>
      <vt:lpstr>Germany – Deep-dive </vt:lpstr>
      <vt:lpstr>Italy v/s UK</vt:lpstr>
      <vt:lpstr>Exploring other metrics</vt:lpstr>
      <vt:lpstr>Exploring other metrics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Analysis of EU CO2 emissions and its effect on Climate Change</dc:title>
  <dc:creator>Amogh Patnaik</dc:creator>
  <cp:lastModifiedBy>Amogh Patnaik</cp:lastModifiedBy>
  <cp:revision>7</cp:revision>
  <dcterms:created xsi:type="dcterms:W3CDTF">2022-04-29T01:31:58Z</dcterms:created>
  <dcterms:modified xsi:type="dcterms:W3CDTF">2022-05-09T00:36:27Z</dcterms:modified>
</cp:coreProperties>
</file>