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3ab12b3ba_0_2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g83ab12b3ba_0_24: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18"/>
        <p:cNvGrpSpPr/>
        <p:nvPr/>
      </p:nvGrpSpPr>
      <p:grpSpPr>
        <a:xfrm>
          <a:off x="0" y="0"/>
          <a:ext cx="0" cy="0"/>
          <a:chOff x="0" y="0"/>
          <a:chExt cx="0" cy="0"/>
        </a:xfrm>
      </p:grpSpPr>
      <p:sp>
        <p:nvSpPr>
          <p:cNvPr id="19" name="Google Shape;19;p2"/>
          <p:cNvSpPr/>
          <p:nvPr/>
        </p:nvSpPr>
        <p:spPr>
          <a:xfrm>
            <a:off x="0" y="0"/>
            <a:ext cx="9143980" cy="685798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2"/>
          <p:cNvSpPr/>
          <p:nvPr/>
        </p:nvSpPr>
        <p:spPr>
          <a:xfrm>
            <a:off x="0" y="152399"/>
            <a:ext cx="1447800" cy="1200785"/>
          </a:xfrm>
          <a:custGeom>
            <a:avLst/>
            <a:gdLst/>
            <a:ahLst/>
            <a:cxnLst/>
            <a:rect l="l" t="t" r="r" b="b"/>
            <a:pathLst>
              <a:path w="1447800" h="1200785" extrusionOk="0">
                <a:moveTo>
                  <a:pt x="1447797" y="1200327"/>
                </a:moveTo>
                <a:lnTo>
                  <a:pt x="0" y="1200327"/>
                </a:lnTo>
                <a:lnTo>
                  <a:pt x="0" y="0"/>
                </a:lnTo>
                <a:lnTo>
                  <a:pt x="1447797" y="0"/>
                </a:lnTo>
                <a:lnTo>
                  <a:pt x="1447797" y="120032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2"/>
          <p:cNvSpPr/>
          <p:nvPr/>
        </p:nvSpPr>
        <p:spPr>
          <a:xfrm>
            <a:off x="179695" y="138752"/>
            <a:ext cx="868722" cy="97199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2"/>
          <p:cNvSpPr/>
          <p:nvPr/>
        </p:nvSpPr>
        <p:spPr>
          <a:xfrm>
            <a:off x="2702619" y="103495"/>
            <a:ext cx="3240968" cy="99187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23;p2"/>
          <p:cNvSpPr/>
          <p:nvPr/>
        </p:nvSpPr>
        <p:spPr>
          <a:xfrm>
            <a:off x="5923788" y="112055"/>
            <a:ext cx="3220193" cy="99508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2"/>
          <p:cNvSpPr/>
          <p:nvPr/>
        </p:nvSpPr>
        <p:spPr>
          <a:xfrm>
            <a:off x="1219197" y="102154"/>
            <a:ext cx="1619996" cy="98999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25;p2"/>
          <p:cNvSpPr/>
          <p:nvPr/>
        </p:nvSpPr>
        <p:spPr>
          <a:xfrm>
            <a:off x="7530134" y="1600196"/>
            <a:ext cx="1600196" cy="512698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26;p2"/>
          <p:cNvSpPr/>
          <p:nvPr/>
        </p:nvSpPr>
        <p:spPr>
          <a:xfrm>
            <a:off x="1523996" y="1581146"/>
            <a:ext cx="7620000" cy="36830"/>
          </a:xfrm>
          <a:custGeom>
            <a:avLst/>
            <a:gdLst/>
            <a:ahLst/>
            <a:cxnLst/>
            <a:rect l="l" t="t" r="r" b="b"/>
            <a:pathLst>
              <a:path w="7620000" h="36830" extrusionOk="0">
                <a:moveTo>
                  <a:pt x="7619984" y="36599"/>
                </a:moveTo>
                <a:lnTo>
                  <a:pt x="0" y="36599"/>
                </a:lnTo>
                <a:lnTo>
                  <a:pt x="0" y="0"/>
                </a:lnTo>
                <a:lnTo>
                  <a:pt x="7619984" y="0"/>
                </a:lnTo>
                <a:lnTo>
                  <a:pt x="7619984" y="36599"/>
                </a:lnTo>
                <a:close/>
              </a:path>
            </a:pathLst>
          </a:custGeom>
          <a:solidFill>
            <a:srgbClr val="33CC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27;p2"/>
          <p:cNvSpPr txBox="1">
            <a:spLocks noGrp="1"/>
          </p:cNvSpPr>
          <p:nvPr>
            <p:ph type="title"/>
          </p:nvPr>
        </p:nvSpPr>
        <p:spPr>
          <a:xfrm>
            <a:off x="2372393" y="1156205"/>
            <a:ext cx="6689725" cy="39115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400" b="0" i="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
          <p:cNvSpPr txBox="1">
            <a:spLocks noGrp="1"/>
          </p:cNvSpPr>
          <p:nvPr>
            <p:ph type="body" idx="1"/>
          </p:nvPr>
        </p:nvSpPr>
        <p:spPr>
          <a:xfrm>
            <a:off x="163549" y="1523241"/>
            <a:ext cx="7131684" cy="462597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1800" b="0" i="0">
                <a:solidFill>
                  <a:srgbClr val="0033CC"/>
                </a:solidFill>
                <a:latin typeface="Trebuchet MS"/>
                <a:ea typeface="Trebuchet MS"/>
                <a:cs typeface="Trebuchet MS"/>
                <a:sym typeface="Trebuchet MS"/>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a:lnSpc>
                <a:spcPct val="118076"/>
              </a:lnSpc>
              <a:spcBef>
                <a:spcPts val="0"/>
              </a:spcBef>
              <a:buNone/>
              <a:defRPr sz="1300" b="0" i="0">
                <a:solidFill>
                  <a:schemeClr val="dk1"/>
                </a:solidFill>
                <a:latin typeface="Arial"/>
                <a:ea typeface="Arial"/>
                <a:cs typeface="Arial"/>
                <a:sym typeface="Arial"/>
              </a:defRPr>
            </a:lvl1pPr>
            <a:lvl2pPr marL="50165" marR="0" lvl="1" indent="0" algn="l">
              <a:lnSpc>
                <a:spcPct val="118076"/>
              </a:lnSpc>
              <a:spcBef>
                <a:spcPts val="0"/>
              </a:spcBef>
              <a:buNone/>
              <a:defRPr sz="1300" b="0" i="0">
                <a:solidFill>
                  <a:schemeClr val="dk1"/>
                </a:solidFill>
                <a:latin typeface="Arial"/>
                <a:ea typeface="Arial"/>
                <a:cs typeface="Arial"/>
                <a:sym typeface="Arial"/>
              </a:defRPr>
            </a:lvl2pPr>
            <a:lvl3pPr marL="50165" marR="0" lvl="2" indent="0" algn="l">
              <a:lnSpc>
                <a:spcPct val="118076"/>
              </a:lnSpc>
              <a:spcBef>
                <a:spcPts val="0"/>
              </a:spcBef>
              <a:buNone/>
              <a:defRPr sz="1300" b="0" i="0">
                <a:solidFill>
                  <a:schemeClr val="dk1"/>
                </a:solidFill>
                <a:latin typeface="Arial"/>
                <a:ea typeface="Arial"/>
                <a:cs typeface="Arial"/>
                <a:sym typeface="Arial"/>
              </a:defRPr>
            </a:lvl3pPr>
            <a:lvl4pPr marL="50165" marR="0" lvl="3" indent="0" algn="l">
              <a:lnSpc>
                <a:spcPct val="118076"/>
              </a:lnSpc>
              <a:spcBef>
                <a:spcPts val="0"/>
              </a:spcBef>
              <a:buNone/>
              <a:defRPr sz="1300" b="0" i="0">
                <a:solidFill>
                  <a:schemeClr val="dk1"/>
                </a:solidFill>
                <a:latin typeface="Arial"/>
                <a:ea typeface="Arial"/>
                <a:cs typeface="Arial"/>
                <a:sym typeface="Arial"/>
              </a:defRPr>
            </a:lvl4pPr>
            <a:lvl5pPr marL="50165" marR="0" lvl="4" indent="0" algn="l">
              <a:lnSpc>
                <a:spcPct val="118076"/>
              </a:lnSpc>
              <a:spcBef>
                <a:spcPts val="0"/>
              </a:spcBef>
              <a:buNone/>
              <a:defRPr sz="1300" b="0" i="0">
                <a:solidFill>
                  <a:schemeClr val="dk1"/>
                </a:solidFill>
                <a:latin typeface="Arial"/>
                <a:ea typeface="Arial"/>
                <a:cs typeface="Arial"/>
                <a:sym typeface="Arial"/>
              </a:defRPr>
            </a:lvl5pPr>
            <a:lvl6pPr marL="50165" marR="0" lvl="5" indent="0" algn="l">
              <a:lnSpc>
                <a:spcPct val="118076"/>
              </a:lnSpc>
              <a:spcBef>
                <a:spcPts val="0"/>
              </a:spcBef>
              <a:buNone/>
              <a:defRPr sz="1300" b="0" i="0">
                <a:solidFill>
                  <a:schemeClr val="dk1"/>
                </a:solidFill>
                <a:latin typeface="Arial"/>
                <a:ea typeface="Arial"/>
                <a:cs typeface="Arial"/>
                <a:sym typeface="Arial"/>
              </a:defRPr>
            </a:lvl6pPr>
            <a:lvl7pPr marL="50165" marR="0" lvl="6" indent="0" algn="l">
              <a:lnSpc>
                <a:spcPct val="118076"/>
              </a:lnSpc>
              <a:spcBef>
                <a:spcPts val="0"/>
              </a:spcBef>
              <a:buNone/>
              <a:defRPr sz="1300" b="0" i="0">
                <a:solidFill>
                  <a:schemeClr val="dk1"/>
                </a:solidFill>
                <a:latin typeface="Arial"/>
                <a:ea typeface="Arial"/>
                <a:cs typeface="Arial"/>
                <a:sym typeface="Arial"/>
              </a:defRPr>
            </a:lvl7pPr>
            <a:lvl8pPr marL="50165" marR="0" lvl="7" indent="0" algn="l">
              <a:lnSpc>
                <a:spcPct val="118076"/>
              </a:lnSpc>
              <a:spcBef>
                <a:spcPts val="0"/>
              </a:spcBef>
              <a:buNone/>
              <a:defRPr sz="1300" b="0" i="0">
                <a:solidFill>
                  <a:schemeClr val="dk1"/>
                </a:solidFill>
                <a:latin typeface="Arial"/>
                <a:ea typeface="Arial"/>
                <a:cs typeface="Arial"/>
                <a:sym typeface="Arial"/>
              </a:defRPr>
            </a:lvl8pPr>
            <a:lvl9pPr marL="50165" marR="0" lvl="8" indent="0" algn="l">
              <a:lnSpc>
                <a:spcPct val="118076"/>
              </a:lnSpc>
              <a:spcBef>
                <a:spcPts val="0"/>
              </a:spcBef>
              <a:buNone/>
              <a:defRPr sz="1300" b="0" i="0">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3"/>
          <p:cNvSpPr txBox="1">
            <a:spLocks noGrp="1"/>
          </p:cNvSpPr>
          <p:nvPr>
            <p:ph type="title"/>
          </p:nvPr>
        </p:nvSpPr>
        <p:spPr>
          <a:xfrm>
            <a:off x="2372393" y="1156205"/>
            <a:ext cx="6689725" cy="39115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400" b="0" i="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a:lnSpc>
                <a:spcPct val="118076"/>
              </a:lnSpc>
              <a:spcBef>
                <a:spcPts val="0"/>
              </a:spcBef>
              <a:buNone/>
              <a:defRPr sz="1300" b="0" i="0">
                <a:solidFill>
                  <a:schemeClr val="dk1"/>
                </a:solidFill>
                <a:latin typeface="Arial"/>
                <a:ea typeface="Arial"/>
                <a:cs typeface="Arial"/>
                <a:sym typeface="Arial"/>
              </a:defRPr>
            </a:lvl1pPr>
            <a:lvl2pPr marL="50165" marR="0" lvl="1" indent="0" algn="l">
              <a:lnSpc>
                <a:spcPct val="118076"/>
              </a:lnSpc>
              <a:spcBef>
                <a:spcPts val="0"/>
              </a:spcBef>
              <a:buNone/>
              <a:defRPr sz="1300" b="0" i="0">
                <a:solidFill>
                  <a:schemeClr val="dk1"/>
                </a:solidFill>
                <a:latin typeface="Arial"/>
                <a:ea typeface="Arial"/>
                <a:cs typeface="Arial"/>
                <a:sym typeface="Arial"/>
              </a:defRPr>
            </a:lvl2pPr>
            <a:lvl3pPr marL="50165" marR="0" lvl="2" indent="0" algn="l">
              <a:lnSpc>
                <a:spcPct val="118076"/>
              </a:lnSpc>
              <a:spcBef>
                <a:spcPts val="0"/>
              </a:spcBef>
              <a:buNone/>
              <a:defRPr sz="1300" b="0" i="0">
                <a:solidFill>
                  <a:schemeClr val="dk1"/>
                </a:solidFill>
                <a:latin typeface="Arial"/>
                <a:ea typeface="Arial"/>
                <a:cs typeface="Arial"/>
                <a:sym typeface="Arial"/>
              </a:defRPr>
            </a:lvl3pPr>
            <a:lvl4pPr marL="50165" marR="0" lvl="3" indent="0" algn="l">
              <a:lnSpc>
                <a:spcPct val="118076"/>
              </a:lnSpc>
              <a:spcBef>
                <a:spcPts val="0"/>
              </a:spcBef>
              <a:buNone/>
              <a:defRPr sz="1300" b="0" i="0">
                <a:solidFill>
                  <a:schemeClr val="dk1"/>
                </a:solidFill>
                <a:latin typeface="Arial"/>
                <a:ea typeface="Arial"/>
                <a:cs typeface="Arial"/>
                <a:sym typeface="Arial"/>
              </a:defRPr>
            </a:lvl4pPr>
            <a:lvl5pPr marL="50165" marR="0" lvl="4" indent="0" algn="l">
              <a:lnSpc>
                <a:spcPct val="118076"/>
              </a:lnSpc>
              <a:spcBef>
                <a:spcPts val="0"/>
              </a:spcBef>
              <a:buNone/>
              <a:defRPr sz="1300" b="0" i="0">
                <a:solidFill>
                  <a:schemeClr val="dk1"/>
                </a:solidFill>
                <a:latin typeface="Arial"/>
                <a:ea typeface="Arial"/>
                <a:cs typeface="Arial"/>
                <a:sym typeface="Arial"/>
              </a:defRPr>
            </a:lvl5pPr>
            <a:lvl6pPr marL="50165" marR="0" lvl="5" indent="0" algn="l">
              <a:lnSpc>
                <a:spcPct val="118076"/>
              </a:lnSpc>
              <a:spcBef>
                <a:spcPts val="0"/>
              </a:spcBef>
              <a:buNone/>
              <a:defRPr sz="1300" b="0" i="0">
                <a:solidFill>
                  <a:schemeClr val="dk1"/>
                </a:solidFill>
                <a:latin typeface="Arial"/>
                <a:ea typeface="Arial"/>
                <a:cs typeface="Arial"/>
                <a:sym typeface="Arial"/>
              </a:defRPr>
            </a:lvl6pPr>
            <a:lvl7pPr marL="50165" marR="0" lvl="6" indent="0" algn="l">
              <a:lnSpc>
                <a:spcPct val="118076"/>
              </a:lnSpc>
              <a:spcBef>
                <a:spcPts val="0"/>
              </a:spcBef>
              <a:buNone/>
              <a:defRPr sz="1300" b="0" i="0">
                <a:solidFill>
                  <a:schemeClr val="dk1"/>
                </a:solidFill>
                <a:latin typeface="Arial"/>
                <a:ea typeface="Arial"/>
                <a:cs typeface="Arial"/>
                <a:sym typeface="Arial"/>
              </a:defRPr>
            </a:lvl7pPr>
            <a:lvl8pPr marL="50165" marR="0" lvl="7" indent="0" algn="l">
              <a:lnSpc>
                <a:spcPct val="118076"/>
              </a:lnSpc>
              <a:spcBef>
                <a:spcPts val="0"/>
              </a:spcBef>
              <a:buNone/>
              <a:defRPr sz="1300" b="0" i="0">
                <a:solidFill>
                  <a:schemeClr val="dk1"/>
                </a:solidFill>
                <a:latin typeface="Arial"/>
                <a:ea typeface="Arial"/>
                <a:cs typeface="Arial"/>
                <a:sym typeface="Arial"/>
              </a:defRPr>
            </a:lvl8pPr>
            <a:lvl9pPr marL="50165" marR="0" lvl="8" indent="0" algn="l">
              <a:lnSpc>
                <a:spcPct val="118076"/>
              </a:lnSpc>
              <a:spcBef>
                <a:spcPts val="0"/>
              </a:spcBef>
              <a:buNone/>
              <a:defRPr sz="1300" b="0" i="0">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37"/>
        <p:cNvGrpSpPr/>
        <p:nvPr/>
      </p:nvGrpSpPr>
      <p:grpSpPr>
        <a:xfrm>
          <a:off x="0" y="0"/>
          <a:ext cx="0" cy="0"/>
          <a:chOff x="0" y="0"/>
          <a:chExt cx="0" cy="0"/>
        </a:xfrm>
      </p:grpSpPr>
      <p:sp>
        <p:nvSpPr>
          <p:cNvPr id="38" name="Google Shape;38;p4"/>
          <p:cNvSpPr/>
          <p:nvPr/>
        </p:nvSpPr>
        <p:spPr>
          <a:xfrm>
            <a:off x="0" y="0"/>
            <a:ext cx="9143980" cy="685798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39;p4"/>
          <p:cNvSpPr/>
          <p:nvPr/>
        </p:nvSpPr>
        <p:spPr>
          <a:xfrm>
            <a:off x="0" y="152399"/>
            <a:ext cx="1447800" cy="1200785"/>
          </a:xfrm>
          <a:custGeom>
            <a:avLst/>
            <a:gdLst/>
            <a:ahLst/>
            <a:cxnLst/>
            <a:rect l="l" t="t" r="r" b="b"/>
            <a:pathLst>
              <a:path w="1447800" h="1200785" extrusionOk="0">
                <a:moveTo>
                  <a:pt x="1447797" y="1200327"/>
                </a:moveTo>
                <a:lnTo>
                  <a:pt x="0" y="1200327"/>
                </a:lnTo>
                <a:lnTo>
                  <a:pt x="0" y="0"/>
                </a:lnTo>
                <a:lnTo>
                  <a:pt x="1447797" y="0"/>
                </a:lnTo>
                <a:lnTo>
                  <a:pt x="1447797" y="120032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4"/>
          <p:cNvSpPr/>
          <p:nvPr/>
        </p:nvSpPr>
        <p:spPr>
          <a:xfrm>
            <a:off x="179695" y="138752"/>
            <a:ext cx="868722" cy="97199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4"/>
          <p:cNvSpPr/>
          <p:nvPr/>
        </p:nvSpPr>
        <p:spPr>
          <a:xfrm>
            <a:off x="2702619" y="103495"/>
            <a:ext cx="3240968" cy="99187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4"/>
          <p:cNvSpPr/>
          <p:nvPr/>
        </p:nvSpPr>
        <p:spPr>
          <a:xfrm>
            <a:off x="5923788" y="112055"/>
            <a:ext cx="3220193" cy="99508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4"/>
          <p:cNvSpPr/>
          <p:nvPr/>
        </p:nvSpPr>
        <p:spPr>
          <a:xfrm>
            <a:off x="1219197" y="102154"/>
            <a:ext cx="1619996" cy="98999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4"/>
          <p:cNvSpPr/>
          <p:nvPr/>
        </p:nvSpPr>
        <p:spPr>
          <a:xfrm>
            <a:off x="7530134" y="1600196"/>
            <a:ext cx="1600196" cy="512698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4"/>
          <p:cNvSpPr/>
          <p:nvPr/>
        </p:nvSpPr>
        <p:spPr>
          <a:xfrm>
            <a:off x="1523996" y="1581146"/>
            <a:ext cx="7620000" cy="36830"/>
          </a:xfrm>
          <a:custGeom>
            <a:avLst/>
            <a:gdLst/>
            <a:ahLst/>
            <a:cxnLst/>
            <a:rect l="l" t="t" r="r" b="b"/>
            <a:pathLst>
              <a:path w="7620000" h="36830" extrusionOk="0">
                <a:moveTo>
                  <a:pt x="7619984" y="36599"/>
                </a:moveTo>
                <a:lnTo>
                  <a:pt x="0" y="36599"/>
                </a:lnTo>
                <a:lnTo>
                  <a:pt x="0" y="0"/>
                </a:lnTo>
                <a:lnTo>
                  <a:pt x="7619984" y="0"/>
                </a:lnTo>
                <a:lnTo>
                  <a:pt x="7619984" y="36599"/>
                </a:lnTo>
                <a:close/>
              </a:path>
            </a:pathLst>
          </a:custGeom>
          <a:solidFill>
            <a:srgbClr val="33CC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4"/>
          <p:cNvSpPr txBox="1">
            <a:spLocks noGrp="1"/>
          </p:cNvSpPr>
          <p:nvPr>
            <p:ph type="ctrTitle"/>
          </p:nvPr>
        </p:nvSpPr>
        <p:spPr>
          <a:xfrm>
            <a:off x="75817" y="1156205"/>
            <a:ext cx="8992364" cy="39115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400" b="0" i="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a:lnSpc>
                <a:spcPct val="118076"/>
              </a:lnSpc>
              <a:spcBef>
                <a:spcPts val="0"/>
              </a:spcBef>
              <a:buNone/>
              <a:defRPr sz="1300" b="0" i="0">
                <a:solidFill>
                  <a:schemeClr val="dk1"/>
                </a:solidFill>
                <a:latin typeface="Arial"/>
                <a:ea typeface="Arial"/>
                <a:cs typeface="Arial"/>
                <a:sym typeface="Arial"/>
              </a:defRPr>
            </a:lvl1pPr>
            <a:lvl2pPr marL="50165" marR="0" lvl="1" indent="0" algn="l">
              <a:lnSpc>
                <a:spcPct val="118076"/>
              </a:lnSpc>
              <a:spcBef>
                <a:spcPts val="0"/>
              </a:spcBef>
              <a:buNone/>
              <a:defRPr sz="1300" b="0" i="0">
                <a:solidFill>
                  <a:schemeClr val="dk1"/>
                </a:solidFill>
                <a:latin typeface="Arial"/>
                <a:ea typeface="Arial"/>
                <a:cs typeface="Arial"/>
                <a:sym typeface="Arial"/>
              </a:defRPr>
            </a:lvl2pPr>
            <a:lvl3pPr marL="50165" marR="0" lvl="2" indent="0" algn="l">
              <a:lnSpc>
                <a:spcPct val="118076"/>
              </a:lnSpc>
              <a:spcBef>
                <a:spcPts val="0"/>
              </a:spcBef>
              <a:buNone/>
              <a:defRPr sz="1300" b="0" i="0">
                <a:solidFill>
                  <a:schemeClr val="dk1"/>
                </a:solidFill>
                <a:latin typeface="Arial"/>
                <a:ea typeface="Arial"/>
                <a:cs typeface="Arial"/>
                <a:sym typeface="Arial"/>
              </a:defRPr>
            </a:lvl3pPr>
            <a:lvl4pPr marL="50165" marR="0" lvl="3" indent="0" algn="l">
              <a:lnSpc>
                <a:spcPct val="118076"/>
              </a:lnSpc>
              <a:spcBef>
                <a:spcPts val="0"/>
              </a:spcBef>
              <a:buNone/>
              <a:defRPr sz="1300" b="0" i="0">
                <a:solidFill>
                  <a:schemeClr val="dk1"/>
                </a:solidFill>
                <a:latin typeface="Arial"/>
                <a:ea typeface="Arial"/>
                <a:cs typeface="Arial"/>
                <a:sym typeface="Arial"/>
              </a:defRPr>
            </a:lvl4pPr>
            <a:lvl5pPr marL="50165" marR="0" lvl="4" indent="0" algn="l">
              <a:lnSpc>
                <a:spcPct val="118076"/>
              </a:lnSpc>
              <a:spcBef>
                <a:spcPts val="0"/>
              </a:spcBef>
              <a:buNone/>
              <a:defRPr sz="1300" b="0" i="0">
                <a:solidFill>
                  <a:schemeClr val="dk1"/>
                </a:solidFill>
                <a:latin typeface="Arial"/>
                <a:ea typeface="Arial"/>
                <a:cs typeface="Arial"/>
                <a:sym typeface="Arial"/>
              </a:defRPr>
            </a:lvl5pPr>
            <a:lvl6pPr marL="50165" marR="0" lvl="5" indent="0" algn="l">
              <a:lnSpc>
                <a:spcPct val="118076"/>
              </a:lnSpc>
              <a:spcBef>
                <a:spcPts val="0"/>
              </a:spcBef>
              <a:buNone/>
              <a:defRPr sz="1300" b="0" i="0">
                <a:solidFill>
                  <a:schemeClr val="dk1"/>
                </a:solidFill>
                <a:latin typeface="Arial"/>
                <a:ea typeface="Arial"/>
                <a:cs typeface="Arial"/>
                <a:sym typeface="Arial"/>
              </a:defRPr>
            </a:lvl6pPr>
            <a:lvl7pPr marL="50165" marR="0" lvl="6" indent="0" algn="l">
              <a:lnSpc>
                <a:spcPct val="118076"/>
              </a:lnSpc>
              <a:spcBef>
                <a:spcPts val="0"/>
              </a:spcBef>
              <a:buNone/>
              <a:defRPr sz="1300" b="0" i="0">
                <a:solidFill>
                  <a:schemeClr val="dk1"/>
                </a:solidFill>
                <a:latin typeface="Arial"/>
                <a:ea typeface="Arial"/>
                <a:cs typeface="Arial"/>
                <a:sym typeface="Arial"/>
              </a:defRPr>
            </a:lvl7pPr>
            <a:lvl8pPr marL="50165" marR="0" lvl="7" indent="0" algn="l">
              <a:lnSpc>
                <a:spcPct val="118076"/>
              </a:lnSpc>
              <a:spcBef>
                <a:spcPts val="0"/>
              </a:spcBef>
              <a:buNone/>
              <a:defRPr sz="1300" b="0" i="0">
                <a:solidFill>
                  <a:schemeClr val="dk1"/>
                </a:solidFill>
                <a:latin typeface="Arial"/>
                <a:ea typeface="Arial"/>
                <a:cs typeface="Arial"/>
                <a:sym typeface="Arial"/>
              </a:defRPr>
            </a:lvl8pPr>
            <a:lvl9pPr marL="50165" marR="0" lvl="8" indent="0" algn="l">
              <a:lnSpc>
                <a:spcPct val="118076"/>
              </a:lnSpc>
              <a:spcBef>
                <a:spcPts val="0"/>
              </a:spcBef>
              <a:buNone/>
              <a:defRPr sz="1300" b="0" i="0">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2372393" y="1156205"/>
            <a:ext cx="6689725" cy="39115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400" b="0" i="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5"/>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a:lnSpc>
                <a:spcPct val="118076"/>
              </a:lnSpc>
              <a:spcBef>
                <a:spcPts val="0"/>
              </a:spcBef>
              <a:buNone/>
              <a:defRPr sz="1300" b="0" i="0">
                <a:solidFill>
                  <a:schemeClr val="dk1"/>
                </a:solidFill>
                <a:latin typeface="Arial"/>
                <a:ea typeface="Arial"/>
                <a:cs typeface="Arial"/>
                <a:sym typeface="Arial"/>
              </a:defRPr>
            </a:lvl1pPr>
            <a:lvl2pPr marL="50165" marR="0" lvl="1" indent="0" algn="l">
              <a:lnSpc>
                <a:spcPct val="118076"/>
              </a:lnSpc>
              <a:spcBef>
                <a:spcPts val="0"/>
              </a:spcBef>
              <a:buNone/>
              <a:defRPr sz="1300" b="0" i="0">
                <a:solidFill>
                  <a:schemeClr val="dk1"/>
                </a:solidFill>
                <a:latin typeface="Arial"/>
                <a:ea typeface="Arial"/>
                <a:cs typeface="Arial"/>
                <a:sym typeface="Arial"/>
              </a:defRPr>
            </a:lvl2pPr>
            <a:lvl3pPr marL="50165" marR="0" lvl="2" indent="0" algn="l">
              <a:lnSpc>
                <a:spcPct val="118076"/>
              </a:lnSpc>
              <a:spcBef>
                <a:spcPts val="0"/>
              </a:spcBef>
              <a:buNone/>
              <a:defRPr sz="1300" b="0" i="0">
                <a:solidFill>
                  <a:schemeClr val="dk1"/>
                </a:solidFill>
                <a:latin typeface="Arial"/>
                <a:ea typeface="Arial"/>
                <a:cs typeface="Arial"/>
                <a:sym typeface="Arial"/>
              </a:defRPr>
            </a:lvl3pPr>
            <a:lvl4pPr marL="50165" marR="0" lvl="3" indent="0" algn="l">
              <a:lnSpc>
                <a:spcPct val="118076"/>
              </a:lnSpc>
              <a:spcBef>
                <a:spcPts val="0"/>
              </a:spcBef>
              <a:buNone/>
              <a:defRPr sz="1300" b="0" i="0">
                <a:solidFill>
                  <a:schemeClr val="dk1"/>
                </a:solidFill>
                <a:latin typeface="Arial"/>
                <a:ea typeface="Arial"/>
                <a:cs typeface="Arial"/>
                <a:sym typeface="Arial"/>
              </a:defRPr>
            </a:lvl4pPr>
            <a:lvl5pPr marL="50165" marR="0" lvl="4" indent="0" algn="l">
              <a:lnSpc>
                <a:spcPct val="118076"/>
              </a:lnSpc>
              <a:spcBef>
                <a:spcPts val="0"/>
              </a:spcBef>
              <a:buNone/>
              <a:defRPr sz="1300" b="0" i="0">
                <a:solidFill>
                  <a:schemeClr val="dk1"/>
                </a:solidFill>
                <a:latin typeface="Arial"/>
                <a:ea typeface="Arial"/>
                <a:cs typeface="Arial"/>
                <a:sym typeface="Arial"/>
              </a:defRPr>
            </a:lvl5pPr>
            <a:lvl6pPr marL="50165" marR="0" lvl="5" indent="0" algn="l">
              <a:lnSpc>
                <a:spcPct val="118076"/>
              </a:lnSpc>
              <a:spcBef>
                <a:spcPts val="0"/>
              </a:spcBef>
              <a:buNone/>
              <a:defRPr sz="1300" b="0" i="0">
                <a:solidFill>
                  <a:schemeClr val="dk1"/>
                </a:solidFill>
                <a:latin typeface="Arial"/>
                <a:ea typeface="Arial"/>
                <a:cs typeface="Arial"/>
                <a:sym typeface="Arial"/>
              </a:defRPr>
            </a:lvl6pPr>
            <a:lvl7pPr marL="50165" marR="0" lvl="6" indent="0" algn="l">
              <a:lnSpc>
                <a:spcPct val="118076"/>
              </a:lnSpc>
              <a:spcBef>
                <a:spcPts val="0"/>
              </a:spcBef>
              <a:buNone/>
              <a:defRPr sz="1300" b="0" i="0">
                <a:solidFill>
                  <a:schemeClr val="dk1"/>
                </a:solidFill>
                <a:latin typeface="Arial"/>
                <a:ea typeface="Arial"/>
                <a:cs typeface="Arial"/>
                <a:sym typeface="Arial"/>
              </a:defRPr>
            </a:lvl7pPr>
            <a:lvl8pPr marL="50165" marR="0" lvl="7" indent="0" algn="l">
              <a:lnSpc>
                <a:spcPct val="118076"/>
              </a:lnSpc>
              <a:spcBef>
                <a:spcPts val="0"/>
              </a:spcBef>
              <a:buNone/>
              <a:defRPr sz="1300" b="0" i="0">
                <a:solidFill>
                  <a:schemeClr val="dk1"/>
                </a:solidFill>
                <a:latin typeface="Arial"/>
                <a:ea typeface="Arial"/>
                <a:cs typeface="Arial"/>
                <a:sym typeface="Arial"/>
              </a:defRPr>
            </a:lvl8pPr>
            <a:lvl9pPr marL="50165" marR="0" lvl="8" indent="0" algn="l">
              <a:lnSpc>
                <a:spcPct val="118076"/>
              </a:lnSpc>
              <a:spcBef>
                <a:spcPts val="0"/>
              </a:spcBef>
              <a:buNone/>
              <a:defRPr sz="1300" b="0" i="0">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8"/>
        <p:cNvGrpSpPr/>
        <p:nvPr/>
      </p:nvGrpSpPr>
      <p:grpSpPr>
        <a:xfrm>
          <a:off x="0" y="0"/>
          <a:ext cx="0" cy="0"/>
          <a:chOff x="0" y="0"/>
          <a:chExt cx="0" cy="0"/>
        </a:xfrm>
      </p:grpSpPr>
      <p:sp>
        <p:nvSpPr>
          <p:cNvPr id="59" name="Google Shape;59;p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a:lnSpc>
                <a:spcPct val="118076"/>
              </a:lnSpc>
              <a:spcBef>
                <a:spcPts val="0"/>
              </a:spcBef>
              <a:buNone/>
              <a:defRPr sz="1300" b="0" i="0">
                <a:solidFill>
                  <a:schemeClr val="dk1"/>
                </a:solidFill>
                <a:latin typeface="Arial"/>
                <a:ea typeface="Arial"/>
                <a:cs typeface="Arial"/>
                <a:sym typeface="Arial"/>
              </a:defRPr>
            </a:lvl1pPr>
            <a:lvl2pPr marL="50165" marR="0" lvl="1" indent="0" algn="l">
              <a:lnSpc>
                <a:spcPct val="118076"/>
              </a:lnSpc>
              <a:spcBef>
                <a:spcPts val="0"/>
              </a:spcBef>
              <a:buNone/>
              <a:defRPr sz="1300" b="0" i="0">
                <a:solidFill>
                  <a:schemeClr val="dk1"/>
                </a:solidFill>
                <a:latin typeface="Arial"/>
                <a:ea typeface="Arial"/>
                <a:cs typeface="Arial"/>
                <a:sym typeface="Arial"/>
              </a:defRPr>
            </a:lvl2pPr>
            <a:lvl3pPr marL="50165" marR="0" lvl="2" indent="0" algn="l">
              <a:lnSpc>
                <a:spcPct val="118076"/>
              </a:lnSpc>
              <a:spcBef>
                <a:spcPts val="0"/>
              </a:spcBef>
              <a:buNone/>
              <a:defRPr sz="1300" b="0" i="0">
                <a:solidFill>
                  <a:schemeClr val="dk1"/>
                </a:solidFill>
                <a:latin typeface="Arial"/>
                <a:ea typeface="Arial"/>
                <a:cs typeface="Arial"/>
                <a:sym typeface="Arial"/>
              </a:defRPr>
            </a:lvl3pPr>
            <a:lvl4pPr marL="50165" marR="0" lvl="3" indent="0" algn="l">
              <a:lnSpc>
                <a:spcPct val="118076"/>
              </a:lnSpc>
              <a:spcBef>
                <a:spcPts val="0"/>
              </a:spcBef>
              <a:buNone/>
              <a:defRPr sz="1300" b="0" i="0">
                <a:solidFill>
                  <a:schemeClr val="dk1"/>
                </a:solidFill>
                <a:latin typeface="Arial"/>
                <a:ea typeface="Arial"/>
                <a:cs typeface="Arial"/>
                <a:sym typeface="Arial"/>
              </a:defRPr>
            </a:lvl4pPr>
            <a:lvl5pPr marL="50165" marR="0" lvl="4" indent="0" algn="l">
              <a:lnSpc>
                <a:spcPct val="118076"/>
              </a:lnSpc>
              <a:spcBef>
                <a:spcPts val="0"/>
              </a:spcBef>
              <a:buNone/>
              <a:defRPr sz="1300" b="0" i="0">
                <a:solidFill>
                  <a:schemeClr val="dk1"/>
                </a:solidFill>
                <a:latin typeface="Arial"/>
                <a:ea typeface="Arial"/>
                <a:cs typeface="Arial"/>
                <a:sym typeface="Arial"/>
              </a:defRPr>
            </a:lvl5pPr>
            <a:lvl6pPr marL="50165" marR="0" lvl="5" indent="0" algn="l">
              <a:lnSpc>
                <a:spcPct val="118076"/>
              </a:lnSpc>
              <a:spcBef>
                <a:spcPts val="0"/>
              </a:spcBef>
              <a:buNone/>
              <a:defRPr sz="1300" b="0" i="0">
                <a:solidFill>
                  <a:schemeClr val="dk1"/>
                </a:solidFill>
                <a:latin typeface="Arial"/>
                <a:ea typeface="Arial"/>
                <a:cs typeface="Arial"/>
                <a:sym typeface="Arial"/>
              </a:defRPr>
            </a:lvl6pPr>
            <a:lvl7pPr marL="50165" marR="0" lvl="6" indent="0" algn="l">
              <a:lnSpc>
                <a:spcPct val="118076"/>
              </a:lnSpc>
              <a:spcBef>
                <a:spcPts val="0"/>
              </a:spcBef>
              <a:buNone/>
              <a:defRPr sz="1300" b="0" i="0">
                <a:solidFill>
                  <a:schemeClr val="dk1"/>
                </a:solidFill>
                <a:latin typeface="Arial"/>
                <a:ea typeface="Arial"/>
                <a:cs typeface="Arial"/>
                <a:sym typeface="Arial"/>
              </a:defRPr>
            </a:lvl7pPr>
            <a:lvl8pPr marL="50165" marR="0" lvl="7" indent="0" algn="l">
              <a:lnSpc>
                <a:spcPct val="118076"/>
              </a:lnSpc>
              <a:spcBef>
                <a:spcPts val="0"/>
              </a:spcBef>
              <a:buNone/>
              <a:defRPr sz="1300" b="0" i="0">
                <a:solidFill>
                  <a:schemeClr val="dk1"/>
                </a:solidFill>
                <a:latin typeface="Arial"/>
                <a:ea typeface="Arial"/>
                <a:cs typeface="Arial"/>
                <a:sym typeface="Arial"/>
              </a:defRPr>
            </a:lvl8pPr>
            <a:lvl9pPr marL="50165" marR="0" lvl="8" indent="0" algn="l">
              <a:lnSpc>
                <a:spcPct val="118076"/>
              </a:lnSpc>
              <a:spcBef>
                <a:spcPts val="0"/>
              </a:spcBef>
              <a:buNone/>
              <a:defRPr sz="1300" b="0" i="0">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jp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3980" cy="6857986"/>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0" y="152399"/>
            <a:ext cx="1447800" cy="1200785"/>
          </a:xfrm>
          <a:custGeom>
            <a:avLst/>
            <a:gdLst/>
            <a:ahLst/>
            <a:cxnLst/>
            <a:rect l="l" t="t" r="r" b="b"/>
            <a:pathLst>
              <a:path w="1447800" h="1200785" extrusionOk="0">
                <a:moveTo>
                  <a:pt x="1447797" y="1200327"/>
                </a:moveTo>
                <a:lnTo>
                  <a:pt x="0" y="1200327"/>
                </a:lnTo>
                <a:lnTo>
                  <a:pt x="0" y="0"/>
                </a:lnTo>
                <a:lnTo>
                  <a:pt x="1447797" y="0"/>
                </a:lnTo>
                <a:lnTo>
                  <a:pt x="1447797" y="120032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
          <p:cNvSpPr/>
          <p:nvPr/>
        </p:nvSpPr>
        <p:spPr>
          <a:xfrm>
            <a:off x="179695" y="138752"/>
            <a:ext cx="868722" cy="97199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
          <p:cNvSpPr/>
          <p:nvPr/>
        </p:nvSpPr>
        <p:spPr>
          <a:xfrm>
            <a:off x="2702619" y="103495"/>
            <a:ext cx="3240968" cy="991877"/>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
          <p:cNvSpPr/>
          <p:nvPr/>
        </p:nvSpPr>
        <p:spPr>
          <a:xfrm>
            <a:off x="5923788" y="112055"/>
            <a:ext cx="3220193" cy="99508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1219197" y="102154"/>
            <a:ext cx="1619996" cy="989998"/>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7530134" y="1600196"/>
            <a:ext cx="1600196" cy="5126989"/>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txBox="1">
            <a:spLocks noGrp="1"/>
          </p:cNvSpPr>
          <p:nvPr>
            <p:ph type="title"/>
          </p:nvPr>
        </p:nvSpPr>
        <p:spPr>
          <a:xfrm>
            <a:off x="2372393" y="1156205"/>
            <a:ext cx="6689725" cy="391159"/>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2400" b="0" i="0" u="none" strike="noStrike" cap="none">
                <a:solidFill>
                  <a:srgbClr val="FF000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
          <p:cNvSpPr txBox="1">
            <a:spLocks noGrp="1"/>
          </p:cNvSpPr>
          <p:nvPr>
            <p:ph type="body" idx="1"/>
          </p:nvPr>
        </p:nvSpPr>
        <p:spPr>
          <a:xfrm>
            <a:off x="163549" y="1523241"/>
            <a:ext cx="7131684" cy="462597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solidFill>
                  <a:srgbClr val="0033CC"/>
                </a:solidFill>
                <a:latin typeface="Trebuchet MS"/>
                <a:ea typeface="Trebuchet MS"/>
                <a:cs typeface="Trebuchet MS"/>
                <a:sym typeface="Trebuchet MS"/>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rtl="0">
              <a:lnSpc>
                <a:spcPct val="118076"/>
              </a:lnSpc>
              <a:spcBef>
                <a:spcPts val="0"/>
              </a:spcBef>
              <a:buNone/>
              <a:defRPr sz="1300" b="0" i="0" u="none">
                <a:solidFill>
                  <a:schemeClr val="dk1"/>
                </a:solidFill>
                <a:latin typeface="Arial"/>
                <a:ea typeface="Arial"/>
                <a:cs typeface="Arial"/>
                <a:sym typeface="Arial"/>
              </a:defRPr>
            </a:lvl1pPr>
            <a:lvl2pPr marL="50165" marR="0" lvl="1" indent="0" algn="l" rtl="0">
              <a:lnSpc>
                <a:spcPct val="118076"/>
              </a:lnSpc>
              <a:spcBef>
                <a:spcPts val="0"/>
              </a:spcBef>
              <a:buNone/>
              <a:defRPr sz="1300" b="0" i="0" u="none">
                <a:solidFill>
                  <a:schemeClr val="dk1"/>
                </a:solidFill>
                <a:latin typeface="Arial"/>
                <a:ea typeface="Arial"/>
                <a:cs typeface="Arial"/>
                <a:sym typeface="Arial"/>
              </a:defRPr>
            </a:lvl2pPr>
            <a:lvl3pPr marL="50165" marR="0" lvl="2" indent="0" algn="l" rtl="0">
              <a:lnSpc>
                <a:spcPct val="118076"/>
              </a:lnSpc>
              <a:spcBef>
                <a:spcPts val="0"/>
              </a:spcBef>
              <a:buNone/>
              <a:defRPr sz="1300" b="0" i="0" u="none">
                <a:solidFill>
                  <a:schemeClr val="dk1"/>
                </a:solidFill>
                <a:latin typeface="Arial"/>
                <a:ea typeface="Arial"/>
                <a:cs typeface="Arial"/>
                <a:sym typeface="Arial"/>
              </a:defRPr>
            </a:lvl3pPr>
            <a:lvl4pPr marL="50165" marR="0" lvl="3" indent="0" algn="l" rtl="0">
              <a:lnSpc>
                <a:spcPct val="118076"/>
              </a:lnSpc>
              <a:spcBef>
                <a:spcPts val="0"/>
              </a:spcBef>
              <a:buNone/>
              <a:defRPr sz="1300" b="0" i="0" u="none">
                <a:solidFill>
                  <a:schemeClr val="dk1"/>
                </a:solidFill>
                <a:latin typeface="Arial"/>
                <a:ea typeface="Arial"/>
                <a:cs typeface="Arial"/>
                <a:sym typeface="Arial"/>
              </a:defRPr>
            </a:lvl4pPr>
            <a:lvl5pPr marL="50165" marR="0" lvl="4" indent="0" algn="l" rtl="0">
              <a:lnSpc>
                <a:spcPct val="118076"/>
              </a:lnSpc>
              <a:spcBef>
                <a:spcPts val="0"/>
              </a:spcBef>
              <a:buNone/>
              <a:defRPr sz="1300" b="0" i="0" u="none">
                <a:solidFill>
                  <a:schemeClr val="dk1"/>
                </a:solidFill>
                <a:latin typeface="Arial"/>
                <a:ea typeface="Arial"/>
                <a:cs typeface="Arial"/>
                <a:sym typeface="Arial"/>
              </a:defRPr>
            </a:lvl5pPr>
            <a:lvl6pPr marL="50165" marR="0" lvl="5" indent="0" algn="l" rtl="0">
              <a:lnSpc>
                <a:spcPct val="118076"/>
              </a:lnSpc>
              <a:spcBef>
                <a:spcPts val="0"/>
              </a:spcBef>
              <a:buNone/>
              <a:defRPr sz="1300" b="0" i="0" u="none">
                <a:solidFill>
                  <a:schemeClr val="dk1"/>
                </a:solidFill>
                <a:latin typeface="Arial"/>
                <a:ea typeface="Arial"/>
                <a:cs typeface="Arial"/>
                <a:sym typeface="Arial"/>
              </a:defRPr>
            </a:lvl6pPr>
            <a:lvl7pPr marL="50165" marR="0" lvl="6" indent="0" algn="l" rtl="0">
              <a:lnSpc>
                <a:spcPct val="118076"/>
              </a:lnSpc>
              <a:spcBef>
                <a:spcPts val="0"/>
              </a:spcBef>
              <a:buNone/>
              <a:defRPr sz="1300" b="0" i="0" u="none">
                <a:solidFill>
                  <a:schemeClr val="dk1"/>
                </a:solidFill>
                <a:latin typeface="Arial"/>
                <a:ea typeface="Arial"/>
                <a:cs typeface="Arial"/>
                <a:sym typeface="Arial"/>
              </a:defRPr>
            </a:lvl7pPr>
            <a:lvl8pPr marL="50165" marR="0" lvl="7" indent="0" algn="l" rtl="0">
              <a:lnSpc>
                <a:spcPct val="118076"/>
              </a:lnSpc>
              <a:spcBef>
                <a:spcPts val="0"/>
              </a:spcBef>
              <a:buNone/>
              <a:defRPr sz="1300" b="0" i="0" u="none">
                <a:solidFill>
                  <a:schemeClr val="dk1"/>
                </a:solidFill>
                <a:latin typeface="Arial"/>
                <a:ea typeface="Arial"/>
                <a:cs typeface="Arial"/>
                <a:sym typeface="Arial"/>
              </a:defRPr>
            </a:lvl8pPr>
            <a:lvl9pPr marL="50165" marR="0" lvl="8" indent="0" algn="l" rtl="0">
              <a:lnSpc>
                <a:spcPct val="118076"/>
              </a:lnSpc>
              <a:spcBef>
                <a:spcPts val="0"/>
              </a:spcBef>
              <a:buNone/>
              <a:defRPr sz="1300" b="0" i="0" u="none">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grpSp>
        <p:nvGrpSpPr>
          <p:cNvPr id="66" name="Google Shape;66;p7"/>
          <p:cNvGrpSpPr/>
          <p:nvPr/>
        </p:nvGrpSpPr>
        <p:grpSpPr>
          <a:xfrm>
            <a:off x="0" y="0"/>
            <a:ext cx="9143981" cy="6857986"/>
            <a:chOff x="0" y="0"/>
            <a:chExt cx="9143981" cy="6857986"/>
          </a:xfrm>
        </p:grpSpPr>
        <p:sp>
          <p:nvSpPr>
            <p:cNvPr id="67" name="Google Shape;67;p7"/>
            <p:cNvSpPr/>
            <p:nvPr/>
          </p:nvSpPr>
          <p:spPr>
            <a:xfrm>
              <a:off x="0" y="0"/>
              <a:ext cx="9143980" cy="685798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7"/>
            <p:cNvSpPr/>
            <p:nvPr/>
          </p:nvSpPr>
          <p:spPr>
            <a:xfrm>
              <a:off x="0" y="152399"/>
              <a:ext cx="1447800" cy="1200785"/>
            </a:xfrm>
            <a:custGeom>
              <a:avLst/>
              <a:gdLst/>
              <a:ahLst/>
              <a:cxnLst/>
              <a:rect l="l" t="t" r="r" b="b"/>
              <a:pathLst>
                <a:path w="1447800" h="1200785" extrusionOk="0">
                  <a:moveTo>
                    <a:pt x="1447797" y="1200327"/>
                  </a:moveTo>
                  <a:lnTo>
                    <a:pt x="0" y="1200327"/>
                  </a:lnTo>
                  <a:lnTo>
                    <a:pt x="0" y="0"/>
                  </a:lnTo>
                  <a:lnTo>
                    <a:pt x="1447797" y="0"/>
                  </a:lnTo>
                  <a:lnTo>
                    <a:pt x="1447797" y="120032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7"/>
            <p:cNvSpPr/>
            <p:nvPr/>
          </p:nvSpPr>
          <p:spPr>
            <a:xfrm>
              <a:off x="179695" y="138752"/>
              <a:ext cx="868722" cy="97199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7"/>
            <p:cNvSpPr/>
            <p:nvPr/>
          </p:nvSpPr>
          <p:spPr>
            <a:xfrm>
              <a:off x="2702619" y="103495"/>
              <a:ext cx="3240968" cy="99187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7"/>
            <p:cNvSpPr/>
            <p:nvPr/>
          </p:nvSpPr>
          <p:spPr>
            <a:xfrm>
              <a:off x="5923788" y="112055"/>
              <a:ext cx="3220193" cy="99508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7"/>
            <p:cNvSpPr/>
            <p:nvPr/>
          </p:nvSpPr>
          <p:spPr>
            <a:xfrm>
              <a:off x="1219197" y="102154"/>
              <a:ext cx="1619996" cy="98999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7"/>
            <p:cNvSpPr/>
            <p:nvPr/>
          </p:nvSpPr>
          <p:spPr>
            <a:xfrm>
              <a:off x="7530134" y="1600196"/>
              <a:ext cx="1600196" cy="5126989"/>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4" name="Google Shape;74;p7"/>
          <p:cNvSpPr txBox="1">
            <a:spLocks noGrp="1"/>
          </p:cNvSpPr>
          <p:nvPr>
            <p:ph type="title"/>
          </p:nvPr>
        </p:nvSpPr>
        <p:spPr>
          <a:xfrm>
            <a:off x="484424" y="1547323"/>
            <a:ext cx="5659800" cy="964500"/>
          </a:xfrm>
          <a:prstGeom prst="rect">
            <a:avLst/>
          </a:prstGeom>
          <a:noFill/>
          <a:ln>
            <a:noFill/>
          </a:ln>
        </p:spPr>
        <p:txBody>
          <a:bodyPr spcFirstLastPara="1" wrap="square" lIns="0" tIns="12700" rIns="0" bIns="0" anchor="t" anchorCtr="0">
            <a:noAutofit/>
          </a:bodyPr>
          <a:lstStyle/>
          <a:p>
            <a:pPr marL="96520" lvl="0" indent="0" algn="l" rtl="0">
              <a:lnSpc>
                <a:spcPct val="100000"/>
              </a:lnSpc>
              <a:spcBef>
                <a:spcPts val="0"/>
              </a:spcBef>
              <a:spcAft>
                <a:spcPts val="0"/>
              </a:spcAft>
              <a:buNone/>
            </a:pPr>
            <a:r>
              <a:rPr lang="en-US" sz="3600"/>
              <a:t>Project Presentation</a:t>
            </a:r>
            <a:endParaRPr sz="3600"/>
          </a:p>
          <a:p>
            <a:pPr marL="12700" lvl="0" indent="0" algn="l" rtl="0">
              <a:lnSpc>
                <a:spcPct val="100000"/>
              </a:lnSpc>
              <a:spcBef>
                <a:spcPts val="70"/>
              </a:spcBef>
              <a:spcAft>
                <a:spcPts val="0"/>
              </a:spcAft>
              <a:buNone/>
            </a:pPr>
            <a:r>
              <a:rPr lang="en-US" sz="2500"/>
              <a:t>(Final - ESA)</a:t>
            </a:r>
            <a:endParaRPr sz="2500"/>
          </a:p>
        </p:txBody>
      </p:sp>
      <p:sp>
        <p:nvSpPr>
          <p:cNvPr id="75" name="Google Shape;75;p7"/>
          <p:cNvSpPr txBox="1"/>
          <p:nvPr/>
        </p:nvSpPr>
        <p:spPr>
          <a:xfrm>
            <a:off x="8889847" y="6415182"/>
            <a:ext cx="168275" cy="210185"/>
          </a:xfrm>
          <a:prstGeom prst="rect">
            <a:avLst/>
          </a:prstGeom>
          <a:noFill/>
          <a:ln>
            <a:noFill/>
          </a:ln>
        </p:spPr>
        <p:txBody>
          <a:bodyPr spcFirstLastPara="1" wrap="square" lIns="0" tIns="0" rIns="0" bIns="0" anchor="t" anchorCtr="0">
            <a:noAutofit/>
          </a:bodyPr>
          <a:lstStyle/>
          <a:p>
            <a:pPr marL="38100" marR="0" lvl="0" indent="0" algn="l" rtl="0">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1</a:t>
            </a:fld>
            <a:endParaRPr sz="1300">
              <a:solidFill>
                <a:schemeClr val="dk1"/>
              </a:solidFill>
              <a:latin typeface="Arial"/>
              <a:ea typeface="Arial"/>
              <a:cs typeface="Arial"/>
              <a:sym typeface="Arial"/>
            </a:endParaRPr>
          </a:p>
        </p:txBody>
      </p:sp>
      <p:sp>
        <p:nvSpPr>
          <p:cNvPr id="76" name="Google Shape;76;p7"/>
          <p:cNvSpPr txBox="1"/>
          <p:nvPr/>
        </p:nvSpPr>
        <p:spPr>
          <a:xfrm>
            <a:off x="484424" y="3096669"/>
            <a:ext cx="1597800" cy="320700"/>
          </a:xfrm>
          <a:prstGeom prst="rect">
            <a:avLst/>
          </a:prstGeom>
          <a:noFill/>
          <a:ln>
            <a:noFill/>
          </a:ln>
        </p:spPr>
        <p:txBody>
          <a:bodyPr spcFirstLastPara="1" wrap="square" lIns="0" tIns="12700" rIns="0" bIns="0" anchor="t" anchorCtr="0">
            <a:noAutofit/>
          </a:bodyPr>
          <a:lstStyle/>
          <a:p>
            <a:pPr marL="12700" marR="5080" lvl="0" indent="0" algn="l" rtl="0">
              <a:lnSpc>
                <a:spcPct val="100000"/>
              </a:lnSpc>
              <a:spcBef>
                <a:spcPts val="0"/>
              </a:spcBef>
              <a:spcAft>
                <a:spcPts val="0"/>
              </a:spcAft>
              <a:buNone/>
            </a:pPr>
            <a:r>
              <a:rPr lang="en-US" sz="2000">
                <a:solidFill>
                  <a:srgbClr val="0033CC"/>
                </a:solidFill>
                <a:latin typeface="Trebuchet MS"/>
                <a:ea typeface="Trebuchet MS"/>
                <a:cs typeface="Trebuchet MS"/>
                <a:sym typeface="Trebuchet MS"/>
              </a:rPr>
              <a:t>Project Title</a:t>
            </a:r>
            <a:endParaRPr sz="2000">
              <a:solidFill>
                <a:schemeClr val="dk1"/>
              </a:solidFill>
              <a:latin typeface="Trebuchet MS"/>
              <a:ea typeface="Trebuchet MS"/>
              <a:cs typeface="Trebuchet MS"/>
              <a:sym typeface="Trebuchet MS"/>
            </a:endParaRPr>
          </a:p>
        </p:txBody>
      </p:sp>
      <p:sp>
        <p:nvSpPr>
          <p:cNvPr id="77" name="Google Shape;77;p7"/>
          <p:cNvSpPr txBox="1"/>
          <p:nvPr/>
        </p:nvSpPr>
        <p:spPr>
          <a:xfrm>
            <a:off x="2155725" y="3066984"/>
            <a:ext cx="3988500" cy="380100"/>
          </a:xfrm>
          <a:prstGeom prst="rect">
            <a:avLst/>
          </a:prstGeom>
          <a:noFill/>
          <a:ln>
            <a:noFill/>
          </a:ln>
        </p:spPr>
        <p:txBody>
          <a:bodyPr spcFirstLastPara="1" wrap="square" lIns="0" tIns="12700" rIns="0" bIns="0" anchor="t" anchorCtr="0">
            <a:noAutofit/>
          </a:bodyPr>
          <a:lstStyle/>
          <a:p>
            <a:pPr marL="13334" marR="0" lvl="0" indent="0" algn="l" rtl="0">
              <a:lnSpc>
                <a:spcPct val="100000"/>
              </a:lnSpc>
              <a:spcBef>
                <a:spcPts val="0"/>
              </a:spcBef>
              <a:spcAft>
                <a:spcPts val="0"/>
              </a:spcAft>
              <a:buNone/>
            </a:pPr>
            <a:r>
              <a:rPr lang="en-US" sz="2000">
                <a:solidFill>
                  <a:srgbClr val="0033CC"/>
                </a:solidFill>
                <a:latin typeface="Trebuchet MS"/>
                <a:ea typeface="Trebuchet MS"/>
                <a:cs typeface="Trebuchet MS"/>
                <a:sym typeface="Trebuchet MS"/>
              </a:rPr>
              <a:t>: </a:t>
            </a:r>
            <a:r>
              <a:rPr lang="en-US" sz="2400">
                <a:solidFill>
                  <a:srgbClr val="0033CC"/>
                </a:solidFill>
                <a:latin typeface="Trebuchet MS"/>
                <a:ea typeface="Trebuchet MS"/>
                <a:cs typeface="Trebuchet MS"/>
                <a:sym typeface="Trebuchet MS"/>
              </a:rPr>
              <a:t>MUSIC GENERATION</a:t>
            </a:r>
            <a:r>
              <a:rPr lang="en-US" sz="2000">
                <a:solidFill>
                  <a:srgbClr val="0033CC"/>
                </a:solidFill>
                <a:latin typeface="Trebuchet MS"/>
                <a:ea typeface="Trebuchet MS"/>
                <a:cs typeface="Trebuchet MS"/>
                <a:sym typeface="Trebuchet MS"/>
              </a:rPr>
              <a:t>	</a:t>
            </a:r>
            <a:endParaRPr sz="2000">
              <a:solidFill>
                <a:schemeClr val="dk1"/>
              </a:solidFill>
              <a:latin typeface="Trebuchet MS"/>
              <a:ea typeface="Trebuchet MS"/>
              <a:cs typeface="Trebuchet MS"/>
              <a:sym typeface="Trebuchet MS"/>
            </a:endParaRPr>
          </a:p>
          <a:p>
            <a:pPr marL="12700" marR="0" lvl="0" indent="0" algn="l" rtl="0">
              <a:lnSpc>
                <a:spcPct val="100000"/>
              </a:lnSpc>
              <a:spcBef>
                <a:spcPts val="0"/>
              </a:spcBef>
              <a:spcAft>
                <a:spcPts val="0"/>
              </a:spcAft>
              <a:buNone/>
            </a:pPr>
            <a:endParaRPr sz="2000">
              <a:solidFill>
                <a:schemeClr val="dk1"/>
              </a:solidFill>
              <a:latin typeface="Trebuchet MS"/>
              <a:ea typeface="Trebuchet MS"/>
              <a:cs typeface="Trebuchet MS"/>
              <a:sym typeface="Trebuchet MS"/>
            </a:endParaRPr>
          </a:p>
        </p:txBody>
      </p:sp>
      <p:sp>
        <p:nvSpPr>
          <p:cNvPr id="78" name="Google Shape;78;p7"/>
          <p:cNvSpPr txBox="1"/>
          <p:nvPr/>
        </p:nvSpPr>
        <p:spPr>
          <a:xfrm>
            <a:off x="484425" y="3870257"/>
            <a:ext cx="7910100" cy="1694700"/>
          </a:xfrm>
          <a:prstGeom prst="rect">
            <a:avLst/>
          </a:prstGeom>
          <a:noFill/>
          <a:ln>
            <a:noFill/>
          </a:ln>
        </p:spPr>
        <p:txBody>
          <a:bodyPr spcFirstLastPara="1" wrap="square" lIns="0" tIns="12700" rIns="0" bIns="0" anchor="t" anchorCtr="0">
            <a:noAutofit/>
          </a:bodyPr>
          <a:lstStyle/>
          <a:p>
            <a:pPr marL="12700" marR="734060" lvl="0" indent="0" algn="l" rtl="0">
              <a:lnSpc>
                <a:spcPct val="100000"/>
              </a:lnSpc>
              <a:spcBef>
                <a:spcPts val="0"/>
              </a:spcBef>
              <a:spcAft>
                <a:spcPts val="0"/>
              </a:spcAft>
              <a:buNone/>
            </a:pPr>
            <a:r>
              <a:rPr lang="en-US" sz="2000" dirty="0">
                <a:solidFill>
                  <a:srgbClr val="0033CC"/>
                </a:solidFill>
                <a:latin typeface="Trebuchet MS"/>
                <a:ea typeface="Trebuchet MS"/>
                <a:cs typeface="Trebuchet MS"/>
                <a:sym typeface="Trebuchet MS"/>
              </a:rPr>
              <a:t>Project Team  :   </a:t>
            </a:r>
          </a:p>
          <a:p>
            <a:pPr marL="12700" marR="734060" lvl="0" indent="0" algn="l" rtl="0">
              <a:lnSpc>
                <a:spcPct val="100000"/>
              </a:lnSpc>
              <a:spcBef>
                <a:spcPts val="0"/>
              </a:spcBef>
              <a:spcAft>
                <a:spcPts val="0"/>
              </a:spcAft>
              <a:buNone/>
            </a:pPr>
            <a:r>
              <a:rPr lang="en-US" sz="2000" dirty="0">
                <a:solidFill>
                  <a:srgbClr val="0033CC"/>
                </a:solidFill>
                <a:latin typeface="Trebuchet MS"/>
                <a:ea typeface="Trebuchet MS"/>
                <a:cs typeface="Trebuchet MS"/>
                <a:sym typeface="Trebuchet MS"/>
              </a:rPr>
              <a:t>Amogh Rajesh Desai  PES1201700180 </a:t>
            </a:r>
            <a:endParaRPr sz="2000" dirty="0">
              <a:solidFill>
                <a:schemeClr val="dk1"/>
              </a:solidFill>
              <a:latin typeface="Trebuchet MS"/>
              <a:ea typeface="Trebuchet MS"/>
              <a:cs typeface="Trebuchet MS"/>
              <a:sym typeface="Trebuchet MS"/>
            </a:endParaRPr>
          </a:p>
          <a:p>
            <a:pPr marL="0" marR="0" lvl="0" indent="0" algn="l" rtl="0">
              <a:lnSpc>
                <a:spcPct val="100000"/>
              </a:lnSpc>
              <a:spcBef>
                <a:spcPts val="25"/>
              </a:spcBef>
              <a:spcAft>
                <a:spcPts val="0"/>
              </a:spcAft>
              <a:buNone/>
            </a:pPr>
            <a:r>
              <a:rPr lang="en-US" sz="2000" dirty="0">
                <a:solidFill>
                  <a:srgbClr val="0033CC"/>
                </a:solidFill>
                <a:latin typeface="Trebuchet MS"/>
                <a:ea typeface="Trebuchet MS"/>
                <a:cs typeface="Trebuchet MS"/>
                <a:sym typeface="Trebuchet MS"/>
              </a:rPr>
              <a:t>Siddhant </a:t>
            </a:r>
            <a:r>
              <a:rPr lang="en-US" sz="2000" dirty="0" err="1">
                <a:solidFill>
                  <a:srgbClr val="0033CC"/>
                </a:solidFill>
                <a:latin typeface="Trebuchet MS"/>
                <a:ea typeface="Trebuchet MS"/>
                <a:cs typeface="Trebuchet MS"/>
                <a:sym typeface="Trebuchet MS"/>
              </a:rPr>
              <a:t>Samyak</a:t>
            </a:r>
            <a:r>
              <a:rPr lang="en-US" sz="2000" dirty="0">
                <a:solidFill>
                  <a:srgbClr val="0033CC"/>
                </a:solidFill>
                <a:latin typeface="Trebuchet MS"/>
                <a:ea typeface="Trebuchet MS"/>
                <a:cs typeface="Trebuchet MS"/>
                <a:sym typeface="Trebuchet MS"/>
              </a:rPr>
              <a:t>       PES1201700247</a:t>
            </a:r>
            <a:endParaRPr sz="2000" dirty="0">
              <a:solidFill>
                <a:srgbClr val="0033CC"/>
              </a:solidFill>
              <a:latin typeface="Trebuchet MS"/>
              <a:ea typeface="Trebuchet MS"/>
              <a:cs typeface="Trebuchet MS"/>
              <a:sym typeface="Trebuchet MS"/>
            </a:endParaRPr>
          </a:p>
          <a:p>
            <a:pPr marL="0" marR="0" lvl="0" indent="0" algn="l" rtl="0">
              <a:lnSpc>
                <a:spcPct val="100000"/>
              </a:lnSpc>
              <a:spcBef>
                <a:spcPts val="25"/>
              </a:spcBef>
              <a:spcAft>
                <a:spcPts val="0"/>
              </a:spcAft>
              <a:buNone/>
            </a:pPr>
            <a:r>
              <a:rPr lang="en-US" sz="2000" dirty="0">
                <a:solidFill>
                  <a:srgbClr val="0033CC"/>
                </a:solidFill>
                <a:latin typeface="Trebuchet MS"/>
                <a:ea typeface="Trebuchet MS"/>
                <a:cs typeface="Trebuchet MS"/>
                <a:sym typeface="Trebuchet MS"/>
              </a:rPr>
              <a:t>Amit Kumar  	        PES1201701295</a:t>
            </a:r>
            <a:endParaRPr sz="2000" dirty="0">
              <a:solidFill>
                <a:srgbClr val="0033CC"/>
              </a:solidFill>
              <a:latin typeface="Trebuchet MS"/>
              <a:ea typeface="Trebuchet MS"/>
              <a:cs typeface="Trebuchet MS"/>
              <a:sym typeface="Trebuchet MS"/>
            </a:endParaRPr>
          </a:p>
          <a:p>
            <a:pPr marL="12700" marR="0" lvl="0" indent="0" algn="l" rtl="0">
              <a:lnSpc>
                <a:spcPct val="100000"/>
              </a:lnSpc>
              <a:spcBef>
                <a:spcPts val="0"/>
              </a:spcBef>
              <a:spcAft>
                <a:spcPts val="0"/>
              </a:spcAft>
              <a:buNone/>
            </a:pPr>
            <a:endParaRPr sz="1800" dirty="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p:nvPr/>
        </p:nvSpPr>
        <p:spPr>
          <a:xfrm>
            <a:off x="1523996" y="1581146"/>
            <a:ext cx="7620000" cy="36830"/>
          </a:xfrm>
          <a:custGeom>
            <a:avLst/>
            <a:gdLst/>
            <a:ahLst/>
            <a:cxnLst/>
            <a:rect l="l" t="t" r="r" b="b"/>
            <a:pathLst>
              <a:path w="7620000" h="36830" extrusionOk="0">
                <a:moveTo>
                  <a:pt x="7619984" y="36599"/>
                </a:moveTo>
                <a:lnTo>
                  <a:pt x="0" y="36599"/>
                </a:lnTo>
                <a:lnTo>
                  <a:pt x="0" y="0"/>
                </a:lnTo>
                <a:lnTo>
                  <a:pt x="7619984" y="0"/>
                </a:lnTo>
                <a:lnTo>
                  <a:pt x="7619984" y="36599"/>
                </a:lnTo>
                <a:close/>
              </a:path>
            </a:pathLst>
          </a:custGeom>
          <a:solidFill>
            <a:srgbClr val="33CC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6"/>
          <p:cNvSpPr txBox="1">
            <a:spLocks noGrp="1"/>
          </p:cNvSpPr>
          <p:nvPr>
            <p:ph type="title"/>
          </p:nvPr>
        </p:nvSpPr>
        <p:spPr>
          <a:xfrm>
            <a:off x="2372393" y="1156205"/>
            <a:ext cx="6689725" cy="391159"/>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a:t>Future work plan </a:t>
            </a:r>
            <a:endParaRPr/>
          </a:p>
        </p:txBody>
      </p:sp>
      <p:sp>
        <p:nvSpPr>
          <p:cNvPr id="141" name="Google Shape;141;p16"/>
          <p:cNvSpPr txBox="1"/>
          <p:nvPr/>
        </p:nvSpPr>
        <p:spPr>
          <a:xfrm>
            <a:off x="8889847" y="6415182"/>
            <a:ext cx="168275" cy="210185"/>
          </a:xfrm>
          <a:prstGeom prst="rect">
            <a:avLst/>
          </a:prstGeom>
          <a:noFill/>
          <a:ln>
            <a:noFill/>
          </a:ln>
        </p:spPr>
        <p:txBody>
          <a:bodyPr spcFirstLastPara="1" wrap="square" lIns="0" tIns="0" rIns="0" bIns="0" anchor="t" anchorCtr="0">
            <a:noAutofit/>
          </a:bodyPr>
          <a:lstStyle/>
          <a:p>
            <a:pPr marL="38100" marR="0" lvl="0" indent="0" algn="l" rtl="0">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10</a:t>
            </a:fld>
            <a:endParaRPr sz="1300">
              <a:solidFill>
                <a:schemeClr val="dk1"/>
              </a:solidFill>
              <a:latin typeface="Arial"/>
              <a:ea typeface="Arial"/>
              <a:cs typeface="Arial"/>
              <a:sym typeface="Arial"/>
            </a:endParaRPr>
          </a:p>
        </p:txBody>
      </p:sp>
      <p:sp>
        <p:nvSpPr>
          <p:cNvPr id="142" name="Google Shape;142;p16"/>
          <p:cNvSpPr txBox="1"/>
          <p:nvPr/>
        </p:nvSpPr>
        <p:spPr>
          <a:xfrm>
            <a:off x="425950" y="1981200"/>
            <a:ext cx="7162800" cy="36252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Given the recent enthusiasm in machine learning inspired art, we hope to continue our work by introducing more complex models and data representations that effectively capture the underlying melodic structure. </a:t>
            </a:r>
            <a:endParaRPr sz="1800">
              <a:solidFill>
                <a:srgbClr val="0033CC"/>
              </a:solidFill>
              <a:latin typeface="Trebuchet MS"/>
              <a:ea typeface="Trebuchet MS"/>
              <a:cs typeface="Trebuchet MS"/>
              <a:sym typeface="Trebuchet MS"/>
            </a:endParaRPr>
          </a:p>
          <a:p>
            <a:pPr marL="457200" marR="0" lvl="0" indent="0" algn="l" rtl="0">
              <a:spcBef>
                <a:spcPts val="0"/>
              </a:spcBef>
              <a:spcAft>
                <a:spcPts val="0"/>
              </a:spcAft>
              <a:buNone/>
            </a:pPr>
            <a:endParaRPr sz="1800">
              <a:solidFill>
                <a:srgbClr val="0033CC"/>
              </a:solidFill>
              <a:latin typeface="Trebuchet MS"/>
              <a:ea typeface="Trebuchet MS"/>
              <a:cs typeface="Trebuchet MS"/>
              <a:sym typeface="Trebuchet MS"/>
            </a:endParaRPr>
          </a:p>
          <a:p>
            <a:pPr marL="457200" marR="0" lvl="0" indent="-342900" algn="l" rtl="0">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Another milestone is to be capable of generating music samples of the desired length. </a:t>
            </a:r>
            <a:endParaRPr sz="1800">
              <a:solidFill>
                <a:srgbClr val="0033CC"/>
              </a:solidFill>
              <a:latin typeface="Trebuchet MS"/>
              <a:ea typeface="Trebuchet MS"/>
              <a:cs typeface="Trebuchet MS"/>
              <a:sym typeface="Trebuchet MS"/>
            </a:endParaRPr>
          </a:p>
          <a:p>
            <a:pPr marL="457200" marR="0" lvl="0" indent="0" algn="l" rtl="0">
              <a:spcBef>
                <a:spcPts val="0"/>
              </a:spcBef>
              <a:spcAft>
                <a:spcPts val="0"/>
              </a:spcAft>
              <a:buNone/>
            </a:pPr>
            <a:endParaRPr sz="1800">
              <a:solidFill>
                <a:srgbClr val="0033CC"/>
              </a:solidFill>
              <a:latin typeface="Trebuchet MS"/>
              <a:ea typeface="Trebuchet MS"/>
              <a:cs typeface="Trebuchet MS"/>
              <a:sym typeface="Trebuchet MS"/>
            </a:endParaRPr>
          </a:p>
          <a:p>
            <a:pPr marL="457200" marR="0" lvl="0" indent="-342900" algn="l" rtl="0">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Furthermore, we feel that more work could be done in developing a better evaluation metric of the quality of a piece – only then will we be able to train models that are truly able to compose original music!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7"/>
          <p:cNvSpPr txBox="1">
            <a:spLocks noGrp="1"/>
          </p:cNvSpPr>
          <p:nvPr>
            <p:ph type="title"/>
          </p:nvPr>
        </p:nvSpPr>
        <p:spPr>
          <a:xfrm>
            <a:off x="2372393" y="1156205"/>
            <a:ext cx="6689725" cy="391159"/>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a:t>References</a:t>
            </a:r>
            <a:endParaRPr/>
          </a:p>
        </p:txBody>
      </p:sp>
      <p:sp>
        <p:nvSpPr>
          <p:cNvPr id="148" name="Google Shape;148;p17"/>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p>
            <a:pPr marL="50165" lvl="0" indent="0" algn="l" rtl="0">
              <a:lnSpc>
                <a:spcPct val="118076"/>
              </a:lnSpc>
              <a:spcBef>
                <a:spcPts val="0"/>
              </a:spcBef>
              <a:spcAft>
                <a:spcPts val="0"/>
              </a:spcAft>
              <a:buNone/>
            </a:pPr>
            <a:fld id="{00000000-1234-1234-1234-123412341234}" type="slidenum">
              <a:rPr lang="en-US"/>
              <a:t>11</a:t>
            </a:fld>
            <a:endParaRPr/>
          </a:p>
        </p:txBody>
      </p:sp>
      <p:sp>
        <p:nvSpPr>
          <p:cNvPr id="149" name="Google Shape;149;p17"/>
          <p:cNvSpPr txBox="1">
            <a:spLocks noGrp="1"/>
          </p:cNvSpPr>
          <p:nvPr>
            <p:ph type="body" idx="1"/>
          </p:nvPr>
        </p:nvSpPr>
        <p:spPr>
          <a:xfrm>
            <a:off x="163550" y="1523375"/>
            <a:ext cx="7618200" cy="4984500"/>
          </a:xfrm>
          <a:prstGeom prst="rect">
            <a:avLst/>
          </a:prstGeom>
          <a:noFill/>
          <a:ln>
            <a:noFill/>
          </a:ln>
        </p:spPr>
        <p:txBody>
          <a:bodyPr spcFirstLastPara="1" wrap="square" lIns="0" tIns="71750" rIns="0" bIns="0" anchor="t" anchorCtr="0">
            <a:noAutofit/>
          </a:bodyPr>
          <a:lstStyle/>
          <a:p>
            <a:pPr marL="379095" lvl="0" indent="0" algn="l" rtl="0">
              <a:lnSpc>
                <a:spcPct val="100000"/>
              </a:lnSpc>
              <a:spcBef>
                <a:spcPts val="0"/>
              </a:spcBef>
              <a:spcAft>
                <a:spcPts val="0"/>
              </a:spcAft>
              <a:buNone/>
            </a:pPr>
            <a:endParaRPr sz="1400" b="1"/>
          </a:p>
          <a:p>
            <a:pPr marL="379095" lvl="0" indent="0" algn="l" rtl="0">
              <a:lnSpc>
                <a:spcPct val="100000"/>
              </a:lnSpc>
              <a:spcBef>
                <a:spcPts val="0"/>
              </a:spcBef>
              <a:spcAft>
                <a:spcPts val="0"/>
              </a:spcAft>
              <a:buNone/>
            </a:pPr>
            <a:r>
              <a:rPr lang="en-US" sz="1400" b="1"/>
              <a:t>[1]</a:t>
            </a:r>
            <a:r>
              <a:rPr lang="en-US" sz="1400"/>
              <a:t> Nicolas Boulanger-Lewandowski, Yoshua Bengio, and Pascal Vincent. Modeling temporal dependencies in high-dimensional sequences: Application to polyphonic music generation and transcription. Proceedings of the 29th International Conference on Machine Learning, (29), 2012. </a:t>
            </a:r>
            <a:endParaRPr sz="1400"/>
          </a:p>
          <a:p>
            <a:pPr marL="379095" lvl="0" indent="0" algn="l" rtl="0">
              <a:lnSpc>
                <a:spcPct val="100000"/>
              </a:lnSpc>
              <a:spcBef>
                <a:spcPts val="0"/>
              </a:spcBef>
              <a:spcAft>
                <a:spcPts val="0"/>
              </a:spcAft>
              <a:buNone/>
            </a:pPr>
            <a:endParaRPr sz="1400"/>
          </a:p>
          <a:p>
            <a:pPr marL="379095" lvl="0" indent="0" algn="l" rtl="0">
              <a:lnSpc>
                <a:spcPct val="100000"/>
              </a:lnSpc>
              <a:spcBef>
                <a:spcPts val="0"/>
              </a:spcBef>
              <a:spcAft>
                <a:spcPts val="0"/>
              </a:spcAft>
              <a:buNone/>
            </a:pPr>
            <a:r>
              <a:rPr lang="en-US" sz="1400" b="1"/>
              <a:t>[2]</a:t>
            </a:r>
            <a:r>
              <a:rPr lang="en-US" sz="1400"/>
              <a:t> Chun-Chi J. Chen and Risto Miikkulainen. Creating melodies with evolving recurrent neural networks. Proceedings of the 2001 International Joint Conference on Neural Networks, 2001.</a:t>
            </a:r>
            <a:endParaRPr sz="1400"/>
          </a:p>
          <a:p>
            <a:pPr marL="379095" lvl="0" indent="0" algn="l" rtl="0">
              <a:lnSpc>
                <a:spcPct val="100000"/>
              </a:lnSpc>
              <a:spcBef>
                <a:spcPts val="0"/>
              </a:spcBef>
              <a:spcAft>
                <a:spcPts val="0"/>
              </a:spcAft>
              <a:buNone/>
            </a:pPr>
            <a:endParaRPr sz="1400"/>
          </a:p>
          <a:p>
            <a:pPr marL="379095" lvl="0" indent="0" algn="l" rtl="0">
              <a:lnSpc>
                <a:spcPct val="100000"/>
              </a:lnSpc>
              <a:spcBef>
                <a:spcPts val="0"/>
              </a:spcBef>
              <a:spcAft>
                <a:spcPts val="0"/>
              </a:spcAft>
              <a:buNone/>
            </a:pPr>
            <a:r>
              <a:rPr lang="en-US" sz="1400" b="1"/>
              <a:t>[3]</a:t>
            </a:r>
            <a:r>
              <a:rPr lang="en-US" sz="1400"/>
              <a:t> Douglas Eck and Jurgen Schmidhuber. A first look at music composition using lstm recurrent neural networks. Technical Report No. IDSIA-07-02, 2002. </a:t>
            </a:r>
            <a:endParaRPr sz="1400"/>
          </a:p>
          <a:p>
            <a:pPr marL="379095" lvl="0" indent="0" algn="l" rtl="0">
              <a:lnSpc>
                <a:spcPct val="100000"/>
              </a:lnSpc>
              <a:spcBef>
                <a:spcPts val="0"/>
              </a:spcBef>
              <a:spcAft>
                <a:spcPts val="0"/>
              </a:spcAft>
              <a:buNone/>
            </a:pPr>
            <a:endParaRPr sz="1400" b="1"/>
          </a:p>
          <a:p>
            <a:pPr marL="379095" lvl="0" indent="0" algn="l" rtl="0">
              <a:lnSpc>
                <a:spcPct val="100000"/>
              </a:lnSpc>
              <a:spcBef>
                <a:spcPts val="0"/>
              </a:spcBef>
              <a:spcAft>
                <a:spcPts val="0"/>
              </a:spcAft>
              <a:buNone/>
            </a:pPr>
            <a:r>
              <a:rPr lang="en-US" sz="1400" b="1"/>
              <a:t>[4]</a:t>
            </a:r>
            <a:r>
              <a:rPr lang="en-US" sz="1400"/>
              <a:t> Daniel Johnson. Composing music with recurrent neural networks. </a:t>
            </a:r>
            <a:endParaRPr sz="1400"/>
          </a:p>
          <a:p>
            <a:pPr marL="379095" lvl="0" indent="0" algn="l" rtl="0">
              <a:lnSpc>
                <a:spcPct val="100000"/>
              </a:lnSpc>
              <a:spcBef>
                <a:spcPts val="0"/>
              </a:spcBef>
              <a:spcAft>
                <a:spcPts val="0"/>
              </a:spcAft>
              <a:buNone/>
            </a:pPr>
            <a:endParaRPr sz="1400" b="1"/>
          </a:p>
          <a:p>
            <a:pPr marL="379095" lvl="0" indent="0" algn="l" rtl="0">
              <a:lnSpc>
                <a:spcPct val="100000"/>
              </a:lnSpc>
              <a:spcBef>
                <a:spcPts val="0"/>
              </a:spcBef>
              <a:spcAft>
                <a:spcPts val="0"/>
              </a:spcAft>
              <a:buNone/>
            </a:pPr>
            <a:r>
              <a:rPr lang="en-US" sz="1400" b="1"/>
              <a:t>[5]</a:t>
            </a:r>
            <a:r>
              <a:rPr lang="en-US" sz="1400"/>
              <a:t> I-Ting Liu and Bhiksha Ramakrishnan. Bach in 2014: Music composition with a recurrent neural network. Under review as a workshop contribution at ICLR 2015, 2015. </a:t>
            </a:r>
            <a:endParaRPr sz="1400"/>
          </a:p>
          <a:p>
            <a:pPr marL="379095" lvl="0" indent="0" algn="l" rtl="0">
              <a:lnSpc>
                <a:spcPct val="100000"/>
              </a:lnSpc>
              <a:spcBef>
                <a:spcPts val="0"/>
              </a:spcBef>
              <a:spcAft>
                <a:spcPts val="0"/>
              </a:spcAft>
              <a:buNone/>
            </a:pPr>
            <a:endParaRPr sz="1400" b="1"/>
          </a:p>
          <a:p>
            <a:pPr marL="379095" lvl="0" indent="0" algn="l" rtl="0">
              <a:lnSpc>
                <a:spcPct val="100000"/>
              </a:lnSpc>
              <a:spcBef>
                <a:spcPts val="0"/>
              </a:spcBef>
              <a:spcAft>
                <a:spcPts val="0"/>
              </a:spcAft>
              <a:buNone/>
            </a:pPr>
            <a:r>
              <a:rPr lang="en-US" sz="1400" b="1"/>
              <a:t>[6]</a:t>
            </a:r>
            <a:r>
              <a:rPr lang="en-US" sz="1400"/>
              <a:t> Tomas Mikolov, Kai Chen, Greg Corrado, and Jeffrey Dean. Efficient estimation of word representations in vector space.</a:t>
            </a:r>
            <a:endParaRPr sz="1400"/>
          </a:p>
          <a:p>
            <a:pPr marL="379095" lvl="0" indent="0" algn="l" rtl="0">
              <a:lnSpc>
                <a:spcPct val="100000"/>
              </a:lnSpc>
              <a:spcBef>
                <a:spcPts val="0"/>
              </a:spcBef>
              <a:spcAft>
                <a:spcPts val="0"/>
              </a:spcAft>
              <a:buNone/>
            </a:pPr>
            <a:endParaRPr sz="1400"/>
          </a:p>
          <a:p>
            <a:pPr marL="379095" lvl="0" indent="0" algn="l" rtl="0">
              <a:lnSpc>
                <a:spcPct val="100000"/>
              </a:lnSpc>
              <a:spcBef>
                <a:spcPts val="0"/>
              </a:spcBef>
              <a:spcAft>
                <a:spcPts val="0"/>
              </a:spcAft>
              <a:buNone/>
            </a:pPr>
            <a:r>
              <a:rPr lang="en-US" sz="1400"/>
              <a:t>[7] Blog post introducing Magenta can be found here: http://magenta.tensorflow.org/welcome-to-magenta</a:t>
            </a:r>
            <a:endParaRPr sz="1400"/>
          </a:p>
          <a:p>
            <a:pPr marL="0" lvl="0" indent="0" algn="l" rtl="0">
              <a:lnSpc>
                <a:spcPct val="100000"/>
              </a:lnSpc>
              <a:spcBef>
                <a:spcPts val="0"/>
              </a:spcBef>
              <a:spcAft>
                <a:spcPts val="0"/>
              </a:spcAft>
              <a:buNone/>
            </a:pP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8"/>
          <p:cNvSpPr txBox="1">
            <a:spLocks noGrp="1"/>
          </p:cNvSpPr>
          <p:nvPr>
            <p:ph type="title"/>
          </p:nvPr>
        </p:nvSpPr>
        <p:spPr>
          <a:xfrm>
            <a:off x="3113855" y="3357873"/>
            <a:ext cx="2388235" cy="6350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000"/>
              <a:t>Thank You</a:t>
            </a:r>
            <a:endParaRPr sz="4000"/>
          </a:p>
        </p:txBody>
      </p:sp>
      <p:sp>
        <p:nvSpPr>
          <p:cNvPr id="155" name="Google Shape;155;p18"/>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p>
            <a:pPr marL="50165" lvl="0" indent="0" algn="l" rtl="0">
              <a:lnSpc>
                <a:spcPct val="118076"/>
              </a:lnSpc>
              <a:spcBef>
                <a:spcPts val="0"/>
              </a:spcBef>
              <a:spcAft>
                <a:spcPts val="0"/>
              </a:spcAft>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2244800" y="1156200"/>
            <a:ext cx="6815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a:t>Project Abstract and Scope</a:t>
            </a:r>
            <a:endParaRPr/>
          </a:p>
        </p:txBody>
      </p:sp>
      <p:sp>
        <p:nvSpPr>
          <p:cNvPr id="84" name="Google Shape;84;p8"/>
          <p:cNvSpPr txBox="1"/>
          <p:nvPr/>
        </p:nvSpPr>
        <p:spPr>
          <a:xfrm>
            <a:off x="8889847" y="6415182"/>
            <a:ext cx="168275" cy="210185"/>
          </a:xfrm>
          <a:prstGeom prst="rect">
            <a:avLst/>
          </a:prstGeom>
          <a:noFill/>
          <a:ln>
            <a:noFill/>
          </a:ln>
        </p:spPr>
        <p:txBody>
          <a:bodyPr spcFirstLastPara="1" wrap="square" lIns="0" tIns="0" rIns="0" bIns="0" anchor="t" anchorCtr="0">
            <a:noAutofit/>
          </a:bodyPr>
          <a:lstStyle/>
          <a:p>
            <a:pPr marL="38100" marR="0" lvl="0" indent="0" algn="l" rtl="0">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2</a:t>
            </a:fld>
            <a:endParaRPr sz="1300">
              <a:solidFill>
                <a:schemeClr val="dk1"/>
              </a:solidFill>
              <a:latin typeface="Arial"/>
              <a:ea typeface="Arial"/>
              <a:cs typeface="Arial"/>
              <a:sym typeface="Arial"/>
            </a:endParaRPr>
          </a:p>
        </p:txBody>
      </p:sp>
      <p:sp>
        <p:nvSpPr>
          <p:cNvPr id="85" name="Google Shape;85;p8"/>
          <p:cNvSpPr txBox="1"/>
          <p:nvPr/>
        </p:nvSpPr>
        <p:spPr>
          <a:xfrm>
            <a:off x="506475" y="1789973"/>
            <a:ext cx="7221300" cy="4835400"/>
          </a:xfrm>
          <a:prstGeom prst="rect">
            <a:avLst/>
          </a:prstGeom>
          <a:noFill/>
          <a:ln>
            <a:noFill/>
          </a:ln>
        </p:spPr>
        <p:txBody>
          <a:bodyPr spcFirstLastPara="1" wrap="square" lIns="0" tIns="11425" rIns="0" bIns="0" anchor="t" anchorCtr="0">
            <a:noAutofit/>
          </a:bodyPr>
          <a:lstStyle/>
          <a:p>
            <a:pPr marL="0" lvl="0" indent="0" algn="l" rtl="0">
              <a:spcBef>
                <a:spcPts val="565"/>
              </a:spcBef>
              <a:spcAft>
                <a:spcPts val="0"/>
              </a:spcAft>
              <a:buNone/>
            </a:pPr>
            <a:r>
              <a:rPr lang="en-US" sz="2200">
                <a:solidFill>
                  <a:srgbClr val="0033CC"/>
                </a:solidFill>
                <a:latin typeface="Trebuchet MS"/>
                <a:ea typeface="Trebuchet MS"/>
                <a:cs typeface="Trebuchet MS"/>
                <a:sym typeface="Trebuchet MS"/>
              </a:rPr>
              <a:t>Abstract:</a:t>
            </a:r>
            <a:endParaRPr sz="2200">
              <a:solidFill>
                <a:srgbClr val="0033CC"/>
              </a:solidFill>
              <a:latin typeface="Trebuchet MS"/>
              <a:ea typeface="Trebuchet MS"/>
              <a:cs typeface="Trebuchet MS"/>
              <a:sym typeface="Trebuchet MS"/>
            </a:endParaRPr>
          </a:p>
          <a:p>
            <a:pPr marL="0" lvl="0" indent="0" algn="l" rtl="0">
              <a:spcBef>
                <a:spcPts val="565"/>
              </a:spcBef>
              <a:spcAft>
                <a:spcPts val="0"/>
              </a:spcAft>
              <a:buNone/>
            </a:pPr>
            <a:r>
              <a:rPr lang="en-US" sz="1800">
                <a:solidFill>
                  <a:srgbClr val="0033CC"/>
                </a:solidFill>
                <a:latin typeface="Trebuchet MS"/>
                <a:ea typeface="Trebuchet MS"/>
                <a:cs typeface="Trebuchet MS"/>
                <a:sym typeface="Trebuchet MS"/>
              </a:rPr>
              <a:t>This paper depicts the work and analysis of different ways of using deep learning (deep artificial neural networks) to generate musical content.</a:t>
            </a:r>
            <a:endParaRPr sz="180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None/>
            </a:pPr>
            <a:endParaRPr sz="180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None/>
            </a:pPr>
            <a:r>
              <a:rPr lang="en-US" sz="1800">
                <a:solidFill>
                  <a:srgbClr val="0033CC"/>
                </a:solidFill>
                <a:latin typeface="Trebuchet MS"/>
                <a:ea typeface="Trebuchet MS"/>
                <a:cs typeface="Trebuchet MS"/>
                <a:sym typeface="Trebuchet MS"/>
              </a:rPr>
              <a:t>Based on previous works, a group of 7 </a:t>
            </a:r>
            <a:endParaRPr sz="180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None/>
            </a:pPr>
            <a:r>
              <a:rPr lang="en-US" sz="1800">
                <a:solidFill>
                  <a:srgbClr val="0033CC"/>
                </a:solidFill>
                <a:latin typeface="Trebuchet MS"/>
                <a:ea typeface="Trebuchet MS"/>
                <a:cs typeface="Trebuchet MS"/>
                <a:sym typeface="Trebuchet MS"/>
              </a:rPr>
              <a:t>different models (classifiers) were </a:t>
            </a:r>
            <a:endParaRPr sz="180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None/>
            </a:pPr>
            <a:r>
              <a:rPr lang="en-US" sz="1800">
                <a:solidFill>
                  <a:srgbClr val="0033CC"/>
                </a:solidFill>
                <a:latin typeface="Trebuchet MS"/>
                <a:ea typeface="Trebuchet MS"/>
                <a:cs typeface="Trebuchet MS"/>
                <a:sym typeface="Trebuchet MS"/>
              </a:rPr>
              <a:t>trained and tested on the MIDI dataset</a:t>
            </a:r>
            <a:endParaRPr sz="180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None/>
            </a:pPr>
            <a:r>
              <a:rPr lang="en-US" sz="1800">
                <a:solidFill>
                  <a:srgbClr val="0033CC"/>
                </a:solidFill>
                <a:latin typeface="Trebuchet MS"/>
                <a:ea typeface="Trebuchet MS"/>
                <a:cs typeface="Trebuchet MS"/>
                <a:sym typeface="Trebuchet MS"/>
              </a:rPr>
              <a:t>for the purpose of musical notes </a:t>
            </a:r>
            <a:endParaRPr sz="180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None/>
            </a:pPr>
            <a:r>
              <a:rPr lang="en-US" sz="1800">
                <a:solidFill>
                  <a:srgbClr val="0033CC"/>
                </a:solidFill>
                <a:latin typeface="Trebuchet MS"/>
                <a:ea typeface="Trebuchet MS"/>
                <a:cs typeface="Trebuchet MS"/>
                <a:sym typeface="Trebuchet MS"/>
              </a:rPr>
              <a:t>generation. </a:t>
            </a:r>
            <a:endParaRPr sz="180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None/>
            </a:pPr>
            <a:endParaRPr sz="180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None/>
            </a:pPr>
            <a:r>
              <a:rPr lang="en-US" sz="1800">
                <a:solidFill>
                  <a:srgbClr val="0033CC"/>
                </a:solidFill>
                <a:latin typeface="Trebuchet MS"/>
                <a:ea typeface="Trebuchet MS"/>
                <a:cs typeface="Trebuchet MS"/>
                <a:sym typeface="Trebuchet MS"/>
              </a:rPr>
              <a:t>The following results show </a:t>
            </a:r>
            <a:endParaRPr sz="180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None/>
            </a:pPr>
            <a:r>
              <a:rPr lang="en-US" sz="1800">
                <a:solidFill>
                  <a:srgbClr val="0033CC"/>
                </a:solidFill>
                <a:latin typeface="Trebuchet MS"/>
                <a:ea typeface="Trebuchet MS"/>
                <a:cs typeface="Trebuchet MS"/>
                <a:sym typeface="Trebuchet MS"/>
              </a:rPr>
              <a:t>quantitatively the inferiority</a:t>
            </a:r>
            <a:endParaRPr sz="180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Clr>
                <a:schemeClr val="dk1"/>
              </a:buClr>
              <a:buFont typeface="Arial"/>
              <a:buNone/>
            </a:pPr>
            <a:r>
              <a:rPr lang="en-US" sz="1800">
                <a:solidFill>
                  <a:srgbClr val="0033CC"/>
                </a:solidFill>
                <a:latin typeface="Trebuchet MS"/>
                <a:ea typeface="Trebuchet MS"/>
                <a:cs typeface="Trebuchet MS"/>
                <a:sym typeface="Trebuchet MS"/>
              </a:rPr>
              <a:t>of Machine Learning (ML) classifiers:</a:t>
            </a:r>
            <a:endParaRPr sz="180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None/>
            </a:pPr>
            <a:endParaRPr sz="180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None/>
            </a:pPr>
            <a:endParaRPr sz="1800">
              <a:solidFill>
                <a:srgbClr val="0033CC"/>
              </a:solidFill>
              <a:latin typeface="Trebuchet MS"/>
              <a:ea typeface="Trebuchet MS"/>
              <a:cs typeface="Trebuchet MS"/>
              <a:sym typeface="Trebuchet MS"/>
            </a:endParaRPr>
          </a:p>
        </p:txBody>
      </p:sp>
      <p:pic>
        <p:nvPicPr>
          <p:cNvPr id="86" name="Google Shape;86;p8"/>
          <p:cNvPicPr preferRelativeResize="0"/>
          <p:nvPr/>
        </p:nvPicPr>
        <p:blipFill rotWithShape="1">
          <a:blip r:embed="rId3">
            <a:alphaModFix/>
          </a:blip>
          <a:srcRect l="12188" t="49148" r="63883" b="27777"/>
          <a:stretch/>
        </p:blipFill>
        <p:spPr>
          <a:xfrm>
            <a:off x="4602950" y="2858775"/>
            <a:ext cx="4541050" cy="3875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9"/>
          <p:cNvSpPr txBox="1">
            <a:spLocks noGrp="1"/>
          </p:cNvSpPr>
          <p:nvPr>
            <p:ph type="title"/>
          </p:nvPr>
        </p:nvSpPr>
        <p:spPr>
          <a:xfrm>
            <a:off x="2059450" y="1156200"/>
            <a:ext cx="7001100" cy="391200"/>
          </a:xfrm>
          <a:prstGeom prst="rect">
            <a:avLst/>
          </a:prstGeom>
          <a:noFill/>
          <a:ln>
            <a:noFill/>
          </a:ln>
        </p:spPr>
        <p:txBody>
          <a:bodyPr spcFirstLastPara="1" wrap="square" lIns="0" tIns="12700" rIns="0" bIns="0" anchor="t" anchorCtr="0">
            <a:noAutofit/>
          </a:bodyPr>
          <a:lstStyle/>
          <a:p>
            <a:pPr marL="12700" lvl="0" indent="0" algn="l" rtl="0">
              <a:spcBef>
                <a:spcPts val="0"/>
              </a:spcBef>
              <a:spcAft>
                <a:spcPts val="0"/>
              </a:spcAft>
              <a:buClr>
                <a:schemeClr val="dk1"/>
              </a:buClr>
              <a:buFont typeface="Arial"/>
              <a:buNone/>
            </a:pPr>
            <a:r>
              <a:rPr lang="en-US"/>
              <a:t>Project Abstract and Scope</a:t>
            </a:r>
            <a:endParaRPr/>
          </a:p>
          <a:p>
            <a:pPr marL="12700" lvl="0" indent="0" algn="l" rtl="0">
              <a:lnSpc>
                <a:spcPct val="100000"/>
              </a:lnSpc>
              <a:spcBef>
                <a:spcPts val="0"/>
              </a:spcBef>
              <a:spcAft>
                <a:spcPts val="0"/>
              </a:spcAft>
              <a:buNone/>
            </a:pPr>
            <a:endParaRPr/>
          </a:p>
        </p:txBody>
      </p:sp>
      <p:sp>
        <p:nvSpPr>
          <p:cNvPr id="92" name="Google Shape;92;p9"/>
          <p:cNvSpPr txBox="1"/>
          <p:nvPr/>
        </p:nvSpPr>
        <p:spPr>
          <a:xfrm>
            <a:off x="8915247" y="6399542"/>
            <a:ext cx="117475" cy="2235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300">
                <a:solidFill>
                  <a:schemeClr val="dk1"/>
                </a:solidFill>
                <a:latin typeface="Arial"/>
                <a:ea typeface="Arial"/>
                <a:cs typeface="Arial"/>
                <a:sym typeface="Arial"/>
              </a:rPr>
              <a:t>3</a:t>
            </a:r>
            <a:endParaRPr sz="1300">
              <a:solidFill>
                <a:schemeClr val="dk1"/>
              </a:solidFill>
              <a:latin typeface="Arial"/>
              <a:ea typeface="Arial"/>
              <a:cs typeface="Arial"/>
              <a:sym typeface="Arial"/>
            </a:endParaRPr>
          </a:p>
        </p:txBody>
      </p:sp>
      <p:sp>
        <p:nvSpPr>
          <p:cNvPr id="93" name="Google Shape;93;p9"/>
          <p:cNvSpPr txBox="1"/>
          <p:nvPr/>
        </p:nvSpPr>
        <p:spPr>
          <a:xfrm>
            <a:off x="301850" y="1693775"/>
            <a:ext cx="7533900" cy="3961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33CC"/>
                </a:solidFill>
                <a:latin typeface="Trebuchet MS"/>
                <a:ea typeface="Trebuchet MS"/>
                <a:cs typeface="Trebuchet MS"/>
                <a:sym typeface="Trebuchet MS"/>
              </a:rPr>
              <a:t>There is a temporal long-term dependency on the data being fed to the model.</a:t>
            </a:r>
            <a:endParaRPr sz="1800">
              <a:solidFill>
                <a:srgbClr val="0033CC"/>
              </a:solidFill>
              <a:latin typeface="Trebuchet MS"/>
              <a:ea typeface="Trebuchet MS"/>
              <a:cs typeface="Trebuchet MS"/>
              <a:sym typeface="Trebuchet MS"/>
            </a:endParaRPr>
          </a:p>
          <a:p>
            <a:pPr marL="0" lvl="0" indent="0" algn="l" rtl="0">
              <a:spcBef>
                <a:spcPts val="565"/>
              </a:spcBef>
              <a:spcAft>
                <a:spcPts val="0"/>
              </a:spcAft>
              <a:buClr>
                <a:schemeClr val="dk1"/>
              </a:buClr>
              <a:buFont typeface="Arial"/>
              <a:buNone/>
            </a:pPr>
            <a:r>
              <a:rPr lang="en-US" sz="1800">
                <a:solidFill>
                  <a:srgbClr val="0033CC"/>
                </a:solidFill>
                <a:latin typeface="Trebuchet MS"/>
                <a:ea typeface="Trebuchet MS"/>
                <a:cs typeface="Trebuchet MS"/>
                <a:sym typeface="Trebuchet MS"/>
              </a:rPr>
              <a:t>Therefore, in our project, we will mainly tackle the problem of learning complex structure and rhythms based on two models:</a:t>
            </a:r>
            <a:endParaRPr sz="1800">
              <a:solidFill>
                <a:srgbClr val="0033CC"/>
              </a:solidFill>
              <a:latin typeface="Trebuchet MS"/>
              <a:ea typeface="Trebuchet MS"/>
              <a:cs typeface="Trebuchet MS"/>
              <a:sym typeface="Trebuchet MS"/>
            </a:endParaRPr>
          </a:p>
          <a:p>
            <a:pPr marL="457200" lvl="0" indent="-342900" algn="l" rtl="0">
              <a:spcBef>
                <a:spcPts val="565"/>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Restricted Boltzmann machine (RBM)</a:t>
            </a:r>
            <a:endParaRPr sz="1800">
              <a:solidFill>
                <a:srgbClr val="0033CC"/>
              </a:solidFill>
              <a:latin typeface="Trebuchet MS"/>
              <a:ea typeface="Trebuchet MS"/>
              <a:cs typeface="Trebuchet MS"/>
              <a:sym typeface="Trebuchet MS"/>
            </a:endParaRPr>
          </a:p>
          <a:p>
            <a:pPr marL="457200" lvl="0" indent="-342900" algn="l" rtl="0">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Sequential Stacked LSTM</a:t>
            </a:r>
            <a:endParaRPr sz="1800">
              <a:solidFill>
                <a:srgbClr val="0033CC"/>
              </a:solidFill>
              <a:latin typeface="Trebuchet MS"/>
              <a:ea typeface="Trebuchet MS"/>
              <a:cs typeface="Trebuchet MS"/>
              <a:sym typeface="Trebuchet MS"/>
            </a:endParaRPr>
          </a:p>
          <a:p>
            <a:pPr marL="0" lvl="0" indent="0" algn="l" rtl="0">
              <a:spcBef>
                <a:spcPts val="565"/>
              </a:spcBef>
              <a:spcAft>
                <a:spcPts val="0"/>
              </a:spcAft>
              <a:buNone/>
            </a:pPr>
            <a:endParaRPr sz="1800">
              <a:solidFill>
                <a:srgbClr val="0033CC"/>
              </a:solidFill>
              <a:latin typeface="Trebuchet MS"/>
              <a:ea typeface="Trebuchet MS"/>
              <a:cs typeface="Trebuchet MS"/>
              <a:sym typeface="Trebuchet MS"/>
            </a:endParaRPr>
          </a:p>
          <a:p>
            <a:pPr marL="0" lvl="0" indent="0" algn="l" rtl="0">
              <a:spcBef>
                <a:spcPts val="565"/>
              </a:spcBef>
              <a:spcAft>
                <a:spcPts val="0"/>
              </a:spcAft>
              <a:buNone/>
            </a:pPr>
            <a:r>
              <a:rPr lang="en-US" sz="2100">
                <a:solidFill>
                  <a:srgbClr val="0033CC"/>
                </a:solidFill>
                <a:latin typeface="Trebuchet MS"/>
                <a:ea typeface="Trebuchet MS"/>
                <a:cs typeface="Trebuchet MS"/>
                <a:sym typeface="Trebuchet MS"/>
              </a:rPr>
              <a:t>Dataset:</a:t>
            </a:r>
            <a:endParaRPr sz="2100">
              <a:solidFill>
                <a:srgbClr val="0033CC"/>
              </a:solidFill>
              <a:latin typeface="Trebuchet MS"/>
              <a:ea typeface="Trebuchet MS"/>
              <a:cs typeface="Trebuchet MS"/>
              <a:sym typeface="Trebuchet MS"/>
            </a:endParaRPr>
          </a:p>
          <a:p>
            <a:pPr marL="457200" lvl="0" indent="-342900" algn="l" rtl="0">
              <a:spcBef>
                <a:spcPts val="565"/>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MIDI (Musical Instrument Digital Interface).</a:t>
            </a:r>
            <a:endParaRPr sz="1800">
              <a:solidFill>
                <a:srgbClr val="0033CC"/>
              </a:solidFill>
              <a:latin typeface="Trebuchet MS"/>
              <a:ea typeface="Trebuchet MS"/>
              <a:cs typeface="Trebuchet MS"/>
              <a:sym typeface="Trebuchet MS"/>
            </a:endParaRPr>
          </a:p>
          <a:p>
            <a:pPr marL="457200" lvl="0" indent="-342900" algn="l" rtl="0">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 MIDI file only represents the player information, i.e., a series of messages like ‘note on’, ‘note off’. </a:t>
            </a:r>
            <a:endParaRPr sz="1800">
              <a:solidFill>
                <a:srgbClr val="0033CC"/>
              </a:solidFill>
              <a:latin typeface="Trebuchet MS"/>
              <a:ea typeface="Trebuchet MS"/>
              <a:cs typeface="Trebuchet MS"/>
              <a:sym typeface="Trebuchet MS"/>
            </a:endParaRPr>
          </a:p>
          <a:p>
            <a:pPr marL="457200" lvl="0" indent="-342900" algn="l" rtl="0">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Compared to other formats, it is more compact, easy to modify, and can be adapted to any instrument.</a:t>
            </a:r>
            <a:endParaRPr sz="1800">
              <a:solidFill>
                <a:srgbClr val="0033CC"/>
              </a:solidFill>
              <a:latin typeface="Trebuchet MS"/>
              <a:ea typeface="Trebuchet MS"/>
              <a:cs typeface="Trebuchet MS"/>
              <a:sym typeface="Trebuchet MS"/>
            </a:endParaRPr>
          </a:p>
          <a:p>
            <a:pPr marL="0" lvl="0" indent="0" algn="l" rtl="0">
              <a:spcBef>
                <a:spcPts val="565"/>
              </a:spcBef>
              <a:spcAft>
                <a:spcPts val="0"/>
              </a:spcAft>
              <a:buNone/>
            </a:pP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0"/>
          <p:cNvSpPr txBox="1">
            <a:spLocks noGrp="1"/>
          </p:cNvSpPr>
          <p:nvPr>
            <p:ph type="title"/>
          </p:nvPr>
        </p:nvSpPr>
        <p:spPr>
          <a:xfrm>
            <a:off x="1647573" y="1156200"/>
            <a:ext cx="7420200" cy="391200"/>
          </a:xfrm>
          <a:prstGeom prst="rect">
            <a:avLst/>
          </a:prstGeom>
          <a:noFill/>
          <a:ln>
            <a:noFill/>
          </a:ln>
        </p:spPr>
        <p:txBody>
          <a:bodyPr spcFirstLastPara="1" wrap="square" lIns="0" tIns="12700" rIns="0" bIns="0" anchor="t" anchorCtr="0">
            <a:noAutofit/>
          </a:bodyPr>
          <a:lstStyle/>
          <a:p>
            <a:pPr marL="0" lvl="0" indent="0" algn="l" rtl="0">
              <a:spcBef>
                <a:spcPts val="565"/>
              </a:spcBef>
              <a:spcAft>
                <a:spcPts val="0"/>
              </a:spcAft>
              <a:buClr>
                <a:schemeClr val="dk1"/>
              </a:buClr>
              <a:buSzPts val="1100"/>
              <a:buFont typeface="Arial"/>
              <a:buNone/>
            </a:pPr>
            <a:r>
              <a:rPr lang="en-US">
                <a:solidFill>
                  <a:srgbClr val="FF0000"/>
                </a:solidFill>
              </a:rPr>
              <a:t>Restricted Boltzmann Machines (RBM) </a:t>
            </a:r>
            <a:endParaRPr>
              <a:solidFill>
                <a:srgbClr val="FF0000"/>
              </a:solidFill>
            </a:endParaRPr>
          </a:p>
        </p:txBody>
      </p:sp>
      <p:sp>
        <p:nvSpPr>
          <p:cNvPr id="99" name="Google Shape;99;p10"/>
          <p:cNvSpPr txBox="1"/>
          <p:nvPr/>
        </p:nvSpPr>
        <p:spPr>
          <a:xfrm>
            <a:off x="8889847" y="6415182"/>
            <a:ext cx="168275" cy="210185"/>
          </a:xfrm>
          <a:prstGeom prst="rect">
            <a:avLst/>
          </a:prstGeom>
          <a:noFill/>
          <a:ln>
            <a:noFill/>
          </a:ln>
        </p:spPr>
        <p:txBody>
          <a:bodyPr spcFirstLastPara="1" wrap="square" lIns="0" tIns="0" rIns="0" bIns="0" anchor="t" anchorCtr="0">
            <a:noAutofit/>
          </a:bodyPr>
          <a:lstStyle/>
          <a:p>
            <a:pPr marL="38100" marR="0" lvl="0" indent="0" algn="l" rtl="0">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4</a:t>
            </a:fld>
            <a:endParaRPr sz="1300">
              <a:solidFill>
                <a:schemeClr val="dk1"/>
              </a:solidFill>
              <a:latin typeface="Arial"/>
              <a:ea typeface="Arial"/>
              <a:cs typeface="Arial"/>
              <a:sym typeface="Arial"/>
            </a:endParaRPr>
          </a:p>
        </p:txBody>
      </p:sp>
      <p:sp>
        <p:nvSpPr>
          <p:cNvPr id="100" name="Google Shape;100;p10"/>
          <p:cNvSpPr txBox="1"/>
          <p:nvPr/>
        </p:nvSpPr>
        <p:spPr>
          <a:xfrm>
            <a:off x="247700" y="1678700"/>
            <a:ext cx="7554600" cy="4736400"/>
          </a:xfrm>
          <a:prstGeom prst="rect">
            <a:avLst/>
          </a:prstGeom>
          <a:noFill/>
          <a:ln>
            <a:noFill/>
          </a:ln>
        </p:spPr>
        <p:txBody>
          <a:bodyPr spcFirstLastPara="1" wrap="square" lIns="0" tIns="71750" rIns="0" bIns="0" anchor="t" anchorCtr="0">
            <a:noAutofit/>
          </a:bodyPr>
          <a:lstStyle/>
          <a:p>
            <a:pPr marL="457200" marR="0" lvl="0" indent="-342900" algn="l" rtl="0">
              <a:lnSpc>
                <a:spcPct val="100000"/>
              </a:lnSpc>
              <a:spcBef>
                <a:spcPts val="565"/>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It is a generative stochastic artificial neural network that is capable of learning a probability distribution over its set of inputs.</a:t>
            </a:r>
            <a:endParaRPr sz="1800">
              <a:solidFill>
                <a:srgbClr val="0033CC"/>
              </a:solidFill>
              <a:latin typeface="Trebuchet MS"/>
              <a:ea typeface="Trebuchet MS"/>
              <a:cs typeface="Trebuchet MS"/>
              <a:sym typeface="Trebuchet MS"/>
            </a:endParaRPr>
          </a:p>
          <a:p>
            <a:pPr marL="457200" marR="0" lvl="0" indent="-342900" algn="l" rtl="0">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The RBM is a neural network with 2 layers, the visible layer, and the hidden layer.</a:t>
            </a:r>
            <a:endParaRPr sz="1800">
              <a:solidFill>
                <a:srgbClr val="0033CC"/>
              </a:solidFill>
              <a:latin typeface="Trebuchet MS"/>
              <a:ea typeface="Trebuchet MS"/>
              <a:cs typeface="Trebuchet MS"/>
              <a:sym typeface="Trebuchet MS"/>
            </a:endParaRPr>
          </a:p>
          <a:p>
            <a:pPr marL="457200" marR="0" lvl="0" indent="-342900" algn="l" rtl="0">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Each visible node is connected to each hidden node (and vice versa), but there are no visible-visible or hidden-hidden connections.</a:t>
            </a:r>
            <a:endParaRPr sz="1800">
              <a:solidFill>
                <a:srgbClr val="0033CC"/>
              </a:solidFill>
              <a:latin typeface="Trebuchet MS"/>
              <a:ea typeface="Trebuchet MS"/>
              <a:cs typeface="Trebuchet MS"/>
              <a:sym typeface="Trebuchet MS"/>
            </a:endParaRPr>
          </a:p>
          <a:p>
            <a:pPr marL="457200" marR="0" lvl="0" indent="-342900" algn="l" rtl="0">
              <a:lnSpc>
                <a:spcPct val="100000"/>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 trained RBM can be fully described with </a:t>
            </a:r>
            <a:endParaRPr sz="1800">
              <a:solidFill>
                <a:srgbClr val="0033CC"/>
              </a:solidFill>
              <a:latin typeface="Trebuchet MS"/>
              <a:ea typeface="Trebuchet MS"/>
              <a:cs typeface="Trebuchet MS"/>
              <a:sym typeface="Trebuchet MS"/>
            </a:endParaRPr>
          </a:p>
          <a:p>
            <a:pPr marL="457200" marR="0" lvl="0" indent="0" algn="l" rtl="0">
              <a:lnSpc>
                <a:spcPct val="100000"/>
              </a:lnSpc>
              <a:spcBef>
                <a:spcPts val="565"/>
              </a:spcBef>
              <a:spcAft>
                <a:spcPts val="0"/>
              </a:spcAft>
              <a:buNone/>
            </a:pPr>
            <a:r>
              <a:rPr lang="en-US" sz="1800">
                <a:solidFill>
                  <a:srgbClr val="0033CC"/>
                </a:solidFill>
                <a:latin typeface="Trebuchet MS"/>
                <a:ea typeface="Trebuchet MS"/>
                <a:cs typeface="Trebuchet MS"/>
                <a:sym typeface="Trebuchet MS"/>
              </a:rPr>
              <a:t>3 parameters:</a:t>
            </a:r>
            <a:endParaRPr sz="1800">
              <a:solidFill>
                <a:srgbClr val="0033CC"/>
              </a:solidFill>
              <a:latin typeface="Trebuchet MS"/>
              <a:ea typeface="Trebuchet MS"/>
              <a:cs typeface="Trebuchet MS"/>
              <a:sym typeface="Trebuchet MS"/>
            </a:endParaRPr>
          </a:p>
          <a:p>
            <a:pPr marL="457200" marR="0" lvl="0" indent="0" algn="l" rtl="0">
              <a:lnSpc>
                <a:spcPct val="100000"/>
              </a:lnSpc>
              <a:spcBef>
                <a:spcPts val="565"/>
              </a:spcBef>
              <a:spcAft>
                <a:spcPts val="0"/>
              </a:spcAft>
              <a:buNone/>
            </a:pPr>
            <a:r>
              <a:rPr lang="en-US" b="1">
                <a:solidFill>
                  <a:srgbClr val="0033CC"/>
                </a:solidFill>
                <a:latin typeface="Trebuchet MS"/>
                <a:ea typeface="Trebuchet MS"/>
                <a:cs typeface="Trebuchet MS"/>
                <a:sym typeface="Trebuchet MS"/>
              </a:rPr>
              <a:t> 1.The weight matrix W: Size = n_visible x n_hidden</a:t>
            </a:r>
            <a:endParaRPr b="1">
              <a:solidFill>
                <a:srgbClr val="0033CC"/>
              </a:solidFill>
              <a:latin typeface="Trebuchet MS"/>
              <a:ea typeface="Trebuchet MS"/>
              <a:cs typeface="Trebuchet MS"/>
              <a:sym typeface="Trebuchet MS"/>
            </a:endParaRPr>
          </a:p>
          <a:p>
            <a:pPr marL="457200" marR="0" lvl="0" indent="0" algn="l" rtl="0">
              <a:lnSpc>
                <a:spcPct val="100000"/>
              </a:lnSpc>
              <a:spcBef>
                <a:spcPts val="565"/>
              </a:spcBef>
              <a:spcAft>
                <a:spcPts val="0"/>
              </a:spcAft>
              <a:buNone/>
            </a:pPr>
            <a:r>
              <a:rPr lang="en-US" b="1">
                <a:solidFill>
                  <a:srgbClr val="0033CC"/>
                </a:solidFill>
                <a:latin typeface="Trebuchet MS"/>
                <a:ea typeface="Trebuchet MS"/>
                <a:cs typeface="Trebuchet MS"/>
                <a:sym typeface="Trebuchet MS"/>
              </a:rPr>
              <a:t>	Wij is the weight of the connection between </a:t>
            </a:r>
            <a:endParaRPr b="1">
              <a:solidFill>
                <a:srgbClr val="0033CC"/>
              </a:solidFill>
              <a:latin typeface="Trebuchet MS"/>
              <a:ea typeface="Trebuchet MS"/>
              <a:cs typeface="Trebuchet MS"/>
              <a:sym typeface="Trebuchet MS"/>
            </a:endParaRPr>
          </a:p>
          <a:p>
            <a:pPr marL="457200" marR="0" lvl="0" indent="457200" algn="l" rtl="0">
              <a:lnSpc>
                <a:spcPct val="100000"/>
              </a:lnSpc>
              <a:spcBef>
                <a:spcPts val="565"/>
              </a:spcBef>
              <a:spcAft>
                <a:spcPts val="0"/>
              </a:spcAft>
              <a:buNone/>
            </a:pPr>
            <a:r>
              <a:rPr lang="en-US" b="1">
                <a:solidFill>
                  <a:srgbClr val="0033CC"/>
                </a:solidFill>
                <a:latin typeface="Trebuchet MS"/>
                <a:ea typeface="Trebuchet MS"/>
                <a:cs typeface="Trebuchet MS"/>
                <a:sym typeface="Trebuchet MS"/>
              </a:rPr>
              <a:t>visible node i and hidden node j. </a:t>
            </a:r>
            <a:endParaRPr b="1">
              <a:solidFill>
                <a:srgbClr val="0033CC"/>
              </a:solidFill>
              <a:latin typeface="Trebuchet MS"/>
              <a:ea typeface="Trebuchet MS"/>
              <a:cs typeface="Trebuchet MS"/>
              <a:sym typeface="Trebuchet MS"/>
            </a:endParaRPr>
          </a:p>
          <a:p>
            <a:pPr marL="457200" marR="0" lvl="0" indent="0" algn="l" rtl="0">
              <a:lnSpc>
                <a:spcPct val="100000"/>
              </a:lnSpc>
              <a:spcBef>
                <a:spcPts val="565"/>
              </a:spcBef>
              <a:spcAft>
                <a:spcPts val="0"/>
              </a:spcAft>
              <a:buNone/>
            </a:pPr>
            <a:r>
              <a:rPr lang="en-US" b="1">
                <a:solidFill>
                  <a:srgbClr val="0033CC"/>
                </a:solidFill>
                <a:latin typeface="Trebuchet MS"/>
                <a:ea typeface="Trebuchet MS"/>
                <a:cs typeface="Trebuchet MS"/>
                <a:sym typeface="Trebuchet MS"/>
              </a:rPr>
              <a:t> 2.The bias vector bv: Vector with n_visible elements.</a:t>
            </a:r>
            <a:endParaRPr b="1">
              <a:solidFill>
                <a:srgbClr val="0033CC"/>
              </a:solidFill>
              <a:latin typeface="Trebuchet MS"/>
              <a:ea typeface="Trebuchet MS"/>
              <a:cs typeface="Trebuchet MS"/>
              <a:sym typeface="Trebuchet MS"/>
            </a:endParaRPr>
          </a:p>
          <a:p>
            <a:pPr marL="457200" marR="0" lvl="0" indent="0" algn="l" rtl="0">
              <a:lnSpc>
                <a:spcPct val="100000"/>
              </a:lnSpc>
              <a:spcBef>
                <a:spcPts val="565"/>
              </a:spcBef>
              <a:spcAft>
                <a:spcPts val="0"/>
              </a:spcAft>
              <a:buNone/>
            </a:pPr>
            <a:r>
              <a:rPr lang="en-US" b="1">
                <a:solidFill>
                  <a:srgbClr val="0033CC"/>
                </a:solidFill>
                <a:latin typeface="Trebuchet MS"/>
                <a:ea typeface="Trebuchet MS"/>
                <a:cs typeface="Trebuchet MS"/>
                <a:sym typeface="Trebuchet MS"/>
              </a:rPr>
              <a:t>	Element i is the bias for the ith visible node.</a:t>
            </a:r>
            <a:endParaRPr b="1">
              <a:solidFill>
                <a:srgbClr val="0033CC"/>
              </a:solidFill>
              <a:latin typeface="Trebuchet MS"/>
              <a:ea typeface="Trebuchet MS"/>
              <a:cs typeface="Trebuchet MS"/>
              <a:sym typeface="Trebuchet MS"/>
            </a:endParaRPr>
          </a:p>
          <a:p>
            <a:pPr marL="457200" marR="0" lvl="0" indent="0" algn="l" rtl="0">
              <a:lnSpc>
                <a:spcPct val="100000"/>
              </a:lnSpc>
              <a:spcBef>
                <a:spcPts val="565"/>
              </a:spcBef>
              <a:spcAft>
                <a:spcPts val="0"/>
              </a:spcAft>
              <a:buNone/>
            </a:pPr>
            <a:r>
              <a:rPr lang="en-US" b="1">
                <a:solidFill>
                  <a:srgbClr val="0033CC"/>
                </a:solidFill>
                <a:latin typeface="Trebuchet MS"/>
                <a:ea typeface="Trebuchet MS"/>
                <a:cs typeface="Trebuchet MS"/>
                <a:sym typeface="Trebuchet MS"/>
              </a:rPr>
              <a:t> 3.The bias vector bh: Vector with n_hidden elements.</a:t>
            </a:r>
            <a:endParaRPr b="1">
              <a:solidFill>
                <a:srgbClr val="0033CC"/>
              </a:solidFill>
              <a:latin typeface="Trebuchet MS"/>
              <a:ea typeface="Trebuchet MS"/>
              <a:cs typeface="Trebuchet MS"/>
              <a:sym typeface="Trebuchet MS"/>
            </a:endParaRPr>
          </a:p>
          <a:p>
            <a:pPr marL="457200" marR="0" lvl="0" indent="0" algn="l" rtl="0">
              <a:lnSpc>
                <a:spcPct val="100000"/>
              </a:lnSpc>
              <a:spcBef>
                <a:spcPts val="565"/>
              </a:spcBef>
              <a:spcAft>
                <a:spcPts val="0"/>
              </a:spcAft>
              <a:buNone/>
            </a:pPr>
            <a:r>
              <a:rPr lang="en-US" b="1">
                <a:solidFill>
                  <a:srgbClr val="0033CC"/>
                </a:solidFill>
                <a:latin typeface="Trebuchet MS"/>
                <a:ea typeface="Trebuchet MS"/>
                <a:cs typeface="Trebuchet MS"/>
                <a:sym typeface="Trebuchet MS"/>
              </a:rPr>
              <a:t>	Element j is the bias for the jth hidden node.</a:t>
            </a:r>
            <a:endParaRPr b="1">
              <a:solidFill>
                <a:srgbClr val="0033CC"/>
              </a:solidFill>
              <a:latin typeface="Trebuchet MS"/>
              <a:ea typeface="Trebuchet MS"/>
              <a:cs typeface="Trebuchet MS"/>
              <a:sym typeface="Trebuchet MS"/>
            </a:endParaRPr>
          </a:p>
          <a:p>
            <a:pPr marL="0" marR="0" lvl="0" indent="0" algn="l" rtl="0">
              <a:lnSpc>
                <a:spcPct val="100000"/>
              </a:lnSpc>
              <a:spcBef>
                <a:spcPts val="565"/>
              </a:spcBef>
              <a:spcAft>
                <a:spcPts val="0"/>
              </a:spcAft>
              <a:buNone/>
            </a:pPr>
            <a:r>
              <a:rPr lang="en-US" sz="1800">
                <a:solidFill>
                  <a:srgbClr val="0033CC"/>
                </a:solidFill>
                <a:latin typeface="Trebuchet MS"/>
                <a:ea typeface="Trebuchet MS"/>
                <a:cs typeface="Trebuchet MS"/>
                <a:sym typeface="Trebuchet MS"/>
              </a:rPr>
              <a:t>	</a:t>
            </a:r>
            <a:endParaRPr sz="1800">
              <a:solidFill>
                <a:srgbClr val="0033CC"/>
              </a:solidFill>
              <a:latin typeface="Trebuchet MS"/>
              <a:ea typeface="Trebuchet MS"/>
              <a:cs typeface="Trebuchet MS"/>
              <a:sym typeface="Trebuchet MS"/>
            </a:endParaRPr>
          </a:p>
          <a:p>
            <a:pPr marL="457200" marR="0" lvl="0" indent="0" algn="l" rtl="0">
              <a:lnSpc>
                <a:spcPct val="100000"/>
              </a:lnSpc>
              <a:spcBef>
                <a:spcPts val="565"/>
              </a:spcBef>
              <a:spcAft>
                <a:spcPts val="0"/>
              </a:spcAft>
              <a:buNone/>
            </a:pPr>
            <a:endParaRPr sz="1800">
              <a:solidFill>
                <a:srgbClr val="0033CC"/>
              </a:solidFill>
              <a:latin typeface="Trebuchet MS"/>
              <a:ea typeface="Trebuchet MS"/>
              <a:cs typeface="Trebuchet MS"/>
              <a:sym typeface="Trebuchet MS"/>
            </a:endParaRPr>
          </a:p>
        </p:txBody>
      </p:sp>
      <p:pic>
        <p:nvPicPr>
          <p:cNvPr id="101" name="Google Shape;101;p10"/>
          <p:cNvPicPr preferRelativeResize="0"/>
          <p:nvPr/>
        </p:nvPicPr>
        <p:blipFill rotWithShape="1">
          <a:blip r:embed="rId3">
            <a:alphaModFix/>
          </a:blip>
          <a:srcRect l="24830" t="23071" r="44921" b="17542"/>
          <a:stretch/>
        </p:blipFill>
        <p:spPr>
          <a:xfrm>
            <a:off x="5180925" y="3546100"/>
            <a:ext cx="3963077" cy="3175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1"/>
          <p:cNvSpPr txBox="1">
            <a:spLocks noGrp="1"/>
          </p:cNvSpPr>
          <p:nvPr>
            <p:ph type="title"/>
          </p:nvPr>
        </p:nvSpPr>
        <p:spPr>
          <a:xfrm>
            <a:off x="1626976" y="1156200"/>
            <a:ext cx="7435200" cy="369300"/>
          </a:xfrm>
          <a:prstGeom prst="rect">
            <a:avLst/>
          </a:prstGeom>
          <a:noFill/>
          <a:ln>
            <a:noFill/>
          </a:ln>
        </p:spPr>
        <p:txBody>
          <a:bodyPr spcFirstLastPara="1" wrap="square" lIns="0" tIns="0" rIns="0" bIns="0" anchor="t" anchorCtr="0">
            <a:noAutofit/>
          </a:bodyPr>
          <a:lstStyle/>
          <a:p>
            <a:pPr marL="0" lvl="0" indent="0" algn="l" rtl="0">
              <a:spcBef>
                <a:spcPts val="565"/>
              </a:spcBef>
              <a:spcAft>
                <a:spcPts val="0"/>
              </a:spcAft>
              <a:buClr>
                <a:schemeClr val="dk1"/>
              </a:buClr>
              <a:buSzPts val="1100"/>
              <a:buFont typeface="Arial"/>
              <a:buNone/>
            </a:pPr>
            <a:r>
              <a:rPr lang="en-US">
                <a:solidFill>
                  <a:srgbClr val="FF0000"/>
                </a:solidFill>
              </a:rPr>
              <a:t>Restricted Boltzmann Machines (RBM) </a:t>
            </a:r>
            <a:endParaRPr>
              <a:solidFill>
                <a:srgbClr val="FF0000"/>
              </a:solidFill>
            </a:endParaRPr>
          </a:p>
          <a:p>
            <a:pPr marL="0" lvl="0" indent="0" algn="l" rtl="0">
              <a:spcBef>
                <a:spcPts val="0"/>
              </a:spcBef>
              <a:spcAft>
                <a:spcPts val="0"/>
              </a:spcAft>
              <a:buNone/>
            </a:pPr>
            <a:endParaRPr/>
          </a:p>
        </p:txBody>
      </p:sp>
      <p:sp>
        <p:nvSpPr>
          <p:cNvPr id="107" name="Google Shape;107;p11"/>
          <p:cNvSpPr txBox="1">
            <a:spLocks noGrp="1"/>
          </p:cNvSpPr>
          <p:nvPr>
            <p:ph type="body" idx="1"/>
          </p:nvPr>
        </p:nvSpPr>
        <p:spPr>
          <a:xfrm>
            <a:off x="163550" y="1688025"/>
            <a:ext cx="7785900" cy="5045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2200"/>
              <a:t>Gibbs Sampling:</a:t>
            </a:r>
            <a:endParaRPr sz="2200"/>
          </a:p>
          <a:p>
            <a:pPr marL="457200" lvl="0" indent="-317500" algn="l" rtl="0">
              <a:spcBef>
                <a:spcPts val="0"/>
              </a:spcBef>
              <a:spcAft>
                <a:spcPts val="0"/>
              </a:spcAft>
              <a:buSzPts val="1400"/>
              <a:buChar char="●"/>
            </a:pPr>
            <a:r>
              <a:rPr lang="en-US" sz="1400" b="1"/>
              <a:t>Initialize the visible nodes.</a:t>
            </a:r>
            <a:endParaRPr sz="1400" b="1"/>
          </a:p>
          <a:p>
            <a:pPr marL="457200" lvl="0" indent="-317500" algn="l" rtl="0">
              <a:spcBef>
                <a:spcPts val="0"/>
              </a:spcBef>
              <a:spcAft>
                <a:spcPts val="0"/>
              </a:spcAft>
              <a:buSzPts val="1400"/>
              <a:buChar char="●"/>
            </a:pPr>
            <a:r>
              <a:rPr lang="en-US" sz="1400" b="1"/>
              <a:t>Repeat the following process for k steps, or until convergence:</a:t>
            </a:r>
            <a:endParaRPr sz="1400" b="1"/>
          </a:p>
          <a:p>
            <a:pPr marL="457200" lvl="0" indent="0" algn="l" rtl="0">
              <a:spcBef>
                <a:spcPts val="0"/>
              </a:spcBef>
              <a:spcAft>
                <a:spcPts val="0"/>
              </a:spcAft>
              <a:buNone/>
            </a:pPr>
            <a:r>
              <a:rPr lang="en-US" sz="1400" b="1"/>
              <a:t>1. Propagate the values of the visible nodes forward, and then sample the new values of the hidden nodes.</a:t>
            </a:r>
            <a:endParaRPr sz="1400" b="1"/>
          </a:p>
          <a:p>
            <a:pPr marL="457200" lvl="0" indent="457200" algn="l" rtl="0">
              <a:spcBef>
                <a:spcPts val="0"/>
              </a:spcBef>
              <a:spcAft>
                <a:spcPts val="0"/>
              </a:spcAft>
              <a:buNone/>
            </a:pPr>
            <a:r>
              <a:rPr lang="en-US" sz="1400" b="1"/>
              <a:t>That is, randomly set the values of each hi to be 1 </a:t>
            </a:r>
            <a:endParaRPr sz="1400" b="1"/>
          </a:p>
          <a:p>
            <a:pPr marL="457200" lvl="0" indent="457200" algn="l" rtl="0">
              <a:spcBef>
                <a:spcPts val="0"/>
              </a:spcBef>
              <a:spcAft>
                <a:spcPts val="0"/>
              </a:spcAft>
              <a:buNone/>
            </a:pPr>
            <a:r>
              <a:rPr lang="en-US" sz="1400" b="1"/>
              <a:t>with probability σ(T(W).ν + b.h ). 	</a:t>
            </a:r>
            <a:r>
              <a:rPr lang="en-US" sz="1200" b="1"/>
              <a:t>{ T(W) = Transpose of W } </a:t>
            </a:r>
            <a:endParaRPr sz="1200" b="1"/>
          </a:p>
          <a:p>
            <a:pPr marL="457200" lvl="0" indent="0" algn="l" rtl="0">
              <a:spcBef>
                <a:spcPts val="0"/>
              </a:spcBef>
              <a:spcAft>
                <a:spcPts val="0"/>
              </a:spcAft>
              <a:buNone/>
            </a:pPr>
            <a:r>
              <a:rPr lang="en-US" sz="1400" b="1"/>
              <a:t>2. Propagate the values of the hidden nodes back to the visible nodes, and sample the new values of the visible nodes. </a:t>
            </a:r>
            <a:endParaRPr sz="1400" b="1"/>
          </a:p>
          <a:p>
            <a:pPr marL="457200" lvl="0" indent="457200" algn="l" rtl="0">
              <a:spcBef>
                <a:spcPts val="0"/>
              </a:spcBef>
              <a:spcAft>
                <a:spcPts val="0"/>
              </a:spcAft>
              <a:buNone/>
            </a:pPr>
            <a:r>
              <a:rPr lang="en-US" sz="1400" b="1"/>
              <a:t>That is, randomly set the values of each ν </a:t>
            </a:r>
            <a:endParaRPr sz="1400" b="1"/>
          </a:p>
          <a:p>
            <a:pPr marL="457200" lvl="0" indent="457200" algn="l" rtl="0">
              <a:spcBef>
                <a:spcPts val="0"/>
              </a:spcBef>
              <a:spcAft>
                <a:spcPts val="0"/>
              </a:spcAft>
              <a:buNone/>
            </a:pPr>
            <a:r>
              <a:rPr lang="en-US" sz="1400" b="1"/>
              <a:t>to be 1 with i probability σ(W.h + b.ν ) .</a:t>
            </a:r>
            <a:endParaRPr sz="1400" b="1"/>
          </a:p>
          <a:p>
            <a:pPr marL="0" lvl="0" indent="0" algn="l" rtl="0">
              <a:spcBef>
                <a:spcPts val="0"/>
              </a:spcBef>
              <a:spcAft>
                <a:spcPts val="0"/>
              </a:spcAft>
              <a:buNone/>
            </a:pPr>
            <a:endParaRPr sz="2200"/>
          </a:p>
          <a:p>
            <a:pPr marL="0" lvl="0" indent="0" algn="l" rtl="0">
              <a:spcBef>
                <a:spcPts val="0"/>
              </a:spcBef>
              <a:spcAft>
                <a:spcPts val="0"/>
              </a:spcAft>
              <a:buNone/>
            </a:pPr>
            <a:r>
              <a:rPr lang="en-US" sz="2200"/>
              <a:t>RBM Training:</a:t>
            </a:r>
            <a:endParaRPr sz="2200"/>
          </a:p>
          <a:p>
            <a:pPr marL="457200" lvl="0" indent="-317500" algn="l" rtl="0">
              <a:spcBef>
                <a:spcPts val="0"/>
              </a:spcBef>
              <a:spcAft>
                <a:spcPts val="0"/>
              </a:spcAft>
              <a:buSzPts val="1400"/>
              <a:buChar char="●"/>
            </a:pPr>
            <a:r>
              <a:rPr lang="en-US" sz="1400" b="1"/>
              <a:t>The goal is to find the values for its parameters that maximize the </a:t>
            </a:r>
            <a:endParaRPr sz="1400" b="1"/>
          </a:p>
          <a:p>
            <a:pPr marL="457200" lvl="0" indent="0" algn="l" rtl="0">
              <a:spcBef>
                <a:spcPts val="0"/>
              </a:spcBef>
              <a:spcAft>
                <a:spcPts val="0"/>
              </a:spcAft>
              <a:buNone/>
            </a:pPr>
            <a:r>
              <a:rPr lang="en-US" sz="1400" b="1"/>
              <a:t>likelihood of the data being drawn </a:t>
            </a:r>
            <a:endParaRPr sz="1400" b="1"/>
          </a:p>
          <a:p>
            <a:pPr marL="457200" lvl="0" indent="0" algn="l" rtl="0">
              <a:spcBef>
                <a:spcPts val="0"/>
              </a:spcBef>
              <a:spcAft>
                <a:spcPts val="0"/>
              </a:spcAft>
              <a:buNone/>
            </a:pPr>
            <a:r>
              <a:rPr lang="en-US" sz="1400" b="1"/>
              <a:t>from that distribution.</a:t>
            </a:r>
            <a:endParaRPr sz="1400" b="1"/>
          </a:p>
          <a:p>
            <a:pPr marL="457200" lvl="0" indent="0" algn="l" rtl="0">
              <a:spcBef>
                <a:spcPts val="0"/>
              </a:spcBef>
              <a:spcAft>
                <a:spcPts val="0"/>
              </a:spcAft>
              <a:buNone/>
            </a:pPr>
            <a:endParaRPr sz="1400" b="1"/>
          </a:p>
          <a:p>
            <a:pPr marL="457200" lvl="0" indent="-317500" algn="l" rtl="0">
              <a:spcBef>
                <a:spcPts val="0"/>
              </a:spcBef>
              <a:spcAft>
                <a:spcPts val="0"/>
              </a:spcAft>
              <a:buSzPts val="1400"/>
              <a:buChar char="●"/>
            </a:pPr>
            <a:r>
              <a:rPr lang="en-US" sz="1400" b="1"/>
              <a:t>Sample x from the probability distribution by </a:t>
            </a:r>
            <a:endParaRPr sz="1400" b="1"/>
          </a:p>
          <a:p>
            <a:pPr marL="457200" lvl="0" indent="0" algn="l" rtl="0">
              <a:spcBef>
                <a:spcPts val="0"/>
              </a:spcBef>
              <a:spcAft>
                <a:spcPts val="0"/>
              </a:spcAft>
              <a:buNone/>
            </a:pPr>
            <a:r>
              <a:rPr lang="en-US" sz="1400" b="1"/>
              <a:t>using Gibbs sampling and notice the difference</a:t>
            </a:r>
            <a:endParaRPr sz="1400" b="1"/>
          </a:p>
          <a:p>
            <a:pPr marL="457200" lvl="0" indent="0" algn="l" rtl="0">
              <a:spcBef>
                <a:spcPts val="0"/>
              </a:spcBef>
              <a:spcAft>
                <a:spcPts val="0"/>
              </a:spcAft>
              <a:buNone/>
            </a:pPr>
            <a:r>
              <a:rPr lang="en-US" sz="1400" b="1"/>
              <a:t>between the x and x(bar) .</a:t>
            </a:r>
            <a:endParaRPr sz="1400" b="1"/>
          </a:p>
          <a:p>
            <a:pPr marL="457200" lvl="0" indent="0" algn="l" rtl="0">
              <a:spcBef>
                <a:spcPts val="0"/>
              </a:spcBef>
              <a:spcAft>
                <a:spcPts val="0"/>
              </a:spcAft>
              <a:buNone/>
            </a:pPr>
            <a:r>
              <a:rPr lang="en-US" sz="1400"/>
              <a:t>	</a:t>
            </a:r>
            <a:endParaRPr sz="1400"/>
          </a:p>
          <a:p>
            <a:pPr marL="0" lvl="0" indent="0" algn="l" rtl="0">
              <a:spcBef>
                <a:spcPts val="0"/>
              </a:spcBef>
              <a:spcAft>
                <a:spcPts val="0"/>
              </a:spcAft>
              <a:buNone/>
            </a:pPr>
            <a:endParaRPr sz="2200"/>
          </a:p>
          <a:p>
            <a:pPr marL="0" lvl="0" indent="0" algn="l" rtl="0">
              <a:spcBef>
                <a:spcPts val="0"/>
              </a:spcBef>
              <a:spcAft>
                <a:spcPts val="0"/>
              </a:spcAft>
              <a:buNone/>
            </a:pPr>
            <a:endParaRPr sz="2200"/>
          </a:p>
        </p:txBody>
      </p:sp>
      <p:pic>
        <p:nvPicPr>
          <p:cNvPr id="108" name="Google Shape;108;p11"/>
          <p:cNvPicPr preferRelativeResize="0"/>
          <p:nvPr/>
        </p:nvPicPr>
        <p:blipFill rotWithShape="1">
          <a:blip r:embed="rId3">
            <a:alphaModFix/>
          </a:blip>
          <a:srcRect l="50676" t="42993" r="23195" b="21771"/>
          <a:stretch/>
        </p:blipFill>
        <p:spPr>
          <a:xfrm>
            <a:off x="4434875" y="3665850"/>
            <a:ext cx="4709126" cy="3067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2"/>
          <p:cNvSpPr txBox="1">
            <a:spLocks noGrp="1"/>
          </p:cNvSpPr>
          <p:nvPr>
            <p:ph type="title"/>
          </p:nvPr>
        </p:nvSpPr>
        <p:spPr>
          <a:xfrm>
            <a:off x="2372393" y="1156205"/>
            <a:ext cx="6689725" cy="36933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  Stacked LSTM Model (Comparitive Model)</a:t>
            </a:r>
            <a:endParaRPr/>
          </a:p>
        </p:txBody>
      </p:sp>
      <p:sp>
        <p:nvSpPr>
          <p:cNvPr id="114" name="Google Shape;114;p12"/>
          <p:cNvSpPr txBox="1">
            <a:spLocks noGrp="1"/>
          </p:cNvSpPr>
          <p:nvPr>
            <p:ph type="body" idx="1"/>
          </p:nvPr>
        </p:nvSpPr>
        <p:spPr>
          <a:xfrm>
            <a:off x="204750" y="1688000"/>
            <a:ext cx="7476900" cy="5046300"/>
          </a:xfrm>
          <a:prstGeom prst="rect">
            <a:avLst/>
          </a:prstGeom>
          <a:noFill/>
          <a:ln>
            <a:noFill/>
          </a:ln>
        </p:spPr>
        <p:txBody>
          <a:bodyPr spcFirstLastPara="1" wrap="square" lIns="0" tIns="0" rIns="0" bIns="0" anchor="t" anchorCtr="0">
            <a:noAutofit/>
          </a:bodyPr>
          <a:lstStyle/>
          <a:p>
            <a:pPr marL="457200" lvl="0" indent="-317500" algn="l" rtl="0">
              <a:spcBef>
                <a:spcPts val="0"/>
              </a:spcBef>
              <a:spcAft>
                <a:spcPts val="0"/>
              </a:spcAft>
              <a:buSzPts val="1400"/>
              <a:buChar char="●"/>
            </a:pPr>
            <a:r>
              <a:rPr lang="en-US"/>
              <a:t>Since music is a sequence of notes and chords, it doesn’t have a fixed dimensionality.</a:t>
            </a:r>
            <a:endParaRPr/>
          </a:p>
          <a:p>
            <a:pPr marL="457200" lvl="0" indent="-317500" algn="l" rtl="0">
              <a:spcBef>
                <a:spcPts val="0"/>
              </a:spcBef>
              <a:spcAft>
                <a:spcPts val="0"/>
              </a:spcAft>
              <a:buSzPts val="1400"/>
              <a:buChar char="●"/>
            </a:pPr>
            <a:r>
              <a:rPr lang="en-US"/>
              <a:t>In this model, we will be using the Long Short-Term Memory (LSTM) architecture.</a:t>
            </a:r>
            <a:endParaRPr/>
          </a:p>
          <a:p>
            <a:pPr marL="457200" lvl="0" indent="-317500" algn="l" rtl="0">
              <a:spcBef>
                <a:spcPts val="0"/>
              </a:spcBef>
              <a:spcAft>
                <a:spcPts val="0"/>
              </a:spcAft>
              <a:buSzPts val="1400"/>
              <a:buChar char="●"/>
            </a:pPr>
            <a:r>
              <a:rPr lang="en-US"/>
              <a:t>A character level-based architecture was used to train the model. </a:t>
            </a:r>
            <a:endParaRPr/>
          </a:p>
          <a:p>
            <a:pPr marL="457200" lvl="0" indent="0" algn="l" rtl="0">
              <a:spcBef>
                <a:spcPts val="0"/>
              </a:spcBef>
              <a:spcAft>
                <a:spcPts val="0"/>
              </a:spcAft>
              <a:buNone/>
            </a:pPr>
            <a:r>
              <a:rPr lang="en-US"/>
              <a:t>each input note in the music </a:t>
            </a:r>
            <a:endParaRPr/>
          </a:p>
          <a:p>
            <a:pPr marL="457200" lvl="0" indent="0" algn="l" rtl="0">
              <a:spcBef>
                <a:spcPts val="0"/>
              </a:spcBef>
              <a:spcAft>
                <a:spcPts val="0"/>
              </a:spcAft>
              <a:buNone/>
            </a:pPr>
            <a:r>
              <a:rPr lang="en-US"/>
              <a:t>file is used to predict the next </a:t>
            </a:r>
            <a:endParaRPr/>
          </a:p>
          <a:p>
            <a:pPr marL="457200" lvl="0" indent="0" algn="l" rtl="0">
              <a:spcBef>
                <a:spcPts val="0"/>
              </a:spcBef>
              <a:spcAft>
                <a:spcPts val="0"/>
              </a:spcAft>
              <a:buNone/>
            </a:pPr>
            <a:r>
              <a:rPr lang="en-US"/>
              <a:t>note in the file, i.e., each LSTM </a:t>
            </a:r>
            <a:endParaRPr/>
          </a:p>
          <a:p>
            <a:pPr marL="457200" lvl="0" indent="0" algn="l" rtl="0">
              <a:spcBef>
                <a:spcPts val="0"/>
              </a:spcBef>
              <a:spcAft>
                <a:spcPts val="0"/>
              </a:spcAft>
              <a:buNone/>
            </a:pPr>
            <a:r>
              <a:rPr lang="en-US"/>
              <a:t>cell takes the previous layer </a:t>
            </a:r>
            <a:endParaRPr/>
          </a:p>
          <a:p>
            <a:pPr marL="457200" lvl="0" indent="0" algn="l" rtl="0">
              <a:spcBef>
                <a:spcPts val="0"/>
              </a:spcBef>
              <a:spcAft>
                <a:spcPts val="0"/>
              </a:spcAft>
              <a:buNone/>
            </a:pPr>
            <a:r>
              <a:rPr lang="en-US"/>
              <a:t>activation ( a (t-1) ) and the </a:t>
            </a:r>
            <a:endParaRPr/>
          </a:p>
          <a:p>
            <a:pPr marL="457200" lvl="0" indent="0" algn="l" rtl="0">
              <a:spcBef>
                <a:spcPts val="0"/>
              </a:spcBef>
              <a:spcAft>
                <a:spcPts val="0"/>
              </a:spcAft>
              <a:buNone/>
            </a:pPr>
            <a:r>
              <a:rPr lang="en-US"/>
              <a:t>previous layers actual output</a:t>
            </a:r>
            <a:endParaRPr/>
          </a:p>
          <a:p>
            <a:pPr marL="457200" lvl="0" indent="0" algn="l" rtl="0">
              <a:spcBef>
                <a:spcPts val="0"/>
              </a:spcBef>
              <a:spcAft>
                <a:spcPts val="0"/>
              </a:spcAft>
              <a:buNone/>
            </a:pPr>
            <a:r>
              <a:rPr lang="en-US"/>
              <a:t>( y(t-1) ) as input at the current </a:t>
            </a:r>
            <a:endParaRPr/>
          </a:p>
          <a:p>
            <a:pPr marL="457200" lvl="0" indent="0" algn="l" rtl="0">
              <a:spcBef>
                <a:spcPts val="0"/>
              </a:spcBef>
              <a:spcAft>
                <a:spcPts val="0"/>
              </a:spcAft>
              <a:buNone/>
            </a:pPr>
            <a:r>
              <a:rPr lang="en-US"/>
              <a:t>time step t.</a:t>
            </a:r>
            <a:endParaRPr/>
          </a:p>
          <a:p>
            <a:pPr marL="457200" lvl="0" indent="-317500" algn="l" rtl="0">
              <a:spcBef>
                <a:spcPts val="0"/>
              </a:spcBef>
              <a:spcAft>
                <a:spcPts val="0"/>
              </a:spcAft>
              <a:buSzPts val="1400"/>
              <a:buChar char="●"/>
            </a:pPr>
            <a:r>
              <a:rPr lang="en-US"/>
              <a:t>The model consists of two LSTM</a:t>
            </a:r>
            <a:endParaRPr/>
          </a:p>
          <a:p>
            <a:pPr marL="0" lvl="0" indent="457200" algn="l" rtl="0">
              <a:spcBef>
                <a:spcPts val="0"/>
              </a:spcBef>
              <a:spcAft>
                <a:spcPts val="0"/>
              </a:spcAft>
              <a:buNone/>
            </a:pPr>
            <a:r>
              <a:rPr lang="en-US"/>
              <a:t> layers with each layer consisting</a:t>
            </a:r>
            <a:endParaRPr/>
          </a:p>
          <a:p>
            <a:pPr marL="0" lvl="0" indent="457200" algn="l" rtl="0">
              <a:spcBef>
                <a:spcPts val="0"/>
              </a:spcBef>
              <a:spcAft>
                <a:spcPts val="0"/>
              </a:spcAft>
              <a:buNone/>
            </a:pPr>
            <a:r>
              <a:rPr lang="en-US"/>
              <a:t>of 128 hidden layers.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0" algn="l" rtl="0">
              <a:spcBef>
                <a:spcPts val="0"/>
              </a:spcBef>
              <a:spcAft>
                <a:spcPts val="0"/>
              </a:spcAft>
              <a:buNone/>
            </a:pPr>
            <a:r>
              <a:rPr lang="en-US"/>
              <a:t> </a:t>
            </a:r>
            <a:endParaRPr/>
          </a:p>
        </p:txBody>
      </p:sp>
      <p:pic>
        <p:nvPicPr>
          <p:cNvPr id="115" name="Google Shape;115;p12"/>
          <p:cNvPicPr preferRelativeResize="0"/>
          <p:nvPr/>
        </p:nvPicPr>
        <p:blipFill rotWithShape="1">
          <a:blip r:embed="rId3">
            <a:alphaModFix/>
          </a:blip>
          <a:srcRect l="28620" t="35867" r="46438" b="23498"/>
          <a:stretch/>
        </p:blipFill>
        <p:spPr>
          <a:xfrm>
            <a:off x="4118925" y="3109775"/>
            <a:ext cx="5025077" cy="362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3"/>
          <p:cNvSpPr txBox="1">
            <a:spLocks noGrp="1"/>
          </p:cNvSpPr>
          <p:nvPr>
            <p:ph type="title"/>
          </p:nvPr>
        </p:nvSpPr>
        <p:spPr>
          <a:xfrm>
            <a:off x="2372393" y="1156205"/>
            <a:ext cx="6689725" cy="36933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US"/>
              <a:t>  Stacked LSTM Model</a:t>
            </a:r>
            <a:endParaRPr/>
          </a:p>
        </p:txBody>
      </p:sp>
      <p:sp>
        <p:nvSpPr>
          <p:cNvPr id="121" name="Google Shape;121;p13"/>
          <p:cNvSpPr txBox="1">
            <a:spLocks noGrp="1"/>
          </p:cNvSpPr>
          <p:nvPr>
            <p:ph type="body" idx="1"/>
          </p:nvPr>
        </p:nvSpPr>
        <p:spPr>
          <a:xfrm>
            <a:off x="287100" y="1667400"/>
            <a:ext cx="7600500" cy="4902300"/>
          </a:xfrm>
          <a:prstGeom prst="rect">
            <a:avLst/>
          </a:prstGeom>
          <a:noFill/>
          <a:ln>
            <a:noFill/>
          </a:ln>
        </p:spPr>
        <p:txBody>
          <a:bodyPr spcFirstLastPara="1" wrap="square" lIns="0" tIns="0" rIns="0" bIns="0" anchor="t" anchorCtr="0">
            <a:noAutofit/>
          </a:bodyPr>
          <a:lstStyle/>
          <a:p>
            <a:pPr marL="457200" lvl="0" indent="-317500" algn="l" rtl="0">
              <a:spcBef>
                <a:spcPts val="0"/>
              </a:spcBef>
              <a:spcAft>
                <a:spcPts val="0"/>
              </a:spcAft>
              <a:buSzPts val="1400"/>
              <a:buChar char="●"/>
            </a:pPr>
            <a:r>
              <a:rPr lang="en-US"/>
              <a:t>We use ‘categorical cross-entropy‘ as the loss function and ‘adam‘ as the optimizer.</a:t>
            </a:r>
            <a:endParaRPr/>
          </a:p>
          <a:p>
            <a:pPr marL="0" lvl="0" indent="0" algn="l" rtl="0">
              <a:spcBef>
                <a:spcPts val="0"/>
              </a:spcBef>
              <a:spcAft>
                <a:spcPts val="0"/>
              </a:spcAft>
              <a:buNone/>
            </a:pPr>
            <a:r>
              <a:rPr lang="en-US" sz="2200"/>
              <a:t>Model Training:</a:t>
            </a:r>
            <a:endParaRPr sz="2200"/>
          </a:p>
          <a:p>
            <a:pPr marL="457200" lvl="0" indent="-317500" algn="l" rtl="0">
              <a:spcBef>
                <a:spcPts val="0"/>
              </a:spcBef>
              <a:spcAft>
                <a:spcPts val="0"/>
              </a:spcAft>
              <a:buSzPts val="1400"/>
              <a:buChar char="●"/>
            </a:pPr>
            <a:r>
              <a:rPr lang="en-US" sz="1400" b="1"/>
              <a:t>The architecture gets the notes, creates the input and output sequences, creates a model, and trains the model for 200 epochs. </a:t>
            </a:r>
            <a:endParaRPr sz="1400" b="1"/>
          </a:p>
          <a:p>
            <a:pPr marL="457200" lvl="0" indent="-317500" algn="l" rtl="0">
              <a:spcBef>
                <a:spcPts val="0"/>
              </a:spcBef>
              <a:spcAft>
                <a:spcPts val="0"/>
              </a:spcAft>
              <a:buSzPts val="1400"/>
              <a:buChar char="●"/>
            </a:pPr>
            <a:r>
              <a:rPr lang="en-US" sz="1400" b="1"/>
              <a:t>The output of the LSTM is fed into softmax layer over all the tokens.</a:t>
            </a:r>
            <a:endParaRPr sz="1400" b="1"/>
          </a:p>
          <a:p>
            <a:pPr marL="457200" lvl="0" indent="-317500" algn="l" rtl="0">
              <a:spcBef>
                <a:spcPts val="0"/>
              </a:spcBef>
              <a:spcAft>
                <a:spcPts val="0"/>
              </a:spcAft>
              <a:buSzPts val="1400"/>
              <a:buChar char="●"/>
            </a:pPr>
            <a:r>
              <a:rPr lang="en-US" sz="1400" b="1"/>
              <a:t>The loss corresponds to the cross-entropy error of our predictions at each time step compared to the actual note played at each time step.</a:t>
            </a:r>
            <a:endParaRPr sz="1400" b="1"/>
          </a:p>
          <a:p>
            <a:pPr marL="457200" lvl="0" indent="-317500" algn="l" rtl="0">
              <a:spcBef>
                <a:spcPts val="0"/>
              </a:spcBef>
              <a:spcAft>
                <a:spcPts val="0"/>
              </a:spcAft>
              <a:buSzPts val="1400"/>
              <a:buChar char="●"/>
            </a:pPr>
            <a:r>
              <a:rPr lang="en-US" sz="1400" b="1"/>
              <a:t>We clip our gradients to prevent our gradients from exploding.</a:t>
            </a:r>
            <a:endParaRPr sz="1400" b="1"/>
          </a:p>
          <a:p>
            <a:pPr marL="457200" lvl="0" indent="-317500" algn="l" rtl="0">
              <a:spcBef>
                <a:spcPts val="0"/>
              </a:spcBef>
              <a:spcAft>
                <a:spcPts val="0"/>
              </a:spcAft>
              <a:buSzPts val="1400"/>
              <a:buChar char="●"/>
            </a:pPr>
            <a:r>
              <a:rPr lang="en-US" sz="1400" b="1"/>
              <a:t>We also anneal our learning rate when we see that the rate that our training error is decreasing is slowing. </a:t>
            </a:r>
            <a:endParaRPr sz="1400" b="1"/>
          </a:p>
          <a:p>
            <a:pPr marL="0" lvl="0" indent="0" algn="l" rtl="0">
              <a:spcBef>
                <a:spcPts val="0"/>
              </a:spcBef>
              <a:spcAft>
                <a:spcPts val="0"/>
              </a:spcAft>
              <a:buClr>
                <a:schemeClr val="dk1"/>
              </a:buClr>
              <a:buSzPts val="1100"/>
              <a:buFont typeface="Arial"/>
              <a:buNone/>
            </a:pPr>
            <a:r>
              <a:rPr lang="en-US" sz="2200"/>
              <a:t>Sample Generation:</a:t>
            </a:r>
            <a:endParaRPr sz="1400"/>
          </a:p>
          <a:p>
            <a:pPr marL="457200" lvl="0" indent="-317500" algn="l" rtl="0">
              <a:spcBef>
                <a:spcPts val="0"/>
              </a:spcBef>
              <a:spcAft>
                <a:spcPts val="0"/>
              </a:spcAft>
              <a:buSzPts val="1400"/>
              <a:buChar char="●"/>
            </a:pPr>
            <a:r>
              <a:rPr lang="en-US" sz="1400" b="1"/>
              <a:t>To generate new notes, we need a starting note. So, we randomly pick an integer and pick a random sequence from the input sequence as a starting point. </a:t>
            </a:r>
            <a:endParaRPr sz="1400" b="1"/>
          </a:p>
          <a:p>
            <a:pPr marL="457200" lvl="0" indent="-317500" algn="l" rtl="0">
              <a:spcBef>
                <a:spcPts val="0"/>
              </a:spcBef>
              <a:spcAft>
                <a:spcPts val="0"/>
              </a:spcAft>
              <a:buSzPts val="1400"/>
              <a:buChar char="●"/>
            </a:pPr>
            <a:r>
              <a:rPr lang="en-US" sz="1400" b="1"/>
              <a:t>We use the trained model to predict the next 500 notes. At each time step, the output of the previous layer (ŷ(t-1)) is provided as input (x(t)) to the LSTM layer at  the current time step t.</a:t>
            </a:r>
            <a:endParaRPr sz="1400" b="1"/>
          </a:p>
          <a:p>
            <a:pPr marL="457200" lvl="0" indent="-317500" algn="l" rtl="0">
              <a:spcBef>
                <a:spcPts val="0"/>
              </a:spcBef>
              <a:spcAft>
                <a:spcPts val="0"/>
              </a:spcAft>
              <a:buSzPts val="1400"/>
              <a:buChar char="●"/>
            </a:pPr>
            <a:r>
              <a:rPr lang="en-US" sz="1400" b="1"/>
              <a:t>The predicted output is an array of probabilities, we choose the output at the index with the maximum probability. Finally, we map this index to the actual note and add this to the list of predicted output.</a:t>
            </a:r>
            <a:endParaRPr sz="1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2372393" y="1156205"/>
            <a:ext cx="6689700" cy="369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      Evaluation</a:t>
            </a:r>
            <a:endParaRPr/>
          </a:p>
        </p:txBody>
      </p:sp>
      <p:sp>
        <p:nvSpPr>
          <p:cNvPr id="127" name="Google Shape;127;p14"/>
          <p:cNvSpPr txBox="1">
            <a:spLocks noGrp="1"/>
          </p:cNvSpPr>
          <p:nvPr>
            <p:ph type="body" idx="1"/>
          </p:nvPr>
        </p:nvSpPr>
        <p:spPr>
          <a:xfrm>
            <a:off x="307700" y="2058700"/>
            <a:ext cx="7188600" cy="3852000"/>
          </a:xfrm>
          <a:prstGeom prst="rect">
            <a:avLst/>
          </a:prstGeom>
          <a:noFill/>
          <a:ln>
            <a:noFill/>
          </a:ln>
        </p:spPr>
        <p:txBody>
          <a:bodyPr spcFirstLastPara="1" wrap="square" lIns="0" tIns="0" rIns="0" bIns="0" anchor="t" anchorCtr="0">
            <a:noAutofit/>
          </a:bodyPr>
          <a:lstStyle/>
          <a:p>
            <a:pPr marL="457200" lvl="0" indent="-317500" algn="l" rtl="0">
              <a:spcBef>
                <a:spcPts val="0"/>
              </a:spcBef>
              <a:spcAft>
                <a:spcPts val="0"/>
              </a:spcAft>
              <a:buSzPts val="1400"/>
              <a:buChar char="●"/>
            </a:pPr>
            <a:r>
              <a:rPr lang="en-US"/>
              <a:t>One of the major challenges of evaluating the quality of our model is incorporating the notion of musical aesthetics. That is, how “good” is the music that our models ultimately generate?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US"/>
              <a:t>As such, there is no firm methodology to grade a music/art generative model. We compared the resultant music files generated by the  RBM model and Stacked LSTM model.</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US"/>
              <a:t>One possible way is to conduct a blind experiment where volunteers or professionals in the field can offer their opinion on the samples of music generated. Therefore, there is no strict method of evaluation.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5"/>
          <p:cNvSpPr txBox="1">
            <a:spLocks noGrp="1"/>
          </p:cNvSpPr>
          <p:nvPr>
            <p:ph type="title"/>
          </p:nvPr>
        </p:nvSpPr>
        <p:spPr>
          <a:xfrm>
            <a:off x="1647575" y="1156200"/>
            <a:ext cx="74148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a:t>Constraints, Assumptions &amp; Dependencies</a:t>
            </a:r>
            <a:endParaRPr/>
          </a:p>
        </p:txBody>
      </p:sp>
      <p:sp>
        <p:nvSpPr>
          <p:cNvPr id="133" name="Google Shape;133;p15"/>
          <p:cNvSpPr txBox="1"/>
          <p:nvPr/>
        </p:nvSpPr>
        <p:spPr>
          <a:xfrm>
            <a:off x="8889847" y="6415182"/>
            <a:ext cx="168275" cy="210185"/>
          </a:xfrm>
          <a:prstGeom prst="rect">
            <a:avLst/>
          </a:prstGeom>
          <a:noFill/>
          <a:ln>
            <a:noFill/>
          </a:ln>
        </p:spPr>
        <p:txBody>
          <a:bodyPr spcFirstLastPara="1" wrap="square" lIns="0" tIns="0" rIns="0" bIns="0" anchor="t" anchorCtr="0">
            <a:noAutofit/>
          </a:bodyPr>
          <a:lstStyle/>
          <a:p>
            <a:pPr marL="38100" marR="0" lvl="0" indent="0" algn="l" rtl="0">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9</a:t>
            </a:fld>
            <a:endParaRPr sz="1300">
              <a:solidFill>
                <a:schemeClr val="dk1"/>
              </a:solidFill>
              <a:latin typeface="Arial"/>
              <a:ea typeface="Arial"/>
              <a:cs typeface="Arial"/>
              <a:sym typeface="Arial"/>
            </a:endParaRPr>
          </a:p>
        </p:txBody>
      </p:sp>
      <p:sp>
        <p:nvSpPr>
          <p:cNvPr id="134" name="Google Shape;134;p15"/>
          <p:cNvSpPr txBox="1"/>
          <p:nvPr/>
        </p:nvSpPr>
        <p:spPr>
          <a:xfrm>
            <a:off x="365100" y="1893150"/>
            <a:ext cx="7540500" cy="4521900"/>
          </a:xfrm>
          <a:prstGeom prst="rect">
            <a:avLst/>
          </a:prstGeom>
          <a:noFill/>
          <a:ln>
            <a:noFill/>
          </a:ln>
        </p:spPr>
        <p:txBody>
          <a:bodyPr spcFirstLastPara="1" wrap="square" lIns="0" tIns="11425" rIns="0" bIns="0" anchor="t" anchorCtr="0">
            <a:noAutofit/>
          </a:bodyPr>
          <a:lstStyle/>
          <a:p>
            <a:pPr marL="0" lvl="0" indent="0" algn="just" rtl="0">
              <a:lnSpc>
                <a:spcPct val="80000"/>
              </a:lnSpc>
              <a:spcBef>
                <a:spcPts val="0"/>
              </a:spcBef>
              <a:spcAft>
                <a:spcPts val="0"/>
              </a:spcAft>
              <a:buClr>
                <a:schemeClr val="dk1"/>
              </a:buClr>
              <a:buSzPts val="1100"/>
              <a:buFont typeface="Arial"/>
              <a:buNone/>
            </a:pPr>
            <a:r>
              <a:rPr lang="en-US" sz="1800">
                <a:solidFill>
                  <a:srgbClr val="0033CC"/>
                </a:solidFill>
                <a:highlight>
                  <a:srgbClr val="FFFFFF"/>
                </a:highlight>
                <a:latin typeface="Trebuchet MS"/>
                <a:ea typeface="Trebuchet MS"/>
                <a:cs typeface="Trebuchet MS"/>
                <a:sym typeface="Trebuchet MS"/>
              </a:rPr>
              <a:t>There are no such formal constraints or dependencies involved with the devised solutions. The assumptions are as follows:</a:t>
            </a:r>
            <a:endParaRPr sz="1800" i="1">
              <a:solidFill>
                <a:srgbClr val="0033CC"/>
              </a:solidFill>
              <a:highlight>
                <a:srgbClr val="FFFFFF"/>
              </a:highlight>
              <a:latin typeface="Trebuchet MS"/>
              <a:ea typeface="Trebuchet MS"/>
              <a:cs typeface="Trebuchet MS"/>
              <a:sym typeface="Trebuchet MS"/>
            </a:endParaRPr>
          </a:p>
          <a:p>
            <a:pPr marL="0" lvl="0" indent="0" algn="just" rtl="0">
              <a:lnSpc>
                <a:spcPct val="80000"/>
              </a:lnSpc>
              <a:spcBef>
                <a:spcPts val="0"/>
              </a:spcBef>
              <a:spcAft>
                <a:spcPts val="0"/>
              </a:spcAft>
              <a:buClr>
                <a:schemeClr val="dk1"/>
              </a:buClr>
              <a:buSzPts val="1100"/>
              <a:buFont typeface="Arial"/>
              <a:buNone/>
            </a:pPr>
            <a:endParaRPr sz="1800">
              <a:solidFill>
                <a:srgbClr val="0033CC"/>
              </a:solidFill>
              <a:highlight>
                <a:srgbClr val="FFFFFF"/>
              </a:highlight>
              <a:latin typeface="Trebuchet MS"/>
              <a:ea typeface="Trebuchet MS"/>
              <a:cs typeface="Trebuchet MS"/>
              <a:sym typeface="Trebuchet MS"/>
            </a:endParaRPr>
          </a:p>
          <a:p>
            <a:pPr marL="457200" lvl="0" indent="-342900" algn="just" rtl="0">
              <a:lnSpc>
                <a:spcPct val="80000"/>
              </a:lnSpc>
              <a:spcBef>
                <a:spcPts val="0"/>
              </a:spcBef>
              <a:spcAft>
                <a:spcPts val="0"/>
              </a:spcAft>
              <a:buClr>
                <a:srgbClr val="0033CC"/>
              </a:buClr>
              <a:buSzPts val="1800"/>
              <a:buFont typeface="Trebuchet MS"/>
              <a:buChar char="●"/>
            </a:pPr>
            <a:r>
              <a:rPr lang="en-US" sz="1800">
                <a:solidFill>
                  <a:srgbClr val="0033CC"/>
                </a:solidFill>
                <a:highlight>
                  <a:srgbClr val="FFFFFF"/>
                </a:highlight>
                <a:latin typeface="Trebuchet MS"/>
                <a:ea typeface="Trebuchet MS"/>
                <a:cs typeface="Trebuchet MS"/>
                <a:sym typeface="Trebuchet MS"/>
              </a:rPr>
              <a:t>Inheriting a Char RNN model for the Stacked LSTM (comparative model) model based on the assumption that music generation is similar to text generation.</a:t>
            </a:r>
            <a:endParaRPr sz="1800">
              <a:solidFill>
                <a:srgbClr val="0033CC"/>
              </a:solidFill>
              <a:highlight>
                <a:srgbClr val="FFFFFF"/>
              </a:highlight>
              <a:latin typeface="Trebuchet MS"/>
              <a:ea typeface="Trebuchet MS"/>
              <a:cs typeface="Trebuchet MS"/>
              <a:sym typeface="Trebuchet MS"/>
            </a:endParaRPr>
          </a:p>
          <a:p>
            <a:pPr marL="457200" lvl="0" indent="0" algn="just" rtl="0">
              <a:lnSpc>
                <a:spcPct val="80000"/>
              </a:lnSpc>
              <a:spcBef>
                <a:spcPts val="0"/>
              </a:spcBef>
              <a:spcAft>
                <a:spcPts val="0"/>
              </a:spcAft>
              <a:buClr>
                <a:schemeClr val="dk1"/>
              </a:buClr>
              <a:buSzPts val="1100"/>
              <a:buFont typeface="Arial"/>
              <a:buNone/>
            </a:pPr>
            <a:endParaRPr sz="1800">
              <a:solidFill>
                <a:srgbClr val="0033CC"/>
              </a:solidFill>
              <a:highlight>
                <a:srgbClr val="FFFFFF"/>
              </a:highlight>
              <a:latin typeface="Trebuchet MS"/>
              <a:ea typeface="Trebuchet MS"/>
              <a:cs typeface="Trebuchet MS"/>
              <a:sym typeface="Trebuchet MS"/>
            </a:endParaRPr>
          </a:p>
          <a:p>
            <a:pPr marL="457200" lvl="0" indent="-342900" algn="just" rtl="0">
              <a:lnSpc>
                <a:spcPct val="80000"/>
              </a:lnSpc>
              <a:spcBef>
                <a:spcPts val="0"/>
              </a:spcBef>
              <a:spcAft>
                <a:spcPts val="0"/>
              </a:spcAft>
              <a:buClr>
                <a:srgbClr val="0033CC"/>
              </a:buClr>
              <a:buSzPts val="1800"/>
              <a:buFont typeface="Trebuchet MS"/>
              <a:buChar char="●"/>
            </a:pPr>
            <a:r>
              <a:rPr lang="en-US" sz="1800">
                <a:solidFill>
                  <a:srgbClr val="0033CC"/>
                </a:solidFill>
                <a:highlight>
                  <a:srgbClr val="FFFFFF"/>
                </a:highlight>
                <a:latin typeface="Trebuchet MS"/>
                <a:ea typeface="Trebuchet MS"/>
                <a:cs typeface="Trebuchet MS"/>
                <a:sym typeface="Trebuchet MS"/>
              </a:rPr>
              <a:t>Using Gibbs Sampling as the preferred sampling method in the RBM model.</a:t>
            </a:r>
            <a:endParaRPr sz="1800">
              <a:solidFill>
                <a:srgbClr val="0033CC"/>
              </a:solidFill>
              <a:highlight>
                <a:srgbClr val="FFFFFF"/>
              </a:highlight>
              <a:latin typeface="Trebuchet MS"/>
              <a:ea typeface="Trebuchet MS"/>
              <a:cs typeface="Trebuchet MS"/>
              <a:sym typeface="Trebuchet MS"/>
            </a:endParaRPr>
          </a:p>
          <a:p>
            <a:pPr marL="0" lvl="0" indent="0" algn="just" rtl="0">
              <a:lnSpc>
                <a:spcPct val="80000"/>
              </a:lnSpc>
              <a:spcBef>
                <a:spcPts val="0"/>
              </a:spcBef>
              <a:spcAft>
                <a:spcPts val="0"/>
              </a:spcAft>
              <a:buNone/>
            </a:pPr>
            <a:endParaRPr sz="1800">
              <a:solidFill>
                <a:srgbClr val="0033CC"/>
              </a:solidFill>
              <a:highlight>
                <a:srgbClr val="FFFFFF"/>
              </a:highlight>
              <a:latin typeface="Trebuchet MS"/>
              <a:ea typeface="Trebuchet MS"/>
              <a:cs typeface="Trebuchet MS"/>
              <a:sym typeface="Trebuchet MS"/>
            </a:endParaRPr>
          </a:p>
          <a:p>
            <a:pPr marL="12700" marR="5080" lvl="0" indent="0" algn="just" rtl="0">
              <a:lnSpc>
                <a:spcPct val="100299"/>
              </a:lnSpc>
              <a:spcBef>
                <a:spcPts val="0"/>
              </a:spcBef>
              <a:spcAft>
                <a:spcPts val="0"/>
              </a:spcAft>
              <a:buNone/>
            </a:pPr>
            <a:r>
              <a:rPr lang="en-US" sz="2200">
                <a:solidFill>
                  <a:srgbClr val="0033CC"/>
                </a:solidFill>
                <a:latin typeface="Trebuchet MS"/>
                <a:ea typeface="Trebuchet MS"/>
                <a:cs typeface="Trebuchet MS"/>
                <a:sym typeface="Trebuchet MS"/>
              </a:rPr>
              <a:t>Guidelines :</a:t>
            </a:r>
            <a:r>
              <a:rPr lang="en-US" sz="1800">
                <a:solidFill>
                  <a:srgbClr val="0033CC"/>
                </a:solidFill>
                <a:latin typeface="Trebuchet MS"/>
                <a:ea typeface="Trebuchet MS"/>
                <a:cs typeface="Trebuchet MS"/>
                <a:sym typeface="Trebuchet MS"/>
              </a:rPr>
              <a:t> </a:t>
            </a:r>
            <a:endParaRPr sz="1800">
              <a:solidFill>
                <a:srgbClr val="0033CC"/>
              </a:solidFill>
              <a:latin typeface="Trebuchet MS"/>
              <a:ea typeface="Trebuchet MS"/>
              <a:cs typeface="Trebuchet MS"/>
              <a:sym typeface="Trebuchet MS"/>
            </a:endParaRPr>
          </a:p>
          <a:p>
            <a:pPr marL="457200" marR="5080" lvl="0" indent="-342900" algn="just" rtl="0">
              <a:lnSpc>
                <a:spcPct val="100299"/>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Music generation demands long term dependencies.</a:t>
            </a:r>
            <a:endParaRPr sz="1800">
              <a:solidFill>
                <a:srgbClr val="0033CC"/>
              </a:solidFill>
              <a:latin typeface="Trebuchet MS"/>
              <a:ea typeface="Trebuchet MS"/>
              <a:cs typeface="Trebuchet MS"/>
              <a:sym typeface="Trebuchet MS"/>
            </a:endParaRPr>
          </a:p>
          <a:p>
            <a:pPr marL="457200" marR="5080" lvl="0" indent="-342900" algn="just" rtl="0">
              <a:lnSpc>
                <a:spcPct val="100299"/>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The generation is similar to text generation.</a:t>
            </a:r>
            <a:endParaRPr sz="1800">
              <a:solidFill>
                <a:srgbClr val="0033CC"/>
              </a:solidFill>
              <a:latin typeface="Trebuchet MS"/>
              <a:ea typeface="Trebuchet MS"/>
              <a:cs typeface="Trebuchet MS"/>
              <a:sym typeface="Trebuchet MS"/>
            </a:endParaRPr>
          </a:p>
          <a:p>
            <a:pPr marL="457200" marR="5080" lvl="0" indent="-342900" algn="just" rtl="0">
              <a:lnSpc>
                <a:spcPct val="100299"/>
              </a:lnSpc>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Formats other than MIDI for music representation do not properly distinguish between the melody and other parts of the piece and in addition do not address the full complexity and therefore they cannot deal with the challenge of learning complex polyphonic structure in music.</a:t>
            </a:r>
            <a:endParaRPr sz="1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1477</Words>
  <Application>Microsoft Office PowerPoint</Application>
  <PresentationFormat>On-screen Show (4:3)</PresentationFormat>
  <Paragraphs>142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Project Presentation (Final - ESA)</vt:lpstr>
      <vt:lpstr>Project Abstract and Scope</vt:lpstr>
      <vt:lpstr>Project Abstract and Scope </vt:lpstr>
      <vt:lpstr>Restricted Boltzmann Machines (RBM) </vt:lpstr>
      <vt:lpstr>Restricted Boltzmann Machines (RBM)  </vt:lpstr>
      <vt:lpstr>  Stacked LSTM Model (Comparitive Model)</vt:lpstr>
      <vt:lpstr>  Stacked LSTM Model</vt:lpstr>
      <vt:lpstr>      Evaluation</vt:lpstr>
      <vt:lpstr>Constraints, Assumptions &amp; Dependencies</vt:lpstr>
      <vt:lpstr>Future work plan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(Final - ESA)</dc:title>
  <cp:lastModifiedBy>Amogh Desai</cp:lastModifiedBy>
  <cp:revision>2</cp:revision>
  <dcterms:modified xsi:type="dcterms:W3CDTF">2020-04-23T10:03:36Z</dcterms:modified>
</cp:coreProperties>
</file>