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9144000" cy="51435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051E63-D089-4032-BCC3-161D6B96BDAE}">
  <a:tblStyle styleId="{46051E63-D089-4032-BCC3-161D6B96BDA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5b6b3407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5b6b3407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5b6b3407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5b6b3407_0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5b6b3407_0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5b6b3407_0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5b6b3407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5b6b3407_0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758823" y="1608933"/>
            <a:ext cx="7626353" cy="2881629"/>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7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4" name="Shape 34"/>
        <p:cNvGrpSpPr/>
        <p:nvPr/>
      </p:nvGrpSpPr>
      <p:grpSpPr>
        <a:xfrm>
          <a:off x="0" y="0"/>
          <a:ext cx="0" cy="0"/>
          <a:chOff x="0" y="0"/>
          <a:chExt cx="0" cy="0"/>
        </a:xfrm>
      </p:grpSpPr>
      <p:sp>
        <p:nvSpPr>
          <p:cNvPr id="35" name="Google Shape;35;p5"/>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41" name="Shape 41"/>
        <p:cNvGrpSpPr/>
        <p:nvPr/>
      </p:nvGrpSpPr>
      <p:grpSpPr>
        <a:xfrm>
          <a:off x="0" y="0"/>
          <a:ext cx="0" cy="0"/>
          <a:chOff x="0" y="0"/>
          <a:chExt cx="0" cy="0"/>
        </a:xfrm>
      </p:grpSpPr>
      <p:sp>
        <p:nvSpPr>
          <p:cNvPr id="42" name="Google Shape;42;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jpg"/><Relationship Id="rId11" Type="http://schemas.openxmlformats.org/officeDocument/2006/relationships/theme" Target="../theme/theme2.xml"/><Relationship Id="rId10" Type="http://schemas.openxmlformats.org/officeDocument/2006/relationships/slideLayout" Target="../slideLayouts/slideLayout5.xml"/><Relationship Id="rId9" Type="http://schemas.openxmlformats.org/officeDocument/2006/relationships/slideLayout" Target="../slideLayouts/slideLayout4.xml"/><Relationship Id="rId5" Type="http://schemas.openxmlformats.org/officeDocument/2006/relationships/image" Target="../media/image1.jp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6857986" cy="514348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124535"/>
            <a:ext cx="1524000" cy="742950"/>
          </a:xfrm>
          <a:custGeom>
            <a:rect b="b" l="l" r="r" t="t"/>
            <a:pathLst>
              <a:path extrusionOk="0" h="742950" w="1524000">
                <a:moveTo>
                  <a:pt x="1523996" y="742947"/>
                </a:moveTo>
                <a:lnTo>
                  <a:pt x="0" y="742947"/>
                </a:lnTo>
                <a:lnTo>
                  <a:pt x="0" y="0"/>
                </a:lnTo>
                <a:lnTo>
                  <a:pt x="1523996" y="0"/>
                </a:lnTo>
                <a:lnTo>
                  <a:pt x="1523996" y="74294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76199" y="84598"/>
            <a:ext cx="868723" cy="72899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2599119" y="58157"/>
            <a:ext cx="6441361" cy="7527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1115702" y="57149"/>
            <a:ext cx="1619991" cy="7424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530134" y="1200147"/>
            <a:ext cx="1200147" cy="38452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4800" u="none" cap="none" strike="noStrike">
                <a:solidFill>
                  <a:srgbClr val="42424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758823" y="1608933"/>
            <a:ext cx="7626353" cy="2881629"/>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7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7"/>
          <p:cNvSpPr txBox="1"/>
          <p:nvPr>
            <p:ph type="title"/>
          </p:nvPr>
        </p:nvSpPr>
        <p:spPr>
          <a:xfrm>
            <a:off x="228600" y="1308586"/>
            <a:ext cx="8458200" cy="1367041"/>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b="0" lang="en-US" sz="2200">
                <a:solidFill>
                  <a:srgbClr val="FF0000"/>
                </a:solidFill>
              </a:rPr>
              <a:t>	Department of Computer Science &amp; Engineering</a:t>
            </a:r>
            <a:br>
              <a:rPr b="0" lang="en-US" sz="2200">
                <a:solidFill>
                  <a:srgbClr val="FF0000"/>
                </a:solidFill>
              </a:rPr>
            </a:br>
            <a:br>
              <a:rPr b="0" lang="en-US" sz="2200">
                <a:solidFill>
                  <a:srgbClr val="FF0000"/>
                </a:solidFill>
              </a:rPr>
            </a:br>
            <a:r>
              <a:rPr b="0" lang="en-US" sz="2200">
                <a:solidFill>
                  <a:srgbClr val="FF0000"/>
                </a:solidFill>
              </a:rPr>
              <a:t>	          Knowledge Management Case Study</a:t>
            </a:r>
            <a:br>
              <a:rPr lang="en-US" sz="2200">
                <a:solidFill>
                  <a:srgbClr val="FF0000"/>
                </a:solidFill>
              </a:rPr>
            </a:br>
            <a:endParaRPr sz="2200">
              <a:solidFill>
                <a:srgbClr val="FF0000"/>
              </a:solidFill>
            </a:endParaRPr>
          </a:p>
        </p:txBody>
      </p:sp>
      <p:pic>
        <p:nvPicPr>
          <p:cNvPr id="50" name="Google Shape;50;p7"/>
          <p:cNvPicPr preferRelativeResize="0"/>
          <p:nvPr/>
        </p:nvPicPr>
        <p:blipFill>
          <a:blip r:embed="rId3">
            <a:alphaModFix/>
          </a:blip>
          <a:stretch>
            <a:fillRect/>
          </a:stretch>
        </p:blipFill>
        <p:spPr>
          <a:xfrm>
            <a:off x="879800" y="2571750"/>
            <a:ext cx="6848975" cy="221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04800" y="1302490"/>
            <a:ext cx="63100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Set Backs - I</a:t>
            </a:r>
            <a:endParaRPr/>
          </a:p>
        </p:txBody>
      </p:sp>
      <p:sp>
        <p:nvSpPr>
          <p:cNvPr id="104" name="Google Shape;104;p16"/>
          <p:cNvSpPr txBox="1"/>
          <p:nvPr/>
        </p:nvSpPr>
        <p:spPr>
          <a:xfrm>
            <a:off x="304800" y="1733550"/>
            <a:ext cx="7162800" cy="156966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Understand the strategic importance of knowledge management in gaining a competitive advantage</a:t>
            </a:r>
            <a:endParaRPr/>
          </a:p>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 Analyze the knowledge management tools used by Whirlpool to capture and disseminate knowledge</a:t>
            </a:r>
            <a:endParaRPr/>
          </a:p>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Understand the issues and challenges faced by a company in deploying innovation as a core competency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28600" y="1302490"/>
            <a:ext cx="63862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Set Backs - II</a:t>
            </a:r>
            <a:endParaRPr/>
          </a:p>
        </p:txBody>
      </p:sp>
      <p:sp>
        <p:nvSpPr>
          <p:cNvPr id="110" name="Google Shape;110;p17"/>
          <p:cNvSpPr txBox="1"/>
          <p:nvPr/>
        </p:nvSpPr>
        <p:spPr>
          <a:xfrm>
            <a:off x="228600" y="1733550"/>
            <a:ext cx="7315200" cy="2585323"/>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Examine the role played by the top management to develop a knowledge management framework in an organization</a:t>
            </a:r>
            <a:endParaRPr/>
          </a:p>
          <a:p>
            <a:pPr indent="-317500" lvl="0" marL="457200" marR="0" rtl="0" algn="l">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Explore strategies that the company might adopt in the future to drive innovation and encourage knowledge sharing</a:t>
            </a:r>
            <a:endParaRPr/>
          </a:p>
          <a:p>
            <a:pPr indent="-317500" lvl="0" marL="457200" marR="0" rtl="0" algn="l">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The scale of technology that must be used to match the requirement </a:t>
            </a:r>
            <a:endParaRPr/>
          </a:p>
          <a:p>
            <a:pPr indent="-317500" lvl="0" marL="457200" marR="0" rtl="0" algn="l">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Appreciate the use of IT for knowledge management and innovation management</a:t>
            </a:r>
            <a:endParaRPr/>
          </a:p>
          <a:p>
            <a:pPr indent="-317500" lvl="0" marL="457200" marR="0" rtl="0" algn="l">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The scalability was on the minds of the system developers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81000" y="1302490"/>
            <a:ext cx="6233845" cy="61555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Knowledge management at Whirlpool</a:t>
            </a:r>
            <a:endParaRPr/>
          </a:p>
        </p:txBody>
      </p:sp>
      <p:sp>
        <p:nvSpPr>
          <p:cNvPr id="116" name="Google Shape;116;p18"/>
          <p:cNvSpPr txBox="1"/>
          <p:nvPr/>
        </p:nvSpPr>
        <p:spPr>
          <a:xfrm>
            <a:off x="381000" y="1733550"/>
            <a:ext cx="7162800" cy="255454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To embed innovation in everyone and everywhere, Whirlpool required a KMS that would democratize knowledge and information and allow people to learn about innovation.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For this purpose, Whirlpool decided to build a comprehensive internal KMS that would provide the company with a platform to store and share ideas as well as help change the culture to one that was inclusive about its knowledge.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Main Approaches are:</a:t>
            </a:r>
            <a:endParaRPr/>
          </a:p>
          <a:p>
            <a:pPr indent="-342900" lvl="1" marL="800100" marR="0" rtl="0" algn="l">
              <a:spcBef>
                <a:spcPts val="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I-PIPE</a:t>
            </a:r>
            <a:endParaRPr/>
          </a:p>
          <a:p>
            <a:pPr indent="-342900" lvl="1" marL="800100" marR="0" rtl="0" algn="l">
              <a:spcBef>
                <a:spcPts val="0"/>
              </a:spcBef>
              <a:spcAft>
                <a:spcPts val="0"/>
              </a:spcAft>
              <a:buClr>
                <a:schemeClr val="dk1"/>
              </a:buClr>
              <a:buSzPts val="1600"/>
              <a:buFont typeface="Calibri"/>
              <a:buAutoNum type="arabicPeriod"/>
            </a:pPr>
            <a:r>
              <a:rPr b="0" i="0" lang="en-US" sz="1600" u="none" cap="none" strike="noStrike">
                <a:solidFill>
                  <a:schemeClr val="dk1"/>
                </a:solidFill>
                <a:latin typeface="Arial"/>
                <a:ea typeface="Arial"/>
                <a:cs typeface="Arial"/>
                <a:sym typeface="Arial"/>
              </a:rPr>
              <a:t>Innovation E-Space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04800" y="1302490"/>
            <a:ext cx="63100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I-PIPE</a:t>
            </a:r>
            <a:endParaRPr/>
          </a:p>
        </p:txBody>
      </p:sp>
      <p:sp>
        <p:nvSpPr>
          <p:cNvPr id="122" name="Google Shape;122;p19"/>
          <p:cNvSpPr txBox="1"/>
          <p:nvPr/>
        </p:nvSpPr>
        <p:spPr>
          <a:xfrm>
            <a:off x="304800" y="1624887"/>
            <a:ext cx="7239000" cy="280076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As part of its KMS, Whirlpool adapted a tracking system called the Innovation Pipeline (I-Pipe) from Strategos and placed it on the company's intranet with a little modification.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I-Pipe was a dashboard view of the innovation pipeline at Whirlpool which tracked ideas from concept to scale-up.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Initially, the I-Pipe was used by innovation teams. Later, the system was opened to every employee within the company who could access it through the employee intranet portal.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Through the I-Pipe, employees could view ideas or any single innovation by product category or region, contribute to them, or add to an existing idea</a:t>
            </a:r>
            <a:endParaRPr sz="1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175950" y="1085925"/>
            <a:ext cx="5103000" cy="43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400"/>
              <a:t>Growth of I-pipeline and revenue</a:t>
            </a:r>
            <a:endParaRPr sz="2400"/>
          </a:p>
        </p:txBody>
      </p:sp>
      <p:pic>
        <p:nvPicPr>
          <p:cNvPr id="128" name="Google Shape;128;p20"/>
          <p:cNvPicPr preferRelativeResize="0"/>
          <p:nvPr/>
        </p:nvPicPr>
        <p:blipFill>
          <a:blip r:embed="rId3">
            <a:alphaModFix/>
          </a:blip>
          <a:stretch>
            <a:fillRect/>
          </a:stretch>
        </p:blipFill>
        <p:spPr>
          <a:xfrm>
            <a:off x="433125" y="1516125"/>
            <a:ext cx="7579900" cy="332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04800" y="1302490"/>
            <a:ext cx="63100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Innovation E-Space</a:t>
            </a:r>
            <a:endParaRPr/>
          </a:p>
        </p:txBody>
      </p:sp>
      <p:sp>
        <p:nvSpPr>
          <p:cNvPr id="134" name="Google Shape;134;p21"/>
          <p:cNvSpPr txBox="1"/>
          <p:nvPr/>
        </p:nvSpPr>
        <p:spPr>
          <a:xfrm>
            <a:off x="304800" y="1610267"/>
            <a:ext cx="7162800" cy="304698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Whirlpool realized that it needed to create a technical platform to engage the entire Whirlpool population in the innovation embedment effort.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company wanted to set up an efficient IT infrastructure where employees could provide suggestions and ideas, obtain feedback, and volunteer for innovation projects.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result was Innovation E-space, an intranet-based KM website that allowed all employees to keep track of innovation activities at the company. Innovation E-Space was open to anyone at Whirlpool who had access to the intranet.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According to the company, Innovation E-Space was a self-help and exploration system to help innovators get started and gain in-depth knowledge about the customer.</a:t>
            </a:r>
            <a:endParaRPr sz="1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48900" y="1018275"/>
            <a:ext cx="7200900" cy="55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400"/>
              <a:t>Innovation e-space</a:t>
            </a:r>
            <a:endParaRPr sz="2400"/>
          </a:p>
        </p:txBody>
      </p:sp>
      <p:pic>
        <p:nvPicPr>
          <p:cNvPr id="140" name="Google Shape;140;p22"/>
          <p:cNvPicPr preferRelativeResize="0"/>
          <p:nvPr/>
        </p:nvPicPr>
        <p:blipFill rotWithShape="1">
          <a:blip r:embed="rId3">
            <a:alphaModFix/>
          </a:blip>
          <a:srcRect b="18522" l="19959" r="22069" t="16049"/>
          <a:stretch/>
        </p:blipFill>
        <p:spPr>
          <a:xfrm>
            <a:off x="473750" y="1475375"/>
            <a:ext cx="7539275" cy="3451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304800" y="1123950"/>
            <a:ext cx="7772400" cy="4308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800"/>
              <a:t>Consumer-Driven Innovation Model</a:t>
            </a:r>
            <a:endParaRPr sz="2800"/>
          </a:p>
        </p:txBody>
      </p:sp>
      <p:sp>
        <p:nvSpPr>
          <p:cNvPr id="146" name="Google Shape;146;p23"/>
          <p:cNvSpPr txBox="1"/>
          <p:nvPr>
            <p:ph idx="1" type="subTitle"/>
          </p:nvPr>
        </p:nvSpPr>
        <p:spPr>
          <a:xfrm>
            <a:off x="304800" y="1809750"/>
            <a:ext cx="7772400" cy="2877711"/>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chemeClr val="dk1"/>
              </a:buClr>
              <a:buSzPts val="1700"/>
              <a:buFont typeface="Noto Sans Symbols"/>
              <a:buChar char="❖"/>
            </a:pPr>
            <a:r>
              <a:rPr lang="en-US"/>
              <a:t>Whirlpool developed its ‘consumer-driven innovation model’ that recognized three areas for innovation – new products, marketable innovations and product replacements .</a:t>
            </a:r>
            <a:endParaRPr/>
          </a:p>
          <a:p>
            <a:pPr indent="-177800" lvl="0" marL="285750" rtl="0" algn="l">
              <a:spcBef>
                <a:spcPts val="0"/>
              </a:spcBef>
              <a:spcAft>
                <a:spcPts val="0"/>
              </a:spcAft>
              <a:buClr>
                <a:schemeClr val="dk1"/>
              </a:buClr>
              <a:buSzPts val="1700"/>
              <a:buFont typeface="Noto Sans Symbols"/>
              <a:buNone/>
            </a:pPr>
            <a:r>
              <a:t/>
            </a:r>
            <a:endParaRPr/>
          </a:p>
          <a:p>
            <a:pPr indent="-285750" lvl="0" marL="285750" rtl="0" algn="l">
              <a:spcBef>
                <a:spcPts val="0"/>
              </a:spcBef>
              <a:spcAft>
                <a:spcPts val="0"/>
              </a:spcAft>
              <a:buClr>
                <a:schemeClr val="dk1"/>
              </a:buClr>
              <a:buSzPts val="1700"/>
              <a:buFont typeface="Noto Sans Symbols"/>
              <a:buChar char="❖"/>
            </a:pPr>
            <a:r>
              <a:rPr lang="en-US"/>
              <a:t>It was reported that the innovation model encouraged employees to understand customer needs and get more involved in product development and designed “Double Diamond innovation process” .</a:t>
            </a:r>
            <a:endParaRPr/>
          </a:p>
          <a:p>
            <a:pPr indent="-177800" lvl="0" marL="285750" rtl="0" algn="l">
              <a:spcBef>
                <a:spcPts val="0"/>
              </a:spcBef>
              <a:spcAft>
                <a:spcPts val="0"/>
              </a:spcAft>
              <a:buClr>
                <a:schemeClr val="dk1"/>
              </a:buClr>
              <a:buSzPts val="1700"/>
              <a:buFont typeface="Noto Sans Symbols"/>
              <a:buNone/>
            </a:pPr>
            <a:r>
              <a:t/>
            </a:r>
            <a:endParaRPr/>
          </a:p>
          <a:p>
            <a:pPr indent="-285750" lvl="0" marL="285750" rtl="0" algn="l">
              <a:spcBef>
                <a:spcPts val="0"/>
              </a:spcBef>
              <a:spcAft>
                <a:spcPts val="0"/>
              </a:spcAft>
              <a:buClr>
                <a:schemeClr val="dk1"/>
              </a:buClr>
              <a:buSzPts val="1700"/>
              <a:buFont typeface="Noto Sans Symbols"/>
              <a:buChar char="❖"/>
            </a:pPr>
            <a:r>
              <a:rPr lang="en-US"/>
              <a:t>In this process, products were designed by  looking at various perspectives such as company values, customer views, understanding the processes and environmental issues.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347425" y="1039531"/>
            <a:ext cx="7772400" cy="47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400"/>
              <a:t>Phases In Double-Diamond Innovation Process</a:t>
            </a:r>
            <a:endParaRPr sz="2400"/>
          </a:p>
        </p:txBody>
      </p:sp>
      <p:sp>
        <p:nvSpPr>
          <p:cNvPr id="152" name="Google Shape;152;p24"/>
          <p:cNvSpPr txBox="1"/>
          <p:nvPr>
            <p:ph idx="1" type="subTitle"/>
          </p:nvPr>
        </p:nvSpPr>
        <p:spPr>
          <a:xfrm>
            <a:off x="347425" y="1445575"/>
            <a:ext cx="6745200" cy="61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Ideas , Business case , Prototype and Setup</a:t>
            </a:r>
            <a:endParaRPr/>
          </a:p>
        </p:txBody>
      </p:sp>
      <p:pic>
        <p:nvPicPr>
          <p:cNvPr id="153" name="Google Shape;153;p24"/>
          <p:cNvPicPr preferRelativeResize="0"/>
          <p:nvPr/>
        </p:nvPicPr>
        <p:blipFill>
          <a:blip r:embed="rId3">
            <a:alphaModFix/>
          </a:blip>
          <a:stretch>
            <a:fillRect/>
          </a:stretch>
        </p:blipFill>
        <p:spPr>
          <a:xfrm>
            <a:off x="433125" y="1911875"/>
            <a:ext cx="7606976" cy="271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162425" y="1161325"/>
            <a:ext cx="4331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000"/>
              <a:t> About i-</a:t>
            </a:r>
            <a:r>
              <a:rPr lang="en-US" sz="3000"/>
              <a:t>box tool</a:t>
            </a:r>
            <a:endParaRPr sz="3000"/>
          </a:p>
        </p:txBody>
      </p:sp>
      <p:sp>
        <p:nvSpPr>
          <p:cNvPr id="159" name="Google Shape;159;p25"/>
          <p:cNvSpPr txBox="1"/>
          <p:nvPr>
            <p:ph idx="1" type="subTitle"/>
          </p:nvPr>
        </p:nvSpPr>
        <p:spPr>
          <a:xfrm>
            <a:off x="162425" y="1759525"/>
            <a:ext cx="8148600" cy="255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T</a:t>
            </a:r>
            <a:r>
              <a:rPr lang="en-US" sz="1800"/>
              <a:t>his tool was used to make people understand about innovation.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r>
              <a:rPr lang="en-US" sz="1800">
                <a:solidFill>
                  <a:srgbClr val="424242"/>
                </a:solidFill>
                <a:highlight>
                  <a:srgbClr val="FFFFFF"/>
                </a:highlight>
              </a:rPr>
              <a:t>Through the use of this tool, teams around the world measure their projects against the innovation definition and put innovations at test</a:t>
            </a:r>
            <a:r>
              <a:rPr lang="en-US" sz="1050">
                <a:solidFill>
                  <a:srgbClr val="424242"/>
                </a:solidFill>
                <a:highlight>
                  <a:srgbClr val="FFFFFF"/>
                </a:highlight>
              </a:rPr>
              <a:t>. </a:t>
            </a:r>
            <a:endParaRPr sz="1050">
              <a:solidFill>
                <a:srgbClr val="424242"/>
              </a:solidFill>
              <a:highlight>
                <a:srgbClr val="FFFFFF"/>
              </a:highlight>
            </a:endParaRPr>
          </a:p>
          <a:p>
            <a:pPr indent="0" lvl="0" marL="0" rtl="0" algn="l">
              <a:spcBef>
                <a:spcPts val="0"/>
              </a:spcBef>
              <a:spcAft>
                <a:spcPts val="0"/>
              </a:spcAft>
              <a:buNone/>
            </a:pPr>
            <a:r>
              <a:t/>
            </a:r>
            <a:endParaRPr sz="1050">
              <a:solidFill>
                <a:srgbClr val="424242"/>
              </a:solidFill>
              <a:highlight>
                <a:srgbClr val="FFFFFF"/>
              </a:highlight>
            </a:endParaRPr>
          </a:p>
          <a:p>
            <a:pPr indent="0" lvl="0" marL="0" rtl="0" algn="l">
              <a:spcBef>
                <a:spcPts val="0"/>
              </a:spcBef>
              <a:spcAft>
                <a:spcPts val="0"/>
              </a:spcAft>
              <a:buNone/>
            </a:pPr>
            <a:r>
              <a:rPr lang="en-US" sz="1050">
                <a:solidFill>
                  <a:srgbClr val="424242"/>
                </a:solidFill>
                <a:highlight>
                  <a:srgbClr val="FFFFFF"/>
                </a:highlight>
              </a:rPr>
              <a:t>  </a:t>
            </a:r>
            <a:endParaRPr sz="1800">
              <a:solidFill>
                <a:srgbClr val="424242"/>
              </a:solidFill>
              <a:highlight>
                <a:srgbClr val="FFFFFF"/>
              </a:highlight>
            </a:endParaRPr>
          </a:p>
          <a:p>
            <a:pPr indent="0" lvl="0" marL="0" rtl="0" algn="l">
              <a:spcBef>
                <a:spcPts val="0"/>
              </a:spcBef>
              <a:spcAft>
                <a:spcPts val="0"/>
              </a:spcAft>
              <a:buNone/>
            </a:pPr>
            <a:r>
              <a:rPr lang="en-US" sz="1800">
                <a:solidFill>
                  <a:srgbClr val="424242"/>
                </a:solidFill>
                <a:highlight>
                  <a:srgbClr val="FFFFFF"/>
                </a:highlight>
              </a:rPr>
              <a:t> Through its practice and this common language, they have the right conversations and challenge themselves in areas that would improve the “innovativeness” of a project.</a:t>
            </a:r>
            <a:endParaRPr sz="1800">
              <a:solidFill>
                <a:srgbClr val="424242"/>
              </a:solidFill>
              <a:highlight>
                <a:srgbClr val="FFFFFF"/>
              </a:highlight>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8"/>
          <p:cNvSpPr txBox="1"/>
          <p:nvPr>
            <p:ph type="title"/>
          </p:nvPr>
        </p:nvSpPr>
        <p:spPr>
          <a:xfrm>
            <a:off x="381000" y="1302490"/>
            <a:ext cx="62338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Team:</a:t>
            </a:r>
            <a:endParaRPr/>
          </a:p>
        </p:txBody>
      </p:sp>
      <p:graphicFrame>
        <p:nvGraphicFramePr>
          <p:cNvPr id="56" name="Google Shape;56;p8"/>
          <p:cNvGraphicFramePr/>
          <p:nvPr/>
        </p:nvGraphicFramePr>
        <p:xfrm>
          <a:off x="386316" y="1809750"/>
          <a:ext cx="3000000" cy="3000000"/>
        </p:xfrm>
        <a:graphic>
          <a:graphicData uri="http://schemas.openxmlformats.org/drawingml/2006/table">
            <a:tbl>
              <a:tblPr bandRow="1" firstRow="1">
                <a:noFill/>
                <a:tableStyleId>{46051E63-D089-4032-BCC3-161D6B96BDAE}</a:tableStyleId>
              </a:tblPr>
              <a:tblGrid>
                <a:gridCol w="3540650"/>
                <a:gridCol w="3540650"/>
              </a:tblGrid>
              <a:tr h="413650">
                <a:tc>
                  <a:txBody>
                    <a:bodyPr/>
                    <a:lstStyle/>
                    <a:p>
                      <a:pPr indent="0" lvl="0" marL="0" marR="0" rtl="0" algn="l">
                        <a:spcBef>
                          <a:spcPts val="0"/>
                        </a:spcBef>
                        <a:spcAft>
                          <a:spcPts val="0"/>
                        </a:spcAft>
                        <a:buNone/>
                      </a:pPr>
                      <a:r>
                        <a:rPr lang="en-US" sz="1800" u="none" cap="none" strike="noStrike"/>
                        <a:t>Name</a:t>
                      </a:r>
                      <a:endParaRPr/>
                    </a:p>
                  </a:txBody>
                  <a:tcPr marT="45725" marB="45725" marR="91450" marL="91450"/>
                </a:tc>
                <a:tc>
                  <a:txBody>
                    <a:bodyPr/>
                    <a:lstStyle/>
                    <a:p>
                      <a:pPr indent="0" lvl="0" marL="0" marR="0" rtl="0" algn="l">
                        <a:spcBef>
                          <a:spcPts val="0"/>
                        </a:spcBef>
                        <a:spcAft>
                          <a:spcPts val="0"/>
                        </a:spcAft>
                        <a:buNone/>
                      </a:pPr>
                      <a:r>
                        <a:rPr lang="en-US" sz="1800"/>
                        <a:t>SRN</a:t>
                      </a:r>
                      <a:endParaRPr/>
                    </a:p>
                  </a:txBody>
                  <a:tcPr marT="45725" marB="45725" marR="91450" marL="91450"/>
                </a:tc>
              </a:tr>
              <a:tr h="413650">
                <a:tc>
                  <a:txBody>
                    <a:bodyPr/>
                    <a:lstStyle/>
                    <a:p>
                      <a:pPr indent="0" lvl="0" marL="0" marR="0" rtl="0" algn="l">
                        <a:spcBef>
                          <a:spcPts val="0"/>
                        </a:spcBef>
                        <a:spcAft>
                          <a:spcPts val="0"/>
                        </a:spcAft>
                        <a:buNone/>
                      </a:pPr>
                      <a:r>
                        <a:rPr lang="en-US" sz="1800"/>
                        <a:t>Amogh Rajesh Desai</a:t>
                      </a:r>
                      <a:endParaRPr/>
                    </a:p>
                  </a:txBody>
                  <a:tcPr marT="45725" marB="45725" marR="91450" marL="91450"/>
                </a:tc>
                <a:tc>
                  <a:txBody>
                    <a:bodyPr/>
                    <a:lstStyle/>
                    <a:p>
                      <a:pPr indent="0" lvl="0" marL="0" marR="0" rtl="0" algn="l">
                        <a:spcBef>
                          <a:spcPts val="0"/>
                        </a:spcBef>
                        <a:spcAft>
                          <a:spcPts val="0"/>
                        </a:spcAft>
                        <a:buNone/>
                      </a:pPr>
                      <a:r>
                        <a:rPr lang="en-US" sz="1800"/>
                        <a:t>PES1201700180</a:t>
                      </a:r>
                      <a:endParaRPr/>
                    </a:p>
                  </a:txBody>
                  <a:tcPr marT="45725" marB="45725" marR="91450" marL="91450"/>
                </a:tc>
              </a:tr>
              <a:tr h="4136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Vivek Aditya</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PES1201701125</a:t>
                      </a:r>
                      <a:endParaRPr/>
                    </a:p>
                  </a:txBody>
                  <a:tcPr marT="45725" marB="45725" marR="91450" marL="91450"/>
                </a:tc>
              </a:tr>
              <a:tr h="4136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Pratyush Mishra</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PES1201700126</a:t>
                      </a:r>
                      <a:endParaRPr sz="1800"/>
                    </a:p>
                  </a:txBody>
                  <a:tcPr marT="45725" marB="45725" marR="91450" marL="91450"/>
                </a:tc>
              </a:tr>
              <a:tr h="4136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Varsha C</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PES1201701387</a:t>
                      </a:r>
                      <a:endParaRPr/>
                    </a:p>
                  </a:txBody>
                  <a:tcPr marT="45725" marB="45725" marR="91450" marL="91450"/>
                </a:tc>
              </a:tr>
              <a:tr h="4136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Saransh Gupta</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PES1201700267</a:t>
                      </a:r>
                      <a:endParaRPr/>
                    </a:p>
                  </a:txBody>
                  <a:tcPr marT="45725" marB="45725" marR="91450" marL="91450"/>
                </a:tc>
              </a:tr>
              <a:tr h="413650">
                <a:tc>
                  <a:txBody>
                    <a:bodyPr/>
                    <a:lstStyle/>
                    <a:p>
                      <a:pPr indent="0" lvl="0" marL="0" marR="0" rtl="0" algn="l">
                        <a:spcBef>
                          <a:spcPts val="0"/>
                        </a:spcBef>
                        <a:spcAft>
                          <a:spcPts val="0"/>
                        </a:spcAft>
                        <a:buNone/>
                      </a:pPr>
                      <a:r>
                        <a:rPr lang="en-US" sz="1800"/>
                        <a:t>Achintya Shivam</a:t>
                      </a:r>
                      <a:endParaRPr/>
                    </a:p>
                  </a:txBody>
                  <a:tcPr marT="45725" marB="45725" marR="91450" marL="91450"/>
                </a:tc>
                <a:tc>
                  <a:txBody>
                    <a:bodyPr/>
                    <a:lstStyle/>
                    <a:p>
                      <a:pPr indent="0" lvl="0" marL="0" marR="0" rtl="0" algn="l">
                        <a:spcBef>
                          <a:spcPts val="0"/>
                        </a:spcBef>
                        <a:spcAft>
                          <a:spcPts val="0"/>
                        </a:spcAft>
                        <a:buNone/>
                      </a:pPr>
                      <a:r>
                        <a:rPr lang="en-US" sz="1800"/>
                        <a:t>PES1201700151</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81000" y="1302490"/>
            <a:ext cx="62338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Results</a:t>
            </a:r>
            <a:endParaRPr/>
          </a:p>
        </p:txBody>
      </p:sp>
      <p:sp>
        <p:nvSpPr>
          <p:cNvPr id="165" name="Google Shape;165;p26"/>
          <p:cNvSpPr txBox="1"/>
          <p:nvPr/>
        </p:nvSpPr>
        <p:spPr>
          <a:xfrm>
            <a:off x="370367" y="1610267"/>
            <a:ext cx="7162800" cy="329320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KMS at Whirlpool contributed to innovation embedment and competency development.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According to industry experts, Whirlpool had differentiated itself in innovation by creating a sustainable innovation model and by embedding it across the organization.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outcome of the KMS was a stream of breakthrough ideas for products which came from all over the Whirlpool organization and delivered value to consumers.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In a stagnating industry where many of Whirlpool's rivals were struggling to survive, Whirlpool’s overall revenues and profits were growing at a steady rate.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Based on innovation in both products and processes, Whirlpool became a market leader in the global appliances industry, said experts.</a:t>
            </a:r>
            <a:endParaRPr sz="16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04800" y="1302490"/>
            <a:ext cx="6310045"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600">
                <a:latin typeface="Arial"/>
                <a:ea typeface="Arial"/>
                <a:cs typeface="Arial"/>
                <a:sym typeface="Arial"/>
              </a:rPr>
              <a:t>Outlook</a:t>
            </a:r>
            <a:endParaRPr/>
          </a:p>
        </p:txBody>
      </p:sp>
      <p:sp>
        <p:nvSpPr>
          <p:cNvPr id="171" name="Google Shape;171;p27"/>
          <p:cNvSpPr txBox="1"/>
          <p:nvPr/>
        </p:nvSpPr>
        <p:spPr>
          <a:xfrm>
            <a:off x="304800" y="1657350"/>
            <a:ext cx="7239000" cy="206210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Over the years, Whirlpool had become a model for the embedment of innovation as a core competence across the entire organization.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As of 2011, Whirlpool's branded consumer product businesses represented approximately 22% of the company's annual revenues. Full-year 2011 sales reached US$18.7 billion.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"As we enter 2012, we are executing strong actions to continue to improve operating margins through our cost and capacity reduction initiatives, ongoing productivity programs, and previously announced price increases.</a:t>
            </a:r>
            <a:endParaRPr sz="16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04800" y="1302490"/>
            <a:ext cx="7467600" cy="246221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0"/>
              <a:t>   </a:t>
            </a:r>
            <a:br>
              <a:rPr lang="en-US" sz="8000"/>
            </a:br>
            <a:r>
              <a:rPr lang="en-US" sz="8000"/>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9"/>
          <p:cNvSpPr txBox="1"/>
          <p:nvPr>
            <p:ph type="title"/>
          </p:nvPr>
        </p:nvSpPr>
        <p:spPr>
          <a:xfrm>
            <a:off x="304800" y="1085928"/>
            <a:ext cx="6553200" cy="35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About Whirlpool</a:t>
            </a:r>
            <a:endParaRPr/>
          </a:p>
        </p:txBody>
      </p:sp>
      <p:sp>
        <p:nvSpPr>
          <p:cNvPr id="62" name="Google Shape;62;p9"/>
          <p:cNvSpPr txBox="1"/>
          <p:nvPr/>
        </p:nvSpPr>
        <p:spPr>
          <a:xfrm>
            <a:off x="304800" y="1363100"/>
            <a:ext cx="7239000" cy="3645000"/>
          </a:xfrm>
          <a:prstGeom prst="rect">
            <a:avLst/>
          </a:prstGeom>
          <a:noFill/>
          <a:ln>
            <a:noFill/>
          </a:ln>
        </p:spPr>
        <p:txBody>
          <a:bodyPr anchorCtr="0" anchor="t" bIns="45700" lIns="91425" spcFirstLastPara="1" rIns="91425" wrap="square" tIns="45700">
            <a:noAutofit/>
          </a:bodyPr>
          <a:lstStyle/>
          <a:p>
            <a:pPr indent="-444500" lvl="0" marL="456565" marR="0" rtl="0" algn="l">
              <a:lnSpc>
                <a:spcPct val="126874"/>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Whirlpool Corporation has grown from its origins as a Midwestern</a:t>
            </a:r>
            <a:endParaRPr sz="1600">
              <a:solidFill>
                <a:schemeClr val="dk1"/>
              </a:solidFill>
              <a:latin typeface="Arial"/>
              <a:ea typeface="Arial"/>
              <a:cs typeface="Arial"/>
              <a:sym typeface="Arial"/>
            </a:endParaRPr>
          </a:p>
          <a:p>
            <a:pPr indent="0" lvl="0" marL="456565" marR="0" rtl="0" algn="l">
              <a:lnSpc>
                <a:spcPct val="126562"/>
              </a:lnSpc>
              <a:spcBef>
                <a:spcPts val="0"/>
              </a:spcBef>
              <a:spcAft>
                <a:spcPts val="0"/>
              </a:spcAft>
              <a:buNone/>
            </a:pPr>
            <a:r>
              <a:rPr lang="en-US" sz="1600">
                <a:solidFill>
                  <a:schemeClr val="dk1"/>
                </a:solidFill>
                <a:latin typeface="Arial"/>
                <a:ea typeface="Arial"/>
                <a:cs typeface="Arial"/>
                <a:sym typeface="Arial"/>
              </a:rPr>
              <a:t>U.S. company to the major appliance industry’s global leader</a:t>
            </a:r>
            <a:endParaRPr sz="1600">
              <a:solidFill>
                <a:schemeClr val="dk1"/>
              </a:solidFill>
              <a:latin typeface="Arial"/>
              <a:ea typeface="Arial"/>
              <a:cs typeface="Arial"/>
              <a:sym typeface="Arial"/>
            </a:endParaRPr>
          </a:p>
          <a:p>
            <a:pPr indent="-444500" lvl="0" marL="456565" marR="0" rtl="0" algn="l">
              <a:lnSpc>
                <a:spcPct val="126562"/>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90,000+ employees</a:t>
            </a:r>
            <a:endParaRPr sz="1600">
              <a:solidFill>
                <a:schemeClr val="dk1"/>
              </a:solidFill>
              <a:latin typeface="Arial"/>
              <a:ea typeface="Arial"/>
              <a:cs typeface="Arial"/>
              <a:sym typeface="Arial"/>
            </a:endParaRPr>
          </a:p>
          <a:p>
            <a:pPr indent="-444500" lvl="0" marL="456565" marR="489584" rtl="0" algn="l">
              <a:lnSpc>
                <a:spcPct val="126250"/>
              </a:lnSpc>
              <a:spcBef>
                <a:spcPts val="75"/>
              </a:spcBef>
              <a:spcAft>
                <a:spcPts val="0"/>
              </a:spcAft>
              <a:buClr>
                <a:schemeClr val="dk1"/>
              </a:buClr>
              <a:buSzPts val="1600"/>
              <a:buFont typeface="Arial"/>
              <a:buChar char="❖"/>
            </a:pPr>
            <a:r>
              <a:rPr lang="en-US" sz="1600">
                <a:solidFill>
                  <a:schemeClr val="dk1"/>
                </a:solidFill>
                <a:latin typeface="Arial"/>
                <a:ea typeface="Arial"/>
                <a:cs typeface="Arial"/>
                <a:sym typeface="Arial"/>
              </a:rPr>
              <a:t>Manufacturing in North and South America, Europe, Asia and  Africa</a:t>
            </a:r>
            <a:endParaRPr sz="1600">
              <a:solidFill>
                <a:schemeClr val="dk1"/>
              </a:solidFill>
              <a:latin typeface="Arial"/>
              <a:ea typeface="Arial"/>
              <a:cs typeface="Arial"/>
              <a:sym typeface="Arial"/>
            </a:endParaRPr>
          </a:p>
          <a:p>
            <a:pPr indent="-444500" lvl="0" marL="456565" marR="0" rtl="0" algn="l">
              <a:lnSpc>
                <a:spcPct val="1225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Nine brands, ﬁve and over $1 billion in sales</a:t>
            </a:r>
            <a:endParaRPr sz="1600">
              <a:solidFill>
                <a:schemeClr val="dk1"/>
              </a:solidFill>
              <a:latin typeface="Arial"/>
              <a:ea typeface="Arial"/>
              <a:cs typeface="Arial"/>
              <a:sym typeface="Arial"/>
            </a:endParaRPr>
          </a:p>
          <a:p>
            <a:pPr indent="-444500" lvl="0" marL="456565" marR="191770" rtl="0" algn="l">
              <a:lnSpc>
                <a:spcPct val="126250"/>
              </a:lnSpc>
              <a:spcBef>
                <a:spcPts val="75"/>
              </a:spcBef>
              <a:spcAft>
                <a:spcPts val="0"/>
              </a:spcAft>
              <a:buClr>
                <a:schemeClr val="dk1"/>
              </a:buClr>
              <a:buSzPts val="1600"/>
              <a:buFont typeface="Arial"/>
              <a:buChar char="❖"/>
            </a:pPr>
            <a:r>
              <a:rPr lang="en-US" sz="1600">
                <a:solidFill>
                  <a:schemeClr val="dk1"/>
                </a:solidFill>
                <a:latin typeface="Arial"/>
                <a:ea typeface="Arial"/>
                <a:cs typeface="Arial"/>
                <a:sym typeface="Arial"/>
              </a:rPr>
              <a:t>Leads the $120 billion global home appliance industry with 2013  sales of about $19 billion</a:t>
            </a:r>
            <a:endParaRPr sz="1600">
              <a:solidFill>
                <a:schemeClr val="dk1"/>
              </a:solidFill>
              <a:latin typeface="Arial"/>
              <a:ea typeface="Arial"/>
              <a:cs typeface="Arial"/>
              <a:sym typeface="Arial"/>
            </a:endParaRPr>
          </a:p>
          <a:p>
            <a:pPr indent="-444500" lvl="0" marL="456565" marR="0" rtl="0" algn="l">
              <a:lnSpc>
                <a:spcPct val="1225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Products sold in over 130 countries around the world</a:t>
            </a:r>
            <a:endParaRPr sz="1600">
              <a:solidFill>
                <a:schemeClr val="dk1"/>
              </a:solidFill>
              <a:latin typeface="Arial"/>
              <a:ea typeface="Arial"/>
              <a:cs typeface="Arial"/>
              <a:sym typeface="Arial"/>
            </a:endParaRPr>
          </a:p>
          <a:p>
            <a:pPr indent="-444500" lvl="0" marL="456565" marR="539750" rtl="0" algn="l">
              <a:lnSpc>
                <a:spcPct val="126250"/>
              </a:lnSpc>
              <a:spcBef>
                <a:spcPts val="80"/>
              </a:spcBef>
              <a:spcAft>
                <a:spcPts val="0"/>
              </a:spcAft>
              <a:buClr>
                <a:schemeClr val="dk1"/>
              </a:buClr>
              <a:buSzPts val="1600"/>
              <a:buFont typeface="Arial"/>
              <a:buChar char="❖"/>
            </a:pPr>
            <a:r>
              <a:rPr lang="en-US" sz="1600">
                <a:solidFill>
                  <a:schemeClr val="dk1"/>
                </a:solidFill>
                <a:latin typeface="Arial"/>
                <a:ea typeface="Arial"/>
                <a:cs typeface="Arial"/>
                <a:sym typeface="Arial"/>
              </a:rPr>
              <a:t>Manufacture appliances across all major categories including  fabric care, cooking, refrigeration and dishwashers, water-filtration , counter-top organization.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0"/>
          <p:cNvSpPr txBox="1"/>
          <p:nvPr>
            <p:ph type="ctrTitle"/>
          </p:nvPr>
        </p:nvSpPr>
        <p:spPr>
          <a:xfrm>
            <a:off x="228600" y="1276351"/>
            <a:ext cx="6248400" cy="4308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800"/>
              <a:t>Whirlpool’s Achievements</a:t>
            </a:r>
            <a:endParaRPr sz="2800"/>
          </a:p>
        </p:txBody>
      </p:sp>
      <p:sp>
        <p:nvSpPr>
          <p:cNvPr id="68" name="Google Shape;68;p10"/>
          <p:cNvSpPr txBox="1"/>
          <p:nvPr>
            <p:ph idx="1" type="subTitle"/>
          </p:nvPr>
        </p:nvSpPr>
        <p:spPr>
          <a:xfrm>
            <a:off x="228600" y="1809750"/>
            <a:ext cx="8153400" cy="3231654"/>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chemeClr val="dk1"/>
              </a:buClr>
              <a:buSzPts val="1600"/>
              <a:buFont typeface="Noto Sans Symbols"/>
              <a:buChar char="❖"/>
            </a:pPr>
            <a:r>
              <a:rPr lang="en-US" sz="1600"/>
              <a:t>It was ten years ago, that Whirlpool shifted from engineer-driven company to customer-focused company and way to achieve that was through innovation. </a:t>
            </a:r>
            <a:endParaRPr/>
          </a:p>
          <a:p>
            <a:pPr indent="0" lvl="0" marL="0" rtl="0" algn="l">
              <a:spcBef>
                <a:spcPts val="0"/>
              </a:spcBef>
              <a:spcAft>
                <a:spcPts val="0"/>
              </a:spcAft>
              <a:buNone/>
            </a:pPr>
            <a:r>
              <a:t/>
            </a:r>
            <a:endParaRPr sz="1600"/>
          </a:p>
          <a:p>
            <a:pPr indent="-285750" lvl="0" marL="285750" rtl="0" algn="l">
              <a:spcBef>
                <a:spcPts val="0"/>
              </a:spcBef>
              <a:spcAft>
                <a:spcPts val="0"/>
              </a:spcAft>
              <a:buClr>
                <a:schemeClr val="dk1"/>
              </a:buClr>
              <a:buSzPts val="1600"/>
              <a:buFont typeface="Noto Sans Symbols"/>
              <a:buChar char="❖"/>
            </a:pPr>
            <a:r>
              <a:rPr lang="en-US" sz="1600"/>
              <a:t>In 2011 US-based home appliance major Whirlpool Corporation(Whirlpool) was ranked #6 “World’s 10 Most Innovative Products Companies list “ released by Fast Company. This was the second consecutive year Whirlpool was named to the list.</a:t>
            </a:r>
            <a:endParaRPr/>
          </a:p>
          <a:p>
            <a:pPr indent="0" lvl="0" marL="0" rtl="0" algn="l">
              <a:spcBef>
                <a:spcPts val="0"/>
              </a:spcBef>
              <a:spcAft>
                <a:spcPts val="0"/>
              </a:spcAft>
              <a:buNone/>
            </a:pPr>
            <a:r>
              <a:t/>
            </a:r>
            <a:endParaRPr sz="1600"/>
          </a:p>
          <a:p>
            <a:pPr indent="-285750" lvl="0" marL="285750" rtl="0" algn="l">
              <a:spcBef>
                <a:spcPts val="0"/>
              </a:spcBef>
              <a:spcAft>
                <a:spcPts val="0"/>
              </a:spcAft>
              <a:buClr>
                <a:schemeClr val="dk1"/>
              </a:buClr>
              <a:buSzPts val="1600"/>
              <a:buFont typeface="Noto Sans Symbols"/>
              <a:buChar char="❖"/>
            </a:pPr>
            <a:r>
              <a:rPr lang="en-US" sz="1600"/>
              <a:t>Despite economic recession, Whirlpool generated more than US$3.6 billion in revenue from its innovation efforts in 2010.</a:t>
            </a:r>
            <a:endParaRPr/>
          </a:p>
          <a:p>
            <a:pPr indent="-184150" lvl="0" marL="285750" rtl="0" algn="l">
              <a:spcBef>
                <a:spcPts val="0"/>
              </a:spcBef>
              <a:spcAft>
                <a:spcPts val="0"/>
              </a:spcAft>
              <a:buClr>
                <a:schemeClr val="dk1"/>
              </a:buClr>
              <a:buSzPts val="1600"/>
              <a:buFont typeface="Noto Sans Symbols"/>
              <a:buNone/>
            </a:pPr>
            <a:r>
              <a:t/>
            </a:r>
            <a:endParaRPr sz="1600"/>
          </a:p>
          <a:p>
            <a:pPr indent="-184150" lvl="0" marL="285750" rtl="0" algn="l">
              <a:spcBef>
                <a:spcPts val="0"/>
              </a:spcBef>
              <a:spcAft>
                <a:spcPts val="0"/>
              </a:spcAft>
              <a:buClr>
                <a:schemeClr val="dk1"/>
              </a:buClr>
              <a:buSzPts val="1600"/>
              <a:buFont typeface="Noto Sans Symbols"/>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1"/>
          <p:cNvSpPr txBox="1"/>
          <p:nvPr>
            <p:ph type="ctrTitle"/>
          </p:nvPr>
        </p:nvSpPr>
        <p:spPr>
          <a:xfrm>
            <a:off x="304800" y="1276350"/>
            <a:ext cx="7086600" cy="738664"/>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400"/>
              <a:t>How did company come up with idea of innovation</a:t>
            </a:r>
            <a:endParaRPr sz="2400"/>
          </a:p>
        </p:txBody>
      </p:sp>
      <p:sp>
        <p:nvSpPr>
          <p:cNvPr id="74" name="Google Shape;74;p11"/>
          <p:cNvSpPr txBox="1"/>
          <p:nvPr>
            <p:ph idx="1" type="subTitle"/>
          </p:nvPr>
        </p:nvSpPr>
        <p:spPr>
          <a:xfrm>
            <a:off x="304800" y="2114550"/>
            <a:ext cx="7772400" cy="2778175"/>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chemeClr val="dk1"/>
              </a:buClr>
              <a:buSzPts val="1700"/>
              <a:buFont typeface="Noto Sans Symbols"/>
              <a:buChar char="❖"/>
            </a:pPr>
            <a:r>
              <a:rPr lang="en-US"/>
              <a:t> In 1997, Whirlpool rolled out a brand focused value creation strategy which focused on building brand equity and customer loyalty by developing path breaking products. </a:t>
            </a:r>
            <a:endParaRPr/>
          </a:p>
          <a:p>
            <a:pPr indent="-285750" lvl="0" marL="285750" rtl="0" algn="l">
              <a:spcBef>
                <a:spcPts val="0"/>
              </a:spcBef>
              <a:spcAft>
                <a:spcPts val="0"/>
              </a:spcAft>
              <a:buClr>
                <a:schemeClr val="dk1"/>
              </a:buClr>
              <a:buSzPts val="1700"/>
              <a:buFont typeface="Noto Sans Symbols"/>
              <a:buChar char="❖"/>
            </a:pPr>
            <a:r>
              <a:rPr lang="en-US"/>
              <a:t>Whitwam, the CEO of the company at that time felt that in order to execute its brand focused value creation strategy, Whirlpool would have to be innovative and operationally excellent. </a:t>
            </a:r>
            <a:endParaRPr/>
          </a:p>
          <a:p>
            <a:pPr indent="-285750" lvl="0" marL="285750" rtl="0" algn="l">
              <a:spcBef>
                <a:spcPts val="0"/>
              </a:spcBef>
              <a:spcAft>
                <a:spcPts val="0"/>
              </a:spcAft>
              <a:buClr>
                <a:schemeClr val="dk1"/>
              </a:buClr>
              <a:buSzPts val="1700"/>
              <a:buFont typeface="Noto Sans Symbols"/>
              <a:buChar char="❖"/>
            </a:pPr>
            <a:r>
              <a:rPr lang="en-US"/>
              <a:t>However, the company was unable to create sufficient value for its shareholders, though it was leading  global home appliance maker at that time.</a:t>
            </a:r>
            <a:endParaRPr/>
          </a:p>
          <a:p>
            <a:pPr indent="0" lvl="0" marL="0" rtl="0" algn="l">
              <a:spcBef>
                <a:spcPts val="0"/>
              </a:spcBef>
              <a:spcAft>
                <a:spcPts val="0"/>
              </a:spcAft>
              <a:buNone/>
            </a:pPr>
            <a:r>
              <a:t/>
            </a:r>
            <a:endParaRPr/>
          </a:p>
          <a:p>
            <a:pPr indent="-177800" lvl="0" marL="285750" rtl="0" algn="l">
              <a:spcBef>
                <a:spcPts val="0"/>
              </a:spcBef>
              <a:spcAft>
                <a:spcPts val="0"/>
              </a:spcAft>
              <a:buClr>
                <a:schemeClr val="dk1"/>
              </a:buClr>
              <a:buSzPts val="17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2"/>
          <p:cNvSpPr txBox="1"/>
          <p:nvPr>
            <p:ph type="title"/>
          </p:nvPr>
        </p:nvSpPr>
        <p:spPr>
          <a:xfrm>
            <a:off x="76200" y="1302490"/>
            <a:ext cx="65386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  Knowledge Management in the Company</a:t>
            </a:r>
            <a:endParaRPr/>
          </a:p>
        </p:txBody>
      </p:sp>
      <p:sp>
        <p:nvSpPr>
          <p:cNvPr id="80" name="Google Shape;80;p12"/>
          <p:cNvSpPr txBox="1"/>
          <p:nvPr/>
        </p:nvSpPr>
        <p:spPr>
          <a:xfrm>
            <a:off x="228600" y="1657350"/>
            <a:ext cx="7315200" cy="353943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In 1999, the then CEO of Whirlpool, David R. Whitwam, launched a worldwide effort to embed innovation as a core competency across the organization. </a:t>
            </a:r>
            <a:endParaRPr/>
          </a:p>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Whirlpool was recognized as an innovation leader for embedding innovation across the company and for launching breakthrough products that satisfied unmet consumer needs.</a:t>
            </a:r>
            <a:endParaRPr/>
          </a:p>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The key objective of Whirlpool's innovation strategy was to help every single employee think outside the box and come up with exciting products that delivered real value to consumers and generated revenues for the company.</a:t>
            </a:r>
            <a:endParaRPr/>
          </a:p>
          <a:p>
            <a:pPr indent="-317500" lvl="0" marL="457200" marR="0" rtl="0" algn="l">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As innovation from everyone and everywhere required knowledge to be assimilated and democratized, the company set up a comprehensive internal Knowledge Management System (KMS) in 2001.</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04800" y="1200150"/>
            <a:ext cx="8001000" cy="4308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800"/>
              <a:t>KM objectives of the company</a:t>
            </a:r>
            <a:endParaRPr sz="2800"/>
          </a:p>
        </p:txBody>
      </p:sp>
      <p:sp>
        <p:nvSpPr>
          <p:cNvPr id="86" name="Google Shape;86;p13"/>
          <p:cNvSpPr txBox="1"/>
          <p:nvPr>
            <p:ph idx="1" type="subTitle"/>
          </p:nvPr>
        </p:nvSpPr>
        <p:spPr>
          <a:xfrm>
            <a:off x="304800" y="1733550"/>
            <a:ext cx="7010400" cy="2616101"/>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chemeClr val="dk1"/>
              </a:buClr>
              <a:buSzPts val="1700"/>
              <a:buFont typeface="Noto Sans Symbols"/>
              <a:buChar char="❖"/>
            </a:pPr>
            <a:r>
              <a:rPr lang="en-US"/>
              <a:t>Company’s new vision : “Innovation from Everyone and Everywhere” which meant innovation across the company including its products , customers touch points , business systems with suppliers and vendors , and its entire strategic focus.</a:t>
            </a:r>
            <a:endParaRPr/>
          </a:p>
          <a:p>
            <a:pPr indent="-177800" lvl="0" marL="285750" rtl="0" algn="l">
              <a:spcBef>
                <a:spcPts val="0"/>
              </a:spcBef>
              <a:spcAft>
                <a:spcPts val="0"/>
              </a:spcAft>
              <a:buClr>
                <a:schemeClr val="dk1"/>
              </a:buClr>
              <a:buSzPts val="1700"/>
              <a:buFont typeface="Noto Sans Symbols"/>
              <a:buNone/>
            </a:pPr>
            <a:r>
              <a:t/>
            </a:r>
            <a:endParaRPr/>
          </a:p>
          <a:p>
            <a:pPr indent="-285750" lvl="0" marL="285750" rtl="0" algn="l">
              <a:spcBef>
                <a:spcPts val="0"/>
              </a:spcBef>
              <a:spcAft>
                <a:spcPts val="0"/>
              </a:spcAft>
              <a:buClr>
                <a:schemeClr val="dk1"/>
              </a:buClr>
              <a:buSzPts val="1700"/>
              <a:buFont typeface="Noto Sans Symbols"/>
              <a:buChar char="❖"/>
            </a:pPr>
            <a:r>
              <a:rPr lang="en-US"/>
              <a:t>Key objective was to derive innovative ideas not just from a central product development team but from everywhere and everyone.</a:t>
            </a:r>
            <a:endParaRPr/>
          </a:p>
          <a:p>
            <a:pPr indent="-177800" lvl="0" marL="285750" rtl="0" algn="l">
              <a:spcBef>
                <a:spcPts val="0"/>
              </a:spcBef>
              <a:spcAft>
                <a:spcPts val="0"/>
              </a:spcAft>
              <a:buClr>
                <a:schemeClr val="dk1"/>
              </a:buClr>
              <a:buSzPts val="1700"/>
              <a:buFont typeface="Noto Sans Symbols"/>
              <a:buNone/>
            </a:pPr>
            <a:r>
              <a:t/>
            </a:r>
            <a:endParaRPr/>
          </a:p>
          <a:p>
            <a:pPr indent="-285750" lvl="0" marL="285750" rtl="0" algn="l">
              <a:spcBef>
                <a:spcPts val="0"/>
              </a:spcBef>
              <a:spcAft>
                <a:spcPts val="0"/>
              </a:spcAft>
              <a:buClr>
                <a:schemeClr val="dk1"/>
              </a:buClr>
              <a:buSzPts val="1700"/>
              <a:buFont typeface="Noto Sans Symbols"/>
              <a:buChar char="❖"/>
            </a:pPr>
            <a:r>
              <a:rPr lang="en-US"/>
              <a:t>New vision was supported by three new prerequisites – </a:t>
            </a:r>
            <a:endParaRPr/>
          </a:p>
          <a:p>
            <a:pPr indent="-285750" lvl="1" marL="742950" rtl="0" algn="l">
              <a:spcBef>
                <a:spcPts val="0"/>
              </a:spcBef>
              <a:spcAft>
                <a:spcPts val="0"/>
              </a:spcAft>
              <a:buSzPts val="1800"/>
              <a:buFont typeface="Noto Sans Symbols"/>
              <a:buChar char="❖"/>
            </a:pPr>
            <a:r>
              <a:rPr lang="en-US"/>
              <a:t>Reach High , Focus on What Matters , Do What You Commit 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228600" y="1302490"/>
            <a:ext cx="63862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Need for KM system?</a:t>
            </a:r>
            <a:endParaRPr/>
          </a:p>
        </p:txBody>
      </p:sp>
      <p:sp>
        <p:nvSpPr>
          <p:cNvPr id="92" name="Google Shape;92;p14"/>
          <p:cNvSpPr txBox="1"/>
          <p:nvPr/>
        </p:nvSpPr>
        <p:spPr>
          <a:xfrm>
            <a:off x="228600" y="1733550"/>
            <a:ext cx="7315200" cy="2866169"/>
          </a:xfrm>
          <a:prstGeom prst="rect">
            <a:avLst/>
          </a:prstGeom>
          <a:noFill/>
          <a:ln>
            <a:noFill/>
          </a:ln>
        </p:spPr>
        <p:txBody>
          <a:bodyPr anchorCtr="0" anchor="t" bIns="45700" lIns="91425" spcFirstLastPara="1" rIns="91425" wrap="square" tIns="45700">
            <a:noAutofit/>
          </a:bodyPr>
          <a:lstStyle/>
          <a:p>
            <a:pPr indent="-409575" lvl="0" marL="421640" marR="56514" rtl="0" algn="l">
              <a:lnSpc>
                <a:spcPct val="98600"/>
              </a:lnSpc>
              <a:spcBef>
                <a:spcPts val="0"/>
              </a:spcBef>
              <a:spcAft>
                <a:spcPts val="0"/>
              </a:spcAft>
              <a:buClr>
                <a:srgbClr val="212428"/>
              </a:buClr>
              <a:buSzPts val="1600"/>
              <a:buFont typeface="Arial"/>
              <a:buChar char="❖"/>
            </a:pPr>
            <a:r>
              <a:rPr lang="en-US" sz="1600">
                <a:solidFill>
                  <a:srgbClr val="212428"/>
                </a:solidFill>
                <a:latin typeface="Arial"/>
                <a:ea typeface="Arial"/>
                <a:cs typeface="Arial"/>
                <a:sym typeface="Arial"/>
              </a:rPr>
              <a:t>One of the major challenges that the whirlpool corporation encounters in the market  is innovation resistance. Due to the long-term nature of innovation, consumers are  less interested in new products or improvements mainly because it is an interruption  to already existing established routines. Consumers get used to a particular product  and it becomes a problem to convince them to change to a different outﬁt  altogether.</a:t>
            </a:r>
            <a:endParaRPr sz="1600">
              <a:solidFill>
                <a:schemeClr val="dk1"/>
              </a:solidFill>
              <a:latin typeface="Arial"/>
              <a:ea typeface="Arial"/>
              <a:cs typeface="Arial"/>
              <a:sym typeface="Arial"/>
            </a:endParaRPr>
          </a:p>
          <a:p>
            <a:pPr indent="-409575" lvl="0" marL="421640" marR="5080" rtl="0" algn="l">
              <a:lnSpc>
                <a:spcPct val="99300"/>
              </a:lnSpc>
              <a:spcBef>
                <a:spcPts val="660"/>
              </a:spcBef>
              <a:spcAft>
                <a:spcPts val="0"/>
              </a:spcAft>
              <a:buClr>
                <a:srgbClr val="212428"/>
              </a:buClr>
              <a:buSzPts val="1600"/>
              <a:buFont typeface="Arial"/>
              <a:buChar char="❖"/>
            </a:pPr>
            <a:r>
              <a:rPr lang="en-US" sz="1600">
                <a:solidFill>
                  <a:srgbClr val="212428"/>
                </a:solidFill>
                <a:latin typeface="Arial"/>
                <a:ea typeface="Arial"/>
                <a:cs typeface="Arial"/>
                <a:sym typeface="Arial"/>
              </a:rPr>
              <a:t>Another challenge that the corporation have been dealing with is the issue of quality  and efﬁciency. Whirlpool products have had its share of consumer complaints with  regard to the standard of performance.</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81000" y="1302490"/>
            <a:ext cx="6233845" cy="30777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000">
                <a:latin typeface="Arial"/>
                <a:ea typeface="Arial"/>
                <a:cs typeface="Arial"/>
                <a:sym typeface="Arial"/>
              </a:rPr>
              <a:t>How did they start?</a:t>
            </a:r>
            <a:endParaRPr/>
          </a:p>
        </p:txBody>
      </p:sp>
      <p:sp>
        <p:nvSpPr>
          <p:cNvPr id="98" name="Google Shape;98;p15"/>
          <p:cNvSpPr txBox="1"/>
          <p:nvPr/>
        </p:nvSpPr>
        <p:spPr>
          <a:xfrm>
            <a:off x="381000" y="1733550"/>
            <a:ext cx="7162800" cy="3139321"/>
          </a:xfrm>
          <a:prstGeom prst="rect">
            <a:avLst/>
          </a:prstGeom>
          <a:noFill/>
          <a:ln>
            <a:noFill/>
          </a:ln>
        </p:spPr>
        <p:txBody>
          <a:bodyPr anchorCtr="0" anchor="t" bIns="45700" lIns="91425" spcFirstLastPara="1" rIns="91425" wrap="square" tIns="45700">
            <a:noAutofit/>
          </a:bodyPr>
          <a:lstStyle/>
          <a:p>
            <a:pPr indent="-311150" lvl="0" marL="457200" marR="0" rtl="0" algn="l">
              <a:spcBef>
                <a:spcPts val="0"/>
              </a:spcBef>
              <a:spcAft>
                <a:spcPts val="0"/>
              </a:spcAft>
              <a:buClr>
                <a:srgbClr val="111516"/>
              </a:buClr>
              <a:buSzPts val="1300"/>
              <a:buFont typeface="Roboto"/>
              <a:buChar char="●"/>
            </a:pPr>
            <a:r>
              <a:rPr lang="en-US" sz="1800">
                <a:solidFill>
                  <a:srgbClr val="111516"/>
                </a:solidFill>
                <a:highlight>
                  <a:srgbClr val="FFFFFF"/>
                </a:highlight>
                <a:latin typeface="Roboto"/>
                <a:ea typeface="Roboto"/>
                <a:cs typeface="Roboto"/>
                <a:sym typeface="Roboto"/>
              </a:rPr>
              <a:t>Whirlpool created new processes for product development, personnel evaluation, knowledge management, financial accounting, resource allocation and project reviews.</a:t>
            </a:r>
            <a:endParaRPr/>
          </a:p>
          <a:p>
            <a:pPr indent="-323850" lvl="0" marL="457200" marR="0" rtl="0" algn="l">
              <a:spcBef>
                <a:spcPts val="0"/>
              </a:spcBef>
              <a:spcAft>
                <a:spcPts val="0"/>
              </a:spcAft>
              <a:buClr>
                <a:srgbClr val="111516"/>
              </a:buClr>
              <a:buSzPts val="1500"/>
              <a:buFont typeface="Roboto"/>
              <a:buChar char="●"/>
            </a:pPr>
            <a:r>
              <a:rPr lang="en-US" sz="1800">
                <a:solidFill>
                  <a:srgbClr val="111516"/>
                </a:solidFill>
                <a:highlight>
                  <a:srgbClr val="FFFFFF"/>
                </a:highlight>
                <a:latin typeface="Roboto"/>
                <a:ea typeface="Roboto"/>
                <a:cs typeface="Roboto"/>
                <a:sym typeface="Roboto"/>
              </a:rPr>
              <a:t>The founder mandated that Whirlpool's business units and regional offices spend a certain amount on supporting new concept development, corporate set-aside of a fixed percentage of the capital expenditure budget for innovation projects.</a:t>
            </a:r>
            <a:endParaRPr/>
          </a:p>
          <a:p>
            <a:pPr indent="-323850" lvl="0" marL="457200" marR="0" rtl="0" algn="l">
              <a:spcBef>
                <a:spcPts val="0"/>
              </a:spcBef>
              <a:spcAft>
                <a:spcPts val="0"/>
              </a:spcAft>
              <a:buClr>
                <a:srgbClr val="111516"/>
              </a:buClr>
              <a:buSzPts val="1500"/>
              <a:buFont typeface="Roboto"/>
              <a:buChar char="●"/>
            </a:pPr>
            <a:r>
              <a:rPr lang="en-US" sz="1800">
                <a:solidFill>
                  <a:srgbClr val="111516"/>
                </a:solidFill>
                <a:highlight>
                  <a:srgbClr val="FFFFFF"/>
                </a:highlight>
                <a:latin typeface="Roboto"/>
                <a:ea typeface="Roboto"/>
                <a:cs typeface="Roboto"/>
                <a:sym typeface="Roboto"/>
              </a:rPr>
              <a:t>Mid-stage funding for innovation or corporate entrepreneurship projects was controlled primarily by new oversight and review bodies known as I-boards consisting of business leaders, senior executives, or brand teams.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B008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