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2"/>
  </p:notesMasterIdLst>
  <p:sldIdLst>
    <p:sldId id="256" r:id="rId2"/>
    <p:sldId id="258" r:id="rId3"/>
    <p:sldId id="265" r:id="rId4"/>
    <p:sldId id="274" r:id="rId5"/>
    <p:sldId id="273" r:id="rId6"/>
    <p:sldId id="271" r:id="rId7"/>
    <p:sldId id="262" r:id="rId8"/>
    <p:sldId id="270" r:id="rId9"/>
    <p:sldId id="272" r:id="rId10"/>
    <p:sldId id="275" r:id="rId11"/>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79021" autoAdjust="0"/>
  </p:normalViewPr>
  <p:slideViewPr>
    <p:cSldViewPr snapToGrid="0">
      <p:cViewPr varScale="1">
        <p:scale>
          <a:sx n="92" d="100"/>
          <a:sy n="92" d="100"/>
        </p:scale>
        <p:origin x="1254"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E09A4A-CCA8-4F69-8979-7018D9BE4FB8}" type="doc">
      <dgm:prSet loTypeId="urn:microsoft.com/office/officeart/2008/layout/CaptionedPictures" loCatId="picture" qsTypeId="urn:microsoft.com/office/officeart/2005/8/quickstyle/simple1" qsCatId="simple" csTypeId="urn:microsoft.com/office/officeart/2005/8/colors/accent1_2" csCatId="accent1" phldr="1"/>
      <dgm:spPr/>
      <dgm:t>
        <a:bodyPr/>
        <a:lstStyle/>
        <a:p>
          <a:endParaRPr lang="en-US"/>
        </a:p>
      </dgm:t>
    </dgm:pt>
    <dgm:pt modelId="{2902187E-3B0E-473F-8FD0-FC0F383CF575}">
      <dgm:prSet phldrT="[Text]" custT="1"/>
      <dgm:spPr/>
      <dgm:t>
        <a:bodyPr/>
        <a:lstStyle/>
        <a:p>
          <a:pPr algn="ctr"/>
          <a:endParaRPr lang="en-US" sz="1200" b="1" dirty="0"/>
        </a:p>
        <a:p>
          <a:pPr algn="ctr"/>
          <a:r>
            <a:rPr lang="en-US" sz="1200" b="1" dirty="0"/>
            <a:t>Joel Choe</a:t>
          </a:r>
        </a:p>
        <a:p>
          <a:pPr algn="ctr"/>
          <a:endParaRPr lang="en-US" sz="1100" dirty="0"/>
        </a:p>
        <a:p>
          <a:pPr algn="l"/>
          <a:r>
            <a:rPr lang="en-US" sz="1100" dirty="0"/>
            <a:t>Associate on the OTC Derivatives team within Basel Measurement &amp; Analytics</a:t>
          </a:r>
        </a:p>
        <a:p>
          <a:pPr algn="l"/>
          <a:r>
            <a:rPr lang="en-US" sz="1100" dirty="0"/>
            <a:t>First got interested in data/analytics because of fantasy basketball</a:t>
          </a:r>
        </a:p>
        <a:p>
          <a:pPr algn="l"/>
          <a:r>
            <a:rPr lang="en-US" sz="1100" dirty="0"/>
            <a:t>Favorite Quote: "You come at the king, you best not miss." - Omar Little from "The Wire"</a:t>
          </a:r>
        </a:p>
      </dgm:t>
    </dgm:pt>
    <dgm:pt modelId="{5A6376D8-54F4-4EE0-A8EF-A03FB6B8020E}" type="parTrans" cxnId="{ADE6B7D7-213B-4CCF-9B7F-D6451D696679}">
      <dgm:prSet/>
      <dgm:spPr/>
      <dgm:t>
        <a:bodyPr/>
        <a:lstStyle/>
        <a:p>
          <a:endParaRPr lang="en-US"/>
        </a:p>
      </dgm:t>
    </dgm:pt>
    <dgm:pt modelId="{4024DDA4-BC92-4EA9-8406-3C48B3799E38}" type="sibTrans" cxnId="{ADE6B7D7-213B-4CCF-9B7F-D6451D696679}">
      <dgm:prSet/>
      <dgm:spPr/>
      <dgm:t>
        <a:bodyPr/>
        <a:lstStyle/>
        <a:p>
          <a:endParaRPr lang="en-US"/>
        </a:p>
      </dgm:t>
    </dgm:pt>
    <dgm:pt modelId="{9C28268D-7924-4421-841C-B7C96851D5D4}">
      <dgm:prSet phldrT="[Text]" custT="1"/>
      <dgm:spPr/>
      <dgm:t>
        <a:bodyPr/>
        <a:lstStyle/>
        <a:p>
          <a:pPr algn="ctr"/>
          <a:endParaRPr lang="en-US" sz="1100" b="1" dirty="0"/>
        </a:p>
        <a:p>
          <a:pPr algn="ctr"/>
          <a:endParaRPr lang="en-US" sz="1100" b="1" dirty="0"/>
        </a:p>
        <a:p>
          <a:pPr algn="ctr"/>
          <a:r>
            <a:rPr lang="en-US" sz="1100" b="1" dirty="0"/>
            <a:t>Chintan Mehta</a:t>
          </a:r>
        </a:p>
        <a:p>
          <a:pPr algn="ctr"/>
          <a:endParaRPr lang="en-US" sz="1100" dirty="0"/>
        </a:p>
        <a:p>
          <a:pPr algn="l"/>
          <a:r>
            <a:rPr lang="en-US" sz="1100" dirty="0"/>
            <a:t>Chintan has been with JP Morgan Chase more than 8 years and currently working as Strategic Business Analyst with CCB Remediation and Corrections team. I like to travel and explore new places, listening classical Indian music and Bollywood songs and watching movies.</a:t>
          </a:r>
        </a:p>
      </dgm:t>
    </dgm:pt>
    <dgm:pt modelId="{737F0854-D34F-4B00-9B15-BD68A0697265}" type="parTrans" cxnId="{81AC5558-F3F7-43FC-BB11-EB317E17EC6B}">
      <dgm:prSet/>
      <dgm:spPr/>
      <dgm:t>
        <a:bodyPr/>
        <a:lstStyle/>
        <a:p>
          <a:endParaRPr lang="en-US"/>
        </a:p>
      </dgm:t>
    </dgm:pt>
    <dgm:pt modelId="{D9E7982A-4C42-4406-ABCB-473518378790}" type="sibTrans" cxnId="{81AC5558-F3F7-43FC-BB11-EB317E17EC6B}">
      <dgm:prSet/>
      <dgm:spPr/>
      <dgm:t>
        <a:bodyPr/>
        <a:lstStyle/>
        <a:p>
          <a:endParaRPr lang="en-US"/>
        </a:p>
      </dgm:t>
    </dgm:pt>
    <dgm:pt modelId="{BFB32893-2A84-469A-BD90-07EE114FD3D1}">
      <dgm:prSet phldrT="[Text]" custT="1"/>
      <dgm:spPr/>
      <dgm:t>
        <a:bodyPr/>
        <a:lstStyle/>
        <a:p>
          <a:endParaRPr lang="en-US" sz="1200" dirty="0"/>
        </a:p>
      </dgm:t>
    </dgm:pt>
    <dgm:pt modelId="{B00883C8-6891-4F73-991F-C880FBA2321C}" type="parTrans" cxnId="{B64DE11C-8755-4D6D-8E7E-CCDB2274939A}">
      <dgm:prSet/>
      <dgm:spPr/>
      <dgm:t>
        <a:bodyPr/>
        <a:lstStyle/>
        <a:p>
          <a:endParaRPr lang="en-US"/>
        </a:p>
      </dgm:t>
    </dgm:pt>
    <dgm:pt modelId="{19F089AA-DCCF-4EFA-B09C-CCE6DCFCB476}" type="sibTrans" cxnId="{B64DE11C-8755-4D6D-8E7E-CCDB2274939A}">
      <dgm:prSet/>
      <dgm:spPr/>
      <dgm:t>
        <a:bodyPr/>
        <a:lstStyle/>
        <a:p>
          <a:endParaRPr lang="en-US"/>
        </a:p>
      </dgm:t>
    </dgm:pt>
    <dgm:pt modelId="{09738C52-7579-4F90-B727-E125CD2CB6A1}">
      <dgm:prSet phldrT="[Text]" custT="1"/>
      <dgm:spPr/>
      <dgm:t>
        <a:bodyPr/>
        <a:lstStyle/>
        <a:p>
          <a:endParaRPr lang="en-US" sz="1200" dirty="0"/>
        </a:p>
      </dgm:t>
    </dgm:pt>
    <dgm:pt modelId="{08958FC3-B2F0-4445-BA6D-0C2EE0932870}" type="parTrans" cxnId="{312ED7DE-B1D5-43BE-958A-0ECE0FF4F3E1}">
      <dgm:prSet/>
      <dgm:spPr/>
      <dgm:t>
        <a:bodyPr/>
        <a:lstStyle/>
        <a:p>
          <a:endParaRPr lang="en-US"/>
        </a:p>
      </dgm:t>
    </dgm:pt>
    <dgm:pt modelId="{5086BEA2-65F9-47BB-9CBE-9A9CCDFE77FE}" type="sibTrans" cxnId="{312ED7DE-B1D5-43BE-958A-0ECE0FF4F3E1}">
      <dgm:prSet/>
      <dgm:spPr/>
      <dgm:t>
        <a:bodyPr/>
        <a:lstStyle/>
        <a:p>
          <a:endParaRPr lang="en-US"/>
        </a:p>
      </dgm:t>
    </dgm:pt>
    <dgm:pt modelId="{31673BAE-8D52-4E0F-A4D0-E3D60F07C823}" type="pres">
      <dgm:prSet presAssocID="{B9E09A4A-CCA8-4F69-8979-7018D9BE4FB8}" presName="Name0" presStyleCnt="0">
        <dgm:presLayoutVars>
          <dgm:chMax/>
          <dgm:chPref/>
          <dgm:dir/>
        </dgm:presLayoutVars>
      </dgm:prSet>
      <dgm:spPr/>
      <dgm:t>
        <a:bodyPr/>
        <a:lstStyle/>
        <a:p>
          <a:endParaRPr lang="en-US"/>
        </a:p>
      </dgm:t>
    </dgm:pt>
    <dgm:pt modelId="{397CAE2E-DC04-42E9-B6AA-3C073FE2D020}" type="pres">
      <dgm:prSet presAssocID="{2902187E-3B0E-473F-8FD0-FC0F383CF575}" presName="composite" presStyleCnt="0">
        <dgm:presLayoutVars>
          <dgm:chMax val="1"/>
          <dgm:chPref val="1"/>
        </dgm:presLayoutVars>
      </dgm:prSet>
      <dgm:spPr/>
    </dgm:pt>
    <dgm:pt modelId="{322DDC06-E0D7-4729-B9A4-F817E81463AE}" type="pres">
      <dgm:prSet presAssocID="{2902187E-3B0E-473F-8FD0-FC0F383CF575}" presName="Accent" presStyleLbl="trAlignAcc1" presStyleIdx="0" presStyleCnt="4" custScaleY="186521" custLinFactNeighborX="1451" custLinFactNeighborY="336">
        <dgm:presLayoutVars>
          <dgm:chMax val="0"/>
          <dgm:chPref val="0"/>
        </dgm:presLayoutVars>
      </dgm:prSet>
      <dgm:spPr/>
    </dgm:pt>
    <dgm:pt modelId="{6616B052-ADEE-43DF-A524-D4EE6BF4E702}" type="pres">
      <dgm:prSet presAssocID="{2902187E-3B0E-473F-8FD0-FC0F383CF575}" presName="Image" presStyleLbl="alignImgPlace1" presStyleIdx="0" presStyleCnt="4" custLinFactNeighborX="1515" custLinFactNeighborY="-59848">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dgm:spPr>
    </dgm:pt>
    <dgm:pt modelId="{925EC6DE-1C05-40E3-9F50-1F884D2742F9}" type="pres">
      <dgm:prSet presAssocID="{2902187E-3B0E-473F-8FD0-FC0F383CF575}" presName="ChildComposite" presStyleCnt="0"/>
      <dgm:spPr/>
    </dgm:pt>
    <dgm:pt modelId="{8C660FC6-1610-4ED9-A386-CD60124F100E}" type="pres">
      <dgm:prSet presAssocID="{2902187E-3B0E-473F-8FD0-FC0F383CF575}" presName="Child" presStyleLbl="node1" presStyleIdx="0" presStyleCnt="0">
        <dgm:presLayoutVars>
          <dgm:chMax val="0"/>
          <dgm:chPref val="0"/>
          <dgm:bulletEnabled val="1"/>
        </dgm:presLayoutVars>
      </dgm:prSet>
      <dgm:spPr/>
    </dgm:pt>
    <dgm:pt modelId="{57BD8566-9E1B-4298-AF41-528815ABD600}" type="pres">
      <dgm:prSet presAssocID="{2902187E-3B0E-473F-8FD0-FC0F383CF575}" presName="Parent" presStyleLbl="revTx" presStyleIdx="0" presStyleCnt="4" custScaleY="327579" custLinFactNeighborX="-282" custLinFactNeighborY="-20111">
        <dgm:presLayoutVars>
          <dgm:chMax val="1"/>
          <dgm:chPref val="0"/>
          <dgm:bulletEnabled val="1"/>
        </dgm:presLayoutVars>
      </dgm:prSet>
      <dgm:spPr/>
      <dgm:t>
        <a:bodyPr/>
        <a:lstStyle/>
        <a:p>
          <a:endParaRPr lang="en-US"/>
        </a:p>
      </dgm:t>
    </dgm:pt>
    <dgm:pt modelId="{44559133-835A-41E1-8F67-199F4C51A7FE}" type="pres">
      <dgm:prSet presAssocID="{4024DDA4-BC92-4EA9-8406-3C48B3799E38}" presName="sibTrans" presStyleCnt="0"/>
      <dgm:spPr/>
    </dgm:pt>
    <dgm:pt modelId="{A6BB1236-7F84-4CD0-BE4B-7629D75B0FDF}" type="pres">
      <dgm:prSet presAssocID="{09738C52-7579-4F90-B727-E125CD2CB6A1}" presName="composite" presStyleCnt="0">
        <dgm:presLayoutVars>
          <dgm:chMax val="1"/>
          <dgm:chPref val="1"/>
        </dgm:presLayoutVars>
      </dgm:prSet>
      <dgm:spPr/>
    </dgm:pt>
    <dgm:pt modelId="{3969236B-E42B-4AC2-A333-6FE4BEE0BDEC}" type="pres">
      <dgm:prSet presAssocID="{09738C52-7579-4F90-B727-E125CD2CB6A1}" presName="Accent" presStyleLbl="trAlignAcc1" presStyleIdx="1" presStyleCnt="4" custScaleY="185866">
        <dgm:presLayoutVars>
          <dgm:chMax val="0"/>
          <dgm:chPref val="0"/>
        </dgm:presLayoutVars>
      </dgm:prSet>
      <dgm:spPr/>
    </dgm:pt>
    <dgm:pt modelId="{3A91A0B6-2985-4A77-B8F4-76BC1F4BE424}" type="pres">
      <dgm:prSet presAssocID="{09738C52-7579-4F90-B727-E125CD2CB6A1}" presName="Image" presStyleLbl="alignImgPlace1" presStyleIdx="1" presStyleCnt="4" custLinFactX="100000" custLinFactNeighborX="179990" custLinFactNeighborY="-65309">
        <dgm:presLayoutVars>
          <dgm:chMax val="0"/>
          <dgm:chPref val="0"/>
        </dgm:presLayoutVars>
      </dgm:prSet>
      <dgm:spPr/>
    </dgm:pt>
    <dgm:pt modelId="{4E769AB5-F6CD-4820-B9EF-13F7021B36A0}" type="pres">
      <dgm:prSet presAssocID="{09738C52-7579-4F90-B727-E125CD2CB6A1}" presName="ChildComposite" presStyleCnt="0"/>
      <dgm:spPr/>
    </dgm:pt>
    <dgm:pt modelId="{A36FE672-C885-4353-AF07-601B2BFEA588}" type="pres">
      <dgm:prSet presAssocID="{09738C52-7579-4F90-B727-E125CD2CB6A1}" presName="Child" presStyleLbl="node1" presStyleIdx="0" presStyleCnt="0">
        <dgm:presLayoutVars>
          <dgm:chMax val="0"/>
          <dgm:chPref val="0"/>
          <dgm:bulletEnabled val="1"/>
        </dgm:presLayoutVars>
      </dgm:prSet>
      <dgm:spPr/>
    </dgm:pt>
    <dgm:pt modelId="{289B8921-1F9D-4DA3-A58F-2ACA96436F62}" type="pres">
      <dgm:prSet presAssocID="{09738C52-7579-4F90-B727-E125CD2CB6A1}" presName="Parent" presStyleLbl="revTx" presStyleIdx="1" presStyleCnt="4" custScaleY="399231" custLinFactY="38545" custLinFactNeighborX="-865" custLinFactNeighborY="100000">
        <dgm:presLayoutVars>
          <dgm:chMax val="1"/>
          <dgm:chPref val="0"/>
          <dgm:bulletEnabled val="1"/>
        </dgm:presLayoutVars>
      </dgm:prSet>
      <dgm:spPr/>
      <dgm:t>
        <a:bodyPr/>
        <a:lstStyle/>
        <a:p>
          <a:endParaRPr lang="en-US"/>
        </a:p>
      </dgm:t>
    </dgm:pt>
    <dgm:pt modelId="{57DF82AA-B583-4332-B2CF-26EBBDD98895}" type="pres">
      <dgm:prSet presAssocID="{5086BEA2-65F9-47BB-9CBE-9A9CCDFE77FE}" presName="sibTrans" presStyleCnt="0"/>
      <dgm:spPr/>
    </dgm:pt>
    <dgm:pt modelId="{D876FE7B-0E29-4569-94CB-C35BB125AF0E}" type="pres">
      <dgm:prSet presAssocID="{9C28268D-7924-4421-841C-B7C96851D5D4}" presName="composite" presStyleCnt="0">
        <dgm:presLayoutVars>
          <dgm:chMax val="1"/>
          <dgm:chPref val="1"/>
        </dgm:presLayoutVars>
      </dgm:prSet>
      <dgm:spPr/>
    </dgm:pt>
    <dgm:pt modelId="{0E1BAFA9-4F78-4B56-9658-0BDC06BB3234}" type="pres">
      <dgm:prSet presAssocID="{9C28268D-7924-4421-841C-B7C96851D5D4}" presName="Accent" presStyleLbl="trAlignAcc1" presStyleIdx="2" presStyleCnt="4" custScaleY="186530" custLinFactNeighborY="8554">
        <dgm:presLayoutVars>
          <dgm:chMax val="0"/>
          <dgm:chPref val="0"/>
        </dgm:presLayoutVars>
      </dgm:prSet>
      <dgm:spPr/>
    </dgm:pt>
    <dgm:pt modelId="{58296C06-78CD-4FA9-8A05-946C12BB8F14}" type="pres">
      <dgm:prSet presAssocID="{9C28268D-7924-4421-841C-B7C96851D5D4}" presName="Image" presStyleLbl="alignImgPlace1" presStyleIdx="2" presStyleCnt="4" custLinFactNeighborX="-1183" custLinFactNeighborY="-48893">
        <dgm:presLayoutVars>
          <dgm:chMax val="0"/>
          <dgm:chPref val="0"/>
        </dgm:presLayoutVars>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t="-23000" b="-23000"/>
          </a:stretch>
        </a:blipFill>
      </dgm:spPr>
    </dgm:pt>
    <dgm:pt modelId="{4AAD73B7-F767-4584-8D1A-41BA74CD2DAA}" type="pres">
      <dgm:prSet presAssocID="{9C28268D-7924-4421-841C-B7C96851D5D4}" presName="ChildComposite" presStyleCnt="0"/>
      <dgm:spPr/>
    </dgm:pt>
    <dgm:pt modelId="{8A148A80-7934-4A0F-BE8D-27DBCC577954}" type="pres">
      <dgm:prSet presAssocID="{9C28268D-7924-4421-841C-B7C96851D5D4}" presName="Child" presStyleLbl="node1" presStyleIdx="0" presStyleCnt="0">
        <dgm:presLayoutVars>
          <dgm:chMax val="0"/>
          <dgm:chPref val="0"/>
          <dgm:bulletEnabled val="1"/>
        </dgm:presLayoutVars>
      </dgm:prSet>
      <dgm:spPr/>
    </dgm:pt>
    <dgm:pt modelId="{EDA8A7BB-423F-4A2C-ADAD-8D18D6A469A7}" type="pres">
      <dgm:prSet presAssocID="{9C28268D-7924-4421-841C-B7C96851D5D4}" presName="Parent" presStyleLbl="revTx" presStyleIdx="2" presStyleCnt="4" custScaleY="578944" custLinFactY="47128" custLinFactNeighborX="596" custLinFactNeighborY="100000">
        <dgm:presLayoutVars>
          <dgm:chMax val="1"/>
          <dgm:chPref val="0"/>
          <dgm:bulletEnabled val="1"/>
        </dgm:presLayoutVars>
      </dgm:prSet>
      <dgm:spPr/>
      <dgm:t>
        <a:bodyPr/>
        <a:lstStyle/>
        <a:p>
          <a:endParaRPr lang="en-US"/>
        </a:p>
      </dgm:t>
    </dgm:pt>
    <dgm:pt modelId="{1C2D7DA6-968A-4D9D-AC5C-7B07D50487CC}" type="pres">
      <dgm:prSet presAssocID="{D9E7982A-4C42-4406-ABCB-473518378790}" presName="sibTrans" presStyleCnt="0"/>
      <dgm:spPr/>
    </dgm:pt>
    <dgm:pt modelId="{5E2A26BB-EE4C-4EA0-8E65-BD524770B074}" type="pres">
      <dgm:prSet presAssocID="{BFB32893-2A84-469A-BD90-07EE114FD3D1}" presName="composite" presStyleCnt="0">
        <dgm:presLayoutVars>
          <dgm:chMax val="1"/>
          <dgm:chPref val="1"/>
        </dgm:presLayoutVars>
      </dgm:prSet>
      <dgm:spPr/>
    </dgm:pt>
    <dgm:pt modelId="{CAD835EB-9538-4666-959F-384CCF08E0DA}" type="pres">
      <dgm:prSet presAssocID="{BFB32893-2A84-469A-BD90-07EE114FD3D1}" presName="Accent" presStyleLbl="trAlignAcc1" presStyleIdx="3" presStyleCnt="4" custScaleY="186861" custLinFactNeighborX="1683" custLinFactNeighborY="226">
        <dgm:presLayoutVars>
          <dgm:chMax val="0"/>
          <dgm:chPref val="0"/>
        </dgm:presLayoutVars>
      </dgm:prSet>
      <dgm:spPr/>
    </dgm:pt>
    <dgm:pt modelId="{5C4B73BF-4EB6-404B-B77E-EE2E96B96587}" type="pres">
      <dgm:prSet presAssocID="{BFB32893-2A84-469A-BD90-07EE114FD3D1}" presName="Image" presStyleLbl="alignImgPlace1" presStyleIdx="3" presStyleCnt="4" custLinFactX="-100000" custLinFactNeighborX="-178508" custLinFactNeighborY="-62927">
        <dgm:presLayoutVars>
          <dgm:chMax val="0"/>
          <dgm:chPref val="0"/>
        </dgm:presLayoutVars>
      </dgm:prSet>
      <dgm:spPr>
        <a:blipFill rotWithShape="1">
          <a:blip xmlns:r="http://schemas.openxmlformats.org/officeDocument/2006/relationships" r:embed="rId3"/>
          <a:srcRect/>
          <a:stretch>
            <a:fillRect t="-13000" b="-13000"/>
          </a:stretch>
        </a:blipFill>
      </dgm:spPr>
    </dgm:pt>
    <dgm:pt modelId="{767ECB97-D8A7-436B-8511-E3CA30571AB7}" type="pres">
      <dgm:prSet presAssocID="{BFB32893-2A84-469A-BD90-07EE114FD3D1}" presName="ChildComposite" presStyleCnt="0"/>
      <dgm:spPr/>
    </dgm:pt>
    <dgm:pt modelId="{C51BFF70-D962-46F7-8BE2-77D09CDD8909}" type="pres">
      <dgm:prSet presAssocID="{BFB32893-2A84-469A-BD90-07EE114FD3D1}" presName="Child" presStyleLbl="node1" presStyleIdx="0" presStyleCnt="0">
        <dgm:presLayoutVars>
          <dgm:chMax val="0"/>
          <dgm:chPref val="0"/>
          <dgm:bulletEnabled val="1"/>
        </dgm:presLayoutVars>
      </dgm:prSet>
      <dgm:spPr/>
    </dgm:pt>
    <dgm:pt modelId="{2D9B9575-C59E-4A14-96B3-EB377DFF71B8}" type="pres">
      <dgm:prSet presAssocID="{BFB32893-2A84-469A-BD90-07EE114FD3D1}" presName="Parent" presStyleLbl="revTx" presStyleIdx="3" presStyleCnt="4">
        <dgm:presLayoutVars>
          <dgm:chMax val="1"/>
          <dgm:chPref val="0"/>
          <dgm:bulletEnabled val="1"/>
        </dgm:presLayoutVars>
      </dgm:prSet>
      <dgm:spPr/>
      <dgm:t>
        <a:bodyPr/>
        <a:lstStyle/>
        <a:p>
          <a:endParaRPr lang="en-US"/>
        </a:p>
      </dgm:t>
    </dgm:pt>
  </dgm:ptLst>
  <dgm:cxnLst>
    <dgm:cxn modelId="{81AC5558-F3F7-43FC-BB11-EB317E17EC6B}" srcId="{B9E09A4A-CCA8-4F69-8979-7018D9BE4FB8}" destId="{9C28268D-7924-4421-841C-B7C96851D5D4}" srcOrd="2" destOrd="0" parTransId="{737F0854-D34F-4B00-9B15-BD68A0697265}" sibTransId="{D9E7982A-4C42-4406-ABCB-473518378790}"/>
    <dgm:cxn modelId="{BFDEC5B5-D679-41B0-94AB-F21DD259945C}" type="presOf" srcId="{BFB32893-2A84-469A-BD90-07EE114FD3D1}" destId="{2D9B9575-C59E-4A14-96B3-EB377DFF71B8}" srcOrd="0" destOrd="0" presId="urn:microsoft.com/office/officeart/2008/layout/CaptionedPictures"/>
    <dgm:cxn modelId="{312ED7DE-B1D5-43BE-958A-0ECE0FF4F3E1}" srcId="{B9E09A4A-CCA8-4F69-8979-7018D9BE4FB8}" destId="{09738C52-7579-4F90-B727-E125CD2CB6A1}" srcOrd="1" destOrd="0" parTransId="{08958FC3-B2F0-4445-BA6D-0C2EE0932870}" sibTransId="{5086BEA2-65F9-47BB-9CBE-9A9CCDFE77FE}"/>
    <dgm:cxn modelId="{901E1D74-86C2-42AA-8A67-C2AF34B04C9D}" type="presOf" srcId="{09738C52-7579-4F90-B727-E125CD2CB6A1}" destId="{289B8921-1F9D-4DA3-A58F-2ACA96436F62}" srcOrd="0" destOrd="0" presId="urn:microsoft.com/office/officeart/2008/layout/CaptionedPictures"/>
    <dgm:cxn modelId="{D01445C2-8000-45E7-9B17-6FA41463FDDF}" type="presOf" srcId="{9C28268D-7924-4421-841C-B7C96851D5D4}" destId="{EDA8A7BB-423F-4A2C-ADAD-8D18D6A469A7}" srcOrd="0" destOrd="0" presId="urn:microsoft.com/office/officeart/2008/layout/CaptionedPictures"/>
    <dgm:cxn modelId="{B64DE11C-8755-4D6D-8E7E-CCDB2274939A}" srcId="{B9E09A4A-CCA8-4F69-8979-7018D9BE4FB8}" destId="{BFB32893-2A84-469A-BD90-07EE114FD3D1}" srcOrd="3" destOrd="0" parTransId="{B00883C8-6891-4F73-991F-C880FBA2321C}" sibTransId="{19F089AA-DCCF-4EFA-B09C-CCE6DCFCB476}"/>
    <dgm:cxn modelId="{BB6DF471-A218-4F1C-B3BD-DCC4FFD8ED3B}" type="presOf" srcId="{B9E09A4A-CCA8-4F69-8979-7018D9BE4FB8}" destId="{31673BAE-8D52-4E0F-A4D0-E3D60F07C823}" srcOrd="0" destOrd="0" presId="urn:microsoft.com/office/officeart/2008/layout/CaptionedPictures"/>
    <dgm:cxn modelId="{ADE6B7D7-213B-4CCF-9B7F-D6451D696679}" srcId="{B9E09A4A-CCA8-4F69-8979-7018D9BE4FB8}" destId="{2902187E-3B0E-473F-8FD0-FC0F383CF575}" srcOrd="0" destOrd="0" parTransId="{5A6376D8-54F4-4EE0-A8EF-A03FB6B8020E}" sibTransId="{4024DDA4-BC92-4EA9-8406-3C48B3799E38}"/>
    <dgm:cxn modelId="{076FE48F-4877-4A85-A62D-B555F9E0EFF3}" type="presOf" srcId="{2902187E-3B0E-473F-8FD0-FC0F383CF575}" destId="{57BD8566-9E1B-4298-AF41-528815ABD600}" srcOrd="0" destOrd="0" presId="urn:microsoft.com/office/officeart/2008/layout/CaptionedPictures"/>
    <dgm:cxn modelId="{BB51B938-C206-4DD5-8C36-868D03ED1F25}" type="presParOf" srcId="{31673BAE-8D52-4E0F-A4D0-E3D60F07C823}" destId="{397CAE2E-DC04-42E9-B6AA-3C073FE2D020}" srcOrd="0" destOrd="0" presId="urn:microsoft.com/office/officeart/2008/layout/CaptionedPictures"/>
    <dgm:cxn modelId="{E1555DFF-0896-4D91-B333-BD1BCF7B1084}" type="presParOf" srcId="{397CAE2E-DC04-42E9-B6AA-3C073FE2D020}" destId="{322DDC06-E0D7-4729-B9A4-F817E81463AE}" srcOrd="0" destOrd="0" presId="urn:microsoft.com/office/officeart/2008/layout/CaptionedPictures"/>
    <dgm:cxn modelId="{D6FE9694-3D96-4EB2-8868-F4291A222B96}" type="presParOf" srcId="{397CAE2E-DC04-42E9-B6AA-3C073FE2D020}" destId="{6616B052-ADEE-43DF-A524-D4EE6BF4E702}" srcOrd="1" destOrd="0" presId="urn:microsoft.com/office/officeart/2008/layout/CaptionedPictures"/>
    <dgm:cxn modelId="{02C573DC-F4D0-453A-97A0-ECA3BB0513AC}" type="presParOf" srcId="{397CAE2E-DC04-42E9-B6AA-3C073FE2D020}" destId="{925EC6DE-1C05-40E3-9F50-1F884D2742F9}" srcOrd="2" destOrd="0" presId="urn:microsoft.com/office/officeart/2008/layout/CaptionedPictures"/>
    <dgm:cxn modelId="{B8DC0036-C013-49BF-886B-956F8E11B59F}" type="presParOf" srcId="{925EC6DE-1C05-40E3-9F50-1F884D2742F9}" destId="{8C660FC6-1610-4ED9-A386-CD60124F100E}" srcOrd="0" destOrd="0" presId="urn:microsoft.com/office/officeart/2008/layout/CaptionedPictures"/>
    <dgm:cxn modelId="{F946E135-4E84-4AE7-AC8C-F6AA88CBCD29}" type="presParOf" srcId="{925EC6DE-1C05-40E3-9F50-1F884D2742F9}" destId="{57BD8566-9E1B-4298-AF41-528815ABD600}" srcOrd="1" destOrd="0" presId="urn:microsoft.com/office/officeart/2008/layout/CaptionedPictures"/>
    <dgm:cxn modelId="{96BD836A-F834-4D08-8160-0E2C505FB574}" type="presParOf" srcId="{31673BAE-8D52-4E0F-A4D0-E3D60F07C823}" destId="{44559133-835A-41E1-8F67-199F4C51A7FE}" srcOrd="1" destOrd="0" presId="urn:microsoft.com/office/officeart/2008/layout/CaptionedPictures"/>
    <dgm:cxn modelId="{5F59F33B-A53D-4D79-8669-1BD91984D6BD}" type="presParOf" srcId="{31673BAE-8D52-4E0F-A4D0-E3D60F07C823}" destId="{A6BB1236-7F84-4CD0-BE4B-7629D75B0FDF}" srcOrd="2" destOrd="0" presId="urn:microsoft.com/office/officeart/2008/layout/CaptionedPictures"/>
    <dgm:cxn modelId="{F866D8E4-F72D-4EE2-B8B9-BB30BF86B4B1}" type="presParOf" srcId="{A6BB1236-7F84-4CD0-BE4B-7629D75B0FDF}" destId="{3969236B-E42B-4AC2-A333-6FE4BEE0BDEC}" srcOrd="0" destOrd="0" presId="urn:microsoft.com/office/officeart/2008/layout/CaptionedPictures"/>
    <dgm:cxn modelId="{76C44DB6-F6B7-4F49-922E-27D96D580E16}" type="presParOf" srcId="{A6BB1236-7F84-4CD0-BE4B-7629D75B0FDF}" destId="{3A91A0B6-2985-4A77-B8F4-76BC1F4BE424}" srcOrd="1" destOrd="0" presId="urn:microsoft.com/office/officeart/2008/layout/CaptionedPictures"/>
    <dgm:cxn modelId="{8C0D2EBC-E73E-4A50-8325-6596965D73FD}" type="presParOf" srcId="{A6BB1236-7F84-4CD0-BE4B-7629D75B0FDF}" destId="{4E769AB5-F6CD-4820-B9EF-13F7021B36A0}" srcOrd="2" destOrd="0" presId="urn:microsoft.com/office/officeart/2008/layout/CaptionedPictures"/>
    <dgm:cxn modelId="{84B6B14A-7A61-4D90-8112-B22F054300D5}" type="presParOf" srcId="{4E769AB5-F6CD-4820-B9EF-13F7021B36A0}" destId="{A36FE672-C885-4353-AF07-601B2BFEA588}" srcOrd="0" destOrd="0" presId="urn:microsoft.com/office/officeart/2008/layout/CaptionedPictures"/>
    <dgm:cxn modelId="{AB65CE1D-F573-4227-BA0E-B271F172C90C}" type="presParOf" srcId="{4E769AB5-F6CD-4820-B9EF-13F7021B36A0}" destId="{289B8921-1F9D-4DA3-A58F-2ACA96436F62}" srcOrd="1" destOrd="0" presId="urn:microsoft.com/office/officeart/2008/layout/CaptionedPictures"/>
    <dgm:cxn modelId="{441AC596-1D9F-48AF-A194-3623DD79E53D}" type="presParOf" srcId="{31673BAE-8D52-4E0F-A4D0-E3D60F07C823}" destId="{57DF82AA-B583-4332-B2CF-26EBBDD98895}" srcOrd="3" destOrd="0" presId="urn:microsoft.com/office/officeart/2008/layout/CaptionedPictures"/>
    <dgm:cxn modelId="{F71A6090-C7BE-4F2F-ACB9-5C82D4D95BE0}" type="presParOf" srcId="{31673BAE-8D52-4E0F-A4D0-E3D60F07C823}" destId="{D876FE7B-0E29-4569-94CB-C35BB125AF0E}" srcOrd="4" destOrd="0" presId="urn:microsoft.com/office/officeart/2008/layout/CaptionedPictures"/>
    <dgm:cxn modelId="{4E91223D-CE18-450D-8704-7AAA13DD8533}" type="presParOf" srcId="{D876FE7B-0E29-4569-94CB-C35BB125AF0E}" destId="{0E1BAFA9-4F78-4B56-9658-0BDC06BB3234}" srcOrd="0" destOrd="0" presId="urn:microsoft.com/office/officeart/2008/layout/CaptionedPictures"/>
    <dgm:cxn modelId="{3ADE6602-7811-47FB-925F-990693521064}" type="presParOf" srcId="{D876FE7B-0E29-4569-94CB-C35BB125AF0E}" destId="{58296C06-78CD-4FA9-8A05-946C12BB8F14}" srcOrd="1" destOrd="0" presId="urn:microsoft.com/office/officeart/2008/layout/CaptionedPictures"/>
    <dgm:cxn modelId="{195993AE-A0B8-45EF-9AE5-87135A3B6816}" type="presParOf" srcId="{D876FE7B-0E29-4569-94CB-C35BB125AF0E}" destId="{4AAD73B7-F767-4584-8D1A-41BA74CD2DAA}" srcOrd="2" destOrd="0" presId="urn:microsoft.com/office/officeart/2008/layout/CaptionedPictures"/>
    <dgm:cxn modelId="{AAD3D581-F78A-4458-B74B-3B97BD799A2A}" type="presParOf" srcId="{4AAD73B7-F767-4584-8D1A-41BA74CD2DAA}" destId="{8A148A80-7934-4A0F-BE8D-27DBCC577954}" srcOrd="0" destOrd="0" presId="urn:microsoft.com/office/officeart/2008/layout/CaptionedPictures"/>
    <dgm:cxn modelId="{00CEC7B3-ABDE-4422-9B8D-CAA5F17E16D5}" type="presParOf" srcId="{4AAD73B7-F767-4584-8D1A-41BA74CD2DAA}" destId="{EDA8A7BB-423F-4A2C-ADAD-8D18D6A469A7}" srcOrd="1" destOrd="0" presId="urn:microsoft.com/office/officeart/2008/layout/CaptionedPictures"/>
    <dgm:cxn modelId="{4B7678D7-7E01-4A49-9AA5-A1885FA9CB99}" type="presParOf" srcId="{31673BAE-8D52-4E0F-A4D0-E3D60F07C823}" destId="{1C2D7DA6-968A-4D9D-AC5C-7B07D50487CC}" srcOrd="5" destOrd="0" presId="urn:microsoft.com/office/officeart/2008/layout/CaptionedPictures"/>
    <dgm:cxn modelId="{B9F092FA-9386-41BC-9F3C-D2023A514EBD}" type="presParOf" srcId="{31673BAE-8D52-4E0F-A4D0-E3D60F07C823}" destId="{5E2A26BB-EE4C-4EA0-8E65-BD524770B074}" srcOrd="6" destOrd="0" presId="urn:microsoft.com/office/officeart/2008/layout/CaptionedPictures"/>
    <dgm:cxn modelId="{729473AB-AE6D-4CE5-9C2F-CDB35A439197}" type="presParOf" srcId="{5E2A26BB-EE4C-4EA0-8E65-BD524770B074}" destId="{CAD835EB-9538-4666-959F-384CCF08E0DA}" srcOrd="0" destOrd="0" presId="urn:microsoft.com/office/officeart/2008/layout/CaptionedPictures"/>
    <dgm:cxn modelId="{A9545F55-5349-415A-B0DB-0F6A0924A1BF}" type="presParOf" srcId="{5E2A26BB-EE4C-4EA0-8E65-BD524770B074}" destId="{5C4B73BF-4EB6-404B-B77E-EE2E96B96587}" srcOrd="1" destOrd="0" presId="urn:microsoft.com/office/officeart/2008/layout/CaptionedPictures"/>
    <dgm:cxn modelId="{12160F93-ECA3-45C2-AEC0-2837E57BB690}" type="presParOf" srcId="{5E2A26BB-EE4C-4EA0-8E65-BD524770B074}" destId="{767ECB97-D8A7-436B-8511-E3CA30571AB7}" srcOrd="2" destOrd="0" presId="urn:microsoft.com/office/officeart/2008/layout/CaptionedPictures"/>
    <dgm:cxn modelId="{018EE738-F29B-47B3-9C14-719BFA0C7633}" type="presParOf" srcId="{767ECB97-D8A7-436B-8511-E3CA30571AB7}" destId="{C51BFF70-D962-46F7-8BE2-77D09CDD8909}" srcOrd="0" destOrd="0" presId="urn:microsoft.com/office/officeart/2008/layout/CaptionedPictures"/>
    <dgm:cxn modelId="{9E52C920-463B-4042-A1A4-0E84E1898362}" type="presParOf" srcId="{767ECB97-D8A7-436B-8511-E3CA30571AB7}" destId="{2D9B9575-C59E-4A14-96B3-EB377DFF71B8}" srcOrd="1" destOrd="0" presId="urn:microsoft.com/office/officeart/2008/layout/CaptionedPictur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03B69569-668C-438B-8D5E-9E0B2CBA871B}" type="datetimeFigureOut">
              <a:rPr lang="en-US" smtClean="0"/>
              <a:pPr/>
              <a:t>7/26/2021</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C4D7DC65-18B0-4494-A2EB-A2BDD0672859}" type="slidenum">
              <a:rPr lang="en-US" smtClean="0"/>
              <a:pPr/>
              <a:t>‹#›</a:t>
            </a:fld>
            <a:endParaRPr lang="en-US"/>
          </a:p>
        </p:txBody>
      </p:sp>
    </p:spTree>
    <p:extLst>
      <p:ext uri="{BB962C8B-B14F-4D97-AF65-F5344CB8AC3E}">
        <p14:creationId xmlns:p14="http://schemas.microsoft.com/office/powerpoint/2010/main" val="1064229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b="1" dirty="0"/>
              <a:t>Source: JPMC annual report 2019.</a:t>
            </a:r>
          </a:p>
          <a:p>
            <a:endParaRPr lang="en-US" sz="1300" b="1" dirty="0"/>
          </a:p>
          <a:p>
            <a:r>
              <a:rPr lang="en-US" sz="1300" b="1" dirty="0"/>
              <a:t>Dataset</a:t>
            </a:r>
          </a:p>
          <a:p>
            <a:r>
              <a:rPr lang="en-US" sz="1300" dirty="0"/>
              <a:t> </a:t>
            </a:r>
          </a:p>
          <a:p>
            <a:r>
              <a:rPr lang="en-US" sz="1300" dirty="0"/>
              <a:t>The dataset we selected from Kaggle contains information about credit card loan transactions from a credit risk perspective. It's a large dataset containing 122 attributes  and over 300K records pertaining to the customer and loan. We also have a target variable that specifies whether the loan was good or  default</a:t>
            </a:r>
          </a:p>
          <a:p>
            <a:r>
              <a:rPr lang="en-US" sz="1300" dirty="0"/>
              <a:t> </a:t>
            </a:r>
          </a:p>
          <a:p>
            <a:r>
              <a:rPr lang="en-US" sz="1300" b="1" dirty="0"/>
              <a:t>Why this Dataset</a:t>
            </a:r>
          </a:p>
          <a:p>
            <a:r>
              <a:rPr lang="en-US" sz="1300" dirty="0"/>
              <a:t> </a:t>
            </a:r>
          </a:p>
          <a:p>
            <a:r>
              <a:rPr lang="en-US" sz="1300" dirty="0"/>
              <a:t>The consumer lending line of business @ JPMC is in the business of lending money to customers for loans, credit cards, mortgage, etc. and a model like this which can predict potential defaults would be immensely helpful in making lending decisions. It could also be used to help JPMC identify and train their customers for credit discipline to avoid potential defaults. Since the dataset is something we could relate to and have some domain knowledge we selected it for our Capstone project</a:t>
            </a:r>
          </a:p>
          <a:p>
            <a:r>
              <a:rPr lang="en-US" sz="1300" dirty="0"/>
              <a:t> </a:t>
            </a:r>
          </a:p>
          <a:p>
            <a:r>
              <a:rPr lang="en-US" sz="1300" b="1" dirty="0"/>
              <a:t>Solution Approach</a:t>
            </a:r>
          </a:p>
          <a:p>
            <a:r>
              <a:rPr lang="en-US" sz="1300" dirty="0"/>
              <a:t> </a:t>
            </a:r>
          </a:p>
          <a:p>
            <a:r>
              <a:rPr lang="en-US" sz="1300" dirty="0"/>
              <a:t>This is a supervised classification problem since we are using existing features and target variable to first train the model on a subset of data and then evaluate the model's performance on the test data. We would pick the model that best meets the criteria of accuracy and performance. The aim is to use the data to come up with a classification model, to approve or reject the loan request by building a scalable, repeatable service to give real time approval decisions.</a:t>
            </a:r>
          </a:p>
          <a:p>
            <a:r>
              <a:rPr lang="en-US" dirty="0"/>
              <a:t/>
            </a: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C4D7DC65-18B0-4494-A2EB-A2BDD0672859}" type="slidenum">
              <a:rPr lang="en-US" smtClean="0"/>
              <a:pPr/>
              <a:t>3</a:t>
            </a:fld>
            <a:endParaRPr lang="en-US"/>
          </a:p>
        </p:txBody>
      </p:sp>
    </p:spTree>
    <p:extLst>
      <p:ext uri="{BB962C8B-B14F-4D97-AF65-F5344CB8AC3E}">
        <p14:creationId xmlns:p14="http://schemas.microsoft.com/office/powerpoint/2010/main" val="2575569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975360" y="4560570"/>
            <a:ext cx="5364480" cy="4320540"/>
          </a:xfrm>
          <a:prstGeom prst="rect">
            <a:avLst/>
          </a:prstGeom>
        </p:spPr>
        <p:txBody>
          <a:bodyPr spcFirstLastPara="1" wrap="square" lIns="96645" tIns="48309" rIns="96645" bIns="48309" anchor="t" anchorCtr="0">
            <a:noAutofit/>
          </a:bodyPr>
          <a:lstStyle/>
          <a:p>
            <a:pPr defTabSz="966612">
              <a:defRPr/>
            </a:pPr>
            <a:r>
              <a:rPr lang="en-US" dirty="0"/>
              <a:t>Delete in final ppt</a:t>
            </a:r>
          </a:p>
          <a:p>
            <a:endParaRPr dirty="0"/>
          </a:p>
        </p:txBody>
      </p:sp>
      <p:sp>
        <p:nvSpPr>
          <p:cNvPr id="57" name="Google Shape;57;p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9100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D7DC65-18B0-4494-A2EB-A2BDD0672859}" type="slidenum">
              <a:rPr lang="en-US" smtClean="0"/>
              <a:pPr/>
              <a:t>6</a:t>
            </a:fld>
            <a:endParaRPr lang="en-US"/>
          </a:p>
        </p:txBody>
      </p:sp>
    </p:spTree>
    <p:extLst>
      <p:ext uri="{BB962C8B-B14F-4D97-AF65-F5344CB8AC3E}">
        <p14:creationId xmlns:p14="http://schemas.microsoft.com/office/powerpoint/2010/main" val="3412595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D7DC65-18B0-4494-A2EB-A2BDD0672859}" type="slidenum">
              <a:rPr lang="en-US" smtClean="0"/>
              <a:pPr/>
              <a:t>7</a:t>
            </a:fld>
            <a:endParaRPr lang="en-US"/>
          </a:p>
        </p:txBody>
      </p:sp>
    </p:spTree>
    <p:extLst>
      <p:ext uri="{BB962C8B-B14F-4D97-AF65-F5344CB8AC3E}">
        <p14:creationId xmlns:p14="http://schemas.microsoft.com/office/powerpoint/2010/main" val="4214310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729"/>
                </a:solidFill>
                <a:effectLst/>
                <a:latin typeface="-apple-system"/>
              </a:rPr>
              <a:t>C - To solve this, as well as minimizing the error as already discussed, you add to what is minimized and also minimize a function that penalizes large values of the parameters. Most often the function is λΣθ</a:t>
            </a:r>
            <a:r>
              <a:rPr lang="en-US" b="0" i="0" baseline="-25000" dirty="0">
                <a:solidFill>
                  <a:srgbClr val="242729"/>
                </a:solidFill>
                <a:effectLst/>
                <a:latin typeface="-apple-system"/>
              </a:rPr>
              <a:t>j</a:t>
            </a:r>
            <a:r>
              <a:rPr lang="en-US" b="0" i="0" baseline="30000" dirty="0">
                <a:solidFill>
                  <a:srgbClr val="242729"/>
                </a:solidFill>
                <a:effectLst/>
                <a:latin typeface="-apple-system"/>
              </a:rPr>
              <a:t>2</a:t>
            </a:r>
            <a:r>
              <a:rPr lang="en-US" b="0" i="0" dirty="0">
                <a:solidFill>
                  <a:srgbClr val="242729"/>
                </a:solidFill>
                <a:effectLst/>
                <a:latin typeface="-apple-system"/>
              </a:rPr>
              <a:t>, which is some constant λ times the sum of the squared parameter values θ</a:t>
            </a:r>
            <a:r>
              <a:rPr lang="en-US" b="0" i="0" baseline="-25000" dirty="0">
                <a:solidFill>
                  <a:srgbClr val="242729"/>
                </a:solidFill>
                <a:effectLst/>
                <a:latin typeface="-apple-system"/>
              </a:rPr>
              <a:t>j</a:t>
            </a:r>
            <a:r>
              <a:rPr lang="en-US" b="0" i="0" baseline="30000" dirty="0">
                <a:solidFill>
                  <a:srgbClr val="242729"/>
                </a:solidFill>
                <a:effectLst/>
                <a:latin typeface="-apple-system"/>
              </a:rPr>
              <a:t>2</a:t>
            </a:r>
            <a:r>
              <a:rPr lang="en-US" b="0" i="0" dirty="0">
                <a:solidFill>
                  <a:srgbClr val="242729"/>
                </a:solidFill>
                <a:effectLst/>
                <a:latin typeface="-apple-system"/>
              </a:rPr>
              <a:t>. The larger λ is the less likely it is that the parameters will be increased in magnitude simply to adjust for small perturbations in the data. In your case however, rather than specifying λ, you specify C=1/λ.</a:t>
            </a:r>
          </a:p>
          <a:p>
            <a:endParaRPr lang="en-US" b="0" i="0" dirty="0">
              <a:solidFill>
                <a:srgbClr val="242729"/>
              </a:solidFill>
              <a:effectLst/>
              <a:latin typeface="-apple-system"/>
            </a:endParaRPr>
          </a:p>
          <a:p>
            <a:r>
              <a:rPr lang="en-US" dirty="0"/>
              <a:t>Penalty: </a:t>
            </a:r>
            <a:r>
              <a:rPr lang="en-US" b="0" i="0" dirty="0">
                <a:solidFill>
                  <a:srgbClr val="454545"/>
                </a:solidFill>
                <a:effectLst/>
                <a:latin typeface="PT Sans"/>
              </a:rPr>
              <a:t>loss function</a:t>
            </a:r>
          </a:p>
          <a:p>
            <a:endParaRPr lang="en-US" b="0" i="0" dirty="0">
              <a:solidFill>
                <a:srgbClr val="454545"/>
              </a:solidFill>
              <a:effectLst/>
              <a:latin typeface="PT Sans"/>
            </a:endParaRPr>
          </a:p>
          <a:p>
            <a:r>
              <a:rPr lang="en-US" b="0" i="0" dirty="0">
                <a:solidFill>
                  <a:srgbClr val="454545"/>
                </a:solidFill>
                <a:effectLst/>
                <a:latin typeface="PT Sans"/>
              </a:rPr>
              <a:t>L1: L1-norm loss function is also known as least absolute deviations (LAD), least absolute errors (LAE). It is basically minimizing the sum of the absolute differences </a:t>
            </a:r>
            <a:r>
              <a:rPr lang="en-US" b="1" i="0" dirty="0">
                <a:solidFill>
                  <a:srgbClr val="454545"/>
                </a:solidFill>
                <a:effectLst/>
                <a:latin typeface="PT Sans"/>
              </a:rPr>
              <a:t>(S)</a:t>
            </a:r>
            <a:r>
              <a:rPr lang="en-US" b="0" i="0" dirty="0">
                <a:solidFill>
                  <a:srgbClr val="454545"/>
                </a:solidFill>
                <a:effectLst/>
                <a:latin typeface="PT Sans"/>
              </a:rPr>
              <a:t> between the target value (</a:t>
            </a:r>
            <a:r>
              <a:rPr lang="en-US" b="1" i="0" dirty="0">
                <a:solidFill>
                  <a:srgbClr val="454545"/>
                </a:solidFill>
                <a:effectLst/>
                <a:latin typeface="PT Sans"/>
              </a:rPr>
              <a:t>Y</a:t>
            </a:r>
            <a:r>
              <a:rPr lang="en-US" b="1" i="0" baseline="-25000" dirty="0">
                <a:solidFill>
                  <a:srgbClr val="454545"/>
                </a:solidFill>
                <a:effectLst/>
                <a:latin typeface="PT Sans"/>
              </a:rPr>
              <a:t>i</a:t>
            </a:r>
            <a:r>
              <a:rPr lang="en-US" b="0" i="0" dirty="0">
                <a:solidFill>
                  <a:srgbClr val="454545"/>
                </a:solidFill>
                <a:effectLst/>
                <a:latin typeface="PT Sans"/>
              </a:rPr>
              <a:t>) and the estimated values (</a:t>
            </a:r>
            <a:r>
              <a:rPr lang="en-US" b="1" i="0" dirty="0">
                <a:solidFill>
                  <a:srgbClr val="454545"/>
                </a:solidFill>
                <a:effectLst/>
                <a:latin typeface="PT Sans"/>
              </a:rPr>
              <a:t>f(x</a:t>
            </a:r>
            <a:r>
              <a:rPr lang="en-US" b="1" i="0" baseline="-25000" dirty="0">
                <a:solidFill>
                  <a:srgbClr val="454545"/>
                </a:solidFill>
                <a:effectLst/>
                <a:latin typeface="PT Sans"/>
              </a:rPr>
              <a:t>i</a:t>
            </a:r>
            <a:r>
              <a:rPr lang="en-US" b="1" i="0" dirty="0">
                <a:solidFill>
                  <a:srgbClr val="454545"/>
                </a:solidFill>
                <a:effectLst/>
                <a:latin typeface="PT Sans"/>
              </a:rPr>
              <a:t>)</a:t>
            </a:r>
            <a:r>
              <a:rPr lang="en-US" b="0" i="0" dirty="0">
                <a:solidFill>
                  <a:srgbClr val="454545"/>
                </a:solidFill>
                <a:effectLst/>
                <a:latin typeface="PT Sans"/>
              </a:rPr>
              <a:t>)</a:t>
            </a:r>
          </a:p>
          <a:p>
            <a:endParaRPr lang="en-US" b="0" i="0" dirty="0">
              <a:solidFill>
                <a:srgbClr val="454545"/>
              </a:solidFill>
              <a:effectLst/>
              <a:latin typeface="PT Sans"/>
            </a:endParaRPr>
          </a:p>
          <a:p>
            <a:r>
              <a:rPr lang="en-US" dirty="0"/>
              <a:t>L2: </a:t>
            </a:r>
            <a:r>
              <a:rPr lang="en-US" b="0" i="0" dirty="0">
                <a:solidFill>
                  <a:srgbClr val="454545"/>
                </a:solidFill>
                <a:effectLst/>
                <a:latin typeface="PT Sans"/>
              </a:rPr>
              <a:t>L2-norm loss function is also known as least squares error (LSE). It is basically minimizing the sum of the square of the differences </a:t>
            </a:r>
            <a:r>
              <a:rPr lang="en-US" b="1" i="0" dirty="0">
                <a:solidFill>
                  <a:srgbClr val="454545"/>
                </a:solidFill>
                <a:effectLst/>
                <a:latin typeface="PT Sans"/>
              </a:rPr>
              <a:t>(S)</a:t>
            </a:r>
            <a:r>
              <a:rPr lang="en-US" b="0" i="0" dirty="0">
                <a:solidFill>
                  <a:srgbClr val="454545"/>
                </a:solidFill>
                <a:effectLst/>
                <a:latin typeface="PT Sans"/>
              </a:rPr>
              <a:t> between the target value (</a:t>
            </a:r>
            <a:r>
              <a:rPr lang="en-US" b="1" i="0" dirty="0">
                <a:solidFill>
                  <a:srgbClr val="454545"/>
                </a:solidFill>
                <a:effectLst/>
                <a:latin typeface="PT Sans"/>
              </a:rPr>
              <a:t>Y</a:t>
            </a:r>
            <a:r>
              <a:rPr lang="en-US" b="1" i="0" baseline="-25000" dirty="0">
                <a:solidFill>
                  <a:srgbClr val="454545"/>
                </a:solidFill>
                <a:effectLst/>
                <a:latin typeface="PT Sans"/>
              </a:rPr>
              <a:t>i</a:t>
            </a:r>
            <a:r>
              <a:rPr lang="en-US" b="0" i="0" dirty="0">
                <a:solidFill>
                  <a:srgbClr val="454545"/>
                </a:solidFill>
                <a:effectLst/>
                <a:latin typeface="PT Sans"/>
              </a:rPr>
              <a:t>) and the estimated values (</a:t>
            </a:r>
            <a:r>
              <a:rPr lang="en-US" b="1" i="0" dirty="0">
                <a:solidFill>
                  <a:srgbClr val="454545"/>
                </a:solidFill>
                <a:effectLst/>
                <a:latin typeface="PT Sans"/>
              </a:rPr>
              <a:t>f(x</a:t>
            </a:r>
            <a:r>
              <a:rPr lang="en-US" b="1" i="0" baseline="-25000" dirty="0">
                <a:solidFill>
                  <a:srgbClr val="454545"/>
                </a:solidFill>
                <a:effectLst/>
                <a:latin typeface="PT Sans"/>
              </a:rPr>
              <a:t>i</a:t>
            </a:r>
            <a:r>
              <a:rPr lang="en-US" b="1" i="0" dirty="0">
                <a:solidFill>
                  <a:srgbClr val="454545"/>
                </a:solidFill>
                <a:effectLst/>
                <a:latin typeface="PT Sans"/>
              </a:rPr>
              <a:t>)</a:t>
            </a:r>
          </a:p>
          <a:p>
            <a:endParaRPr lang="en-US" b="1" i="0" dirty="0">
              <a:solidFill>
                <a:srgbClr val="454545"/>
              </a:solidFill>
              <a:effectLst/>
              <a:latin typeface="PT Sans"/>
            </a:endParaRPr>
          </a:p>
          <a:p>
            <a:r>
              <a:rPr lang="en-US" b="1" i="0" dirty="0">
                <a:solidFill>
                  <a:srgbClr val="454545"/>
                </a:solidFill>
                <a:effectLst/>
                <a:latin typeface="PT Sans"/>
              </a:rPr>
              <a:t>Sag: </a:t>
            </a:r>
            <a:r>
              <a:rPr lang="en-US" b="1" i="0" dirty="0">
                <a:solidFill>
                  <a:srgbClr val="202124"/>
                </a:solidFill>
                <a:effectLst/>
                <a:latin typeface="Roboto" panose="020B0604020202020204" pitchFamily="2" charset="0"/>
              </a:rPr>
              <a:t>SAG solver</a:t>
            </a:r>
            <a:r>
              <a:rPr lang="en-US" b="0" i="0" dirty="0">
                <a:solidFill>
                  <a:srgbClr val="202124"/>
                </a:solidFill>
                <a:effectLst/>
                <a:latin typeface="Roboto" panose="020B0604020202020204" pitchFamily="2" charset="0"/>
              </a:rPr>
              <a:t> for Ridge and </a:t>
            </a:r>
            <a:r>
              <a:rPr lang="en-US" b="0" i="0" dirty="0" err="1">
                <a:solidFill>
                  <a:srgbClr val="202124"/>
                </a:solidFill>
                <a:effectLst/>
                <a:latin typeface="Roboto" panose="020B0604020202020204" pitchFamily="2" charset="0"/>
              </a:rPr>
              <a:t>LogisticRegression</a:t>
            </a:r>
            <a:r>
              <a:rPr lang="en-US" b="0" i="0" dirty="0">
                <a:solidFill>
                  <a:srgbClr val="202124"/>
                </a:solidFill>
                <a:effectLst/>
                <a:latin typeface="Roboto" panose="020B0604020202020204" pitchFamily="2" charset="0"/>
              </a:rPr>
              <a:t>. </a:t>
            </a:r>
            <a:r>
              <a:rPr lang="en-US" b="1" i="0" dirty="0">
                <a:solidFill>
                  <a:srgbClr val="202124"/>
                </a:solidFill>
                <a:effectLst/>
                <a:latin typeface="Roboto" panose="020B0604020202020204" pitchFamily="2" charset="0"/>
              </a:rPr>
              <a:t>SAG</a:t>
            </a:r>
            <a:r>
              <a:rPr lang="en-US" b="0" i="0" dirty="0">
                <a:solidFill>
                  <a:srgbClr val="202124"/>
                </a:solidFill>
                <a:effectLst/>
                <a:latin typeface="Roboto" panose="020B0604020202020204" pitchFamily="2" charset="0"/>
              </a:rPr>
              <a:t> stands for Stochastic Average Gradient: the gradient of the loss is estimated each sample at a time and the model is updated along the way with a constant learning rate.</a:t>
            </a:r>
            <a:endParaRPr lang="en-US" b="1" i="0" dirty="0">
              <a:solidFill>
                <a:srgbClr val="454545"/>
              </a:solidFill>
              <a:effectLst/>
              <a:latin typeface="PT Sans"/>
            </a:endParaRPr>
          </a:p>
        </p:txBody>
      </p:sp>
      <p:sp>
        <p:nvSpPr>
          <p:cNvPr id="4" name="Slide Number Placeholder 3"/>
          <p:cNvSpPr>
            <a:spLocks noGrp="1"/>
          </p:cNvSpPr>
          <p:nvPr>
            <p:ph type="sldNum" sz="quarter" idx="5"/>
          </p:nvPr>
        </p:nvSpPr>
        <p:spPr/>
        <p:txBody>
          <a:bodyPr/>
          <a:lstStyle/>
          <a:p>
            <a:fld id="{C4D7DC65-18B0-4494-A2EB-A2BDD0672859}" type="slidenum">
              <a:rPr lang="en-US" smtClean="0"/>
              <a:pPr/>
              <a:t>8</a:t>
            </a:fld>
            <a:endParaRPr lang="en-US"/>
          </a:p>
        </p:txBody>
      </p:sp>
    </p:spTree>
    <p:extLst>
      <p:ext uri="{BB962C8B-B14F-4D97-AF65-F5344CB8AC3E}">
        <p14:creationId xmlns:p14="http://schemas.microsoft.com/office/powerpoint/2010/main" val="3796367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Default:</a:t>
            </a:r>
          </a:p>
          <a:p>
            <a:r>
              <a:rPr lang="en-US" dirty="0"/>
              <a:t> "AMT_ANNUITY" : [35698.5],</a:t>
            </a:r>
          </a:p>
          <a:p>
            <a:r>
              <a:rPr lang="en-US" dirty="0"/>
              <a:t>    "AMT_CREDIT" : [1293502.5],</a:t>
            </a:r>
          </a:p>
          <a:p>
            <a:r>
              <a:rPr lang="en-US" dirty="0"/>
              <a:t>    "AMT_GOODS_PRICE" : [1129500],</a:t>
            </a:r>
          </a:p>
          <a:p>
            <a:r>
              <a:rPr lang="en-US" dirty="0"/>
              <a:t>    "AMT_INCOME_TOTAL" : [270000],</a:t>
            </a:r>
          </a:p>
          <a:p>
            <a:r>
              <a:rPr lang="en-US" dirty="0"/>
              <a:t>    "AMT_REQ_CREDIT_BUREAU_YEAR" : [0],</a:t>
            </a:r>
          </a:p>
          <a:p>
            <a:r>
              <a:rPr lang="en-US" dirty="0"/>
              <a:t>    "DAYS_BIRTH" : [-16765],</a:t>
            </a:r>
          </a:p>
          <a:p>
            <a:r>
              <a:rPr lang="en-US" dirty="0"/>
              <a:t>    "DAYS_EMPLOYED" : [-1188]</a:t>
            </a:r>
          </a:p>
          <a:p>
            <a:endParaRPr lang="en-US" dirty="0"/>
          </a:p>
          <a:p>
            <a:r>
              <a:rPr lang="en-US" dirty="0"/>
              <a:t>Default:</a:t>
            </a:r>
          </a:p>
          <a:p>
            <a:r>
              <a:rPr lang="en-US" dirty="0"/>
              <a:t> "AMT_ANNUITY" : [24700.5],</a:t>
            </a:r>
          </a:p>
          <a:p>
            <a:r>
              <a:rPr lang="en-US" dirty="0"/>
              <a:t>        "AMT_CREDIT" : [406597.5],</a:t>
            </a:r>
          </a:p>
          <a:p>
            <a:r>
              <a:rPr lang="en-US" dirty="0"/>
              <a:t>        "AMT_GOODS_PRICE" : [351000],</a:t>
            </a:r>
          </a:p>
          <a:p>
            <a:r>
              <a:rPr lang="en-US" dirty="0"/>
              <a:t>        "AMT_INCOME_TOTAL" : [202500],</a:t>
            </a:r>
          </a:p>
          <a:p>
            <a:r>
              <a:rPr lang="en-US" dirty="0"/>
              <a:t>        "AMT_REQ_CREDIT_BUREAU_YEAR" : [1],</a:t>
            </a:r>
          </a:p>
          <a:p>
            <a:r>
              <a:rPr lang="en-US" dirty="0"/>
              <a:t>        "DAYS_BIRTH" : [-9461],</a:t>
            </a:r>
          </a:p>
          <a:p>
            <a:r>
              <a:rPr lang="en-US" dirty="0"/>
              <a:t>        "DAYS_EMPLOYED" : [-637]</a:t>
            </a:r>
          </a:p>
        </p:txBody>
      </p:sp>
      <p:sp>
        <p:nvSpPr>
          <p:cNvPr id="4" name="Slide Number Placeholder 3"/>
          <p:cNvSpPr>
            <a:spLocks noGrp="1"/>
          </p:cNvSpPr>
          <p:nvPr>
            <p:ph type="sldNum" sz="quarter" idx="5"/>
          </p:nvPr>
        </p:nvSpPr>
        <p:spPr/>
        <p:txBody>
          <a:bodyPr/>
          <a:lstStyle/>
          <a:p>
            <a:fld id="{C4D7DC65-18B0-4494-A2EB-A2BDD0672859}" type="slidenum">
              <a:rPr lang="en-US" smtClean="0"/>
              <a:pPr/>
              <a:t>10</a:t>
            </a:fld>
            <a:endParaRPr lang="en-US"/>
          </a:p>
        </p:txBody>
      </p:sp>
    </p:spTree>
    <p:extLst>
      <p:ext uri="{BB962C8B-B14F-4D97-AF65-F5344CB8AC3E}">
        <p14:creationId xmlns:p14="http://schemas.microsoft.com/office/powerpoint/2010/main" val="2080116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B75150-69D3-484D-A7DF-580D3120A440}"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pPr/>
              <a:t>‹#›</a:t>
            </a:fld>
            <a:endParaRPr lang="en-US"/>
          </a:p>
        </p:txBody>
      </p:sp>
    </p:spTree>
    <p:extLst>
      <p:ext uri="{BB962C8B-B14F-4D97-AF65-F5344CB8AC3E}">
        <p14:creationId xmlns:p14="http://schemas.microsoft.com/office/powerpoint/2010/main" val="1939503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pPr/>
              <a:t>‹#›</a:t>
            </a:fld>
            <a:endParaRPr lang="en-US"/>
          </a:p>
        </p:txBody>
      </p:sp>
    </p:spTree>
    <p:extLst>
      <p:ext uri="{BB962C8B-B14F-4D97-AF65-F5344CB8AC3E}">
        <p14:creationId xmlns:p14="http://schemas.microsoft.com/office/powerpoint/2010/main" val="57363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69299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pPr/>
              <a:t>‹#›</a:t>
            </a:fld>
            <a:endParaRPr lang="en-US"/>
          </a:p>
        </p:txBody>
      </p:sp>
    </p:spTree>
    <p:extLst>
      <p:ext uri="{BB962C8B-B14F-4D97-AF65-F5344CB8AC3E}">
        <p14:creationId xmlns:p14="http://schemas.microsoft.com/office/powerpoint/2010/main" val="62468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78699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pPr/>
              <a:t>‹#›</a:t>
            </a:fld>
            <a:endParaRPr lang="en-US"/>
          </a:p>
        </p:txBody>
      </p:sp>
    </p:spTree>
    <p:extLst>
      <p:ext uri="{BB962C8B-B14F-4D97-AF65-F5344CB8AC3E}">
        <p14:creationId xmlns:p14="http://schemas.microsoft.com/office/powerpoint/2010/main" val="3811443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75150-69D3-484D-A7DF-580D3120A440}"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pPr/>
              <a:t>‹#›</a:t>
            </a:fld>
            <a:endParaRPr lang="en-US"/>
          </a:p>
        </p:txBody>
      </p:sp>
    </p:spTree>
    <p:extLst>
      <p:ext uri="{BB962C8B-B14F-4D97-AF65-F5344CB8AC3E}">
        <p14:creationId xmlns:p14="http://schemas.microsoft.com/office/powerpoint/2010/main" val="3176835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75150-69D3-484D-A7DF-580D3120A440}"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pPr/>
              <a:t>‹#›</a:t>
            </a:fld>
            <a:endParaRPr lang="en-US"/>
          </a:p>
        </p:txBody>
      </p:sp>
    </p:spTree>
    <p:extLst>
      <p:ext uri="{BB962C8B-B14F-4D97-AF65-F5344CB8AC3E}">
        <p14:creationId xmlns:p14="http://schemas.microsoft.com/office/powerpoint/2010/main" val="3719281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tx">
  <p:cSld name="1_Blank">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5933329" y="6536531"/>
            <a:ext cx="318993" cy="228028"/>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54902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75150-69D3-484D-A7DF-580D3120A440}"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pPr/>
              <a:t>‹#›</a:t>
            </a:fld>
            <a:endParaRPr lang="en-US"/>
          </a:p>
        </p:txBody>
      </p:sp>
    </p:spTree>
    <p:extLst>
      <p:ext uri="{BB962C8B-B14F-4D97-AF65-F5344CB8AC3E}">
        <p14:creationId xmlns:p14="http://schemas.microsoft.com/office/powerpoint/2010/main" val="726127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pPr/>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pPr/>
              <a:t>‹#›</a:t>
            </a:fld>
            <a:endParaRPr lang="en-US"/>
          </a:p>
        </p:txBody>
      </p:sp>
    </p:spTree>
    <p:extLst>
      <p:ext uri="{BB962C8B-B14F-4D97-AF65-F5344CB8AC3E}">
        <p14:creationId xmlns:p14="http://schemas.microsoft.com/office/powerpoint/2010/main" val="317718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B75150-69D3-484D-A7DF-580D3120A440}" type="datetimeFigureOut">
              <a:rPr lang="en-US" smtClean="0"/>
              <a:pPr/>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E432B-595E-4F6A-92D3-438527C5D717}" type="slidenum">
              <a:rPr lang="en-US" smtClean="0"/>
              <a:pPr/>
              <a:t>‹#›</a:t>
            </a:fld>
            <a:endParaRPr lang="en-US"/>
          </a:p>
        </p:txBody>
      </p:sp>
    </p:spTree>
    <p:extLst>
      <p:ext uri="{BB962C8B-B14F-4D97-AF65-F5344CB8AC3E}">
        <p14:creationId xmlns:p14="http://schemas.microsoft.com/office/powerpoint/2010/main" val="1238437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B75150-69D3-484D-A7DF-580D3120A440}" type="datetimeFigureOut">
              <a:rPr lang="en-US" smtClean="0"/>
              <a:pPr/>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E432B-595E-4F6A-92D3-438527C5D717}" type="slidenum">
              <a:rPr lang="en-US" smtClean="0"/>
              <a:pPr/>
              <a:t>‹#›</a:t>
            </a:fld>
            <a:endParaRPr lang="en-US"/>
          </a:p>
        </p:txBody>
      </p:sp>
    </p:spTree>
    <p:extLst>
      <p:ext uri="{BB962C8B-B14F-4D97-AF65-F5344CB8AC3E}">
        <p14:creationId xmlns:p14="http://schemas.microsoft.com/office/powerpoint/2010/main" val="1465656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B75150-69D3-484D-A7DF-580D3120A440}" type="datetimeFigureOut">
              <a:rPr lang="en-US" smtClean="0"/>
              <a:pPr/>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E432B-595E-4F6A-92D3-438527C5D717}" type="slidenum">
              <a:rPr lang="en-US" smtClean="0"/>
              <a:pPr/>
              <a:t>‹#›</a:t>
            </a:fld>
            <a:endParaRPr lang="en-US"/>
          </a:p>
        </p:txBody>
      </p:sp>
    </p:spTree>
    <p:extLst>
      <p:ext uri="{BB962C8B-B14F-4D97-AF65-F5344CB8AC3E}">
        <p14:creationId xmlns:p14="http://schemas.microsoft.com/office/powerpoint/2010/main" val="297507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75150-69D3-484D-A7DF-580D3120A440}" type="datetimeFigureOut">
              <a:rPr lang="en-US" smtClean="0"/>
              <a:pPr/>
              <a:t>7/26/2021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E432B-595E-4F6A-92D3-438527C5D717}" type="slidenum">
              <a:rPr lang="en-US" smtClean="0"/>
              <a:pPr/>
              <a:t>‹#›</a:t>
            </a:fld>
            <a:endParaRPr lang="en-US"/>
          </a:p>
        </p:txBody>
      </p:sp>
    </p:spTree>
    <p:extLst>
      <p:ext uri="{BB962C8B-B14F-4D97-AF65-F5344CB8AC3E}">
        <p14:creationId xmlns:p14="http://schemas.microsoft.com/office/powerpoint/2010/main" val="710259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B75150-69D3-484D-A7DF-580D3120A440}" type="datetimeFigureOut">
              <a:rPr lang="en-US" smtClean="0"/>
              <a:pPr/>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E432B-595E-4F6A-92D3-438527C5D717}" type="slidenum">
              <a:rPr lang="en-US" smtClean="0"/>
              <a:pPr/>
              <a:t>‹#›</a:t>
            </a:fld>
            <a:endParaRPr lang="en-US"/>
          </a:p>
        </p:txBody>
      </p:sp>
    </p:spTree>
    <p:extLst>
      <p:ext uri="{BB962C8B-B14F-4D97-AF65-F5344CB8AC3E}">
        <p14:creationId xmlns:p14="http://schemas.microsoft.com/office/powerpoint/2010/main" val="3295369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B75150-69D3-484D-A7DF-580D3120A440}" type="datetimeFigureOut">
              <a:rPr lang="en-US" smtClean="0"/>
              <a:pPr/>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E432B-595E-4F6A-92D3-438527C5D717}" type="slidenum">
              <a:rPr lang="en-US" smtClean="0"/>
              <a:pPr/>
              <a:t>‹#›</a:t>
            </a:fld>
            <a:endParaRPr lang="en-US"/>
          </a:p>
        </p:txBody>
      </p:sp>
    </p:spTree>
    <p:extLst>
      <p:ext uri="{BB962C8B-B14F-4D97-AF65-F5344CB8AC3E}">
        <p14:creationId xmlns:p14="http://schemas.microsoft.com/office/powerpoint/2010/main" val="1330526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B75150-69D3-484D-A7DF-580D3120A440}" type="datetimeFigureOut">
              <a:rPr lang="en-US" smtClean="0"/>
              <a:pPr/>
              <a:t>7/26/2021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90E432B-595E-4F6A-92D3-438527C5D717}" type="slidenum">
              <a:rPr lang="en-US" smtClean="0"/>
              <a:pPr/>
              <a:t>‹#›</a:t>
            </a:fld>
            <a:endParaRPr lang="en-US"/>
          </a:p>
        </p:txBody>
      </p:sp>
    </p:spTree>
    <p:extLst>
      <p:ext uri="{BB962C8B-B14F-4D97-AF65-F5344CB8AC3E}">
        <p14:creationId xmlns:p14="http://schemas.microsoft.com/office/powerpoint/2010/main" val="174540440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moghugupte.github.io/Slackers-Capstone/" TargetMode="External"/><Relationship Id="rId2" Type="http://schemas.openxmlformats.org/officeDocument/2006/relationships/hyperlink" Target="https://slackers-ml.herokuapp.com/" TargetMode="External"/><Relationship Id="rId1" Type="http://schemas.openxmlformats.org/officeDocument/2006/relationships/slideLayout" Target="../slideLayouts/slideLayout2.xml"/><Relationship Id="rId4" Type="http://schemas.openxmlformats.org/officeDocument/2006/relationships/hyperlink" Target="https://www.kaggle.com/mishra5001/credit-car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82F6AE-B576-435B-9BAC-BC1F1A5A6266}"/>
              </a:ext>
            </a:extLst>
          </p:cNvPr>
          <p:cNvSpPr>
            <a:spLocks noGrp="1"/>
          </p:cNvSpPr>
          <p:nvPr>
            <p:ph type="ctrTitle"/>
          </p:nvPr>
        </p:nvSpPr>
        <p:spPr/>
        <p:txBody>
          <a:bodyPr/>
          <a:lstStyle/>
          <a:p>
            <a:r>
              <a:rPr lang="en-US" dirty="0"/>
              <a:t>Credit Default Detector</a:t>
            </a:r>
          </a:p>
        </p:txBody>
      </p:sp>
      <p:sp>
        <p:nvSpPr>
          <p:cNvPr id="3" name="Subtitle 2">
            <a:extLst>
              <a:ext uri="{FF2B5EF4-FFF2-40B4-BE49-F238E27FC236}">
                <a16:creationId xmlns:a16="http://schemas.microsoft.com/office/drawing/2014/main" xmlns="" id="{49BFF355-B2DE-40EE-87B4-3C327B8AB6DF}"/>
              </a:ext>
            </a:extLst>
          </p:cNvPr>
          <p:cNvSpPr>
            <a:spLocks noGrp="1"/>
          </p:cNvSpPr>
          <p:nvPr>
            <p:ph type="subTitle" idx="1"/>
          </p:nvPr>
        </p:nvSpPr>
        <p:spPr>
          <a:xfrm>
            <a:off x="1909403" y="4197137"/>
            <a:ext cx="7766936" cy="1646302"/>
          </a:xfrm>
        </p:spPr>
        <p:txBody>
          <a:bodyPr>
            <a:normAutofit/>
          </a:bodyPr>
          <a:lstStyle/>
          <a:p>
            <a:pPr algn="l"/>
            <a:r>
              <a:rPr lang="en-US" dirty="0"/>
              <a:t>Joel Choe</a:t>
            </a:r>
          </a:p>
          <a:p>
            <a:pPr algn="l"/>
            <a:r>
              <a:rPr lang="en-US" dirty="0"/>
              <a:t>Amogh Gupte</a:t>
            </a:r>
          </a:p>
          <a:p>
            <a:pPr algn="l"/>
            <a:r>
              <a:rPr lang="en-US" dirty="0"/>
              <a:t>Chintan Mehta</a:t>
            </a:r>
          </a:p>
          <a:p>
            <a:pPr algn="l"/>
            <a:r>
              <a:rPr lang="en-US" sz="1900" dirty="0"/>
              <a:t>Amit Rajwani</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4287278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62E374-069D-47FA-B3F3-1B51EA78C60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xmlns="" id="{6B613A99-25FA-451A-8740-CC6AE03DE72E}"/>
              </a:ext>
            </a:extLst>
          </p:cNvPr>
          <p:cNvPicPr>
            <a:picLocks noChangeAspect="1"/>
          </p:cNvPicPr>
          <p:nvPr/>
        </p:nvPicPr>
        <p:blipFill>
          <a:blip r:embed="rId3"/>
          <a:stretch>
            <a:fillRect/>
          </a:stretch>
        </p:blipFill>
        <p:spPr>
          <a:xfrm>
            <a:off x="1764961" y="1106632"/>
            <a:ext cx="5072555" cy="5657850"/>
          </a:xfrm>
          <a:prstGeom prst="rect">
            <a:avLst/>
          </a:prstGeom>
        </p:spPr>
      </p:pic>
    </p:spTree>
    <p:extLst>
      <p:ext uri="{BB962C8B-B14F-4D97-AF65-F5344CB8AC3E}">
        <p14:creationId xmlns:p14="http://schemas.microsoft.com/office/powerpoint/2010/main" val="1793820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79EF67-FD6D-4F16-B2E1-BECA23FE65E3}"/>
              </a:ext>
            </a:extLst>
          </p:cNvPr>
          <p:cNvSpPr>
            <a:spLocks noGrp="1"/>
          </p:cNvSpPr>
          <p:nvPr>
            <p:ph type="title"/>
          </p:nvPr>
        </p:nvSpPr>
        <p:spPr>
          <a:xfrm>
            <a:off x="603855" y="461739"/>
            <a:ext cx="3854528" cy="568164"/>
          </a:xfrm>
        </p:spPr>
        <p:txBody>
          <a:bodyPr>
            <a:normAutofit/>
          </a:bodyPr>
          <a:lstStyle/>
          <a:p>
            <a:r>
              <a:rPr lang="en-US" sz="2800" dirty="0"/>
              <a:t>The Team</a:t>
            </a:r>
          </a:p>
        </p:txBody>
      </p:sp>
      <p:graphicFrame>
        <p:nvGraphicFramePr>
          <p:cNvPr id="5" name="Diagram 4">
            <a:extLst>
              <a:ext uri="{FF2B5EF4-FFF2-40B4-BE49-F238E27FC236}">
                <a16:creationId xmlns:a16="http://schemas.microsoft.com/office/drawing/2014/main" xmlns="" id="{2B75E376-F07A-454C-BB39-D880CD7F8535}"/>
              </a:ext>
            </a:extLst>
          </p:cNvPr>
          <p:cNvGraphicFramePr/>
          <p:nvPr>
            <p:extLst>
              <p:ext uri="{D42A27DB-BD31-4B8C-83A1-F6EECF244321}">
                <p14:modId xmlns:p14="http://schemas.microsoft.com/office/powerpoint/2010/main" val="2306079074"/>
              </p:ext>
            </p:extLst>
          </p:nvPr>
        </p:nvGraphicFramePr>
        <p:xfrm>
          <a:off x="7089" y="1796143"/>
          <a:ext cx="9997168" cy="4600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xmlns="" id="{4E53914E-8996-4AE7-9211-989A9328BADE}"/>
              </a:ext>
            </a:extLst>
          </p:cNvPr>
          <p:cNvSpPr txBox="1"/>
          <p:nvPr/>
        </p:nvSpPr>
        <p:spPr>
          <a:xfrm>
            <a:off x="3062720" y="3628725"/>
            <a:ext cx="1617044" cy="2062103"/>
          </a:xfrm>
          <a:prstGeom prst="rect">
            <a:avLst/>
          </a:prstGeom>
          <a:noFill/>
        </p:spPr>
        <p:txBody>
          <a:bodyPr wrap="square" rtlCol="0">
            <a:spAutoFit/>
          </a:bodyPr>
          <a:lstStyle/>
          <a:p>
            <a:pPr lvl="0"/>
            <a:r>
              <a:rPr lang="en-US" sz="1100" b="1" dirty="0"/>
              <a:t>   Amogh Gupte</a:t>
            </a:r>
          </a:p>
          <a:p>
            <a:pPr lvl="0"/>
            <a:endParaRPr lang="en-US" sz="1100" dirty="0"/>
          </a:p>
          <a:p>
            <a:pPr lvl="0"/>
            <a:r>
              <a:rPr lang="en-US" sz="1100" dirty="0"/>
              <a:t>Amogh has been with JP Morgan for the last 12 years as a Java developer in the corporate tech space. He loves hiking spending time with kids.</a:t>
            </a:r>
          </a:p>
          <a:p>
            <a:endParaRPr lang="en-US" dirty="0"/>
          </a:p>
        </p:txBody>
      </p:sp>
      <p:sp>
        <p:nvSpPr>
          <p:cNvPr id="4" name="TextBox 3">
            <a:extLst>
              <a:ext uri="{FF2B5EF4-FFF2-40B4-BE49-F238E27FC236}">
                <a16:creationId xmlns:a16="http://schemas.microsoft.com/office/drawing/2014/main" xmlns="" id="{B56EF88B-8E92-4317-9129-AAC7443705CD}"/>
              </a:ext>
            </a:extLst>
          </p:cNvPr>
          <p:cNvSpPr txBox="1"/>
          <p:nvPr/>
        </p:nvSpPr>
        <p:spPr>
          <a:xfrm>
            <a:off x="7892796" y="3689025"/>
            <a:ext cx="1511166" cy="2569934"/>
          </a:xfrm>
          <a:prstGeom prst="rect">
            <a:avLst/>
          </a:prstGeom>
          <a:noFill/>
        </p:spPr>
        <p:txBody>
          <a:bodyPr wrap="square" rtlCol="0">
            <a:spAutoFit/>
          </a:bodyPr>
          <a:lstStyle/>
          <a:p>
            <a:r>
              <a:rPr lang="en-US" sz="1100" b="1" dirty="0"/>
              <a:t>     Amit Rajwani</a:t>
            </a:r>
          </a:p>
          <a:p>
            <a:endParaRPr lang="en-US" sz="1100" dirty="0"/>
          </a:p>
          <a:p>
            <a:r>
              <a:rPr lang="en-US" sz="1100" dirty="0"/>
              <a:t>Amit works in CCB Credit Card Technology for the C3 Authorizations Platform as an Agility Lead. He has been with the firm for 8 years and likes to travel and be outdoors with nature.</a:t>
            </a:r>
          </a:p>
          <a:p>
            <a:endParaRPr lang="en-US" dirty="0"/>
          </a:p>
        </p:txBody>
      </p:sp>
      <p:pic>
        <p:nvPicPr>
          <p:cNvPr id="7" name="Picture 6">
            <a:extLst>
              <a:ext uri="{FF2B5EF4-FFF2-40B4-BE49-F238E27FC236}">
                <a16:creationId xmlns:a16="http://schemas.microsoft.com/office/drawing/2014/main" xmlns="" id="{D5F349B5-6D61-4D34-A80B-1792A6BB7B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86999" y="2082266"/>
            <a:ext cx="1722760" cy="1469457"/>
          </a:xfrm>
          <a:prstGeom prst="rect">
            <a:avLst/>
          </a:prstGeom>
        </p:spPr>
      </p:pic>
    </p:spTree>
    <p:extLst>
      <p:ext uri="{BB962C8B-B14F-4D97-AF65-F5344CB8AC3E}">
        <p14:creationId xmlns:p14="http://schemas.microsoft.com/office/powerpoint/2010/main" val="978610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153BB0-BB4B-497C-98BA-CFA7B413E72F}"/>
              </a:ext>
            </a:extLst>
          </p:cNvPr>
          <p:cNvSpPr>
            <a:spLocks noGrp="1"/>
          </p:cNvSpPr>
          <p:nvPr>
            <p:ph type="title"/>
          </p:nvPr>
        </p:nvSpPr>
        <p:spPr/>
        <p:txBody>
          <a:bodyPr>
            <a:normAutofit/>
          </a:bodyPr>
          <a:lstStyle/>
          <a:p>
            <a:r>
              <a:rPr lang="en-US" sz="2800" dirty="0"/>
              <a:t>Executive Summary</a:t>
            </a:r>
          </a:p>
        </p:txBody>
      </p:sp>
      <p:sp>
        <p:nvSpPr>
          <p:cNvPr id="3" name="Content Placeholder 2">
            <a:extLst>
              <a:ext uri="{FF2B5EF4-FFF2-40B4-BE49-F238E27FC236}">
                <a16:creationId xmlns:a16="http://schemas.microsoft.com/office/drawing/2014/main" xmlns="" id="{A77D4DD7-8274-4E7E-B774-F2AFD1F4572F}"/>
              </a:ext>
            </a:extLst>
          </p:cNvPr>
          <p:cNvSpPr>
            <a:spLocks noGrp="1"/>
          </p:cNvSpPr>
          <p:nvPr>
            <p:ph idx="1"/>
          </p:nvPr>
        </p:nvSpPr>
        <p:spPr>
          <a:xfrm>
            <a:off x="744875" y="1270001"/>
            <a:ext cx="8596668" cy="1514764"/>
          </a:xfrm>
        </p:spPr>
        <p:txBody>
          <a:bodyPr/>
          <a:lstStyle/>
          <a:p>
            <a:r>
              <a:rPr lang="en-US" dirty="0"/>
              <a:t>In 2019 JP Morgan reported $5.6 billion net charge-offs.</a:t>
            </a:r>
          </a:p>
          <a:p>
            <a:r>
              <a:rPr lang="en-US" dirty="0"/>
              <a:t>Our aim is to build a scalable, automated solution to predict defaults.</a:t>
            </a:r>
          </a:p>
          <a:p>
            <a:r>
              <a:rPr lang="en-US" dirty="0"/>
              <a:t>Our best model (with open-sourced data) was able to catch about 65% of the defaults.</a:t>
            </a:r>
          </a:p>
        </p:txBody>
      </p:sp>
      <p:sp>
        <p:nvSpPr>
          <p:cNvPr id="4" name="Title 1">
            <a:extLst>
              <a:ext uri="{FF2B5EF4-FFF2-40B4-BE49-F238E27FC236}">
                <a16:creationId xmlns:a16="http://schemas.microsoft.com/office/drawing/2014/main" xmlns="" id="{CD325181-CFE1-43DF-95E8-A8E2D3926891}"/>
              </a:ext>
            </a:extLst>
          </p:cNvPr>
          <p:cNvSpPr txBox="1">
            <a:spLocks/>
          </p:cNvSpPr>
          <p:nvPr/>
        </p:nvSpPr>
        <p:spPr>
          <a:xfrm>
            <a:off x="677334" y="309995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AI Canvas : Using Machine Learning for Credit Card Loan Approval Decisions</a:t>
            </a:r>
          </a:p>
        </p:txBody>
      </p:sp>
      <p:sp>
        <p:nvSpPr>
          <p:cNvPr id="5" name="Content Placeholder 2">
            <a:extLst>
              <a:ext uri="{FF2B5EF4-FFF2-40B4-BE49-F238E27FC236}">
                <a16:creationId xmlns:a16="http://schemas.microsoft.com/office/drawing/2014/main" xmlns="" id="{F2BCCEA6-E26D-44C3-84AB-E87BA41413DD}"/>
              </a:ext>
            </a:extLst>
          </p:cNvPr>
          <p:cNvSpPr txBox="1">
            <a:spLocks/>
          </p:cNvSpPr>
          <p:nvPr/>
        </p:nvSpPr>
        <p:spPr>
          <a:xfrm>
            <a:off x="744875" y="4134428"/>
            <a:ext cx="8596668" cy="151476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Investigate use of machine learning to see what insights and potential benefits can be created when applied to the loan approval process</a:t>
            </a:r>
          </a:p>
          <a:p>
            <a:r>
              <a:rPr lang="en-US" dirty="0"/>
              <a:t>Looking for more nuance than traditional decision-making process based on credit history/score that maximizes revenue</a:t>
            </a:r>
          </a:p>
          <a:p>
            <a:r>
              <a:rPr lang="en-US" dirty="0"/>
              <a:t>Made use of dataset via Kaggle containing information about credit card loan transactions (166 attributes and over 300k records)</a:t>
            </a:r>
          </a:p>
        </p:txBody>
      </p:sp>
    </p:spTree>
    <p:extLst>
      <p:ext uri="{BB962C8B-B14F-4D97-AF65-F5344CB8AC3E}">
        <p14:creationId xmlns:p14="http://schemas.microsoft.com/office/powerpoint/2010/main" val="1932620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14"/>
          <p:cNvGrpSpPr/>
          <p:nvPr/>
        </p:nvGrpSpPr>
        <p:grpSpPr>
          <a:xfrm>
            <a:off x="2852974" y="1788783"/>
            <a:ext cx="2145426" cy="1838886"/>
            <a:chOff x="-1" y="-1"/>
            <a:chExt cx="3051272" cy="2615303"/>
          </a:xfrm>
        </p:grpSpPr>
        <p:sp>
          <p:nvSpPr>
            <p:cNvPr id="60" name="Google Shape;60;p14"/>
            <p:cNvSpPr/>
            <p:nvPr/>
          </p:nvSpPr>
          <p:spPr>
            <a:xfrm>
              <a:off x="0" y="1929"/>
              <a:ext cx="3022600" cy="26133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61" name="Google Shape;61;p14"/>
            <p:cNvSpPr/>
            <p:nvPr/>
          </p:nvSpPr>
          <p:spPr>
            <a:xfrm>
              <a:off x="-1" y="1929"/>
              <a:ext cx="3021954" cy="45720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62" name="Google Shape;62;p14"/>
            <p:cNvSpPr txBox="1"/>
            <p:nvPr/>
          </p:nvSpPr>
          <p:spPr>
            <a:xfrm>
              <a:off x="402419" y="-1"/>
              <a:ext cx="2648852" cy="4610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Judgment</a:t>
              </a:r>
              <a:endParaRPr sz="1266" dirty="0"/>
            </a:p>
          </p:txBody>
        </p:sp>
      </p:grpSp>
      <p:sp>
        <p:nvSpPr>
          <p:cNvPr id="63" name="Google Shape;63;p14"/>
          <p:cNvSpPr txBox="1"/>
          <p:nvPr/>
        </p:nvSpPr>
        <p:spPr>
          <a:xfrm>
            <a:off x="2873591" y="2158258"/>
            <a:ext cx="2029504" cy="14694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r>
              <a:rPr lang="en-US" sz="1100" dirty="0"/>
              <a:t>For this use-case catching the default case is more important, as if a client defaults the firm will loose the whole credit amount. </a:t>
            </a:r>
          </a:p>
        </p:txBody>
      </p:sp>
      <p:grpSp>
        <p:nvGrpSpPr>
          <p:cNvPr id="64" name="Google Shape;64;p14"/>
          <p:cNvGrpSpPr/>
          <p:nvPr/>
        </p:nvGrpSpPr>
        <p:grpSpPr>
          <a:xfrm>
            <a:off x="653393" y="1788783"/>
            <a:ext cx="2125267" cy="1838886"/>
            <a:chOff x="-1" y="-1"/>
            <a:chExt cx="3022601" cy="2615303"/>
          </a:xfrm>
        </p:grpSpPr>
        <p:sp>
          <p:nvSpPr>
            <p:cNvPr id="65" name="Google Shape;65;p14"/>
            <p:cNvSpPr/>
            <p:nvPr/>
          </p:nvSpPr>
          <p:spPr>
            <a:xfrm>
              <a:off x="0" y="1929"/>
              <a:ext cx="3022600" cy="26133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66" name="Google Shape;66;p14"/>
            <p:cNvSpPr/>
            <p:nvPr/>
          </p:nvSpPr>
          <p:spPr>
            <a:xfrm>
              <a:off x="-1" y="1929"/>
              <a:ext cx="3021954" cy="45720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67" name="Google Shape;67;p14"/>
            <p:cNvSpPr txBox="1"/>
            <p:nvPr/>
          </p:nvSpPr>
          <p:spPr>
            <a:xfrm>
              <a:off x="415299" y="-1"/>
              <a:ext cx="2593134" cy="4610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Prediction</a:t>
              </a:r>
              <a:endParaRPr sz="1266" dirty="0"/>
            </a:p>
          </p:txBody>
        </p:sp>
      </p:grpSp>
      <p:sp>
        <p:nvSpPr>
          <p:cNvPr id="68" name="Google Shape;68;p14"/>
          <p:cNvSpPr txBox="1"/>
          <p:nvPr/>
        </p:nvSpPr>
        <p:spPr>
          <a:xfrm>
            <a:off x="685175" y="2294202"/>
            <a:ext cx="2029505" cy="10011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lvl="1"/>
            <a:r>
              <a:rPr lang="en-US" sz="1100" dirty="0">
                <a:sym typeface="Helvetica Neue"/>
              </a:rPr>
              <a:t>Predict whether an applicant will default</a:t>
            </a:r>
            <a:endParaRPr lang="en-US" sz="1100" dirty="0"/>
          </a:p>
        </p:txBody>
      </p:sp>
      <p:pic>
        <p:nvPicPr>
          <p:cNvPr id="69" name="Google Shape;69;p14" descr="prediction.png"/>
          <p:cNvPicPr preferRelativeResize="0"/>
          <p:nvPr/>
        </p:nvPicPr>
        <p:blipFill rotWithShape="1">
          <a:blip r:embed="rId3" cstate="print">
            <a:alphaModFix/>
          </a:blip>
          <a:srcRect/>
          <a:stretch/>
        </p:blipFill>
        <p:spPr>
          <a:xfrm>
            <a:off x="667957" y="1815959"/>
            <a:ext cx="253688" cy="253688"/>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grpSp>
        <p:nvGrpSpPr>
          <p:cNvPr id="70" name="Google Shape;70;p14"/>
          <p:cNvGrpSpPr/>
          <p:nvPr/>
        </p:nvGrpSpPr>
        <p:grpSpPr>
          <a:xfrm>
            <a:off x="7246084" y="1788783"/>
            <a:ext cx="2125267" cy="1838886"/>
            <a:chOff x="-1" y="-1"/>
            <a:chExt cx="3022601" cy="2615303"/>
          </a:xfrm>
        </p:grpSpPr>
        <p:sp>
          <p:nvSpPr>
            <p:cNvPr id="71" name="Google Shape;71;p14"/>
            <p:cNvSpPr/>
            <p:nvPr/>
          </p:nvSpPr>
          <p:spPr>
            <a:xfrm>
              <a:off x="0" y="1929"/>
              <a:ext cx="3022600" cy="26133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72" name="Google Shape;72;p14"/>
            <p:cNvSpPr/>
            <p:nvPr/>
          </p:nvSpPr>
          <p:spPr>
            <a:xfrm>
              <a:off x="-1" y="1929"/>
              <a:ext cx="3021954" cy="45720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73" name="Google Shape;73;p14"/>
            <p:cNvSpPr txBox="1"/>
            <p:nvPr/>
          </p:nvSpPr>
          <p:spPr>
            <a:xfrm>
              <a:off x="338021" y="-1"/>
              <a:ext cx="2680510" cy="4610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Outcome</a:t>
              </a:r>
              <a:endParaRPr sz="1266" dirty="0"/>
            </a:p>
          </p:txBody>
        </p:sp>
      </p:grpSp>
      <p:sp>
        <p:nvSpPr>
          <p:cNvPr id="74" name="Google Shape;74;p14"/>
          <p:cNvSpPr txBox="1"/>
          <p:nvPr/>
        </p:nvSpPr>
        <p:spPr>
          <a:xfrm>
            <a:off x="7293966" y="2158257"/>
            <a:ext cx="2029505" cy="11465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buClr>
                <a:srgbClr val="000000"/>
              </a:buClr>
              <a:buSzPts val="1600"/>
            </a:pPr>
            <a:r>
              <a:rPr lang="en-US" sz="1125" dirty="0">
                <a:latin typeface="Helvetica Neue"/>
                <a:sym typeface="Helvetica Neue"/>
              </a:rPr>
              <a:t>Recall on the testing data is the main criteria here</a:t>
            </a:r>
            <a:endParaRPr lang="en-US" sz="1125" dirty="0">
              <a:latin typeface="Helvetica Neue"/>
            </a:endParaRPr>
          </a:p>
        </p:txBody>
      </p:sp>
      <p:grpSp>
        <p:nvGrpSpPr>
          <p:cNvPr id="75" name="Google Shape;75;p14"/>
          <p:cNvGrpSpPr/>
          <p:nvPr/>
        </p:nvGrpSpPr>
        <p:grpSpPr>
          <a:xfrm>
            <a:off x="5052555" y="1788783"/>
            <a:ext cx="2125267" cy="1838886"/>
            <a:chOff x="-1" y="0"/>
            <a:chExt cx="3022601" cy="2615302"/>
          </a:xfrm>
        </p:grpSpPr>
        <p:sp>
          <p:nvSpPr>
            <p:cNvPr id="76" name="Google Shape;76;p14"/>
            <p:cNvSpPr/>
            <p:nvPr/>
          </p:nvSpPr>
          <p:spPr>
            <a:xfrm>
              <a:off x="0" y="1929"/>
              <a:ext cx="3022600" cy="26133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77" name="Google Shape;77;p14"/>
            <p:cNvSpPr/>
            <p:nvPr/>
          </p:nvSpPr>
          <p:spPr>
            <a:xfrm>
              <a:off x="-1" y="1929"/>
              <a:ext cx="3021954" cy="45720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78" name="Google Shape;78;p14"/>
            <p:cNvSpPr txBox="1"/>
            <p:nvPr/>
          </p:nvSpPr>
          <p:spPr>
            <a:xfrm>
              <a:off x="119066" y="0"/>
              <a:ext cx="2902887" cy="46105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Action</a:t>
              </a:r>
              <a:endParaRPr sz="1266" dirty="0"/>
            </a:p>
          </p:txBody>
        </p:sp>
      </p:grpSp>
      <p:sp>
        <p:nvSpPr>
          <p:cNvPr id="79" name="Google Shape;79;p14"/>
          <p:cNvSpPr txBox="1"/>
          <p:nvPr/>
        </p:nvSpPr>
        <p:spPr>
          <a:xfrm>
            <a:off x="5079224" y="2158257"/>
            <a:ext cx="2029505" cy="10475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buClr>
                <a:srgbClr val="000000"/>
              </a:buClr>
              <a:buSzPts val="1600"/>
            </a:pPr>
            <a:r>
              <a:rPr lang="en-US" sz="1125" dirty="0">
                <a:latin typeface="Helvetica Neue"/>
                <a:sym typeface="Helvetica Neue"/>
              </a:rPr>
              <a:t>A customer’s application can be approved or declined based on the inputs provided.</a:t>
            </a:r>
            <a:endParaRPr sz="1266" dirty="0"/>
          </a:p>
        </p:txBody>
      </p:sp>
      <p:pic>
        <p:nvPicPr>
          <p:cNvPr id="80" name="Google Shape;80;p14" descr="judgment.png"/>
          <p:cNvPicPr preferRelativeResize="0"/>
          <p:nvPr/>
        </p:nvPicPr>
        <p:blipFill rotWithShape="1">
          <a:blip r:embed="rId4" cstate="print">
            <a:alphaModFix/>
          </a:blip>
          <a:srcRect/>
          <a:stretch/>
        </p:blipFill>
        <p:spPr>
          <a:xfrm>
            <a:off x="2873590" y="1815959"/>
            <a:ext cx="253688" cy="253688"/>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pic>
        <p:nvPicPr>
          <p:cNvPr id="81" name="Google Shape;81;p14" descr="action.png"/>
          <p:cNvPicPr preferRelativeResize="0"/>
          <p:nvPr/>
        </p:nvPicPr>
        <p:blipFill rotWithShape="1">
          <a:blip r:embed="rId5" cstate="print">
            <a:alphaModFix/>
          </a:blip>
          <a:srcRect/>
          <a:stretch/>
        </p:blipFill>
        <p:spPr>
          <a:xfrm>
            <a:off x="5088333" y="1817788"/>
            <a:ext cx="250032" cy="250032"/>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pic>
        <p:nvPicPr>
          <p:cNvPr id="82" name="Google Shape;82;p14" descr="outcome.png"/>
          <p:cNvPicPr preferRelativeResize="0"/>
          <p:nvPr/>
        </p:nvPicPr>
        <p:blipFill rotWithShape="1">
          <a:blip r:embed="rId6" cstate="print">
            <a:alphaModFix/>
          </a:blip>
          <a:srcRect/>
          <a:stretch/>
        </p:blipFill>
        <p:spPr>
          <a:xfrm>
            <a:off x="7299420" y="1817788"/>
            <a:ext cx="250032" cy="250032"/>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grpSp>
        <p:nvGrpSpPr>
          <p:cNvPr id="83" name="Google Shape;83;p14"/>
          <p:cNvGrpSpPr/>
          <p:nvPr/>
        </p:nvGrpSpPr>
        <p:grpSpPr>
          <a:xfrm>
            <a:off x="662043" y="3708364"/>
            <a:ext cx="2857501" cy="1839518"/>
            <a:chOff x="-1" y="37"/>
            <a:chExt cx="4064001" cy="2616201"/>
          </a:xfrm>
        </p:grpSpPr>
        <p:sp>
          <p:nvSpPr>
            <p:cNvPr id="84" name="Google Shape;84;p14"/>
            <p:cNvSpPr/>
            <p:nvPr/>
          </p:nvSpPr>
          <p:spPr>
            <a:xfrm>
              <a:off x="0" y="1967"/>
              <a:ext cx="4064000" cy="261427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85" name="Google Shape;85;p14"/>
            <p:cNvSpPr/>
            <p:nvPr/>
          </p:nvSpPr>
          <p:spPr>
            <a:xfrm>
              <a:off x="-1" y="1967"/>
              <a:ext cx="4063131" cy="45735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86" name="Google Shape;86;p14"/>
            <p:cNvSpPr txBox="1"/>
            <p:nvPr/>
          </p:nvSpPr>
          <p:spPr>
            <a:xfrm>
              <a:off x="393285" y="37"/>
              <a:ext cx="3669845" cy="46121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Training</a:t>
              </a:r>
              <a:endParaRPr sz="1266" dirty="0"/>
            </a:p>
          </p:txBody>
        </p:sp>
      </p:grpSp>
      <p:grpSp>
        <p:nvGrpSpPr>
          <p:cNvPr id="87" name="Google Shape;87;p14"/>
          <p:cNvGrpSpPr/>
          <p:nvPr/>
        </p:nvGrpSpPr>
        <p:grpSpPr>
          <a:xfrm>
            <a:off x="3590981" y="3708364"/>
            <a:ext cx="2857501" cy="1839518"/>
            <a:chOff x="-1" y="37"/>
            <a:chExt cx="4064001" cy="2616201"/>
          </a:xfrm>
        </p:grpSpPr>
        <p:sp>
          <p:nvSpPr>
            <p:cNvPr id="88" name="Google Shape;88;p14"/>
            <p:cNvSpPr/>
            <p:nvPr/>
          </p:nvSpPr>
          <p:spPr>
            <a:xfrm>
              <a:off x="0" y="1967"/>
              <a:ext cx="4064000" cy="261427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lang="en-US" sz="1547" dirty="0">
                <a:solidFill>
                  <a:srgbClr val="FFFFFF"/>
                </a:solidFill>
                <a:latin typeface="Helvetica Neue"/>
                <a:ea typeface="Helvetica Neue"/>
                <a:cs typeface="Helvetica Neue"/>
                <a:sym typeface="Helvetica Neue"/>
              </a:endParaRPr>
            </a:p>
          </p:txBody>
        </p:sp>
        <p:sp>
          <p:nvSpPr>
            <p:cNvPr id="89" name="Google Shape;89;p14"/>
            <p:cNvSpPr/>
            <p:nvPr/>
          </p:nvSpPr>
          <p:spPr>
            <a:xfrm>
              <a:off x="-1" y="1967"/>
              <a:ext cx="4063130" cy="45735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90" name="Google Shape;90;p14"/>
            <p:cNvSpPr txBox="1"/>
            <p:nvPr/>
          </p:nvSpPr>
          <p:spPr>
            <a:xfrm>
              <a:off x="329785" y="37"/>
              <a:ext cx="3733344" cy="46121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Input</a:t>
              </a:r>
              <a:endParaRPr sz="1266" dirty="0"/>
            </a:p>
          </p:txBody>
        </p:sp>
      </p:grpSp>
      <p:grpSp>
        <p:nvGrpSpPr>
          <p:cNvPr id="91" name="Google Shape;91;p14"/>
          <p:cNvGrpSpPr/>
          <p:nvPr/>
        </p:nvGrpSpPr>
        <p:grpSpPr>
          <a:xfrm>
            <a:off x="6519918" y="3708364"/>
            <a:ext cx="2857501" cy="1839518"/>
            <a:chOff x="-1" y="37"/>
            <a:chExt cx="4064001" cy="2616201"/>
          </a:xfrm>
        </p:grpSpPr>
        <p:sp>
          <p:nvSpPr>
            <p:cNvPr id="92" name="Google Shape;92;p14"/>
            <p:cNvSpPr/>
            <p:nvPr/>
          </p:nvSpPr>
          <p:spPr>
            <a:xfrm>
              <a:off x="0" y="1967"/>
              <a:ext cx="4064000" cy="261427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93" name="Google Shape;93;p14"/>
            <p:cNvSpPr/>
            <p:nvPr/>
          </p:nvSpPr>
          <p:spPr>
            <a:xfrm>
              <a:off x="-1" y="1967"/>
              <a:ext cx="4063130" cy="45735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94" name="Google Shape;94;p14"/>
            <p:cNvSpPr txBox="1"/>
            <p:nvPr/>
          </p:nvSpPr>
          <p:spPr>
            <a:xfrm>
              <a:off x="355185" y="37"/>
              <a:ext cx="3696116" cy="46121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400"/>
              </a:pPr>
              <a:r>
                <a:rPr lang="en-US" sz="1687" b="1" dirty="0" smtClean="0">
                  <a:solidFill>
                    <a:srgbClr val="FFFFFF"/>
                  </a:solidFill>
                  <a:latin typeface="Helvetica Neue"/>
                  <a:ea typeface="Helvetica Neue"/>
                  <a:cs typeface="Helvetica Neue"/>
                  <a:sym typeface="Helvetica Neue"/>
                </a:rPr>
                <a:t>Feedback</a:t>
              </a:r>
              <a:endParaRPr sz="1266" dirty="0"/>
            </a:p>
          </p:txBody>
        </p:sp>
      </p:grpSp>
      <p:sp>
        <p:nvSpPr>
          <p:cNvPr id="95" name="Google Shape;95;p14"/>
          <p:cNvSpPr/>
          <p:nvPr/>
        </p:nvSpPr>
        <p:spPr>
          <a:xfrm>
            <a:off x="662043" y="5732114"/>
            <a:ext cx="8706447" cy="59576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t" anchorCtr="0">
            <a:noAutofit/>
          </a:bodyPr>
          <a:lstStyle/>
          <a:p>
            <a:pPr>
              <a:buSzPts val="1600"/>
            </a:pPr>
            <a:r>
              <a:rPr lang="en-US" sz="1100" dirty="0">
                <a:latin typeface="Helvetica Neue"/>
                <a:sym typeface="Helvetica Neue"/>
              </a:rPr>
              <a:t>A customer’s application can be approved or declined based on the inputs provided. AI will not replace the staff, but will help in better decision making and tremendously improve the decision timing. Also it will bring consistency in the decision making process and provide additional scalability and easy maintainability. The staff feedback can help improve the AI.</a:t>
            </a:r>
            <a:endParaRPr lang="en-US" sz="1100" dirty="0"/>
          </a:p>
          <a:p>
            <a:pPr>
              <a:buClr>
                <a:srgbClr val="000000"/>
              </a:buClr>
              <a:buSzPts val="1600"/>
            </a:pPr>
            <a:endParaRPr sz="1266" dirty="0"/>
          </a:p>
        </p:txBody>
      </p:sp>
      <p:pic>
        <p:nvPicPr>
          <p:cNvPr id="96" name="Google Shape;96;p14" descr="Picture 11"/>
          <p:cNvPicPr preferRelativeResize="0"/>
          <p:nvPr/>
        </p:nvPicPr>
        <p:blipFill rotWithShape="1">
          <a:blip r:embed="rId7">
            <a:alphaModFix/>
          </a:blip>
          <a:srcRect/>
          <a:stretch/>
        </p:blipFill>
        <p:spPr>
          <a:xfrm>
            <a:off x="3608841" y="3735127"/>
            <a:ext cx="250031" cy="250032"/>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pic>
        <p:nvPicPr>
          <p:cNvPr id="97" name="Google Shape;97;p14" descr="Picture 51"/>
          <p:cNvPicPr preferRelativeResize="0"/>
          <p:nvPr/>
        </p:nvPicPr>
        <p:blipFill rotWithShape="1">
          <a:blip r:embed="rId8">
            <a:alphaModFix/>
          </a:blip>
          <a:srcRect/>
          <a:stretch/>
        </p:blipFill>
        <p:spPr>
          <a:xfrm>
            <a:off x="697764" y="3739827"/>
            <a:ext cx="250032" cy="250032"/>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pic>
        <p:nvPicPr>
          <p:cNvPr id="98" name="Google Shape;98;p14" descr="Picture 48"/>
          <p:cNvPicPr preferRelativeResize="0"/>
          <p:nvPr/>
        </p:nvPicPr>
        <p:blipFill rotWithShape="1">
          <a:blip r:embed="rId9">
            <a:alphaModFix/>
          </a:blip>
          <a:srcRect/>
          <a:stretch/>
        </p:blipFill>
        <p:spPr>
          <a:xfrm>
            <a:off x="6528849" y="3739827"/>
            <a:ext cx="250031" cy="250032"/>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sp>
        <p:nvSpPr>
          <p:cNvPr id="99" name="Google Shape;99;p14"/>
          <p:cNvSpPr txBox="1"/>
          <p:nvPr/>
        </p:nvSpPr>
        <p:spPr>
          <a:xfrm>
            <a:off x="715623" y="4069924"/>
            <a:ext cx="2750344" cy="13280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t" anchorCtr="0">
            <a:noAutofit/>
          </a:bodyPr>
          <a:lstStyle/>
          <a:p>
            <a:pPr>
              <a:buClr>
                <a:srgbClr val="000000"/>
              </a:buClr>
              <a:buSzPts val="1600"/>
            </a:pPr>
            <a:r>
              <a:rPr lang="en-US" sz="1200" dirty="0"/>
              <a:t>To over come the skewed input data we performed over sampling.</a:t>
            </a:r>
          </a:p>
          <a:p>
            <a:pPr>
              <a:buClr>
                <a:srgbClr val="000000"/>
              </a:buClr>
              <a:buSzPts val="1600"/>
            </a:pPr>
            <a:r>
              <a:rPr lang="en-US" sz="1200" dirty="0"/>
              <a:t>We reduced the inputs to the model to 7 from 166 odd inputs.</a:t>
            </a:r>
          </a:p>
        </p:txBody>
      </p:sp>
      <p:sp>
        <p:nvSpPr>
          <p:cNvPr id="100" name="Google Shape;100;p14"/>
          <p:cNvSpPr txBox="1"/>
          <p:nvPr/>
        </p:nvSpPr>
        <p:spPr>
          <a:xfrm>
            <a:off x="3602614" y="4031301"/>
            <a:ext cx="2845256" cy="154198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buClr>
                <a:srgbClr val="000000"/>
              </a:buClr>
              <a:buSzPts val="1600"/>
            </a:pPr>
            <a:r>
              <a:rPr lang="en-US" sz="1100" dirty="0"/>
              <a:t>DAYS_EMPLOYED</a:t>
            </a:r>
          </a:p>
          <a:p>
            <a:pPr>
              <a:buClr>
                <a:srgbClr val="000000"/>
              </a:buClr>
              <a:buSzPts val="1600"/>
            </a:pPr>
            <a:r>
              <a:rPr lang="en-US" sz="1100" dirty="0"/>
              <a:t>DAYS_BIRTH</a:t>
            </a:r>
          </a:p>
          <a:p>
            <a:pPr>
              <a:buClr>
                <a:srgbClr val="000000"/>
              </a:buClr>
              <a:buSzPts val="1600"/>
            </a:pPr>
            <a:r>
              <a:rPr lang="en-US" sz="1100" dirty="0"/>
              <a:t>AMT_ANNUITY</a:t>
            </a:r>
          </a:p>
          <a:p>
            <a:pPr>
              <a:buClr>
                <a:srgbClr val="000000"/>
              </a:buClr>
              <a:buSzPts val="1600"/>
            </a:pPr>
            <a:r>
              <a:rPr lang="en-US" sz="1100" dirty="0"/>
              <a:t>AMT_CREDIT</a:t>
            </a:r>
          </a:p>
          <a:p>
            <a:pPr>
              <a:buClr>
                <a:srgbClr val="000000"/>
              </a:buClr>
              <a:buSzPts val="1600"/>
            </a:pPr>
            <a:r>
              <a:rPr lang="en-US" sz="1100" dirty="0"/>
              <a:t>AMT_INCOME_TOTAL</a:t>
            </a:r>
          </a:p>
          <a:p>
            <a:pPr>
              <a:buClr>
                <a:srgbClr val="000000"/>
              </a:buClr>
              <a:buSzPts val="1600"/>
            </a:pPr>
            <a:r>
              <a:rPr lang="en-US" sz="1100" dirty="0"/>
              <a:t>AMT_GOODS_PRICE</a:t>
            </a:r>
          </a:p>
          <a:p>
            <a:pPr>
              <a:buClr>
                <a:srgbClr val="000000"/>
              </a:buClr>
              <a:buSzPts val="1600"/>
            </a:pPr>
            <a:r>
              <a:rPr lang="en-US" sz="1100" dirty="0"/>
              <a:t>AMT_REQ_CREDIT_BUREAU_YEAR</a:t>
            </a:r>
          </a:p>
          <a:p>
            <a:pPr>
              <a:buClr>
                <a:srgbClr val="000000"/>
              </a:buClr>
              <a:buSzPts val="1600"/>
            </a:pPr>
            <a:endParaRPr sz="1100" dirty="0"/>
          </a:p>
        </p:txBody>
      </p:sp>
      <p:sp>
        <p:nvSpPr>
          <p:cNvPr id="101" name="Google Shape;101;p14"/>
          <p:cNvSpPr txBox="1"/>
          <p:nvPr/>
        </p:nvSpPr>
        <p:spPr>
          <a:xfrm>
            <a:off x="6573127" y="4340031"/>
            <a:ext cx="2750344" cy="7103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buClr>
                <a:srgbClr val="000000"/>
              </a:buClr>
              <a:buSzPts val="1600"/>
            </a:pPr>
            <a:r>
              <a:rPr lang="en-US" sz="1100" dirty="0" smtClean="0">
                <a:sym typeface="Helvetica Neue"/>
              </a:rPr>
              <a:t>Create an automated trigger or periodic review to evaluate the deployed model for tuning/refresh based on performance of the model on real data after implementation</a:t>
            </a:r>
            <a:endParaRPr lang="en-US" sz="1100" dirty="0">
              <a:sym typeface="Helvetica Neue"/>
            </a:endParaRPr>
          </a:p>
        </p:txBody>
      </p:sp>
      <p:sp>
        <p:nvSpPr>
          <p:cNvPr id="102" name="Google Shape;102;p14"/>
          <p:cNvSpPr/>
          <p:nvPr/>
        </p:nvSpPr>
        <p:spPr>
          <a:xfrm>
            <a:off x="650538" y="804137"/>
            <a:ext cx="8706445" cy="90395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t" anchorCtr="0">
            <a:noAutofit/>
          </a:bodyPr>
          <a:lstStyle/>
          <a:p>
            <a:pPr>
              <a:buClr>
                <a:srgbClr val="000000"/>
              </a:buClr>
              <a:buSzPts val="1600"/>
            </a:pPr>
            <a:r>
              <a:rPr lang="en-US" sz="1100" dirty="0">
                <a:sym typeface="Helvetica Neue"/>
              </a:rPr>
              <a:t>This data set is uploaded in order to get the insights of Credit card </a:t>
            </a:r>
            <a:r>
              <a:rPr lang="en-US" sz="1100" dirty="0" err="1">
                <a:sym typeface="Helvetica Neue"/>
              </a:rPr>
              <a:t>Defaultees</a:t>
            </a:r>
            <a:r>
              <a:rPr lang="en-US" sz="1100" dirty="0">
                <a:sym typeface="Helvetica Neue"/>
              </a:rPr>
              <a:t> based on the respective attributes. The consumer lending line of business @ JPMC is in the business of lending money to customers for loans, credit cards, mortgage, etc. and a model like this which can predict potential defaults would be immensely helpful in making lending decisions. The aim of the project is to provide this service, based on a ML model, which will be repeatable, </a:t>
            </a:r>
            <a:r>
              <a:rPr lang="en-US" sz="1100" dirty="0" err="1">
                <a:sym typeface="Helvetica Neue"/>
              </a:rPr>
              <a:t>scallable</a:t>
            </a:r>
            <a:r>
              <a:rPr lang="en-US" sz="1100" dirty="0">
                <a:sym typeface="Helvetica Neue"/>
              </a:rPr>
              <a:t> and retrainable.</a:t>
            </a:r>
            <a:endParaRPr lang="en-US" sz="1100" dirty="0"/>
          </a:p>
        </p:txBody>
      </p:sp>
      <p:sp>
        <p:nvSpPr>
          <p:cNvPr id="103" name="Google Shape;103;p14"/>
          <p:cNvSpPr txBox="1"/>
          <p:nvPr/>
        </p:nvSpPr>
        <p:spPr>
          <a:xfrm>
            <a:off x="3995803" y="338766"/>
            <a:ext cx="2099808" cy="42007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3300"/>
            </a:pPr>
            <a:r>
              <a:rPr lang="en-US" sz="2320" b="1">
                <a:solidFill>
                  <a:srgbClr val="FFFFFF"/>
                </a:solidFill>
                <a:latin typeface="Helvetica Neue"/>
                <a:ea typeface="Helvetica Neue"/>
                <a:cs typeface="Helvetica Neue"/>
                <a:sym typeface="Helvetica Neue"/>
              </a:rPr>
              <a:t>The AI Canvas</a:t>
            </a:r>
            <a:endParaRPr sz="1266"/>
          </a:p>
        </p:txBody>
      </p:sp>
      <p:sp>
        <p:nvSpPr>
          <p:cNvPr id="104" name="Google Shape;104;p14"/>
          <p:cNvSpPr txBox="1"/>
          <p:nvPr/>
        </p:nvSpPr>
        <p:spPr>
          <a:xfrm>
            <a:off x="8192297" y="6920916"/>
            <a:ext cx="1893797" cy="15757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64283" tIns="64283" rIns="64283" bIns="64283" anchor="t" anchorCtr="0">
            <a:noAutofit/>
          </a:bodyPr>
          <a:lstStyle/>
          <a:p>
            <a:r>
              <a:rPr lang="en-US" sz="703">
                <a:latin typeface="Helvetica Neue"/>
                <a:ea typeface="Helvetica Neue"/>
                <a:cs typeface="Helvetica Neue"/>
                <a:sym typeface="Helvetica Neue"/>
              </a:rPr>
              <a:t>© Agrawal, Gans, Goldfarb 2019</a:t>
            </a:r>
            <a:endParaRPr sz="703">
              <a:latin typeface="Helvetica Neue"/>
              <a:ea typeface="Helvetica Neue"/>
              <a:cs typeface="Helvetica Neue"/>
              <a:sym typeface="Helvetica Neue"/>
            </a:endParaRPr>
          </a:p>
        </p:txBody>
      </p:sp>
    </p:spTree>
    <p:extLst>
      <p:ext uri="{BB962C8B-B14F-4D97-AF65-F5344CB8AC3E}">
        <p14:creationId xmlns:p14="http://schemas.microsoft.com/office/powerpoint/2010/main" val="1071093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7FCCCD-8861-4484-A196-50501709AA39}"/>
              </a:ext>
            </a:extLst>
          </p:cNvPr>
          <p:cNvSpPr>
            <a:spLocks noGrp="1"/>
          </p:cNvSpPr>
          <p:nvPr>
            <p:ph type="title"/>
          </p:nvPr>
        </p:nvSpPr>
        <p:spPr/>
        <p:txBody>
          <a:bodyPr>
            <a:normAutofit/>
          </a:bodyPr>
          <a:lstStyle/>
          <a:p>
            <a:r>
              <a:rPr lang="en-US" sz="2800" dirty="0"/>
              <a:t>Key observations of the dataset &amp; Pre-processing</a:t>
            </a:r>
          </a:p>
        </p:txBody>
      </p:sp>
      <p:sp>
        <p:nvSpPr>
          <p:cNvPr id="3" name="Content Placeholder 2">
            <a:extLst>
              <a:ext uri="{FF2B5EF4-FFF2-40B4-BE49-F238E27FC236}">
                <a16:creationId xmlns:a16="http://schemas.microsoft.com/office/drawing/2014/main" xmlns="" id="{09AD7496-36DE-4A60-8C12-64EEFA4D29D6}"/>
              </a:ext>
            </a:extLst>
          </p:cNvPr>
          <p:cNvSpPr>
            <a:spLocks noGrp="1"/>
          </p:cNvSpPr>
          <p:nvPr>
            <p:ph idx="1"/>
          </p:nvPr>
        </p:nvSpPr>
        <p:spPr>
          <a:xfrm>
            <a:off x="724093" y="2196957"/>
            <a:ext cx="8596668" cy="3880773"/>
          </a:xfrm>
        </p:spPr>
        <p:txBody>
          <a:bodyPr>
            <a:normAutofit/>
          </a:bodyPr>
          <a:lstStyle/>
          <a:p>
            <a:r>
              <a:rPr lang="en-US" dirty="0"/>
              <a:t>This is an imbalanced dataset. There are far more loans that were repaid on time than loans that were not repaid</a:t>
            </a:r>
          </a:p>
          <a:p>
            <a:r>
              <a:rPr lang="en-US" dirty="0"/>
              <a:t>Mean employment tenure is skewed due to outliers and needs to be filtered to get a better model</a:t>
            </a:r>
          </a:p>
          <a:p>
            <a:r>
              <a:rPr lang="en-US" dirty="0"/>
              <a:t>The Risk of Failure to repay was higher in the younger age group as compared to older applicants. As the age increased the risk decreased </a:t>
            </a:r>
          </a:p>
          <a:p>
            <a:r>
              <a:rPr lang="en-US" dirty="0"/>
              <a:t>We handled missing data, data errors and outliers</a:t>
            </a:r>
          </a:p>
          <a:p>
            <a:r>
              <a:rPr lang="en-US" dirty="0"/>
              <a:t>A large number of attributes were dropped since they either provided duplicate information or were insignificant in model performance</a:t>
            </a:r>
          </a:p>
        </p:txBody>
      </p:sp>
    </p:spTree>
    <p:extLst>
      <p:ext uri="{BB962C8B-B14F-4D97-AF65-F5344CB8AC3E}">
        <p14:creationId xmlns:p14="http://schemas.microsoft.com/office/powerpoint/2010/main" val="1795880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CF712F-654C-41D1-BC3F-851F33BC6A7A}"/>
              </a:ext>
            </a:extLst>
          </p:cNvPr>
          <p:cNvSpPr>
            <a:spLocks noGrp="1"/>
          </p:cNvSpPr>
          <p:nvPr>
            <p:ph type="title"/>
          </p:nvPr>
        </p:nvSpPr>
        <p:spPr/>
        <p:txBody>
          <a:bodyPr>
            <a:normAutofit/>
          </a:bodyPr>
          <a:lstStyle/>
          <a:p>
            <a:r>
              <a:rPr lang="en-US" sz="2800" dirty="0"/>
              <a:t>Input</a:t>
            </a:r>
          </a:p>
        </p:txBody>
      </p:sp>
      <p:graphicFrame>
        <p:nvGraphicFramePr>
          <p:cNvPr id="3" name="Table 2">
            <a:extLst>
              <a:ext uri="{FF2B5EF4-FFF2-40B4-BE49-F238E27FC236}">
                <a16:creationId xmlns:a16="http://schemas.microsoft.com/office/drawing/2014/main" xmlns="" id="{58CAFB1A-AE41-4E9A-9506-0F9F57C06025}"/>
              </a:ext>
            </a:extLst>
          </p:cNvPr>
          <p:cNvGraphicFramePr>
            <a:graphicFrameLocks noGrp="1"/>
          </p:cNvGraphicFramePr>
          <p:nvPr>
            <p:extLst>
              <p:ext uri="{D42A27DB-BD31-4B8C-83A1-F6EECF244321}">
                <p14:modId xmlns:p14="http://schemas.microsoft.com/office/powerpoint/2010/main" val="1207589094"/>
              </p:ext>
            </p:extLst>
          </p:nvPr>
        </p:nvGraphicFramePr>
        <p:xfrm>
          <a:off x="768930" y="1584614"/>
          <a:ext cx="8439194" cy="3785898"/>
        </p:xfrm>
        <a:graphic>
          <a:graphicData uri="http://schemas.openxmlformats.org/drawingml/2006/table">
            <a:tbl>
              <a:tblPr>
                <a:tableStyleId>{5C22544A-7EE6-4342-B048-85BDC9FD1C3A}</a:tableStyleId>
              </a:tblPr>
              <a:tblGrid>
                <a:gridCol w="2397652">
                  <a:extLst>
                    <a:ext uri="{9D8B030D-6E8A-4147-A177-3AD203B41FA5}">
                      <a16:colId xmlns:a16="http://schemas.microsoft.com/office/drawing/2014/main" xmlns="" val="208429501"/>
                    </a:ext>
                  </a:extLst>
                </a:gridCol>
                <a:gridCol w="5174594">
                  <a:extLst>
                    <a:ext uri="{9D8B030D-6E8A-4147-A177-3AD203B41FA5}">
                      <a16:colId xmlns:a16="http://schemas.microsoft.com/office/drawing/2014/main" xmlns="" val="2963046758"/>
                    </a:ext>
                  </a:extLst>
                </a:gridCol>
                <a:gridCol w="866948">
                  <a:extLst>
                    <a:ext uri="{9D8B030D-6E8A-4147-A177-3AD203B41FA5}">
                      <a16:colId xmlns:a16="http://schemas.microsoft.com/office/drawing/2014/main" xmlns="" val="2404702763"/>
                    </a:ext>
                  </a:extLst>
                </a:gridCol>
              </a:tblGrid>
              <a:tr h="540184">
                <a:tc>
                  <a:txBody>
                    <a:bodyPr/>
                    <a:lstStyle/>
                    <a:p>
                      <a:pPr algn="l" rtl="0" fontAlgn="b"/>
                      <a:r>
                        <a:rPr lang="en-US" sz="1700" b="1" u="none" strike="noStrike" dirty="0">
                          <a:effectLst/>
                        </a:rPr>
                        <a:t>Column Name</a:t>
                      </a:r>
                      <a:endParaRPr lang="en-US" sz="1700" b="1" i="0" u="none" strike="noStrike" dirty="0">
                        <a:solidFill>
                          <a:srgbClr val="000000"/>
                        </a:solidFill>
                        <a:effectLst/>
                        <a:latin typeface="Trebuchet MS" panose="020B0603020202020204" pitchFamily="34" charset="0"/>
                      </a:endParaRPr>
                    </a:p>
                  </a:txBody>
                  <a:tcPr marL="0" marR="0" marT="0" marB="0" anchor="b"/>
                </a:tc>
                <a:tc>
                  <a:txBody>
                    <a:bodyPr/>
                    <a:lstStyle/>
                    <a:p>
                      <a:pPr algn="l" rtl="0" fontAlgn="b"/>
                      <a:r>
                        <a:rPr lang="en-US" sz="1700" b="1" u="none" strike="noStrike" dirty="0">
                          <a:effectLst/>
                        </a:rPr>
                        <a:t>Column Description</a:t>
                      </a:r>
                      <a:endParaRPr lang="en-US" sz="1700" b="1" i="0" u="none" strike="noStrike" dirty="0">
                        <a:solidFill>
                          <a:srgbClr val="000000"/>
                        </a:solidFill>
                        <a:effectLst/>
                        <a:latin typeface="Trebuchet MS" panose="020B0603020202020204" pitchFamily="34" charset="0"/>
                      </a:endParaRPr>
                    </a:p>
                  </a:txBody>
                  <a:tcPr marL="0" marR="0" marT="0" marB="0" anchor="b"/>
                </a:tc>
                <a:tc>
                  <a:txBody>
                    <a:bodyPr/>
                    <a:lstStyle/>
                    <a:p>
                      <a:pPr algn="l" rtl="0" fontAlgn="b"/>
                      <a:r>
                        <a:rPr lang="en-US" sz="1700" b="1" u="none" strike="noStrike" dirty="0">
                          <a:effectLst/>
                        </a:rPr>
                        <a:t>Weight</a:t>
                      </a:r>
                      <a:endParaRPr lang="en-US" sz="1700" b="1" i="0" u="none" strike="noStrike" dirty="0">
                        <a:solidFill>
                          <a:srgbClr val="000000"/>
                        </a:solidFill>
                        <a:effectLst/>
                        <a:latin typeface="Trebuchet MS" panose="020B0603020202020204" pitchFamily="34" charset="0"/>
                      </a:endParaRPr>
                    </a:p>
                  </a:txBody>
                  <a:tcPr marL="0" marR="0" marT="0" marB="0" anchor="b"/>
                </a:tc>
                <a:extLst>
                  <a:ext uri="{0D108BD9-81ED-4DB2-BD59-A6C34878D82A}">
                    <a16:rowId xmlns:a16="http://schemas.microsoft.com/office/drawing/2014/main" xmlns="" val="214854341"/>
                  </a:ext>
                </a:extLst>
              </a:tr>
              <a:tr h="272396">
                <a:tc>
                  <a:txBody>
                    <a:bodyPr/>
                    <a:lstStyle/>
                    <a:p>
                      <a:pPr algn="l" rtl="0" fontAlgn="b"/>
                      <a:r>
                        <a:rPr lang="en-US" sz="1700" u="none" strike="noStrike">
                          <a:effectLst/>
                        </a:rPr>
                        <a:t>AMT_ANNUITY</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Loan annuity</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0.14</a:t>
                      </a:r>
                      <a:endParaRPr lang="en-US" sz="1700" b="0" i="0" u="none" strike="noStrike">
                        <a:solidFill>
                          <a:srgbClr val="000000"/>
                        </a:solidFill>
                        <a:effectLst/>
                        <a:latin typeface="Trebuchet MS" panose="020B0603020202020204" pitchFamily="34" charset="0"/>
                      </a:endParaRPr>
                    </a:p>
                  </a:txBody>
                  <a:tcPr marL="0" marR="0" marT="0" marB="0" anchor="b"/>
                </a:tc>
                <a:extLst>
                  <a:ext uri="{0D108BD9-81ED-4DB2-BD59-A6C34878D82A}">
                    <a16:rowId xmlns:a16="http://schemas.microsoft.com/office/drawing/2014/main" xmlns="" val="1473116331"/>
                  </a:ext>
                </a:extLst>
              </a:tr>
              <a:tr h="272396">
                <a:tc>
                  <a:txBody>
                    <a:bodyPr/>
                    <a:lstStyle/>
                    <a:p>
                      <a:pPr algn="l" rtl="0" fontAlgn="b"/>
                      <a:r>
                        <a:rPr lang="en-US" sz="1700" u="none" strike="noStrike">
                          <a:effectLst/>
                        </a:rPr>
                        <a:t>AMT_CREDIT</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Credit amount of the loan</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1.21</a:t>
                      </a:r>
                      <a:endParaRPr lang="en-US" sz="1700" b="0" i="0" u="none" strike="noStrike">
                        <a:solidFill>
                          <a:srgbClr val="000000"/>
                        </a:solidFill>
                        <a:effectLst/>
                        <a:latin typeface="Trebuchet MS" panose="020B0603020202020204" pitchFamily="34" charset="0"/>
                      </a:endParaRPr>
                    </a:p>
                  </a:txBody>
                  <a:tcPr marL="0" marR="0" marT="0" marB="0" anchor="b"/>
                </a:tc>
                <a:extLst>
                  <a:ext uri="{0D108BD9-81ED-4DB2-BD59-A6C34878D82A}">
                    <a16:rowId xmlns:a16="http://schemas.microsoft.com/office/drawing/2014/main" xmlns="" val="2694046347"/>
                  </a:ext>
                </a:extLst>
              </a:tr>
              <a:tr h="540184">
                <a:tc>
                  <a:txBody>
                    <a:bodyPr/>
                    <a:lstStyle/>
                    <a:p>
                      <a:pPr algn="l" rtl="0" fontAlgn="b"/>
                      <a:r>
                        <a:rPr lang="en-US" sz="1700" u="none" strike="noStrike">
                          <a:effectLst/>
                        </a:rPr>
                        <a:t>AMT_GOODS_PRICE</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For consumer loans it is the price of the goods for which the loan is given</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-1.41</a:t>
                      </a:r>
                      <a:endParaRPr lang="en-US" sz="1700" b="0" i="0" u="none" strike="noStrike">
                        <a:solidFill>
                          <a:srgbClr val="000000"/>
                        </a:solidFill>
                        <a:effectLst/>
                        <a:latin typeface="Trebuchet MS" panose="020B0603020202020204" pitchFamily="34" charset="0"/>
                      </a:endParaRPr>
                    </a:p>
                  </a:txBody>
                  <a:tcPr marL="0" marR="0" marT="0" marB="0" anchor="b"/>
                </a:tc>
                <a:extLst>
                  <a:ext uri="{0D108BD9-81ED-4DB2-BD59-A6C34878D82A}">
                    <a16:rowId xmlns:a16="http://schemas.microsoft.com/office/drawing/2014/main" xmlns="" val="735176549"/>
                  </a:ext>
                </a:extLst>
              </a:tr>
              <a:tr h="272396">
                <a:tc>
                  <a:txBody>
                    <a:bodyPr/>
                    <a:lstStyle/>
                    <a:p>
                      <a:pPr algn="l" rtl="0" fontAlgn="b"/>
                      <a:r>
                        <a:rPr lang="en-US" sz="1700" u="none" strike="noStrike">
                          <a:effectLst/>
                        </a:rPr>
                        <a:t>AMT_INCOME_TOTAL</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Income of the client</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-0.09</a:t>
                      </a:r>
                      <a:endParaRPr lang="en-US" sz="1700" b="0" i="0" u="none" strike="noStrike">
                        <a:solidFill>
                          <a:srgbClr val="000000"/>
                        </a:solidFill>
                        <a:effectLst/>
                        <a:latin typeface="Trebuchet MS" panose="020B0603020202020204" pitchFamily="34" charset="0"/>
                      </a:endParaRPr>
                    </a:p>
                  </a:txBody>
                  <a:tcPr marL="0" marR="0" marT="0" marB="0" anchor="b"/>
                </a:tc>
                <a:extLst>
                  <a:ext uri="{0D108BD9-81ED-4DB2-BD59-A6C34878D82A}">
                    <a16:rowId xmlns:a16="http://schemas.microsoft.com/office/drawing/2014/main" xmlns="" val="4172613969"/>
                  </a:ext>
                </a:extLst>
              </a:tr>
              <a:tr h="807974">
                <a:tc>
                  <a:txBody>
                    <a:bodyPr/>
                    <a:lstStyle/>
                    <a:p>
                      <a:pPr algn="l" rtl="0" fontAlgn="b"/>
                      <a:r>
                        <a:rPr lang="en-US" sz="1700" u="none" strike="noStrike">
                          <a:effectLst/>
                        </a:rPr>
                        <a:t>AMT_REQ_CREDIT_BUREAU_YEAR</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Number of enquiries to Credit Bureau about the client one day year (excluding last 3 months before application)</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0.09</a:t>
                      </a:r>
                      <a:endParaRPr lang="en-US" sz="1700" b="0" i="0" u="none" strike="noStrike">
                        <a:solidFill>
                          <a:srgbClr val="000000"/>
                        </a:solidFill>
                        <a:effectLst/>
                        <a:latin typeface="Trebuchet MS" panose="020B0603020202020204" pitchFamily="34" charset="0"/>
                      </a:endParaRPr>
                    </a:p>
                  </a:txBody>
                  <a:tcPr marL="0" marR="0" marT="0" marB="0" anchor="b"/>
                </a:tc>
                <a:extLst>
                  <a:ext uri="{0D108BD9-81ED-4DB2-BD59-A6C34878D82A}">
                    <a16:rowId xmlns:a16="http://schemas.microsoft.com/office/drawing/2014/main" xmlns="" val="2151548501"/>
                  </a:ext>
                </a:extLst>
              </a:tr>
              <a:tr h="540184">
                <a:tc>
                  <a:txBody>
                    <a:bodyPr/>
                    <a:lstStyle/>
                    <a:p>
                      <a:pPr algn="l" rtl="0" fontAlgn="b"/>
                      <a:r>
                        <a:rPr lang="en-US" sz="1700" u="none" strike="noStrike">
                          <a:effectLst/>
                        </a:rPr>
                        <a:t>DAYS_BIRTH</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Client's age in years at the time of application</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0.15</a:t>
                      </a:r>
                      <a:endParaRPr lang="en-US" sz="1700" b="0" i="0" u="none" strike="noStrike">
                        <a:solidFill>
                          <a:srgbClr val="000000"/>
                        </a:solidFill>
                        <a:effectLst/>
                        <a:latin typeface="Trebuchet MS" panose="020B0603020202020204" pitchFamily="34" charset="0"/>
                      </a:endParaRPr>
                    </a:p>
                  </a:txBody>
                  <a:tcPr marL="0" marR="0" marT="0" marB="0" anchor="b"/>
                </a:tc>
                <a:extLst>
                  <a:ext uri="{0D108BD9-81ED-4DB2-BD59-A6C34878D82A}">
                    <a16:rowId xmlns:a16="http://schemas.microsoft.com/office/drawing/2014/main" xmlns="" val="2163181630"/>
                  </a:ext>
                </a:extLst>
              </a:tr>
              <a:tr h="540184">
                <a:tc>
                  <a:txBody>
                    <a:bodyPr/>
                    <a:lstStyle/>
                    <a:p>
                      <a:pPr algn="l" rtl="0" fontAlgn="b"/>
                      <a:r>
                        <a:rPr lang="en-US" sz="1700" u="none" strike="noStrike">
                          <a:effectLst/>
                        </a:rPr>
                        <a:t>DAYS_EMPLOYED</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How many months before the application the person started current employment</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dirty="0">
                          <a:effectLst/>
                        </a:rPr>
                        <a:t>0.24</a:t>
                      </a:r>
                      <a:endParaRPr lang="en-US" sz="1700" b="0" i="0" u="none" strike="noStrike" dirty="0">
                        <a:solidFill>
                          <a:srgbClr val="000000"/>
                        </a:solidFill>
                        <a:effectLst/>
                        <a:latin typeface="Trebuchet MS" panose="020B0603020202020204" pitchFamily="34" charset="0"/>
                      </a:endParaRPr>
                    </a:p>
                  </a:txBody>
                  <a:tcPr marL="0" marR="0" marT="0" marB="0" anchor="b"/>
                </a:tc>
                <a:extLst>
                  <a:ext uri="{0D108BD9-81ED-4DB2-BD59-A6C34878D82A}">
                    <a16:rowId xmlns:a16="http://schemas.microsoft.com/office/drawing/2014/main" xmlns="" val="2333915900"/>
                  </a:ext>
                </a:extLst>
              </a:tr>
            </a:tbl>
          </a:graphicData>
        </a:graphic>
      </p:graphicFrame>
    </p:spTree>
    <p:extLst>
      <p:ext uri="{BB962C8B-B14F-4D97-AF65-F5344CB8AC3E}">
        <p14:creationId xmlns:p14="http://schemas.microsoft.com/office/powerpoint/2010/main" val="3679388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002F7D-E4BD-4EB3-8EC2-386CEA586CD1}"/>
              </a:ext>
            </a:extLst>
          </p:cNvPr>
          <p:cNvSpPr>
            <a:spLocks noGrp="1"/>
          </p:cNvSpPr>
          <p:nvPr>
            <p:ph type="title"/>
          </p:nvPr>
        </p:nvSpPr>
        <p:spPr>
          <a:xfrm>
            <a:off x="677334" y="609600"/>
            <a:ext cx="8596668" cy="578069"/>
          </a:xfrm>
        </p:spPr>
        <p:txBody>
          <a:bodyPr>
            <a:normAutofit/>
          </a:bodyPr>
          <a:lstStyle/>
          <a:p>
            <a:r>
              <a:rPr lang="en-US" sz="2800" dirty="0"/>
              <a:t>Model Selection</a:t>
            </a:r>
          </a:p>
        </p:txBody>
      </p:sp>
      <p:sp>
        <p:nvSpPr>
          <p:cNvPr id="4" name="TextBox 3">
            <a:extLst>
              <a:ext uri="{FF2B5EF4-FFF2-40B4-BE49-F238E27FC236}">
                <a16:creationId xmlns:a16="http://schemas.microsoft.com/office/drawing/2014/main" xmlns="" id="{1F4531EE-D7D6-49AA-9985-0151E3E5E297}"/>
              </a:ext>
            </a:extLst>
          </p:cNvPr>
          <p:cNvSpPr txBox="1"/>
          <p:nvPr/>
        </p:nvSpPr>
        <p:spPr>
          <a:xfrm>
            <a:off x="511129" y="3773858"/>
            <a:ext cx="5679687" cy="2308324"/>
          </a:xfrm>
          <a:prstGeom prst="rect">
            <a:avLst/>
          </a:prstGeom>
          <a:noFill/>
        </p:spPr>
        <p:txBody>
          <a:bodyPr wrap="square">
            <a:spAutoFit/>
          </a:bodyPr>
          <a:lstStyle/>
          <a:p>
            <a:r>
              <a:rPr lang="en-US" dirty="0"/>
              <a:t>Comparing our chosen model to the </a:t>
            </a:r>
            <a:r>
              <a:rPr lang="en-US" b="1" dirty="0"/>
              <a:t>baseline</a:t>
            </a:r>
            <a:r>
              <a:rPr lang="en-US" dirty="0"/>
              <a:t> (</a:t>
            </a:r>
            <a:r>
              <a:rPr lang="en-US" b="1" dirty="0"/>
              <a:t>marking all applicants as not default</a:t>
            </a:r>
            <a:r>
              <a:rPr lang="en-US" dirty="0"/>
              <a:t>):</a:t>
            </a:r>
          </a:p>
          <a:p>
            <a:endParaRPr lang="en-US" dirty="0"/>
          </a:p>
          <a:p>
            <a:r>
              <a:rPr lang="en-US" dirty="0"/>
              <a:t>Baseline Accuracy Score : 0.9159</a:t>
            </a:r>
          </a:p>
          <a:p>
            <a:r>
              <a:rPr lang="en-US" dirty="0"/>
              <a:t>Our Best Accuracy Score : 0.91527</a:t>
            </a:r>
          </a:p>
          <a:p>
            <a:r>
              <a:rPr lang="en-US" dirty="0"/>
              <a:t>Baseline Recall Score : 0.0</a:t>
            </a:r>
          </a:p>
          <a:p>
            <a:r>
              <a:rPr lang="en-US" dirty="0"/>
              <a:t>Model Recall Score : 0.658</a:t>
            </a:r>
          </a:p>
          <a:p>
            <a:endParaRPr lang="en-US" dirty="0"/>
          </a:p>
        </p:txBody>
      </p:sp>
      <p:sp>
        <p:nvSpPr>
          <p:cNvPr id="5" name="TextBox 4">
            <a:extLst>
              <a:ext uri="{FF2B5EF4-FFF2-40B4-BE49-F238E27FC236}">
                <a16:creationId xmlns:a16="http://schemas.microsoft.com/office/drawing/2014/main" xmlns="" id="{ECDD49AE-DFF8-42F3-8409-744738DDB38D}"/>
              </a:ext>
            </a:extLst>
          </p:cNvPr>
          <p:cNvSpPr txBox="1"/>
          <p:nvPr/>
        </p:nvSpPr>
        <p:spPr>
          <a:xfrm>
            <a:off x="511129" y="1267577"/>
            <a:ext cx="10163729" cy="2694071"/>
          </a:xfrm>
          <a:prstGeom prst="rect">
            <a:avLst/>
          </a:prstGeom>
          <a:noFill/>
        </p:spPr>
        <p:txBody>
          <a:bodyPr wrap="square" rtlCol="0">
            <a:spAutoFit/>
          </a:bodyPr>
          <a:lstStyle/>
          <a:p>
            <a:r>
              <a:rPr lang="en-US" dirty="0"/>
              <a:t>With our project:</a:t>
            </a:r>
          </a:p>
          <a:p>
            <a:pPr marL="742950" lvl="1" indent="-285750">
              <a:lnSpc>
                <a:spcPct val="90000"/>
              </a:lnSpc>
              <a:spcBef>
                <a:spcPts val="1000"/>
              </a:spcBef>
              <a:buClr>
                <a:schemeClr val="accent1"/>
              </a:buClr>
              <a:buSzPct val="80000"/>
              <a:buFont typeface="Wingdings" panose="05000000000000000000" pitchFamily="2" charset="2"/>
              <a:buChar char="Ø"/>
            </a:pPr>
            <a:r>
              <a:rPr lang="en-US" dirty="0">
                <a:solidFill>
                  <a:schemeClr val="tx1">
                    <a:lumMod val="75000"/>
                    <a:lumOff val="25000"/>
                  </a:schemeClr>
                </a:solidFill>
              </a:rPr>
              <a:t>A false positive will mean that the firm will lose the business of a potential 'good' client.</a:t>
            </a:r>
          </a:p>
          <a:p>
            <a:pPr marL="742950" lvl="1" indent="-285750">
              <a:lnSpc>
                <a:spcPct val="90000"/>
              </a:lnSpc>
              <a:spcBef>
                <a:spcPts val="1000"/>
              </a:spcBef>
              <a:buClr>
                <a:schemeClr val="accent1"/>
              </a:buClr>
              <a:buSzPct val="80000"/>
              <a:buFont typeface="Wingdings" panose="05000000000000000000" pitchFamily="2" charset="2"/>
              <a:buChar char="Ø"/>
            </a:pPr>
            <a:r>
              <a:rPr lang="en-US" dirty="0">
                <a:solidFill>
                  <a:schemeClr val="tx1">
                    <a:lumMod val="75000"/>
                    <a:lumOff val="25000"/>
                  </a:schemeClr>
                </a:solidFill>
              </a:rPr>
              <a:t>A false negative will result in the firm losing money due to loaning to a defaulter client.</a:t>
            </a:r>
          </a:p>
          <a:p>
            <a:endParaRPr lang="en-US" dirty="0"/>
          </a:p>
          <a:p>
            <a:r>
              <a:rPr lang="en-US" dirty="0"/>
              <a:t>From the above we believe that a false negative will have a higher impact to model performance. We have compared the below models and come up with Logistic Regression model as it will give us the best recall for defaulters in test data. KNN also has the same recall, but it has a higher false positive rate than Logistic Regression.</a:t>
            </a:r>
          </a:p>
          <a:p>
            <a:endParaRPr lang="en-US" sz="1200" dirty="0"/>
          </a:p>
        </p:txBody>
      </p:sp>
      <p:sp>
        <p:nvSpPr>
          <p:cNvPr id="6" name="TextBox 5">
            <a:extLst>
              <a:ext uri="{FF2B5EF4-FFF2-40B4-BE49-F238E27FC236}">
                <a16:creationId xmlns:a16="http://schemas.microsoft.com/office/drawing/2014/main" xmlns="" id="{12D8388F-D8A2-40ED-B041-8EB613D6E639}"/>
              </a:ext>
            </a:extLst>
          </p:cNvPr>
          <p:cNvSpPr txBox="1"/>
          <p:nvPr/>
        </p:nvSpPr>
        <p:spPr>
          <a:xfrm>
            <a:off x="867905" y="4986580"/>
            <a:ext cx="184731" cy="369332"/>
          </a:xfrm>
          <a:prstGeom prst="rect">
            <a:avLst/>
          </a:prstGeom>
          <a:noFill/>
        </p:spPr>
        <p:txBody>
          <a:bodyPr wrap="none" rtlCol="0">
            <a:spAutoFit/>
          </a:bodyPr>
          <a:lstStyle/>
          <a:p>
            <a:endParaRPr lang="en-US" dirty="0"/>
          </a:p>
        </p:txBody>
      </p:sp>
      <p:graphicFrame>
        <p:nvGraphicFramePr>
          <p:cNvPr id="8" name="Table 7">
            <a:extLst>
              <a:ext uri="{FF2B5EF4-FFF2-40B4-BE49-F238E27FC236}">
                <a16:creationId xmlns:a16="http://schemas.microsoft.com/office/drawing/2014/main" xmlns="" id="{DAC264B7-3150-46CC-B25E-7D5E813B2107}"/>
              </a:ext>
            </a:extLst>
          </p:cNvPr>
          <p:cNvGraphicFramePr>
            <a:graphicFrameLocks noGrp="1"/>
          </p:cNvGraphicFramePr>
          <p:nvPr>
            <p:extLst>
              <p:ext uri="{D42A27DB-BD31-4B8C-83A1-F6EECF244321}">
                <p14:modId xmlns:p14="http://schemas.microsoft.com/office/powerpoint/2010/main" val="353920061"/>
              </p:ext>
            </p:extLst>
          </p:nvPr>
        </p:nvGraphicFramePr>
        <p:xfrm>
          <a:off x="5457910" y="3721328"/>
          <a:ext cx="5151208" cy="2271411"/>
        </p:xfrm>
        <a:graphic>
          <a:graphicData uri="http://schemas.openxmlformats.org/drawingml/2006/table">
            <a:tbl>
              <a:tblPr>
                <a:tableStyleId>{69CF1AB2-1976-4502-BF36-3FF5EA218861}</a:tableStyleId>
              </a:tblPr>
              <a:tblGrid>
                <a:gridCol w="1914440">
                  <a:extLst>
                    <a:ext uri="{9D8B030D-6E8A-4147-A177-3AD203B41FA5}">
                      <a16:colId xmlns:a16="http://schemas.microsoft.com/office/drawing/2014/main" xmlns="" val="3587727809"/>
                    </a:ext>
                  </a:extLst>
                </a:gridCol>
                <a:gridCol w="1361209">
                  <a:extLst>
                    <a:ext uri="{9D8B030D-6E8A-4147-A177-3AD203B41FA5}">
                      <a16:colId xmlns:a16="http://schemas.microsoft.com/office/drawing/2014/main" xmlns="" val="588989717"/>
                    </a:ext>
                  </a:extLst>
                </a:gridCol>
                <a:gridCol w="733335">
                  <a:extLst>
                    <a:ext uri="{9D8B030D-6E8A-4147-A177-3AD203B41FA5}">
                      <a16:colId xmlns:a16="http://schemas.microsoft.com/office/drawing/2014/main" xmlns="" val="3710802802"/>
                    </a:ext>
                  </a:extLst>
                </a:gridCol>
                <a:gridCol w="1142224">
                  <a:extLst>
                    <a:ext uri="{9D8B030D-6E8A-4147-A177-3AD203B41FA5}">
                      <a16:colId xmlns:a16="http://schemas.microsoft.com/office/drawing/2014/main" xmlns="" val="3161232220"/>
                    </a:ext>
                  </a:extLst>
                </a:gridCol>
              </a:tblGrid>
              <a:tr h="478054">
                <a:tc>
                  <a:txBody>
                    <a:bodyPr/>
                    <a:lstStyle/>
                    <a:p>
                      <a:pPr algn="l" fontAlgn="b"/>
                      <a:r>
                        <a:rPr lang="en-US" sz="1800" b="1" u="none" strike="noStrike" dirty="0">
                          <a:effectLst/>
                          <a:latin typeface="+mn-lt"/>
                        </a:rPr>
                        <a:t>Name</a:t>
                      </a:r>
                      <a:endParaRPr lang="en-US" sz="1800" b="1" i="0" u="none" strike="noStrike" dirty="0">
                        <a:solidFill>
                          <a:srgbClr val="FFFFFF"/>
                        </a:solidFill>
                        <a:effectLst/>
                        <a:latin typeface="+mn-lt"/>
                      </a:endParaRPr>
                    </a:p>
                  </a:txBody>
                  <a:tcPr marL="4763" marR="4763" marT="4763" marB="0" anchor="ctr"/>
                </a:tc>
                <a:tc>
                  <a:txBody>
                    <a:bodyPr/>
                    <a:lstStyle/>
                    <a:p>
                      <a:pPr algn="l" fontAlgn="b"/>
                      <a:r>
                        <a:rPr lang="en-US" sz="1800" b="1" u="none" strike="noStrike" dirty="0">
                          <a:effectLst/>
                          <a:latin typeface="+mn-lt"/>
                        </a:rPr>
                        <a:t>Accuracy</a:t>
                      </a:r>
                      <a:endParaRPr lang="en-US" sz="1800" b="1" i="0" u="none" strike="noStrike" dirty="0">
                        <a:solidFill>
                          <a:srgbClr val="FFFFFF"/>
                        </a:solidFill>
                        <a:effectLst/>
                        <a:latin typeface="+mn-lt"/>
                      </a:endParaRPr>
                    </a:p>
                  </a:txBody>
                  <a:tcPr marL="4763" marR="4763" marT="4763" marB="0" anchor="ctr"/>
                </a:tc>
                <a:tc>
                  <a:txBody>
                    <a:bodyPr/>
                    <a:lstStyle/>
                    <a:p>
                      <a:pPr algn="l" fontAlgn="b"/>
                      <a:r>
                        <a:rPr lang="en-US" sz="1800" b="1" u="none" strike="noStrike" dirty="0">
                          <a:effectLst/>
                          <a:latin typeface="+mn-lt"/>
                        </a:rPr>
                        <a:t>Recall</a:t>
                      </a:r>
                      <a:endParaRPr lang="en-US" sz="1800" b="1" i="0" u="none" strike="noStrike" dirty="0">
                        <a:solidFill>
                          <a:srgbClr val="FFFFFF"/>
                        </a:solidFill>
                        <a:effectLst/>
                        <a:latin typeface="+mn-lt"/>
                      </a:endParaRPr>
                    </a:p>
                  </a:txBody>
                  <a:tcPr marL="4763" marR="4763" marT="4763" marB="0" anchor="ctr"/>
                </a:tc>
                <a:tc>
                  <a:txBody>
                    <a:bodyPr/>
                    <a:lstStyle/>
                    <a:p>
                      <a:pPr algn="l" fontAlgn="ctr"/>
                      <a:r>
                        <a:rPr lang="en-US" sz="1800" b="1" i="0" u="none" strike="noStrike" dirty="0">
                          <a:solidFill>
                            <a:srgbClr val="000000"/>
                          </a:solidFill>
                          <a:effectLst/>
                          <a:latin typeface="+mn-lt"/>
                        </a:rPr>
                        <a:t>precision</a:t>
                      </a:r>
                    </a:p>
                  </a:txBody>
                  <a:tcPr marL="0" marR="0" marT="0" marB="0" anchor="ctr"/>
                </a:tc>
                <a:extLst>
                  <a:ext uri="{0D108BD9-81ED-4DB2-BD59-A6C34878D82A}">
                    <a16:rowId xmlns:a16="http://schemas.microsoft.com/office/drawing/2014/main" xmlns="" val="491505750"/>
                  </a:ext>
                </a:extLst>
              </a:tr>
              <a:tr h="478054">
                <a:tc>
                  <a:txBody>
                    <a:bodyPr/>
                    <a:lstStyle/>
                    <a:p>
                      <a:pPr algn="l" fontAlgn="b"/>
                      <a:r>
                        <a:rPr lang="en-US" sz="1800" u="none" strike="noStrike" dirty="0">
                          <a:effectLst/>
                          <a:latin typeface="+mn-lt"/>
                        </a:rPr>
                        <a:t>Decision Tree</a:t>
                      </a:r>
                      <a:endParaRPr lang="en-US" sz="1800" b="0" i="0" u="none" strike="noStrike" dirty="0">
                        <a:solidFill>
                          <a:srgbClr val="000000"/>
                        </a:solidFill>
                        <a:effectLst/>
                        <a:latin typeface="+mn-lt"/>
                      </a:endParaRPr>
                    </a:p>
                  </a:txBody>
                  <a:tcPr marL="4763" marR="4763" marT="4763" marB="0" anchor="b"/>
                </a:tc>
                <a:tc>
                  <a:txBody>
                    <a:bodyPr/>
                    <a:lstStyle/>
                    <a:p>
                      <a:pPr algn="r" fontAlgn="b"/>
                      <a:r>
                        <a:rPr lang="en-US" sz="1800" u="none" strike="noStrike">
                          <a:effectLst/>
                          <a:latin typeface="+mn-lt"/>
                        </a:rPr>
                        <a:t>60.6%</a:t>
                      </a:r>
                      <a:endParaRPr lang="en-US" sz="1800" b="0" i="0" u="none" strike="noStrike">
                        <a:solidFill>
                          <a:srgbClr val="000000"/>
                        </a:solidFill>
                        <a:effectLst/>
                        <a:latin typeface="+mn-lt"/>
                      </a:endParaRPr>
                    </a:p>
                  </a:txBody>
                  <a:tcPr marL="4763" marR="4763" marT="4763" marB="0" anchor="b"/>
                </a:tc>
                <a:tc>
                  <a:txBody>
                    <a:bodyPr/>
                    <a:lstStyle/>
                    <a:p>
                      <a:pPr algn="r" fontAlgn="b"/>
                      <a:r>
                        <a:rPr lang="en-US" sz="1800" u="none" strike="noStrike" dirty="0">
                          <a:effectLst/>
                          <a:latin typeface="+mn-lt"/>
                        </a:rPr>
                        <a:t>57.9%</a:t>
                      </a:r>
                      <a:endParaRPr lang="en-US" sz="1800" b="0" i="0" u="none" strike="noStrike" dirty="0">
                        <a:solidFill>
                          <a:srgbClr val="000000"/>
                        </a:solidFill>
                        <a:effectLst/>
                        <a:latin typeface="+mn-lt"/>
                      </a:endParaRPr>
                    </a:p>
                  </a:txBody>
                  <a:tcPr marL="4763" marR="4763" marT="4763" marB="0" anchor="b"/>
                </a:tc>
                <a:tc>
                  <a:txBody>
                    <a:bodyPr/>
                    <a:lstStyle/>
                    <a:p>
                      <a:pPr algn="r" fontAlgn="ctr"/>
                      <a:r>
                        <a:rPr lang="en-US" sz="1800" b="0" i="0" u="none" strike="noStrike" dirty="0">
                          <a:solidFill>
                            <a:srgbClr val="000000"/>
                          </a:solidFill>
                          <a:effectLst/>
                          <a:latin typeface="+mn-lt"/>
                        </a:rPr>
                        <a:t>52.5%</a:t>
                      </a:r>
                    </a:p>
                  </a:txBody>
                  <a:tcPr marL="0" marR="0" marT="0" marB="0" anchor="ctr"/>
                </a:tc>
                <a:extLst>
                  <a:ext uri="{0D108BD9-81ED-4DB2-BD59-A6C34878D82A}">
                    <a16:rowId xmlns:a16="http://schemas.microsoft.com/office/drawing/2014/main" xmlns="" val="196718133"/>
                  </a:ext>
                </a:extLst>
              </a:tr>
              <a:tr h="478054">
                <a:tc>
                  <a:txBody>
                    <a:bodyPr/>
                    <a:lstStyle/>
                    <a:p>
                      <a:pPr algn="l" fontAlgn="b"/>
                      <a:r>
                        <a:rPr lang="en-US" sz="1800" u="none" strike="noStrike" dirty="0">
                          <a:effectLst/>
                          <a:latin typeface="+mn-lt"/>
                        </a:rPr>
                        <a:t>Random Forest</a:t>
                      </a:r>
                      <a:endParaRPr lang="en-US" sz="1800" b="0" i="0" u="none" strike="noStrike" dirty="0">
                        <a:solidFill>
                          <a:srgbClr val="000000"/>
                        </a:solidFill>
                        <a:effectLst/>
                        <a:latin typeface="+mn-lt"/>
                      </a:endParaRPr>
                    </a:p>
                  </a:txBody>
                  <a:tcPr marL="4763" marR="4763" marT="4763" marB="0" anchor="b"/>
                </a:tc>
                <a:tc>
                  <a:txBody>
                    <a:bodyPr/>
                    <a:lstStyle/>
                    <a:p>
                      <a:pPr algn="r" fontAlgn="b"/>
                      <a:r>
                        <a:rPr lang="en-US" sz="1800" u="none" strike="noStrike" dirty="0">
                          <a:effectLst/>
                          <a:latin typeface="+mn-lt"/>
                        </a:rPr>
                        <a:t>91.4%</a:t>
                      </a:r>
                      <a:endParaRPr lang="en-US" sz="1800" b="0" i="0" u="none" strike="noStrike" dirty="0">
                        <a:solidFill>
                          <a:srgbClr val="000000"/>
                        </a:solidFill>
                        <a:effectLst/>
                        <a:latin typeface="+mn-lt"/>
                      </a:endParaRPr>
                    </a:p>
                  </a:txBody>
                  <a:tcPr marL="4763" marR="4763" marT="4763" marB="0" anchor="b"/>
                </a:tc>
                <a:tc>
                  <a:txBody>
                    <a:bodyPr/>
                    <a:lstStyle/>
                    <a:p>
                      <a:pPr algn="r" fontAlgn="b"/>
                      <a:r>
                        <a:rPr lang="en-US" sz="1800" u="none" strike="noStrike" dirty="0">
                          <a:effectLst/>
                          <a:latin typeface="+mn-lt"/>
                        </a:rPr>
                        <a:t>0.7%</a:t>
                      </a:r>
                      <a:endParaRPr lang="en-US" sz="1800" b="0" i="0" u="none" strike="noStrike" dirty="0">
                        <a:solidFill>
                          <a:srgbClr val="000000"/>
                        </a:solidFill>
                        <a:effectLst/>
                        <a:latin typeface="+mn-lt"/>
                      </a:endParaRPr>
                    </a:p>
                  </a:txBody>
                  <a:tcPr marL="4763" marR="4763" marT="4763" marB="0" anchor="b"/>
                </a:tc>
                <a:tc>
                  <a:txBody>
                    <a:bodyPr/>
                    <a:lstStyle/>
                    <a:p>
                      <a:pPr algn="r" fontAlgn="ctr"/>
                      <a:r>
                        <a:rPr lang="en-US" sz="1800" b="0" i="0" u="none" strike="noStrike">
                          <a:solidFill>
                            <a:srgbClr val="000000"/>
                          </a:solidFill>
                          <a:effectLst/>
                          <a:latin typeface="+mn-lt"/>
                        </a:rPr>
                        <a:t>91.2%</a:t>
                      </a:r>
                    </a:p>
                  </a:txBody>
                  <a:tcPr marL="0" marR="0" marT="0" marB="0" anchor="ctr"/>
                </a:tc>
                <a:extLst>
                  <a:ext uri="{0D108BD9-81ED-4DB2-BD59-A6C34878D82A}">
                    <a16:rowId xmlns:a16="http://schemas.microsoft.com/office/drawing/2014/main" xmlns="" val="920290734"/>
                  </a:ext>
                </a:extLst>
              </a:tr>
              <a:tr h="241084">
                <a:tc>
                  <a:txBody>
                    <a:bodyPr/>
                    <a:lstStyle/>
                    <a:p>
                      <a:pPr algn="l" fontAlgn="b"/>
                      <a:r>
                        <a:rPr lang="en-US" sz="1800" b="1" u="none" strike="noStrike" dirty="0">
                          <a:effectLst/>
                          <a:latin typeface="+mn-lt"/>
                        </a:rPr>
                        <a:t>Logistic</a:t>
                      </a:r>
                      <a:endParaRPr lang="en-US" sz="1800" b="1" i="0" u="none" strike="noStrike" dirty="0">
                        <a:solidFill>
                          <a:srgbClr val="000000"/>
                        </a:solidFill>
                        <a:effectLst/>
                        <a:latin typeface="+mn-lt"/>
                      </a:endParaRPr>
                    </a:p>
                  </a:txBody>
                  <a:tcPr marL="4763" marR="4763" marT="4763" marB="0" anchor="b"/>
                </a:tc>
                <a:tc>
                  <a:txBody>
                    <a:bodyPr/>
                    <a:lstStyle/>
                    <a:p>
                      <a:pPr algn="r" fontAlgn="b"/>
                      <a:r>
                        <a:rPr lang="en-US" sz="1800" b="1" u="none" strike="noStrike" dirty="0">
                          <a:effectLst/>
                          <a:latin typeface="+mn-lt"/>
                        </a:rPr>
                        <a:t>56.3%</a:t>
                      </a:r>
                      <a:endParaRPr lang="en-US" sz="1800" b="1" i="0" u="none" strike="noStrike" dirty="0">
                        <a:solidFill>
                          <a:srgbClr val="000000"/>
                        </a:solidFill>
                        <a:effectLst/>
                        <a:latin typeface="+mn-lt"/>
                      </a:endParaRPr>
                    </a:p>
                  </a:txBody>
                  <a:tcPr marL="4763" marR="4763" marT="4763" marB="0" anchor="b"/>
                </a:tc>
                <a:tc>
                  <a:txBody>
                    <a:bodyPr/>
                    <a:lstStyle/>
                    <a:p>
                      <a:pPr algn="r" fontAlgn="b"/>
                      <a:r>
                        <a:rPr lang="en-US" sz="1800" b="1" u="none" strike="noStrike" dirty="0">
                          <a:effectLst/>
                          <a:latin typeface="+mn-lt"/>
                        </a:rPr>
                        <a:t>65.8%</a:t>
                      </a:r>
                      <a:endParaRPr lang="en-US" sz="1800" b="1" i="0" u="none" strike="noStrike" dirty="0">
                        <a:solidFill>
                          <a:srgbClr val="000000"/>
                        </a:solidFill>
                        <a:effectLst/>
                        <a:latin typeface="+mn-lt"/>
                      </a:endParaRPr>
                    </a:p>
                  </a:txBody>
                  <a:tcPr marL="4763" marR="4763" marT="4763" marB="0" anchor="b"/>
                </a:tc>
                <a:tc>
                  <a:txBody>
                    <a:bodyPr/>
                    <a:lstStyle/>
                    <a:p>
                      <a:pPr algn="r" fontAlgn="ctr"/>
                      <a:r>
                        <a:rPr lang="en-US" sz="1800" b="1" i="0" u="none" strike="noStrike" dirty="0">
                          <a:solidFill>
                            <a:srgbClr val="000000"/>
                          </a:solidFill>
                          <a:effectLst/>
                          <a:latin typeface="+mn-lt"/>
                        </a:rPr>
                        <a:t>53.5%</a:t>
                      </a:r>
                    </a:p>
                  </a:txBody>
                  <a:tcPr marL="0" marR="0" marT="0" marB="0" anchor="ctr"/>
                </a:tc>
                <a:extLst>
                  <a:ext uri="{0D108BD9-81ED-4DB2-BD59-A6C34878D82A}">
                    <a16:rowId xmlns:a16="http://schemas.microsoft.com/office/drawing/2014/main" xmlns="" val="2359256683"/>
                  </a:ext>
                </a:extLst>
              </a:tr>
              <a:tr h="241084">
                <a:tc>
                  <a:txBody>
                    <a:bodyPr/>
                    <a:lstStyle/>
                    <a:p>
                      <a:pPr algn="l" fontAlgn="b"/>
                      <a:r>
                        <a:rPr lang="en-US" sz="1800" u="none" strike="noStrike">
                          <a:effectLst/>
                          <a:latin typeface="+mn-lt"/>
                        </a:rPr>
                        <a:t>KNN</a:t>
                      </a:r>
                      <a:endParaRPr lang="en-US" sz="1800" b="0" i="0" u="none" strike="noStrike">
                        <a:solidFill>
                          <a:srgbClr val="000000"/>
                        </a:solidFill>
                        <a:effectLst/>
                        <a:latin typeface="+mn-lt"/>
                      </a:endParaRPr>
                    </a:p>
                  </a:txBody>
                  <a:tcPr marL="4763" marR="4763" marT="4763" marB="0" anchor="b"/>
                </a:tc>
                <a:tc>
                  <a:txBody>
                    <a:bodyPr/>
                    <a:lstStyle/>
                    <a:p>
                      <a:pPr algn="r" fontAlgn="b"/>
                      <a:r>
                        <a:rPr lang="en-US" sz="1800" u="none" strike="noStrike" dirty="0">
                          <a:effectLst/>
                          <a:latin typeface="+mn-lt"/>
                        </a:rPr>
                        <a:t>84.8%</a:t>
                      </a:r>
                      <a:endParaRPr lang="en-US" sz="1800" b="0" i="0" u="none" strike="noStrike" dirty="0">
                        <a:solidFill>
                          <a:srgbClr val="000000"/>
                        </a:solidFill>
                        <a:effectLst/>
                        <a:latin typeface="+mn-lt"/>
                      </a:endParaRPr>
                    </a:p>
                  </a:txBody>
                  <a:tcPr marL="4763" marR="4763" marT="4763" marB="0" anchor="b"/>
                </a:tc>
                <a:tc>
                  <a:txBody>
                    <a:bodyPr/>
                    <a:lstStyle/>
                    <a:p>
                      <a:pPr algn="r" fontAlgn="b"/>
                      <a:r>
                        <a:rPr lang="en-US" sz="1800" u="none" strike="noStrike" dirty="0">
                          <a:effectLst/>
                          <a:latin typeface="+mn-lt"/>
                        </a:rPr>
                        <a:t>10.8%</a:t>
                      </a:r>
                      <a:endParaRPr lang="en-US" sz="1800" b="0" i="0" u="none" strike="noStrike" dirty="0">
                        <a:solidFill>
                          <a:srgbClr val="000000"/>
                        </a:solidFill>
                        <a:effectLst/>
                        <a:latin typeface="+mn-lt"/>
                      </a:endParaRPr>
                    </a:p>
                  </a:txBody>
                  <a:tcPr marL="4763" marR="4763" marT="4763" marB="0" anchor="b"/>
                </a:tc>
                <a:tc>
                  <a:txBody>
                    <a:bodyPr/>
                    <a:lstStyle/>
                    <a:p>
                      <a:pPr algn="r" fontAlgn="ctr"/>
                      <a:r>
                        <a:rPr lang="en-US" sz="1800" b="0" i="0" u="none" strike="noStrike">
                          <a:solidFill>
                            <a:srgbClr val="000000"/>
                          </a:solidFill>
                          <a:effectLst/>
                          <a:latin typeface="+mn-lt"/>
                        </a:rPr>
                        <a:t>85.1%</a:t>
                      </a:r>
                    </a:p>
                  </a:txBody>
                  <a:tcPr marL="0" marR="0" marT="0" marB="0" anchor="ctr"/>
                </a:tc>
                <a:extLst>
                  <a:ext uri="{0D108BD9-81ED-4DB2-BD59-A6C34878D82A}">
                    <a16:rowId xmlns:a16="http://schemas.microsoft.com/office/drawing/2014/main" xmlns="" val="3750594152"/>
                  </a:ext>
                </a:extLst>
              </a:tr>
              <a:tr h="241084">
                <a:tc>
                  <a:txBody>
                    <a:bodyPr/>
                    <a:lstStyle/>
                    <a:p>
                      <a:pPr algn="l" fontAlgn="b"/>
                      <a:r>
                        <a:rPr lang="en-US" sz="1800" u="none" strike="noStrike" dirty="0" err="1">
                          <a:effectLst/>
                          <a:latin typeface="+mn-lt"/>
                        </a:rPr>
                        <a:t>XGBoost</a:t>
                      </a:r>
                      <a:endParaRPr lang="en-US" sz="1800" b="0" i="0" u="none" strike="noStrike" dirty="0">
                        <a:solidFill>
                          <a:srgbClr val="000000"/>
                        </a:solidFill>
                        <a:effectLst/>
                        <a:latin typeface="+mn-lt"/>
                      </a:endParaRPr>
                    </a:p>
                  </a:txBody>
                  <a:tcPr marL="4763" marR="4763" marT="4763" marB="0" anchor="b"/>
                </a:tc>
                <a:tc>
                  <a:txBody>
                    <a:bodyPr/>
                    <a:lstStyle/>
                    <a:p>
                      <a:pPr algn="r" fontAlgn="b"/>
                      <a:r>
                        <a:rPr lang="en-US" sz="1800" u="none" strike="noStrike" dirty="0">
                          <a:effectLst/>
                          <a:latin typeface="+mn-lt"/>
                        </a:rPr>
                        <a:t>89.5%</a:t>
                      </a:r>
                      <a:endParaRPr lang="en-US" sz="1800" b="0" i="0" u="none" strike="noStrike" dirty="0">
                        <a:solidFill>
                          <a:srgbClr val="000000"/>
                        </a:solidFill>
                        <a:effectLst/>
                        <a:latin typeface="+mn-lt"/>
                      </a:endParaRPr>
                    </a:p>
                  </a:txBody>
                  <a:tcPr marL="4763" marR="4763" marT="4763" marB="0" anchor="b"/>
                </a:tc>
                <a:tc>
                  <a:txBody>
                    <a:bodyPr/>
                    <a:lstStyle/>
                    <a:p>
                      <a:pPr algn="r" fontAlgn="b"/>
                      <a:r>
                        <a:rPr lang="en-US" sz="1800" u="none" strike="noStrike" dirty="0">
                          <a:effectLst/>
                          <a:latin typeface="+mn-lt"/>
                        </a:rPr>
                        <a:t>7.1%</a:t>
                      </a:r>
                      <a:endParaRPr lang="en-US" sz="1800" b="0" i="0" u="none" strike="noStrike" dirty="0">
                        <a:solidFill>
                          <a:srgbClr val="000000"/>
                        </a:solidFill>
                        <a:effectLst/>
                        <a:latin typeface="+mn-lt"/>
                      </a:endParaRPr>
                    </a:p>
                  </a:txBody>
                  <a:tcPr marL="4763" marR="4763" marT="4763" marB="0" anchor="b"/>
                </a:tc>
                <a:tc>
                  <a:txBody>
                    <a:bodyPr/>
                    <a:lstStyle/>
                    <a:p>
                      <a:pPr algn="r" fontAlgn="ctr"/>
                      <a:r>
                        <a:rPr lang="en-US" sz="1800" b="0" i="0" u="none" strike="noStrike" dirty="0">
                          <a:solidFill>
                            <a:srgbClr val="000000"/>
                          </a:solidFill>
                          <a:effectLst/>
                          <a:latin typeface="+mn-lt"/>
                        </a:rPr>
                        <a:t>87.4%</a:t>
                      </a:r>
                    </a:p>
                  </a:txBody>
                  <a:tcPr marL="0" marR="0" marT="0" marB="0" anchor="ctr"/>
                </a:tc>
                <a:extLst>
                  <a:ext uri="{0D108BD9-81ED-4DB2-BD59-A6C34878D82A}">
                    <a16:rowId xmlns:a16="http://schemas.microsoft.com/office/drawing/2014/main" xmlns="" val="2914670552"/>
                  </a:ext>
                </a:extLst>
              </a:tr>
            </a:tbl>
          </a:graphicData>
        </a:graphic>
      </p:graphicFrame>
      <p:sp>
        <p:nvSpPr>
          <p:cNvPr id="7" name="TextBox 6">
            <a:extLst>
              <a:ext uri="{FF2B5EF4-FFF2-40B4-BE49-F238E27FC236}">
                <a16:creationId xmlns:a16="http://schemas.microsoft.com/office/drawing/2014/main" xmlns="" id="{74EAD92D-DC66-40CF-9F00-F4EB20D9760C}"/>
              </a:ext>
            </a:extLst>
          </p:cNvPr>
          <p:cNvSpPr txBox="1"/>
          <p:nvPr/>
        </p:nvSpPr>
        <p:spPr>
          <a:xfrm>
            <a:off x="511129" y="6068088"/>
            <a:ext cx="10657341" cy="646331"/>
          </a:xfrm>
          <a:prstGeom prst="rect">
            <a:avLst/>
          </a:prstGeom>
          <a:noFill/>
        </p:spPr>
        <p:txBody>
          <a:bodyPr wrap="none" rtlCol="0">
            <a:spAutoFit/>
          </a:bodyPr>
          <a:lstStyle/>
          <a:p>
            <a:r>
              <a:rPr lang="en-US" dirty="0"/>
              <a:t>As it can be seen our model gives considerably better Recall over the baseline for defaulter case.</a:t>
            </a:r>
          </a:p>
          <a:p>
            <a:endParaRPr lang="en-US" dirty="0"/>
          </a:p>
        </p:txBody>
      </p:sp>
    </p:spTree>
    <p:extLst>
      <p:ext uri="{BB962C8B-B14F-4D97-AF65-F5344CB8AC3E}">
        <p14:creationId xmlns:p14="http://schemas.microsoft.com/office/powerpoint/2010/main" val="1291606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9E382C-1E3A-42CA-A793-6B6768C94B07}"/>
              </a:ext>
            </a:extLst>
          </p:cNvPr>
          <p:cNvSpPr>
            <a:spLocks noGrp="1"/>
          </p:cNvSpPr>
          <p:nvPr>
            <p:ph type="title"/>
          </p:nvPr>
        </p:nvSpPr>
        <p:spPr/>
        <p:txBody>
          <a:bodyPr>
            <a:normAutofit/>
          </a:bodyPr>
          <a:lstStyle/>
          <a:p>
            <a:r>
              <a:rPr lang="en-US" sz="2800" dirty="0"/>
              <a:t>Hyper Parameter tuning</a:t>
            </a:r>
          </a:p>
        </p:txBody>
      </p:sp>
      <p:sp>
        <p:nvSpPr>
          <p:cNvPr id="3" name="Content Placeholder 2">
            <a:extLst>
              <a:ext uri="{FF2B5EF4-FFF2-40B4-BE49-F238E27FC236}">
                <a16:creationId xmlns:a16="http://schemas.microsoft.com/office/drawing/2014/main" xmlns="" id="{E573BCBB-8385-4D27-A521-39E3DF86BC69}"/>
              </a:ext>
            </a:extLst>
          </p:cNvPr>
          <p:cNvSpPr>
            <a:spLocks noGrp="1"/>
          </p:cNvSpPr>
          <p:nvPr>
            <p:ph idx="1"/>
          </p:nvPr>
        </p:nvSpPr>
        <p:spPr/>
        <p:txBody>
          <a:bodyPr/>
          <a:lstStyle/>
          <a:p>
            <a:pPr lvl="1">
              <a:buFont typeface="Wingdings" panose="05000000000000000000" pitchFamily="2" charset="2"/>
              <a:buChar char="Ø"/>
            </a:pPr>
            <a:r>
              <a:rPr lang="en-US" sz="1800" dirty="0"/>
              <a:t>We ran the various classifiers through different configurations</a:t>
            </a:r>
          </a:p>
          <a:p>
            <a:pPr lvl="1">
              <a:buFont typeface="Wingdings" panose="05000000000000000000" pitchFamily="2" charset="2"/>
              <a:buChar char="Ø"/>
            </a:pPr>
            <a:r>
              <a:rPr lang="en-US" sz="1800" dirty="0"/>
              <a:t>For Logistic Regression (Chosen solution), we tried:</a:t>
            </a:r>
          </a:p>
          <a:p>
            <a:pPr lvl="2">
              <a:buFont typeface="Wingdings" panose="05000000000000000000" pitchFamily="2" charset="2"/>
              <a:buChar char="Ø"/>
            </a:pPr>
            <a:r>
              <a:rPr lang="en-US" sz="1800" dirty="0"/>
              <a:t>Constant: [1.0, 0.5, 0.2, 1.5]</a:t>
            </a:r>
          </a:p>
          <a:p>
            <a:pPr lvl="2">
              <a:buFont typeface="Wingdings" panose="05000000000000000000" pitchFamily="2" charset="2"/>
              <a:buChar char="Ø"/>
            </a:pPr>
            <a:r>
              <a:rPr lang="en-US" sz="1800" dirty="0"/>
              <a:t>Penalty: [L2, none]</a:t>
            </a:r>
          </a:p>
          <a:p>
            <a:pPr lvl="2">
              <a:buFont typeface="Wingdings" panose="05000000000000000000" pitchFamily="2" charset="2"/>
              <a:buChar char="Ø"/>
            </a:pPr>
            <a:r>
              <a:rPr lang="en-US" sz="1800" dirty="0"/>
              <a:t>Solver: [newton-cg, </a:t>
            </a:r>
            <a:r>
              <a:rPr lang="en-US" sz="1800" dirty="0" err="1"/>
              <a:t>lbfgs</a:t>
            </a:r>
            <a:r>
              <a:rPr lang="en-US" sz="1800" dirty="0"/>
              <a:t>, </a:t>
            </a:r>
            <a:r>
              <a:rPr lang="en-US" sz="1800" dirty="0" err="1"/>
              <a:t>liblinear</a:t>
            </a:r>
            <a:r>
              <a:rPr lang="en-US" sz="1800" dirty="0"/>
              <a:t>, sag, saga]</a:t>
            </a:r>
          </a:p>
          <a:p>
            <a:pPr lvl="1">
              <a:buFont typeface="Wingdings" panose="05000000000000000000" pitchFamily="2" charset="2"/>
              <a:buChar char="Ø"/>
            </a:pPr>
            <a:r>
              <a:rPr lang="en-US" sz="1800" dirty="0"/>
              <a:t>With best results from:</a:t>
            </a:r>
          </a:p>
          <a:p>
            <a:pPr lvl="2">
              <a:buFont typeface="Wingdings" panose="05000000000000000000" pitchFamily="2" charset="2"/>
              <a:buChar char="Ø"/>
            </a:pPr>
            <a:r>
              <a:rPr lang="en-US" sz="1800" dirty="0"/>
              <a:t>Constant: 1.0</a:t>
            </a:r>
          </a:p>
          <a:p>
            <a:pPr lvl="2">
              <a:buFont typeface="Wingdings" panose="05000000000000000000" pitchFamily="2" charset="2"/>
              <a:buChar char="Ø"/>
            </a:pPr>
            <a:r>
              <a:rPr lang="en-US" sz="1800" dirty="0"/>
              <a:t>Penalty: none</a:t>
            </a:r>
          </a:p>
          <a:p>
            <a:pPr lvl="2">
              <a:buFont typeface="Wingdings" panose="05000000000000000000" pitchFamily="2" charset="2"/>
              <a:buChar char="Ø"/>
            </a:pPr>
            <a:r>
              <a:rPr lang="en-US" sz="1800" dirty="0"/>
              <a:t>Solver: sag</a:t>
            </a:r>
          </a:p>
          <a:p>
            <a:pPr lvl="1">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1516619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E6053-C9B3-435E-8EC6-A2A23AD1F5A6}"/>
              </a:ext>
            </a:extLst>
          </p:cNvPr>
          <p:cNvSpPr>
            <a:spLocks noGrp="1"/>
          </p:cNvSpPr>
          <p:nvPr>
            <p:ph type="title"/>
          </p:nvPr>
        </p:nvSpPr>
        <p:spPr/>
        <p:txBody>
          <a:bodyPr/>
          <a:lstStyle/>
          <a:p>
            <a:r>
              <a:rPr lang="en-US" dirty="0"/>
              <a:t>Demo &amp; Repo</a:t>
            </a:r>
          </a:p>
        </p:txBody>
      </p:sp>
      <p:sp>
        <p:nvSpPr>
          <p:cNvPr id="3" name="Content Placeholder 2">
            <a:extLst>
              <a:ext uri="{FF2B5EF4-FFF2-40B4-BE49-F238E27FC236}">
                <a16:creationId xmlns:a16="http://schemas.microsoft.com/office/drawing/2014/main" xmlns="" id="{0456D43E-141B-4CDB-B599-C445FBA2B46C}"/>
              </a:ext>
            </a:extLst>
          </p:cNvPr>
          <p:cNvSpPr>
            <a:spLocks noGrp="1"/>
          </p:cNvSpPr>
          <p:nvPr>
            <p:ph idx="1"/>
          </p:nvPr>
        </p:nvSpPr>
        <p:spPr/>
        <p:txBody>
          <a:bodyPr/>
          <a:lstStyle/>
          <a:p>
            <a:r>
              <a:rPr lang="en-US" dirty="0">
                <a:hlinkClick r:id="rId2"/>
              </a:rPr>
              <a:t>https://slackers-ml.herokuapp.com/</a:t>
            </a:r>
            <a:endParaRPr lang="en-US" dirty="0"/>
          </a:p>
          <a:p>
            <a:r>
              <a:rPr lang="en-US" smtClean="0">
                <a:hlinkClick r:id="rId3"/>
              </a:rPr>
              <a:t>https</a:t>
            </a:r>
            <a:r>
              <a:rPr lang="en-US" dirty="0">
                <a:hlinkClick r:id="rId3"/>
              </a:rPr>
              <a:t>://amoghugupte.github.io/Slackers-Capstone/</a:t>
            </a:r>
            <a:endParaRPr lang="en-US" dirty="0"/>
          </a:p>
          <a:p>
            <a:r>
              <a:rPr lang="en-US" b="0" i="0" dirty="0">
                <a:effectLst/>
                <a:latin typeface="-apple-system"/>
              </a:rPr>
              <a:t>Data set is from Kaggle : </a:t>
            </a:r>
            <a:r>
              <a:rPr lang="en-US" b="0" i="0" u="none" strike="noStrike" dirty="0">
                <a:effectLst/>
                <a:latin typeface="-apple-system"/>
                <a:hlinkClick r:id="rId4"/>
              </a:rPr>
              <a:t>https://www.kaggle.com/mishra5001/credit-card</a:t>
            </a:r>
            <a:endParaRPr lang="en-US" b="0" i="0" dirty="0">
              <a:effectLst/>
              <a:latin typeface="-apple-system"/>
            </a:endParaRPr>
          </a:p>
          <a:p>
            <a:endParaRPr lang="en-US" dirty="0"/>
          </a:p>
          <a:p>
            <a:endParaRPr lang="en-US" dirty="0"/>
          </a:p>
        </p:txBody>
      </p:sp>
    </p:spTree>
    <p:extLst>
      <p:ext uri="{BB962C8B-B14F-4D97-AF65-F5344CB8AC3E}">
        <p14:creationId xmlns:p14="http://schemas.microsoft.com/office/powerpoint/2010/main" val="26096168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1875</TotalTime>
  <Words>1320</Words>
  <Application>Microsoft Office PowerPoint</Application>
  <PresentationFormat>Widescreen</PresentationFormat>
  <Paragraphs>185</Paragraphs>
  <Slides>10</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-apple-system</vt:lpstr>
      <vt:lpstr>Arial</vt:lpstr>
      <vt:lpstr>Calibri</vt:lpstr>
      <vt:lpstr>Helvetica Neue</vt:lpstr>
      <vt:lpstr>Helvetica Neue Light</vt:lpstr>
      <vt:lpstr>PT Sans</vt:lpstr>
      <vt:lpstr>Roboto</vt:lpstr>
      <vt:lpstr>Trebuchet MS</vt:lpstr>
      <vt:lpstr>Wingdings</vt:lpstr>
      <vt:lpstr>Wingdings 3</vt:lpstr>
      <vt:lpstr>Facet</vt:lpstr>
      <vt:lpstr>Credit Default Detector</vt:lpstr>
      <vt:lpstr>The Team</vt:lpstr>
      <vt:lpstr>Executive Summary</vt:lpstr>
      <vt:lpstr>PowerPoint Presentation</vt:lpstr>
      <vt:lpstr>Key observations of the dataset &amp; Pre-processing</vt:lpstr>
      <vt:lpstr>Input</vt:lpstr>
      <vt:lpstr>Model Selection</vt:lpstr>
      <vt:lpstr>Hyper Parameter tuning</vt:lpstr>
      <vt:lpstr>Demo &amp; Repo</vt:lpstr>
      <vt:lpstr>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Default detector</dc:title>
  <dc:creator>Amogh Gupte</dc:creator>
  <cp:lastModifiedBy>Gupte, Amogh U</cp:lastModifiedBy>
  <cp:revision>57</cp:revision>
  <dcterms:created xsi:type="dcterms:W3CDTF">2021-07-10T22:56:18Z</dcterms:created>
  <dcterms:modified xsi:type="dcterms:W3CDTF">2021-07-26T19:21:24Z</dcterms:modified>
</cp:coreProperties>
</file>