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004800" cy="97536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3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797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3382689" y="2004669"/>
            <a:ext cx="3022602" cy="2615305"/>
            <a:chOff x="-1" y="-1"/>
            <a:chExt cx="3022601" cy="2615303"/>
          </a:xfrm>
        </p:grpSpPr>
        <p:sp>
          <p:nvSpPr>
            <p:cNvPr id="60" name="Google Shape;60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40241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Judgment</a:t>
              </a:r>
              <a:endParaRPr/>
            </a:p>
          </p:txBody>
        </p:sp>
      </p:grpSp>
      <p:sp>
        <p:nvSpPr>
          <p:cNvPr id="63" name="Google Shape;63;p14"/>
          <p:cNvSpPr txBox="1"/>
          <p:nvPr/>
        </p:nvSpPr>
        <p:spPr>
          <a:xfrm>
            <a:off x="3412010" y="2530144"/>
            <a:ext cx="2886406" cy="142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are right , you will be able to save the firm from the loaning to a bad customer.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dirty="0">
                <a:latin typeface="Helvetica Neue"/>
                <a:sym typeface="Helvetica Neue"/>
              </a:rPr>
              <a:t>If you are wrong you may lose out on a prospective customer.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254395" y="2004669"/>
            <a:ext cx="3022602" cy="2615305"/>
            <a:chOff x="-1" y="-1"/>
            <a:chExt cx="3022601" cy="2615303"/>
          </a:xfrm>
        </p:grpSpPr>
        <p:sp>
          <p:nvSpPr>
            <p:cNvPr id="65" name="Google Shape;65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41529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Prediction</a:t>
              </a:r>
              <a:endParaRPr/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254396" y="2530144"/>
            <a:ext cx="2886407" cy="142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 is to predict the future customer, to see if he will default on a loan or a credit card.</a:t>
            </a:r>
            <a:endParaRPr dirty="0"/>
          </a:p>
        </p:txBody>
      </p:sp>
      <p:pic>
        <p:nvPicPr>
          <p:cNvPr id="69" name="Google Shape;69;p14" descr="predic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09" y="2043320"/>
            <a:ext cx="360801" cy="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9630668" y="2004669"/>
            <a:ext cx="3022602" cy="2615305"/>
            <a:chOff x="-1" y="-1"/>
            <a:chExt cx="3022601" cy="2615303"/>
          </a:xfrm>
        </p:grpSpPr>
        <p:sp>
          <p:nvSpPr>
            <p:cNvPr id="71" name="Google Shape;71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38021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Outcome</a:t>
              </a:r>
              <a:endParaRPr/>
            </a:p>
          </p:txBody>
        </p:sp>
      </p:grpSp>
      <p:sp>
        <p:nvSpPr>
          <p:cNvPr id="74" name="Google Shape;74;p14"/>
          <p:cNvSpPr txBox="1"/>
          <p:nvPr/>
        </p:nvSpPr>
        <p:spPr>
          <a:xfrm>
            <a:off x="9698766" y="2530143"/>
            <a:ext cx="2886407" cy="163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the measure of performance that you want to use to judge whether you are achieving your outcomes.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dirty="0">
                <a:latin typeface="Helvetica Neue"/>
                <a:sym typeface="Helvetica Neue"/>
              </a:rPr>
              <a:t>Accuracy on the testing data is the main criteria here.</a:t>
            </a:r>
            <a:endParaRPr dirty="0"/>
          </a:p>
        </p:txBody>
      </p:sp>
      <p:grpSp>
        <p:nvGrpSpPr>
          <p:cNvPr id="75" name="Google Shape;75;p14"/>
          <p:cNvGrpSpPr/>
          <p:nvPr/>
        </p:nvGrpSpPr>
        <p:grpSpPr>
          <a:xfrm>
            <a:off x="6510982" y="2004670"/>
            <a:ext cx="3022602" cy="2615304"/>
            <a:chOff x="-1" y="0"/>
            <a:chExt cx="3022601" cy="2615302"/>
          </a:xfrm>
        </p:grpSpPr>
        <p:sp>
          <p:nvSpPr>
            <p:cNvPr id="76" name="Google Shape;76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19066" y="0"/>
              <a:ext cx="1632592" cy="461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Action</a:t>
              </a: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6548910" y="2530143"/>
            <a:ext cx="2886407" cy="148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actions that can be chosen?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dirty="0">
                <a:latin typeface="Helvetica Neue"/>
                <a:sym typeface="Helvetica Neue"/>
              </a:rPr>
              <a:t>A customer’s application can be approved or declined based on the inputs provided.</a:t>
            </a:r>
            <a:endParaRPr dirty="0"/>
          </a:p>
        </p:txBody>
      </p:sp>
      <p:pic>
        <p:nvPicPr>
          <p:cNvPr id="80" name="Google Shape;80;p14" descr="judgme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2010" y="2043320"/>
            <a:ext cx="360800" cy="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 descr="act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1866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descr="outcom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06523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266698" y="4734739"/>
            <a:ext cx="4064002" cy="2616203"/>
            <a:chOff x="-1" y="37"/>
            <a:chExt cx="4064001" cy="2616201"/>
          </a:xfrm>
        </p:grpSpPr>
        <p:sp>
          <p:nvSpPr>
            <p:cNvPr id="84" name="Google Shape;84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93285" y="37"/>
              <a:ext cx="1386995" cy="461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</a:t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432298" y="4734739"/>
            <a:ext cx="4064002" cy="2616203"/>
            <a:chOff x="-1" y="37"/>
            <a:chExt cx="4064001" cy="2616201"/>
          </a:xfrm>
        </p:grpSpPr>
        <p:sp>
          <p:nvSpPr>
            <p:cNvPr id="88" name="Google Shape;88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lang="en-US" sz="2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329785" y="37"/>
              <a:ext cx="1010856" cy="461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</a:t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597898" y="4734739"/>
            <a:ext cx="4064002" cy="2616203"/>
            <a:chOff x="-1" y="37"/>
            <a:chExt cx="4064001" cy="2616201"/>
          </a:xfrm>
        </p:grpSpPr>
        <p:sp>
          <p:nvSpPr>
            <p:cNvPr id="92" name="Google Shape;92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355185" y="37"/>
              <a:ext cx="1593816" cy="461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Feedback</a:t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279399" y="7465670"/>
            <a:ext cx="12382502" cy="1620243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will this AI impact on the overall workflow?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here how the AI for this task/decision will impact on related tasks in the overall workflow. Will it cause a staff replacement? Will it involve staff retraining or job redesign?</a:t>
            </a:r>
          </a:p>
          <a:p>
            <a:pPr>
              <a:buSzPts val="1600"/>
            </a:pPr>
            <a:r>
              <a:rPr lang="en-US" sz="1400" dirty="0">
                <a:latin typeface="Helvetica Neue"/>
                <a:sym typeface="Helvetica Neue"/>
              </a:rPr>
              <a:t>A customer’s application can be approved or declined based on the inputs provided. AI will not replace the staff, but will help in better decision making and </a:t>
            </a:r>
            <a:r>
              <a:rPr lang="en-US" dirty="0">
                <a:latin typeface="Helvetica Neue"/>
                <a:sym typeface="Helvetica Neue"/>
              </a:rPr>
              <a:t>tremendously improve the decision timing. Also it will bring consistency in the decision making process and provide additional scalability and easy maintainability. The staff feedback can </a:t>
            </a:r>
            <a:r>
              <a:rPr lang="en-US">
                <a:latin typeface="Helvetica Neue"/>
                <a:sym typeface="Helvetica Neue"/>
              </a:rPr>
              <a:t>help improve the AI.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endParaRPr dirty="0"/>
          </a:p>
        </p:txBody>
      </p:sp>
      <p:pic>
        <p:nvPicPr>
          <p:cNvPr id="96" name="Google Shape;96;p14" descr="Pictur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7700" y="4772802"/>
            <a:ext cx="355600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descr="Picture 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7500" y="4779487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 descr="Picture 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10600" y="4779487"/>
            <a:ext cx="355600" cy="3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42900" y="5530965"/>
            <a:ext cx="3911601" cy="16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on past inputs, actions and outcomes in order to train your AI and generate better predictions?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DAYS_EMPLOYED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DAYS_BIRTH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DAYS_ID_PUBLISH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DAYS_LAST_PHONE_CHANGE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AMT_ANNUITY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AMT_CREDIT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AMT_INCOME_TOTAL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AMT_GOODS_PRICE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AMT_REQ_CREDIT_BUREAU_YEAR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OBS_30_CNT_SOCIAL_CIRCLE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endParaRPr sz="1000" dirty="0"/>
          </a:p>
        </p:txBody>
      </p:sp>
      <p:sp>
        <p:nvSpPr>
          <p:cNvPr id="100" name="Google Shape;100;p14"/>
          <p:cNvSpPr txBox="1"/>
          <p:nvPr/>
        </p:nvSpPr>
        <p:spPr>
          <a:xfrm>
            <a:off x="4448843" y="5881629"/>
            <a:ext cx="3911601" cy="78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to generate predictions once you have an AI algorithm trained?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DAYS_EMPLOYED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DAYS_BIRTH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DAYS_ID_PUBLISH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DAYS_LAST_PHONE_CHANGE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AMT_ANNUITY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AMT_CREDIT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AMT_INCOME_TOTAL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AMT_GOODS_PRICE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AMT_REQ_CREDIT_BUREAU_YEAR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000" dirty="0"/>
              <a:t>OBS_30_CNT_SOCIAL_CIRCLE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endParaRPr sz="1000" dirty="0"/>
          </a:p>
        </p:txBody>
      </p:sp>
      <p:sp>
        <p:nvSpPr>
          <p:cNvPr id="101" name="Google Shape;101;p14"/>
          <p:cNvSpPr txBox="1"/>
          <p:nvPr/>
        </p:nvSpPr>
        <p:spPr>
          <a:xfrm>
            <a:off x="8673572" y="5633110"/>
            <a:ext cx="3911601" cy="101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use measured outcomes along with input data to generate improvements to your predictive algorithm?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dirty="0">
                <a:latin typeface="Helvetica Neue"/>
                <a:sym typeface="Helvetica Neue"/>
              </a:rPr>
              <a:t>We used the most impactful features in the model to train and test against input data to improve the accuracy.</a:t>
            </a:r>
            <a:endParaRPr dirty="0"/>
          </a:p>
        </p:txBody>
      </p:sp>
      <p:sp>
        <p:nvSpPr>
          <p:cNvPr id="102" name="Google Shape;102;p14"/>
          <p:cNvSpPr/>
          <p:nvPr/>
        </p:nvSpPr>
        <p:spPr>
          <a:xfrm>
            <a:off x="273050" y="879592"/>
            <a:ext cx="12382500" cy="1010311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task/decision are you examining?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data set is uploaded in order to get the insights of Credit card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Defaultees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based on the respective attributes. The consumer lending line of business @ JPMC is in the business of lending money to customers for loans, credit cards, mortgage, etc. and a model like this which can predict potential defaults would be immensely helpful in making lending decisions. The aim of the project is to provide this service, based on a ML model, which will be repeatable,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scallable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retrainable.</a:t>
            </a:r>
            <a:endParaRPr lang="en-US" sz="12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4971103" y="119745"/>
            <a:ext cx="2986394" cy="59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AI Canvas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939450" y="9481025"/>
            <a:ext cx="269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© Agrawal, Gans, Goldfarb 2019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517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Helvetica Neue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Amogh Gupte</dc:creator>
  <cp:lastModifiedBy>Amogh Gupte</cp:lastModifiedBy>
  <cp:revision>3</cp:revision>
  <dcterms:modified xsi:type="dcterms:W3CDTF">2021-07-01T23:19:45Z</dcterms:modified>
</cp:coreProperties>
</file>