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jpg" ContentType="image/jpeg"/>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58" r:id="rId3"/>
    <p:sldId id="265" r:id="rId4"/>
    <p:sldId id="274" r:id="rId5"/>
    <p:sldId id="273" r:id="rId6"/>
    <p:sldId id="271" r:id="rId7"/>
    <p:sldId id="262" r:id="rId8"/>
    <p:sldId id="270" r:id="rId9"/>
    <p:sldId id="272" r:id="rId10"/>
    <p:sldId id="275"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9" autoAdjust="0"/>
    <p:restoredTop sz="79021" autoAdjust="0"/>
  </p:normalViewPr>
  <p:slideViewPr>
    <p:cSldViewPr snapToGrid="0">
      <p:cViewPr>
        <p:scale>
          <a:sx n="100" d="100"/>
          <a:sy n="100" d="100"/>
        </p:scale>
        <p:origin x="676" y="9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t>
        <a:bodyPr/>
        <a:lstStyle/>
        <a:p>
          <a:endParaRPr lang="en-US"/>
        </a:p>
      </dgm:t>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t>
        <a:bodyPr/>
        <a:lstStyle/>
        <a:p>
          <a:endParaRPr lang="en-US"/>
        </a:p>
      </dgm:t>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t>
        <a:bodyPr/>
        <a:lstStyle/>
        <a:p>
          <a:endParaRPr lang="en-US"/>
        </a:p>
      </dgm:t>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t>
        <a:bodyPr/>
        <a:lstStyle/>
        <a:p>
          <a:endParaRPr lang="en-US"/>
        </a:p>
      </dgm:t>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t>
        <a:bodyPr/>
        <a:lstStyle/>
        <a:p>
          <a:endParaRPr lang="en-US"/>
        </a:p>
      </dgm:t>
    </dgm:pt>
  </dgm:ptLst>
  <dgm:cxnLst>
    <dgm:cxn modelId="{BB6DF471-A218-4F1C-B3BD-DCC4FFD8ED3B}" type="presOf" srcId="{B9E09A4A-CCA8-4F69-8979-7018D9BE4FB8}" destId="{31673BAE-8D52-4E0F-A4D0-E3D60F07C823}" srcOrd="0" destOrd="0" presId="urn:microsoft.com/office/officeart/2008/layout/CaptionedPictures"/>
    <dgm:cxn modelId="{312ED7DE-B1D5-43BE-958A-0ECE0FF4F3E1}" srcId="{B9E09A4A-CCA8-4F69-8979-7018D9BE4FB8}" destId="{09738C52-7579-4F90-B727-E125CD2CB6A1}" srcOrd="1" destOrd="0" parTransId="{08958FC3-B2F0-4445-BA6D-0C2EE0932870}" sibTransId="{5086BEA2-65F9-47BB-9CBE-9A9CCDFE77FE}"/>
    <dgm:cxn modelId="{901E1D74-86C2-42AA-8A67-C2AF34B04C9D}" type="presOf" srcId="{09738C52-7579-4F90-B727-E125CD2CB6A1}" destId="{289B8921-1F9D-4DA3-A58F-2ACA96436F62}"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B64DE11C-8755-4D6D-8E7E-CCDB2274939A}" srcId="{B9E09A4A-CCA8-4F69-8979-7018D9BE4FB8}" destId="{BFB32893-2A84-469A-BD90-07EE114FD3D1}" srcOrd="3" destOrd="0" parTransId="{B00883C8-6891-4F73-991F-C880FBA2321C}" sibTransId="{19F089AA-DCCF-4EFA-B09C-CCE6DCFCB476}"/>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076FE48F-4877-4A85-A62D-B555F9E0EFF3}" type="presOf" srcId="{2902187E-3B0E-473F-8FD0-FC0F383CF575}" destId="{57BD8566-9E1B-4298-AF41-528815ABD600}"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3B69569-668C-438B-8D5E-9E0B2CBA871B}" type="datetimeFigureOut">
              <a:rPr lang="en-US" smtClean="0"/>
              <a:pPr/>
              <a:t>7/26/2021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4D7DC65-18B0-4494-A2EB-A2BDD0672859}" type="slidenum">
              <a:rPr lang="en-US" smtClean="0"/>
              <a:pPr/>
              <a:t>‹#›</a:t>
            </a:fld>
            <a:endParaRPr lang="en-US"/>
          </a:p>
        </p:txBody>
      </p:sp>
    </p:spTree>
    <p:extLst>
      <p:ext uri="{BB962C8B-B14F-4D97-AF65-F5344CB8AC3E}">
        <p14:creationId xmlns=""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Source: JPMC annual report 2019.</a:t>
            </a:r>
          </a:p>
          <a:p>
            <a:endParaRPr lang="en-US" sz="1300" b="1" dirty="0"/>
          </a:p>
          <a:p>
            <a:r>
              <a:rPr lang="en-US" sz="1300" b="1" dirty="0"/>
              <a:t>Dataset</a:t>
            </a:r>
          </a:p>
          <a:p>
            <a:r>
              <a:rPr lang="en-US" sz="1300" dirty="0"/>
              <a:t> </a:t>
            </a:r>
          </a:p>
          <a:p>
            <a:r>
              <a:rPr lang="en-US" sz="1300" dirty="0"/>
              <a:t>The dataset we selected from Kaggle contains information about credit card loan transactions from a credit risk perspective. It's a large dataset containing 122 attributes  and over 300K records pertaining to the customer and loan. We also have a target variable that specifies whether the loan was good or  default</a:t>
            </a:r>
          </a:p>
          <a:p>
            <a:r>
              <a:rPr lang="en-US" sz="1300" dirty="0"/>
              <a:t> </a:t>
            </a:r>
          </a:p>
          <a:p>
            <a:r>
              <a:rPr lang="en-US" sz="1300" b="1" dirty="0"/>
              <a:t>Why this Dataset</a:t>
            </a:r>
          </a:p>
          <a:p>
            <a:r>
              <a:rPr lang="en-US" sz="1300" dirty="0"/>
              <a:t> </a:t>
            </a:r>
          </a:p>
          <a:p>
            <a:r>
              <a:rPr lang="en-US" sz="1300" dirty="0"/>
              <a:t>The consumer lending line of business @ JPMC is in the business of lending money to customers for loans, credit cards, mortgage, etc. and a model like this which can predict potential defaults would be immensely helpful in making lending decisions. It could also be used to help JPMC identify and train their customers for credit discipline to avoid potential defaults. Since the dataset is something we could relate to and have some domain knowledge we selected it for our Capstone project</a:t>
            </a:r>
          </a:p>
          <a:p>
            <a:r>
              <a:rPr lang="en-US" sz="1300" dirty="0"/>
              <a:t> </a:t>
            </a:r>
          </a:p>
          <a:p>
            <a:r>
              <a:rPr lang="en-US" sz="1300" b="1" dirty="0"/>
              <a:t>Solution Approach</a:t>
            </a:r>
          </a:p>
          <a:p>
            <a:r>
              <a:rPr lang="en-US" sz="1300" dirty="0"/>
              <a:t> </a:t>
            </a:r>
          </a:p>
          <a:p>
            <a:r>
              <a:rPr lang="en-US" sz="1300" dirty="0"/>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The aim is to use the data to come up with a classification model, to approve or reject the loan request by building a scalable, repeatable service to give real time approval decisions.</a:t>
            </a:r>
          </a:p>
          <a:p>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pPr/>
              <a:t>3</a:t>
            </a:fld>
            <a:endParaRPr lang="en-US"/>
          </a:p>
        </p:txBody>
      </p:sp>
    </p:spTree>
    <p:extLst>
      <p:ext uri="{BB962C8B-B14F-4D97-AF65-F5344CB8AC3E}">
        <p14:creationId xmlns="" xmlns:p14="http://schemas.microsoft.com/office/powerpoint/2010/main" val="2575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75360" y="4560570"/>
            <a:ext cx="5364480" cy="4320540"/>
          </a:xfrm>
          <a:prstGeom prst="rect">
            <a:avLst/>
          </a:prstGeom>
        </p:spPr>
        <p:txBody>
          <a:bodyPr spcFirstLastPara="1" wrap="square" lIns="96645" tIns="48309" rIns="96645" bIns="48309" anchor="t" anchorCtr="0">
            <a:noAutofit/>
          </a:bodyPr>
          <a:lstStyle/>
          <a:p>
            <a:pPr defTabSz="966612">
              <a:defRPr/>
            </a:pPr>
            <a:r>
              <a:rPr lang="en-US" dirty="0"/>
              <a:t>Delete in final ppt</a:t>
            </a:r>
          </a:p>
          <a:p>
            <a:endParaRPr dirty="0"/>
          </a:p>
        </p:txBody>
      </p:sp>
      <p:sp>
        <p:nvSpPr>
          <p:cNvPr id="57" name="Google Shape;57;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8910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pPr/>
              <a:t>6</a:t>
            </a:fld>
            <a:endParaRPr lang="en-US"/>
          </a:p>
        </p:txBody>
      </p:sp>
    </p:spTree>
    <p:extLst>
      <p:ext uri="{BB962C8B-B14F-4D97-AF65-F5344CB8AC3E}">
        <p14:creationId xmlns="" xmlns:p14="http://schemas.microsoft.com/office/powerpoint/2010/main" val="341259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pPr/>
              <a:t>7</a:t>
            </a:fld>
            <a:endParaRPr lang="en-US"/>
          </a:p>
        </p:txBody>
      </p:sp>
    </p:spTree>
    <p:extLst>
      <p:ext uri="{BB962C8B-B14F-4D97-AF65-F5344CB8AC3E}">
        <p14:creationId xmlns="" xmlns:p14="http://schemas.microsoft.com/office/powerpoint/2010/main" val="421431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pPr/>
              <a:t>8</a:t>
            </a:fld>
            <a:endParaRPr lang="en-US"/>
          </a:p>
        </p:txBody>
      </p:sp>
    </p:spTree>
    <p:extLst>
      <p:ext uri="{BB962C8B-B14F-4D97-AF65-F5344CB8AC3E}">
        <p14:creationId xmlns="" xmlns:p14="http://schemas.microsoft.com/office/powerpoint/2010/main" val="379636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Default:</a:t>
            </a:r>
          </a:p>
          <a:p>
            <a:r>
              <a:rPr lang="en-US" dirty="0"/>
              <a:t> "AMT_ANNUITY" : [35698.5],</a:t>
            </a:r>
          </a:p>
          <a:p>
            <a:r>
              <a:rPr lang="en-US" dirty="0"/>
              <a:t>    "AMT_CREDIT" : [1293502.5],</a:t>
            </a:r>
          </a:p>
          <a:p>
            <a:r>
              <a:rPr lang="en-US" dirty="0"/>
              <a:t>    "AMT_GOODS_PRICE" : [1129500],</a:t>
            </a:r>
          </a:p>
          <a:p>
            <a:r>
              <a:rPr lang="en-US" dirty="0"/>
              <a:t>    "AMT_INCOME_TOTAL" : [270000],</a:t>
            </a:r>
          </a:p>
          <a:p>
            <a:r>
              <a:rPr lang="en-US" dirty="0"/>
              <a:t>    "AMT_REQ_CREDIT_BUREAU_YEAR" : [0],</a:t>
            </a:r>
          </a:p>
          <a:p>
            <a:r>
              <a:rPr lang="en-US" dirty="0"/>
              <a:t>    "DAYS_BIRTH" : [-16765],</a:t>
            </a:r>
          </a:p>
          <a:p>
            <a:r>
              <a:rPr lang="en-US" dirty="0"/>
              <a:t>    "DAYS_EMPLOYED" : [-1188]</a:t>
            </a:r>
          </a:p>
          <a:p>
            <a:endParaRPr lang="en-US" dirty="0"/>
          </a:p>
          <a:p>
            <a:r>
              <a:rPr lang="en-US" dirty="0"/>
              <a:t>Default:</a:t>
            </a:r>
          </a:p>
          <a:p>
            <a:r>
              <a:rPr lang="en-US" dirty="0"/>
              <a:t> "AMT_ANNUITY" : [24700.5],</a:t>
            </a:r>
          </a:p>
          <a:p>
            <a:r>
              <a:rPr lang="en-US" dirty="0"/>
              <a:t>        "AMT_CREDIT" : [406597.5],</a:t>
            </a:r>
          </a:p>
          <a:p>
            <a:r>
              <a:rPr lang="en-US" dirty="0"/>
              <a:t>        "AMT_GOODS_PRICE" : [351000],</a:t>
            </a:r>
          </a:p>
          <a:p>
            <a:r>
              <a:rPr lang="en-US" dirty="0"/>
              <a:t>        "AMT_INCOME_TOTAL" : [202500],</a:t>
            </a:r>
          </a:p>
          <a:p>
            <a:r>
              <a:rPr lang="en-US" dirty="0"/>
              <a:t>        "AMT_REQ_CREDIT_BUREAU_YEAR" : [1],</a:t>
            </a:r>
          </a:p>
          <a:p>
            <a:r>
              <a:rPr lang="en-US" dirty="0"/>
              <a:t>        "DAYS_BIRTH" : [-9461],</a:t>
            </a:r>
          </a:p>
          <a:p>
            <a:r>
              <a:rPr lang="en-US" dirty="0"/>
              <a:t>        "DAYS_EMPLOYED" : [-637]</a:t>
            </a:r>
          </a:p>
        </p:txBody>
      </p:sp>
      <p:sp>
        <p:nvSpPr>
          <p:cNvPr id="4" name="Slide Number Placeholder 3"/>
          <p:cNvSpPr>
            <a:spLocks noGrp="1"/>
          </p:cNvSpPr>
          <p:nvPr>
            <p:ph type="sldNum" sz="quarter" idx="5"/>
          </p:nvPr>
        </p:nvSpPr>
        <p:spPr/>
        <p:txBody>
          <a:bodyPr/>
          <a:lstStyle/>
          <a:p>
            <a:fld id="{C4D7DC65-18B0-4494-A2EB-A2BDD0672859}" type="slidenum">
              <a:rPr lang="en-US" smtClean="0"/>
              <a:pPr/>
              <a:t>10</a:t>
            </a:fld>
            <a:endParaRPr lang="en-US"/>
          </a:p>
        </p:txBody>
      </p:sp>
    </p:spTree>
    <p:extLst>
      <p:ext uri="{BB962C8B-B14F-4D97-AF65-F5344CB8AC3E}">
        <p14:creationId xmlns="" xmlns:p14="http://schemas.microsoft.com/office/powerpoint/2010/main" val="20801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pPr/>
              <a:t>7/26/2021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pPr/>
              <a:t>‹#›</a:t>
            </a:fld>
            <a:endParaRPr lang="en-US"/>
          </a:p>
        </p:txBody>
      </p:sp>
    </p:spTree>
    <p:extLst>
      <p:ext uri="{BB962C8B-B14F-4D97-AF65-F5344CB8AC3E}">
        <p14:creationId xmlns=""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moghugupte/Slackers-Capstone" TargetMode="External"/><Relationship Id="rId2" Type="http://schemas.openxmlformats.org/officeDocument/2006/relationships/hyperlink" Target="https://slackers-ml.herokuapp.com/" TargetMode="External"/><Relationship Id="rId1" Type="http://schemas.openxmlformats.org/officeDocument/2006/relationships/slideLayout" Target="../slideLayouts/slideLayout2.xml"/><Relationship Id="rId4" Type="http://schemas.openxmlformats.org/officeDocument/2006/relationships/hyperlink" Target="https://www.kaggle.com/mishra5001/credit-c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 xmlns:a16="http://schemas.microsoft.com/office/drawing/2014/main" id="{49BFF355-B2DE-40EE-87B4-3C327B8AB6DF}"/>
              </a:ext>
            </a:extLst>
          </p:cNvPr>
          <p:cNvSpPr>
            <a:spLocks noGrp="1"/>
          </p:cNvSpPr>
          <p:nvPr>
            <p:ph type="subTitle" idx="1"/>
          </p:nvPr>
        </p:nvSpPr>
        <p:spPr>
          <a:xfrm>
            <a:off x="1909403" y="4197137"/>
            <a:ext cx="7766936" cy="1646302"/>
          </a:xfrm>
        </p:spPr>
        <p:txBody>
          <a:bodyPr>
            <a:normAutofit/>
          </a:bodyPr>
          <a:lstStyle/>
          <a:p>
            <a:pPr algn="l"/>
            <a:r>
              <a:rPr lang="en-US" dirty="0"/>
              <a:t>Joel Choe</a:t>
            </a:r>
          </a:p>
          <a:p>
            <a:pPr algn="l"/>
            <a:r>
              <a:rPr lang="en-US" dirty="0"/>
              <a:t>Amogh Gupte</a:t>
            </a:r>
          </a:p>
          <a:p>
            <a:pPr algn="l"/>
            <a:r>
              <a:rPr lang="en-US" dirty="0"/>
              <a:t>Chintan Mehta</a:t>
            </a:r>
          </a:p>
          <a:p>
            <a:pPr algn="l"/>
            <a:r>
              <a:rPr lang="en-US" sz="1900" dirty="0"/>
              <a:t>Amit Rajwani</a:t>
            </a:r>
          </a:p>
          <a:p>
            <a:pPr marL="342900" indent="-342900" algn="l">
              <a:buFont typeface="Arial" panose="020B0604020202020204" pitchFamily="34" charset="0"/>
              <a:buChar char="•"/>
            </a:pPr>
            <a:endParaRPr lang="en-US" dirty="0"/>
          </a:p>
        </p:txBody>
      </p:sp>
    </p:spTree>
    <p:extLst>
      <p:ext uri="{BB962C8B-B14F-4D97-AF65-F5344CB8AC3E}">
        <p14:creationId xmlns=""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62E374-069D-47FA-B3F3-1B51EA78C60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 xmlns:a16="http://schemas.microsoft.com/office/drawing/2014/main" id="{6B613A99-25FA-451A-8740-CC6AE03DE72E}"/>
              </a:ext>
            </a:extLst>
          </p:cNvPr>
          <p:cNvPicPr>
            <a:picLocks noChangeAspect="1"/>
          </p:cNvPicPr>
          <p:nvPr/>
        </p:nvPicPr>
        <p:blipFill>
          <a:blip r:embed="rId3"/>
          <a:stretch>
            <a:fillRect/>
          </a:stretch>
        </p:blipFill>
        <p:spPr>
          <a:xfrm>
            <a:off x="1764961" y="1106632"/>
            <a:ext cx="5072555" cy="5657850"/>
          </a:xfrm>
          <a:prstGeom prst="rect">
            <a:avLst/>
          </a:prstGeom>
        </p:spPr>
      </p:pic>
    </p:spTree>
    <p:extLst>
      <p:ext uri="{BB962C8B-B14F-4D97-AF65-F5344CB8AC3E}">
        <p14:creationId xmlns="" xmlns:p14="http://schemas.microsoft.com/office/powerpoint/2010/main" val="17938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 xmlns:a16="http://schemas.microsoft.com/office/drawing/2014/main" id="{2B75E376-F07A-454C-BB39-D880CD7F8535}"/>
              </a:ext>
            </a:extLst>
          </p:cNvPr>
          <p:cNvGraphicFramePr/>
          <p:nvPr>
            <p:extLst>
              <p:ext uri="{D42A27DB-BD31-4B8C-83A1-F6EECF244321}">
                <p14:modId xmlns=""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 xmlns:a16="http://schemas.microsoft.com/office/drawing/2014/main" id="{D5F349B5-6D61-4D34-A80B-1792A6BB7B4F}"/>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 xmlns:a16="http://schemas.microsoft.com/office/drawing/2014/main" id="{A77D4DD7-8274-4E7E-B774-F2AFD1F4572F}"/>
              </a:ext>
            </a:extLst>
          </p:cNvPr>
          <p:cNvSpPr>
            <a:spLocks noGrp="1"/>
          </p:cNvSpPr>
          <p:nvPr>
            <p:ph idx="1"/>
          </p:nvPr>
        </p:nvSpPr>
        <p:spPr>
          <a:xfrm>
            <a:off x="744875" y="1270001"/>
            <a:ext cx="8596668" cy="1514764"/>
          </a:xfrm>
        </p:spPr>
        <p:txBody>
          <a:bodyPr/>
          <a:lstStyle/>
          <a:p>
            <a:r>
              <a:rPr lang="en-US" dirty="0"/>
              <a:t>In 2019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
        <p:nvSpPr>
          <p:cNvPr id="4" name="Title 1">
            <a:extLst>
              <a:ext uri="{FF2B5EF4-FFF2-40B4-BE49-F238E27FC236}">
                <a16:creationId xmlns="" xmlns:a16="http://schemas.microsoft.com/office/drawing/2014/main" id="{CD325181-CFE1-43DF-95E8-A8E2D3926891}"/>
              </a:ext>
            </a:extLst>
          </p:cNvPr>
          <p:cNvSpPr txBox="1">
            <a:spLocks/>
          </p:cNvSpPr>
          <p:nvPr/>
        </p:nvSpPr>
        <p:spPr>
          <a:xfrm>
            <a:off x="677334" y="30999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 : Using Machine Learning for Credit Card Loan Approval Decisions</a:t>
            </a:r>
          </a:p>
        </p:txBody>
      </p:sp>
      <p:sp>
        <p:nvSpPr>
          <p:cNvPr id="5" name="Content Placeholder 2">
            <a:extLst>
              <a:ext uri="{FF2B5EF4-FFF2-40B4-BE49-F238E27FC236}">
                <a16:creationId xmlns="" xmlns:a16="http://schemas.microsoft.com/office/drawing/2014/main" id="{F2BCCEA6-E26D-44C3-84AB-E87BA41413DD}"/>
              </a:ext>
            </a:extLst>
          </p:cNvPr>
          <p:cNvSpPr txBox="1">
            <a:spLocks/>
          </p:cNvSpPr>
          <p:nvPr/>
        </p:nvSpPr>
        <p:spPr>
          <a:xfrm>
            <a:off x="744875" y="4134428"/>
            <a:ext cx="8596668" cy="1514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(166 attributes and over 300k records)</a:t>
            </a:r>
          </a:p>
        </p:txBody>
      </p:sp>
    </p:spTree>
    <p:extLst>
      <p:ext uri="{BB962C8B-B14F-4D97-AF65-F5344CB8AC3E}">
        <p14:creationId xmlns=""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2852974" y="1788783"/>
            <a:ext cx="2145426" cy="1838886"/>
            <a:chOff x="-1" y="-1"/>
            <a:chExt cx="3051272" cy="2615303"/>
          </a:xfrm>
        </p:grpSpPr>
        <p:sp>
          <p:nvSpPr>
            <p:cNvPr id="60" name="Google Shape;60;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2648852"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2873591" y="2158258"/>
            <a:ext cx="2029504" cy="14694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r>
              <a:rPr lang="en-US" sz="1100" dirty="0"/>
              <a:t>For this use-case catching the default case is more important, as if a client defaults the firm will loose the whole credit amount. </a:t>
            </a:r>
          </a:p>
        </p:txBody>
      </p:sp>
      <p:grpSp>
        <p:nvGrpSpPr>
          <p:cNvPr id="64" name="Google Shape;64;p14"/>
          <p:cNvGrpSpPr/>
          <p:nvPr/>
        </p:nvGrpSpPr>
        <p:grpSpPr>
          <a:xfrm>
            <a:off x="653393" y="1788783"/>
            <a:ext cx="2125267" cy="1838886"/>
            <a:chOff x="-1" y="-1"/>
            <a:chExt cx="3022601" cy="2615303"/>
          </a:xfrm>
        </p:grpSpPr>
        <p:sp>
          <p:nvSpPr>
            <p:cNvPr id="65" name="Google Shape;65;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2593134"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685175" y="2294202"/>
            <a:ext cx="2029505" cy="10011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lvl="1"/>
            <a:r>
              <a:rPr lang="en-US" sz="1100" dirty="0">
                <a:sym typeface="Helvetica Neue"/>
              </a:rPr>
              <a:t>Predict whether an applicant will default</a:t>
            </a:r>
            <a:endParaRPr lang="en-US" sz="1100" dirty="0"/>
          </a:p>
        </p:txBody>
      </p:sp>
      <p:pic>
        <p:nvPicPr>
          <p:cNvPr id="69" name="Google Shape;69;p14" descr="prediction.png"/>
          <p:cNvPicPr preferRelativeResize="0"/>
          <p:nvPr/>
        </p:nvPicPr>
        <p:blipFill rotWithShape="1">
          <a:blip r:embed="rId3" cstate="print">
            <a:alphaModFix/>
          </a:blip>
          <a:srcRect/>
          <a:stretch/>
        </p:blipFill>
        <p:spPr>
          <a:xfrm>
            <a:off x="667957"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70" name="Google Shape;70;p14"/>
          <p:cNvGrpSpPr/>
          <p:nvPr/>
        </p:nvGrpSpPr>
        <p:grpSpPr>
          <a:xfrm>
            <a:off x="7246084" y="1788783"/>
            <a:ext cx="2125267" cy="1838886"/>
            <a:chOff x="-1" y="-1"/>
            <a:chExt cx="3022601" cy="2615303"/>
          </a:xfrm>
        </p:grpSpPr>
        <p:sp>
          <p:nvSpPr>
            <p:cNvPr id="71" name="Google Shape;71;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2680510"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7293966" y="2158257"/>
            <a:ext cx="2029505" cy="11465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Recall on the testing data is the main criteria here</a:t>
            </a:r>
            <a:endParaRPr lang="en-US" sz="1125" dirty="0">
              <a:latin typeface="Helvetica Neue"/>
            </a:endParaRPr>
          </a:p>
        </p:txBody>
      </p:sp>
      <p:grpSp>
        <p:nvGrpSpPr>
          <p:cNvPr id="75" name="Google Shape;75;p14"/>
          <p:cNvGrpSpPr/>
          <p:nvPr/>
        </p:nvGrpSpPr>
        <p:grpSpPr>
          <a:xfrm>
            <a:off x="5052555" y="1788783"/>
            <a:ext cx="2125267" cy="1838886"/>
            <a:chOff x="-1" y="0"/>
            <a:chExt cx="3022601" cy="2615302"/>
          </a:xfrm>
        </p:grpSpPr>
        <p:sp>
          <p:nvSpPr>
            <p:cNvPr id="76" name="Google Shape;76;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2902887" cy="4610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5079224" y="2158257"/>
            <a:ext cx="2029505" cy="1047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cstate="print">
            <a:alphaModFix/>
          </a:blip>
          <a:srcRect/>
          <a:stretch/>
        </p:blipFill>
        <p:spPr>
          <a:xfrm>
            <a:off x="2873590"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1" name="Google Shape;81;p14" descr="action.png"/>
          <p:cNvPicPr preferRelativeResize="0"/>
          <p:nvPr/>
        </p:nvPicPr>
        <p:blipFill rotWithShape="1">
          <a:blip r:embed="rId5" cstate="print">
            <a:alphaModFix/>
          </a:blip>
          <a:srcRect/>
          <a:stretch/>
        </p:blipFill>
        <p:spPr>
          <a:xfrm>
            <a:off x="5088333"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2" name="Google Shape;82;p14" descr="outcome.png"/>
          <p:cNvPicPr preferRelativeResize="0"/>
          <p:nvPr/>
        </p:nvPicPr>
        <p:blipFill rotWithShape="1">
          <a:blip r:embed="rId6" cstate="print">
            <a:alphaModFix/>
          </a:blip>
          <a:srcRect/>
          <a:stretch/>
        </p:blipFill>
        <p:spPr>
          <a:xfrm>
            <a:off x="7299420"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83" name="Google Shape;83;p14"/>
          <p:cNvGrpSpPr/>
          <p:nvPr/>
        </p:nvGrpSpPr>
        <p:grpSpPr>
          <a:xfrm>
            <a:off x="662043" y="3708364"/>
            <a:ext cx="2857501" cy="1839518"/>
            <a:chOff x="-1" y="37"/>
            <a:chExt cx="4064001" cy="2616201"/>
          </a:xfrm>
        </p:grpSpPr>
        <p:sp>
          <p:nvSpPr>
            <p:cNvPr id="84" name="Google Shape;84;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3669845"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3590981" y="3708364"/>
            <a:ext cx="2857501" cy="1839518"/>
            <a:chOff x="-1" y="37"/>
            <a:chExt cx="4064001" cy="2616201"/>
          </a:xfrm>
        </p:grpSpPr>
        <p:sp>
          <p:nvSpPr>
            <p:cNvPr id="88" name="Google Shape;88;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3733344"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6519918" y="3708364"/>
            <a:ext cx="2857501" cy="1839518"/>
            <a:chOff x="-1" y="37"/>
            <a:chExt cx="4064001" cy="2616201"/>
          </a:xfrm>
        </p:grpSpPr>
        <p:sp>
          <p:nvSpPr>
            <p:cNvPr id="92" name="Google Shape;92;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3696116"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smtClean="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662043" y="5732114"/>
            <a:ext cx="8706447" cy="5957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3608841" y="37351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7" name="Google Shape;97;p14" descr="Picture 51"/>
          <p:cNvPicPr preferRelativeResize="0"/>
          <p:nvPr/>
        </p:nvPicPr>
        <p:blipFill rotWithShape="1">
          <a:blip r:embed="rId8">
            <a:alphaModFix/>
          </a:blip>
          <a:srcRect/>
          <a:stretch/>
        </p:blipFill>
        <p:spPr>
          <a:xfrm>
            <a:off x="697764" y="3739827"/>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8" name="Google Shape;98;p14" descr="Picture 48"/>
          <p:cNvPicPr preferRelativeResize="0"/>
          <p:nvPr/>
        </p:nvPicPr>
        <p:blipFill rotWithShape="1">
          <a:blip r:embed="rId9">
            <a:alphaModFix/>
          </a:blip>
          <a:srcRect/>
          <a:stretch/>
        </p:blipFill>
        <p:spPr>
          <a:xfrm>
            <a:off x="6528849" y="37398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
        <p:nvSpPr>
          <p:cNvPr id="99" name="Google Shape;99;p14"/>
          <p:cNvSpPr txBox="1"/>
          <p:nvPr/>
        </p:nvSpPr>
        <p:spPr>
          <a:xfrm>
            <a:off x="715623" y="4069924"/>
            <a:ext cx="2750344" cy="1328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200" dirty="0"/>
              <a:t>To over come the skewed input data we performed over sampling.</a:t>
            </a:r>
          </a:p>
          <a:p>
            <a:pPr>
              <a:buClr>
                <a:srgbClr val="000000"/>
              </a:buClr>
              <a:buSzPts val="1600"/>
            </a:pPr>
            <a:r>
              <a:rPr lang="en-US" sz="1200" dirty="0"/>
              <a:t>We reduced the inputs to the model to 7 from 166 odd inputs.</a:t>
            </a:r>
          </a:p>
        </p:txBody>
      </p:sp>
      <p:sp>
        <p:nvSpPr>
          <p:cNvPr id="100" name="Google Shape;100;p14"/>
          <p:cNvSpPr txBox="1"/>
          <p:nvPr/>
        </p:nvSpPr>
        <p:spPr>
          <a:xfrm>
            <a:off x="3602614" y="4031301"/>
            <a:ext cx="2845256" cy="15419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t>DAYS_EMPLOYED</a:t>
            </a:r>
          </a:p>
          <a:p>
            <a:pPr>
              <a:buClr>
                <a:srgbClr val="000000"/>
              </a:buClr>
              <a:buSzPts val="1600"/>
            </a:pPr>
            <a:r>
              <a:rPr lang="en-US" sz="1100" dirty="0"/>
              <a:t>DAYS_BIRTH</a:t>
            </a:r>
          </a:p>
          <a:p>
            <a:pPr>
              <a:buClr>
                <a:srgbClr val="000000"/>
              </a:buClr>
              <a:buSzPts val="1600"/>
            </a:pPr>
            <a:r>
              <a:rPr lang="en-US" sz="1100" dirty="0"/>
              <a:t>AMT_ANNUITY</a:t>
            </a:r>
          </a:p>
          <a:p>
            <a:pPr>
              <a:buClr>
                <a:srgbClr val="000000"/>
              </a:buClr>
              <a:buSzPts val="1600"/>
            </a:pPr>
            <a:r>
              <a:rPr lang="en-US" sz="1100" dirty="0"/>
              <a:t>AMT_CREDIT</a:t>
            </a:r>
          </a:p>
          <a:p>
            <a:pPr>
              <a:buClr>
                <a:srgbClr val="000000"/>
              </a:buClr>
              <a:buSzPts val="1600"/>
            </a:pPr>
            <a:r>
              <a:rPr lang="en-US" sz="1100" dirty="0"/>
              <a:t>AMT_INCOME_TOTAL</a:t>
            </a:r>
          </a:p>
          <a:p>
            <a:pPr>
              <a:buClr>
                <a:srgbClr val="000000"/>
              </a:buClr>
              <a:buSzPts val="1600"/>
            </a:pPr>
            <a:r>
              <a:rPr lang="en-US" sz="1100" dirty="0"/>
              <a:t>AMT_GOODS_PRICE</a:t>
            </a:r>
          </a:p>
          <a:p>
            <a:pPr>
              <a:buClr>
                <a:srgbClr val="000000"/>
              </a:buClr>
              <a:buSzPts val="1600"/>
            </a:pPr>
            <a:r>
              <a:rPr lang="en-US" sz="1100" dirty="0"/>
              <a:t>AMT_REQ_CREDIT_BUREAU_YEAR</a:t>
            </a:r>
          </a:p>
          <a:p>
            <a:pPr>
              <a:buClr>
                <a:srgbClr val="000000"/>
              </a:buClr>
              <a:buSzPts val="1600"/>
            </a:pPr>
            <a:endParaRPr sz="1100" dirty="0"/>
          </a:p>
        </p:txBody>
      </p:sp>
      <p:sp>
        <p:nvSpPr>
          <p:cNvPr id="101" name="Google Shape;101;p14"/>
          <p:cNvSpPr txBox="1"/>
          <p:nvPr/>
        </p:nvSpPr>
        <p:spPr>
          <a:xfrm>
            <a:off x="6573127" y="4340031"/>
            <a:ext cx="2750344" cy="710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smtClean="0">
                <a:sym typeface="Helvetica Neue"/>
              </a:rPr>
              <a:t>Create an automated trigger or periodic review to evaluate the deployed model for tuning/refresh based on performance of the model on real data after implementation</a:t>
            </a:r>
            <a:endParaRPr lang="en-US" sz="1100" dirty="0">
              <a:sym typeface="Helvetica Neue"/>
            </a:endParaRPr>
          </a:p>
        </p:txBody>
      </p:sp>
      <p:sp>
        <p:nvSpPr>
          <p:cNvPr id="102" name="Google Shape;102;p14"/>
          <p:cNvSpPr/>
          <p:nvPr/>
        </p:nvSpPr>
        <p:spPr>
          <a:xfrm>
            <a:off x="650538" y="804137"/>
            <a:ext cx="8706445" cy="9039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100" dirty="0">
                <a:sym typeface="Helvetica Neue"/>
              </a:rPr>
              <a:t>This data set is uploaded in order to get the insights of Credit card </a:t>
            </a:r>
            <a:r>
              <a:rPr lang="en-US" sz="1100" dirty="0" err="1">
                <a:sym typeface="Helvetica Neue"/>
              </a:rPr>
              <a:t>Defaultees</a:t>
            </a:r>
            <a:r>
              <a:rPr lang="en-US" sz="1100" dirty="0">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1100" dirty="0" err="1">
                <a:sym typeface="Helvetica Neue"/>
              </a:rPr>
              <a:t>scallable</a:t>
            </a:r>
            <a:r>
              <a:rPr lang="en-US" sz="1100" dirty="0">
                <a:sym typeface="Helvetica Neue"/>
              </a:rPr>
              <a:t> and retrainable.</a:t>
            </a:r>
            <a:endParaRPr lang="en-US" sz="1100" dirty="0"/>
          </a:p>
        </p:txBody>
      </p:sp>
      <p:sp>
        <p:nvSpPr>
          <p:cNvPr id="103" name="Google Shape;103;p14"/>
          <p:cNvSpPr txBox="1"/>
          <p:nvPr/>
        </p:nvSpPr>
        <p:spPr>
          <a:xfrm>
            <a:off x="3995803" y="338766"/>
            <a:ext cx="2099808" cy="4200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8192297" y="6920916"/>
            <a:ext cx="1893797" cy="15757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extLst>
      <p:ext uri="{BB962C8B-B14F-4D97-AF65-F5344CB8AC3E}">
        <p14:creationId xmlns="" xmlns:p14="http://schemas.microsoft.com/office/powerpoint/2010/main" val="107109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7FCCCD-8861-4484-A196-50501709AA39}"/>
              </a:ext>
            </a:extLst>
          </p:cNvPr>
          <p:cNvSpPr>
            <a:spLocks noGrp="1"/>
          </p:cNvSpPr>
          <p:nvPr>
            <p:ph type="title"/>
          </p:nvPr>
        </p:nvSpPr>
        <p:spPr/>
        <p:txBody>
          <a:bodyPr>
            <a:normAutofit/>
          </a:bodyPr>
          <a:lstStyle/>
          <a:p>
            <a:r>
              <a:rPr lang="en-US" sz="2800" dirty="0"/>
              <a:t>Key observations of the dataset &amp; Pre-processing</a:t>
            </a:r>
          </a:p>
        </p:txBody>
      </p:sp>
      <p:sp>
        <p:nvSpPr>
          <p:cNvPr id="3" name="Content Placeholder 2">
            <a:extLst>
              <a:ext uri="{FF2B5EF4-FFF2-40B4-BE49-F238E27FC236}">
                <a16:creationId xmlns="" xmlns:a16="http://schemas.microsoft.com/office/drawing/2014/main" id="{09AD7496-36DE-4A60-8C12-64EEFA4D29D6}"/>
              </a:ext>
            </a:extLst>
          </p:cNvPr>
          <p:cNvSpPr>
            <a:spLocks noGrp="1"/>
          </p:cNvSpPr>
          <p:nvPr>
            <p:ph idx="1"/>
          </p:nvPr>
        </p:nvSpPr>
        <p:spPr>
          <a:xfrm>
            <a:off x="724093" y="2196957"/>
            <a:ext cx="8596668" cy="3880773"/>
          </a:xfrm>
        </p:spPr>
        <p:txBody>
          <a:bodyPr>
            <a:normAutofit/>
          </a:bodyPr>
          <a:lstStyle/>
          <a:p>
            <a:r>
              <a:rPr lang="en-US" dirty="0"/>
              <a:t>This is an imbalanced dataset. There are far more loans that were repaid on time than loans that were not repaid</a:t>
            </a:r>
          </a:p>
          <a:p>
            <a:r>
              <a:rPr lang="en-US" dirty="0"/>
              <a:t>Mean employment tenure is skewed due to outliers and needs to be filtered to get a better model</a:t>
            </a:r>
          </a:p>
          <a:p>
            <a:r>
              <a:rPr lang="en-US" dirty="0"/>
              <a:t>The Risk of Failure to repay was higher in the younger age group as compared to older applicants. As the age increased the risk decreased </a:t>
            </a:r>
          </a:p>
          <a:p>
            <a:r>
              <a:rPr lang="en-US" dirty="0"/>
              <a:t>We handled missing data, data errors and outliers</a:t>
            </a:r>
          </a:p>
          <a:p>
            <a:r>
              <a:rPr lang="en-US" dirty="0"/>
              <a:t>A large number of attributes were dropped since they either provided duplicate information or were insignificant in model performance</a:t>
            </a:r>
          </a:p>
        </p:txBody>
      </p:sp>
    </p:spTree>
    <p:extLst>
      <p:ext uri="{BB962C8B-B14F-4D97-AF65-F5344CB8AC3E}">
        <p14:creationId xmlns="" xmlns:p14="http://schemas.microsoft.com/office/powerpoint/2010/main" val="17958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CF712F-654C-41D1-BC3F-851F33BC6A7A}"/>
              </a:ext>
            </a:extLst>
          </p:cNvPr>
          <p:cNvSpPr>
            <a:spLocks noGrp="1"/>
          </p:cNvSpPr>
          <p:nvPr>
            <p:ph type="title"/>
          </p:nvPr>
        </p:nvSpPr>
        <p:spPr/>
        <p:txBody>
          <a:bodyPr>
            <a:normAutofit/>
          </a:bodyPr>
          <a:lstStyle/>
          <a:p>
            <a:r>
              <a:rPr lang="en-US" sz="2800" dirty="0"/>
              <a:t>Input</a:t>
            </a:r>
          </a:p>
        </p:txBody>
      </p:sp>
      <p:graphicFrame>
        <p:nvGraphicFramePr>
          <p:cNvPr id="3" name="Table 2">
            <a:extLst>
              <a:ext uri="{FF2B5EF4-FFF2-40B4-BE49-F238E27FC236}">
                <a16:creationId xmlns="" xmlns:a16="http://schemas.microsoft.com/office/drawing/2014/main" id="{58CAFB1A-AE41-4E9A-9506-0F9F57C06025}"/>
              </a:ext>
            </a:extLst>
          </p:cNvPr>
          <p:cNvGraphicFramePr>
            <a:graphicFrameLocks noGrp="1"/>
          </p:cNvGraphicFramePr>
          <p:nvPr>
            <p:extLst>
              <p:ext uri="{D42A27DB-BD31-4B8C-83A1-F6EECF244321}">
                <p14:modId xmlns="" xmlns:p14="http://schemas.microsoft.com/office/powerpoint/2010/main" val="1207589094"/>
              </p:ext>
            </p:extLst>
          </p:nvPr>
        </p:nvGraphicFramePr>
        <p:xfrm>
          <a:off x="768930" y="1584614"/>
          <a:ext cx="8439194" cy="3785898"/>
        </p:xfrm>
        <a:graphic>
          <a:graphicData uri="http://schemas.openxmlformats.org/drawingml/2006/table">
            <a:tbl>
              <a:tblPr>
                <a:tableStyleId>{5C22544A-7EE6-4342-B048-85BDC9FD1C3A}</a:tableStyleId>
              </a:tblPr>
              <a:tblGrid>
                <a:gridCol w="2397652">
                  <a:extLst>
                    <a:ext uri="{9D8B030D-6E8A-4147-A177-3AD203B41FA5}">
                      <a16:colId xmlns="" xmlns:a16="http://schemas.microsoft.com/office/drawing/2014/main" val="208429501"/>
                    </a:ext>
                  </a:extLst>
                </a:gridCol>
                <a:gridCol w="5174594">
                  <a:extLst>
                    <a:ext uri="{9D8B030D-6E8A-4147-A177-3AD203B41FA5}">
                      <a16:colId xmlns="" xmlns:a16="http://schemas.microsoft.com/office/drawing/2014/main" val="2963046758"/>
                    </a:ext>
                  </a:extLst>
                </a:gridCol>
                <a:gridCol w="866948">
                  <a:extLst>
                    <a:ext uri="{9D8B030D-6E8A-4147-A177-3AD203B41FA5}">
                      <a16:colId xmlns="" xmlns:a16="http://schemas.microsoft.com/office/drawing/2014/main" val="2404702763"/>
                    </a:ext>
                  </a:extLst>
                </a:gridCol>
              </a:tblGrid>
              <a:tr h="540184">
                <a:tc>
                  <a:txBody>
                    <a:bodyPr/>
                    <a:lstStyle/>
                    <a:p>
                      <a:pPr algn="l" rtl="0" fontAlgn="b"/>
                      <a:r>
                        <a:rPr lang="en-US" sz="1700" b="1" u="none" strike="noStrike" dirty="0">
                          <a:effectLst/>
                        </a:rPr>
                        <a:t>Column Name</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Column Description</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Weight</a:t>
                      </a:r>
                      <a:endParaRPr lang="en-US" sz="1700" b="1"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214854341"/>
                  </a:ext>
                </a:extLst>
              </a:tr>
              <a:tr h="272396">
                <a:tc>
                  <a:txBody>
                    <a:bodyPr/>
                    <a:lstStyle/>
                    <a:p>
                      <a:pPr algn="l" rtl="0" fontAlgn="b"/>
                      <a:r>
                        <a:rPr lang="en-US" sz="1700" u="none" strike="noStrike">
                          <a:effectLst/>
                        </a:rPr>
                        <a:t>AMT_ANNUITY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Loan 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0.14</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1473116331"/>
                  </a:ext>
                </a:extLst>
              </a:tr>
              <a:tr h="272396">
                <a:tc>
                  <a:txBody>
                    <a:bodyPr/>
                    <a:lstStyle/>
                    <a:p>
                      <a:pPr algn="l" rtl="0" fontAlgn="b"/>
                      <a:r>
                        <a:rPr lang="en-US" sz="1700" u="none" strike="noStrike">
                          <a:effectLst/>
                        </a:rPr>
                        <a:t>AMT_CREDIT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Credit amount of the loan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1.21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2694046347"/>
                  </a:ext>
                </a:extLst>
              </a:tr>
              <a:tr h="540184">
                <a:tc>
                  <a:txBody>
                    <a:bodyPr/>
                    <a:lstStyle/>
                    <a:p>
                      <a:pPr algn="l" rtl="0" fontAlgn="b"/>
                      <a:r>
                        <a:rPr lang="en-US" sz="1700" u="none" strike="noStrike">
                          <a:effectLst/>
                        </a:rPr>
                        <a:t>AMT_GOODS_PRICE</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For consumer loans it is the price of the goods for which the loan is given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-1.41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735176549"/>
                  </a:ext>
                </a:extLst>
              </a:tr>
              <a:tr h="272396">
                <a:tc>
                  <a:txBody>
                    <a:bodyPr/>
                    <a:lstStyle/>
                    <a:p>
                      <a:pPr algn="l" rtl="0" fontAlgn="b"/>
                      <a:r>
                        <a:rPr lang="en-US" sz="1700" u="none" strike="noStrike">
                          <a:effectLst/>
                        </a:rPr>
                        <a:t>AMT_INCOME_TOTAL</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Income of the client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4172613969"/>
                  </a:ext>
                </a:extLst>
              </a:tr>
              <a:tr h="807974">
                <a:tc>
                  <a:txBody>
                    <a:bodyPr/>
                    <a:lstStyle/>
                    <a:p>
                      <a:pPr algn="l" rtl="0" fontAlgn="b"/>
                      <a:r>
                        <a:rPr lang="en-US" sz="1700" u="none" strike="noStrike">
                          <a:effectLst/>
                        </a:rPr>
                        <a:t>AMT_REQ_CREDIT_BUREAU_YEAR</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Number of enquiries to Credit Bureau about the client one day year (excluding last 3 months before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2151548501"/>
                  </a:ext>
                </a:extLst>
              </a:tr>
              <a:tr h="540184">
                <a:tc>
                  <a:txBody>
                    <a:bodyPr/>
                    <a:lstStyle/>
                    <a:p>
                      <a:pPr algn="l" rtl="0" fontAlgn="b"/>
                      <a:r>
                        <a:rPr lang="en-US" sz="1700" u="none" strike="noStrike">
                          <a:effectLst/>
                        </a:rPr>
                        <a:t>DAYS_BIRTH</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Client's age in years at the time of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0.15</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2163181630"/>
                  </a:ext>
                </a:extLst>
              </a:tr>
              <a:tr h="540184">
                <a:tc>
                  <a:txBody>
                    <a:bodyPr/>
                    <a:lstStyle/>
                    <a:p>
                      <a:pPr algn="l" rtl="0" fontAlgn="b"/>
                      <a:r>
                        <a:rPr lang="en-US" sz="1700" u="none" strike="noStrike">
                          <a:effectLst/>
                        </a:rPr>
                        <a:t>DAYS_EMPLOYED</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How many months before the application the person started current employment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dirty="0">
                          <a:effectLst/>
                        </a:rPr>
                        <a:t>0.24</a:t>
                      </a:r>
                      <a:endParaRPr lang="en-US" sz="1700" b="0"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 xmlns:a16="http://schemas.microsoft.com/office/drawing/2014/main" val="2333915900"/>
                  </a:ext>
                </a:extLst>
              </a:tr>
            </a:tbl>
          </a:graphicData>
        </a:graphic>
      </p:graphicFrame>
    </p:spTree>
    <p:extLst>
      <p:ext uri="{BB962C8B-B14F-4D97-AF65-F5344CB8AC3E}">
        <p14:creationId xmlns="" xmlns:p14="http://schemas.microsoft.com/office/powerpoint/2010/main" val="367938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02F7D-E4BD-4EB3-8EC2-386CEA586CD1}"/>
              </a:ext>
            </a:extLst>
          </p:cNvPr>
          <p:cNvSpPr>
            <a:spLocks noGrp="1"/>
          </p:cNvSpPr>
          <p:nvPr>
            <p:ph type="title"/>
          </p:nvPr>
        </p:nvSpPr>
        <p:spPr>
          <a:xfrm>
            <a:off x="677334" y="609600"/>
            <a:ext cx="8596668" cy="578069"/>
          </a:xfrm>
        </p:spPr>
        <p:txBody>
          <a:bodyPr>
            <a:normAutofit/>
          </a:bodyPr>
          <a:lstStyle/>
          <a:p>
            <a:r>
              <a:rPr lang="en-US" sz="2800" dirty="0"/>
              <a:t>Model Selection</a:t>
            </a:r>
          </a:p>
        </p:txBody>
      </p:sp>
      <p:sp>
        <p:nvSpPr>
          <p:cNvPr id="4" name="TextBox 3">
            <a:extLst>
              <a:ext uri="{FF2B5EF4-FFF2-40B4-BE49-F238E27FC236}">
                <a16:creationId xmlns="" xmlns:a16="http://schemas.microsoft.com/office/drawing/2014/main" id="{1F4531EE-D7D6-49AA-9985-0151E3E5E297}"/>
              </a:ext>
            </a:extLst>
          </p:cNvPr>
          <p:cNvSpPr txBox="1"/>
          <p:nvPr/>
        </p:nvSpPr>
        <p:spPr>
          <a:xfrm>
            <a:off x="511129" y="3773858"/>
            <a:ext cx="5679687" cy="2308324"/>
          </a:xfrm>
          <a:prstGeom prst="rect">
            <a:avLst/>
          </a:prstGeom>
          <a:noFill/>
        </p:spPr>
        <p:txBody>
          <a:bodyPr wrap="square">
            <a:spAutoFit/>
          </a:bodyPr>
          <a:lstStyle/>
          <a:p>
            <a:r>
              <a:rPr lang="en-US" dirty="0"/>
              <a:t>Comparing our chosen model to the </a:t>
            </a:r>
            <a:r>
              <a:rPr lang="en-US" b="1" dirty="0"/>
              <a:t>baseline</a:t>
            </a:r>
            <a:r>
              <a:rPr lang="en-US" dirty="0"/>
              <a:t> (</a:t>
            </a:r>
            <a:r>
              <a:rPr lang="en-US" b="1" dirty="0"/>
              <a:t>marking all applicants as not default</a:t>
            </a:r>
            <a:r>
              <a:rPr lang="en-US" dirty="0"/>
              <a:t>):</a:t>
            </a:r>
          </a:p>
          <a:p>
            <a:endParaRPr lang="en-US" dirty="0"/>
          </a:p>
          <a:p>
            <a:r>
              <a:rPr lang="en-US" dirty="0"/>
              <a:t>Baseline Accuracy Score : 0.9159</a:t>
            </a:r>
          </a:p>
          <a:p>
            <a:r>
              <a:rPr lang="en-US" dirty="0"/>
              <a:t>Our Best Accuracy Score : 0.91527</a:t>
            </a:r>
          </a:p>
          <a:p>
            <a:r>
              <a:rPr lang="en-US" dirty="0"/>
              <a:t>Baseline Recall Score : 0.0</a:t>
            </a:r>
          </a:p>
          <a:p>
            <a:r>
              <a:rPr lang="en-US" dirty="0"/>
              <a:t>Model Recall Score : 0.658</a:t>
            </a:r>
          </a:p>
          <a:p>
            <a:endParaRPr lang="en-US" dirty="0"/>
          </a:p>
        </p:txBody>
      </p:sp>
      <p:sp>
        <p:nvSpPr>
          <p:cNvPr id="5" name="TextBox 4">
            <a:extLst>
              <a:ext uri="{FF2B5EF4-FFF2-40B4-BE49-F238E27FC236}">
                <a16:creationId xmlns="" xmlns:a16="http://schemas.microsoft.com/office/drawing/2014/main" id="{ECDD49AE-DFF8-42F3-8409-744738DDB38D}"/>
              </a:ext>
            </a:extLst>
          </p:cNvPr>
          <p:cNvSpPr txBox="1"/>
          <p:nvPr/>
        </p:nvSpPr>
        <p:spPr>
          <a:xfrm>
            <a:off x="511129" y="1267577"/>
            <a:ext cx="10163729" cy="2694071"/>
          </a:xfrm>
          <a:prstGeom prst="rect">
            <a:avLst/>
          </a:prstGeom>
          <a:noFill/>
        </p:spPr>
        <p:txBody>
          <a:bodyPr wrap="square" rtlCol="0">
            <a:spAutoFit/>
          </a:bodyPr>
          <a:lstStyle/>
          <a:p>
            <a:r>
              <a:rPr lang="en-US" dirty="0"/>
              <a:t>With our project: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positive will mean that the firm will lose the business of a potential 'good' client.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negative will result in the firm losing money due to loaning to a defaulter client.</a:t>
            </a:r>
          </a:p>
          <a:p>
            <a:endParaRPr lang="en-US" dirty="0"/>
          </a:p>
          <a:p>
            <a:r>
              <a:rPr lang="en-US" dirty="0"/>
              <a:t>From the above we believe that a false negative will have a higher impact to model performance. We have compared the below models and come up with Logistic Regression model as it will give us the best recall for defaulters in test data. KNN also has the same recall, but it has a higher false positive rate than Logistic Regression.</a:t>
            </a:r>
          </a:p>
          <a:p>
            <a:endParaRPr lang="en-US" sz="1200" dirty="0"/>
          </a:p>
        </p:txBody>
      </p:sp>
      <p:sp>
        <p:nvSpPr>
          <p:cNvPr id="6" name="TextBox 5">
            <a:extLst>
              <a:ext uri="{FF2B5EF4-FFF2-40B4-BE49-F238E27FC236}">
                <a16:creationId xmlns=""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 xmlns:a16="http://schemas.microsoft.com/office/drawing/2014/main" id="{DAC264B7-3150-46CC-B25E-7D5E813B2107}"/>
              </a:ext>
            </a:extLst>
          </p:cNvPr>
          <p:cNvGraphicFramePr>
            <a:graphicFrameLocks noGrp="1"/>
          </p:cNvGraphicFramePr>
          <p:nvPr>
            <p:extLst>
              <p:ext uri="{D42A27DB-BD31-4B8C-83A1-F6EECF244321}">
                <p14:modId xmlns="" xmlns:p14="http://schemas.microsoft.com/office/powerpoint/2010/main" val="353920061"/>
              </p:ext>
            </p:extLst>
          </p:nvPr>
        </p:nvGraphicFramePr>
        <p:xfrm>
          <a:off x="5457910" y="3721328"/>
          <a:ext cx="5151208" cy="2271411"/>
        </p:xfrm>
        <a:graphic>
          <a:graphicData uri="http://schemas.openxmlformats.org/drawingml/2006/table">
            <a:tbl>
              <a:tblPr>
                <a:tableStyleId>{69CF1AB2-1976-4502-BF36-3FF5EA218861}</a:tableStyleId>
              </a:tblPr>
              <a:tblGrid>
                <a:gridCol w="1914440">
                  <a:extLst>
                    <a:ext uri="{9D8B030D-6E8A-4147-A177-3AD203B41FA5}">
                      <a16:colId xmlns="" xmlns:a16="http://schemas.microsoft.com/office/drawing/2014/main" val="3587727809"/>
                    </a:ext>
                  </a:extLst>
                </a:gridCol>
                <a:gridCol w="1361209">
                  <a:extLst>
                    <a:ext uri="{9D8B030D-6E8A-4147-A177-3AD203B41FA5}">
                      <a16:colId xmlns="" xmlns:a16="http://schemas.microsoft.com/office/drawing/2014/main" val="588989717"/>
                    </a:ext>
                  </a:extLst>
                </a:gridCol>
                <a:gridCol w="733335">
                  <a:extLst>
                    <a:ext uri="{9D8B030D-6E8A-4147-A177-3AD203B41FA5}">
                      <a16:colId xmlns="" xmlns:a16="http://schemas.microsoft.com/office/drawing/2014/main" val="3710802802"/>
                    </a:ext>
                  </a:extLst>
                </a:gridCol>
                <a:gridCol w="1142224">
                  <a:extLst>
                    <a:ext uri="{9D8B030D-6E8A-4147-A177-3AD203B41FA5}">
                      <a16:colId xmlns="" xmlns:a16="http://schemas.microsoft.com/office/drawing/2014/main" val="3161232220"/>
                    </a:ext>
                  </a:extLst>
                </a:gridCol>
              </a:tblGrid>
              <a:tr h="478054">
                <a:tc>
                  <a:txBody>
                    <a:bodyPr/>
                    <a:lstStyle/>
                    <a:p>
                      <a:pPr algn="l" fontAlgn="b"/>
                      <a:r>
                        <a:rPr lang="en-US" sz="1800" b="1" u="none" strike="noStrike" dirty="0">
                          <a:effectLst/>
                          <a:latin typeface="+mn-lt"/>
                        </a:rPr>
                        <a:t>Name</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Accuracy</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Recall</a:t>
                      </a:r>
                      <a:endParaRPr lang="en-US" sz="1800" b="1" i="0" u="none" strike="noStrike" dirty="0">
                        <a:solidFill>
                          <a:srgbClr val="FFFFFF"/>
                        </a:solidFill>
                        <a:effectLst/>
                        <a:latin typeface="+mn-lt"/>
                      </a:endParaRPr>
                    </a:p>
                  </a:txBody>
                  <a:tcPr marL="4763" marR="4763" marT="4763" marB="0" anchor="ctr"/>
                </a:tc>
                <a:tc>
                  <a:txBody>
                    <a:bodyPr/>
                    <a:lstStyle/>
                    <a:p>
                      <a:pPr algn="l" fontAlgn="ctr"/>
                      <a:r>
                        <a:rPr lang="en-US" sz="1800" b="1" i="0" u="none" strike="noStrike" dirty="0">
                          <a:solidFill>
                            <a:srgbClr val="000000"/>
                          </a:solidFill>
                          <a:effectLst/>
                          <a:latin typeface="+mn-lt"/>
                        </a:rPr>
                        <a:t>precision</a:t>
                      </a:r>
                    </a:p>
                  </a:txBody>
                  <a:tcPr marL="0" marR="0" marT="0" marB="0" anchor="ctr"/>
                </a:tc>
                <a:extLst>
                  <a:ext uri="{0D108BD9-81ED-4DB2-BD59-A6C34878D82A}">
                    <a16:rowId xmlns="" xmlns:a16="http://schemas.microsoft.com/office/drawing/2014/main" val="491505750"/>
                  </a:ext>
                </a:extLst>
              </a:tr>
              <a:tr h="478054">
                <a:tc>
                  <a:txBody>
                    <a:bodyPr/>
                    <a:lstStyle/>
                    <a:p>
                      <a:pPr algn="l" fontAlgn="b"/>
                      <a:r>
                        <a:rPr lang="en-US" sz="1800" u="none" strike="noStrike" dirty="0">
                          <a:effectLst/>
                          <a:latin typeface="+mn-lt"/>
                        </a:rPr>
                        <a:t>Decision Tree</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a:effectLst/>
                          <a:latin typeface="+mn-lt"/>
                        </a:rPr>
                        <a:t>60.6%</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57.9%</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52.5%</a:t>
                      </a:r>
                    </a:p>
                  </a:txBody>
                  <a:tcPr marL="0" marR="0" marT="0" marB="0" anchor="ctr"/>
                </a:tc>
                <a:extLst>
                  <a:ext uri="{0D108BD9-81ED-4DB2-BD59-A6C34878D82A}">
                    <a16:rowId xmlns="" xmlns:a16="http://schemas.microsoft.com/office/drawing/2014/main" val="196718133"/>
                  </a:ext>
                </a:extLst>
              </a:tr>
              <a:tr h="478054">
                <a:tc>
                  <a:txBody>
                    <a:bodyPr/>
                    <a:lstStyle/>
                    <a:p>
                      <a:pPr algn="l" fontAlgn="b"/>
                      <a:r>
                        <a:rPr lang="en-US" sz="1800" u="none" strike="noStrike" dirty="0">
                          <a:effectLst/>
                          <a:latin typeface="+mn-lt"/>
                        </a:rPr>
                        <a:t>Random Forest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91.4%</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0.7%</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91.2%</a:t>
                      </a:r>
                    </a:p>
                  </a:txBody>
                  <a:tcPr marL="0" marR="0" marT="0" marB="0" anchor="ctr"/>
                </a:tc>
                <a:extLst>
                  <a:ext uri="{0D108BD9-81ED-4DB2-BD59-A6C34878D82A}">
                    <a16:rowId xmlns="" xmlns:a16="http://schemas.microsoft.com/office/drawing/2014/main" val="920290734"/>
                  </a:ext>
                </a:extLst>
              </a:tr>
              <a:tr h="241084">
                <a:tc>
                  <a:txBody>
                    <a:bodyPr/>
                    <a:lstStyle/>
                    <a:p>
                      <a:pPr algn="l" fontAlgn="b"/>
                      <a:r>
                        <a:rPr lang="en-US" sz="1800" b="1" u="none" strike="noStrike" dirty="0">
                          <a:effectLst/>
                          <a:latin typeface="+mn-lt"/>
                        </a:rPr>
                        <a:t>Logistic</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56.3%</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65.8%</a:t>
                      </a:r>
                      <a:endParaRPr lang="en-US" sz="1800" b="1" i="0" u="none" strike="noStrike" dirty="0">
                        <a:solidFill>
                          <a:srgbClr val="000000"/>
                        </a:solidFill>
                        <a:effectLst/>
                        <a:latin typeface="+mn-lt"/>
                      </a:endParaRPr>
                    </a:p>
                  </a:txBody>
                  <a:tcPr marL="4763" marR="4763" marT="4763" marB="0" anchor="b"/>
                </a:tc>
                <a:tc>
                  <a:txBody>
                    <a:bodyPr/>
                    <a:lstStyle/>
                    <a:p>
                      <a:pPr algn="r" fontAlgn="ctr"/>
                      <a:r>
                        <a:rPr lang="en-US" sz="1800" b="1" i="0" u="none" strike="noStrike" dirty="0">
                          <a:solidFill>
                            <a:srgbClr val="000000"/>
                          </a:solidFill>
                          <a:effectLst/>
                          <a:latin typeface="+mn-lt"/>
                        </a:rPr>
                        <a:t>53.5%</a:t>
                      </a:r>
                    </a:p>
                  </a:txBody>
                  <a:tcPr marL="0" marR="0" marT="0" marB="0" anchor="ctr"/>
                </a:tc>
                <a:extLst>
                  <a:ext uri="{0D108BD9-81ED-4DB2-BD59-A6C34878D82A}">
                    <a16:rowId xmlns="" xmlns:a16="http://schemas.microsoft.com/office/drawing/2014/main" val="2359256683"/>
                  </a:ext>
                </a:extLst>
              </a:tr>
              <a:tr h="241084">
                <a:tc>
                  <a:txBody>
                    <a:bodyPr/>
                    <a:lstStyle/>
                    <a:p>
                      <a:pPr algn="l" fontAlgn="b"/>
                      <a:r>
                        <a:rPr lang="en-US" sz="1800" u="none" strike="noStrike">
                          <a:effectLst/>
                          <a:latin typeface="+mn-lt"/>
                        </a:rPr>
                        <a:t>KNN</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84.8%</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10.8%</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85.1%</a:t>
                      </a:r>
                    </a:p>
                  </a:txBody>
                  <a:tcPr marL="0" marR="0" marT="0" marB="0" anchor="ctr"/>
                </a:tc>
                <a:extLst>
                  <a:ext uri="{0D108BD9-81ED-4DB2-BD59-A6C34878D82A}">
                    <a16:rowId xmlns="" xmlns:a16="http://schemas.microsoft.com/office/drawing/2014/main" val="3750594152"/>
                  </a:ext>
                </a:extLst>
              </a:tr>
              <a:tr h="241084">
                <a:tc>
                  <a:txBody>
                    <a:bodyPr/>
                    <a:lstStyle/>
                    <a:p>
                      <a:pPr algn="l" fontAlgn="b"/>
                      <a:r>
                        <a:rPr lang="en-US" sz="1800" u="none" strike="noStrike" dirty="0" err="1">
                          <a:effectLst/>
                          <a:latin typeface="+mn-lt"/>
                        </a:rPr>
                        <a:t>XGBoost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89.5%</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7.1%</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87.4%</a:t>
                      </a:r>
                    </a:p>
                  </a:txBody>
                  <a:tcPr marL="0" marR="0" marT="0" marB="0" anchor="ctr"/>
                </a:tc>
                <a:extLst>
                  <a:ext uri="{0D108BD9-81ED-4DB2-BD59-A6C34878D82A}">
                    <a16:rowId xmlns="" xmlns:a16="http://schemas.microsoft.com/office/drawing/2014/main" val="2914670552"/>
                  </a:ext>
                </a:extLst>
              </a:tr>
            </a:tbl>
          </a:graphicData>
        </a:graphic>
      </p:graphicFrame>
      <p:sp>
        <p:nvSpPr>
          <p:cNvPr id="7" name="TextBox 6">
            <a:extLst>
              <a:ext uri="{FF2B5EF4-FFF2-40B4-BE49-F238E27FC236}">
                <a16:creationId xmlns="" xmlns:a16="http://schemas.microsoft.com/office/drawing/2014/main" id="{74EAD92D-DC66-40CF-9F00-F4EB20D9760C}"/>
              </a:ext>
            </a:extLst>
          </p:cNvPr>
          <p:cNvSpPr txBox="1"/>
          <p:nvPr/>
        </p:nvSpPr>
        <p:spPr>
          <a:xfrm>
            <a:off x="511129" y="6068088"/>
            <a:ext cx="10657341" cy="646331"/>
          </a:xfrm>
          <a:prstGeom prst="rect">
            <a:avLst/>
          </a:prstGeom>
          <a:noFill/>
        </p:spPr>
        <p:txBody>
          <a:bodyPr wrap="none" rtlCol="0">
            <a:spAutoFit/>
          </a:bodyPr>
          <a:lstStyle/>
          <a:p>
            <a:r>
              <a:rPr lang="en-US" dirty="0"/>
              <a:t>As it can be seen our model gives considerably better Recall over the baseline for defaulter case.</a:t>
            </a:r>
          </a:p>
          <a:p>
            <a:endParaRPr lang="en-US" dirty="0"/>
          </a:p>
        </p:txBody>
      </p:sp>
    </p:spTree>
    <p:extLst>
      <p:ext uri="{BB962C8B-B14F-4D97-AF65-F5344CB8AC3E}">
        <p14:creationId xmlns="" xmlns:p14="http://schemas.microsoft.com/office/powerpoint/2010/main" val="129160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9E382C-1E3A-42CA-A793-6B6768C94B07}"/>
              </a:ext>
            </a:extLst>
          </p:cNvPr>
          <p:cNvSpPr>
            <a:spLocks noGrp="1"/>
          </p:cNvSpPr>
          <p:nvPr>
            <p:ph type="title"/>
          </p:nvPr>
        </p:nvSpPr>
        <p:spPr/>
        <p:txBody>
          <a:bodyPr>
            <a:normAutofit/>
          </a:bodyPr>
          <a:lstStyle/>
          <a:p>
            <a:r>
              <a:rPr lang="en-US" sz="2800" dirty="0"/>
              <a:t>Hyper Parameter tuning</a:t>
            </a:r>
          </a:p>
        </p:txBody>
      </p:sp>
      <p:sp>
        <p:nvSpPr>
          <p:cNvPr id="3" name="Content Placeholder 2">
            <a:extLst>
              <a:ext uri="{FF2B5EF4-FFF2-40B4-BE49-F238E27FC236}">
                <a16:creationId xmlns=""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sz="1800" dirty="0"/>
              <a:t>We ran the various classifiers through different configurations</a:t>
            </a:r>
          </a:p>
          <a:p>
            <a:pPr lvl="1">
              <a:buFont typeface="Wingdings" panose="05000000000000000000" pitchFamily="2" charset="2"/>
              <a:buChar char="Ø"/>
            </a:pPr>
            <a:r>
              <a:rPr lang="en-US" sz="1800" dirty="0"/>
              <a:t>For Logistic Regression (Chosen solution), we tried:</a:t>
            </a:r>
          </a:p>
          <a:p>
            <a:pPr lvl="2">
              <a:buFont typeface="Wingdings" panose="05000000000000000000" pitchFamily="2" charset="2"/>
              <a:buChar char="Ø"/>
            </a:pPr>
            <a:r>
              <a:rPr lang="en-US" sz="1800" dirty="0"/>
              <a:t>Constant: [1.0, 0.5, 0.2, 1.5]</a:t>
            </a:r>
          </a:p>
          <a:p>
            <a:pPr lvl="2">
              <a:buFont typeface="Wingdings" panose="05000000000000000000" pitchFamily="2" charset="2"/>
              <a:buChar char="Ø"/>
            </a:pPr>
            <a:r>
              <a:rPr lang="en-US" sz="1800" dirty="0"/>
              <a:t>Penalty: [L2, none]</a:t>
            </a:r>
          </a:p>
          <a:p>
            <a:pPr lvl="2">
              <a:buFont typeface="Wingdings" panose="05000000000000000000" pitchFamily="2" charset="2"/>
              <a:buChar char="Ø"/>
            </a:pPr>
            <a:r>
              <a:rPr lang="en-US" sz="1800" dirty="0"/>
              <a:t>Solver: [newton-cg, </a:t>
            </a:r>
            <a:r>
              <a:rPr lang="en-US" sz="1800" dirty="0" err="1"/>
              <a:t>lbfgs</a:t>
            </a:r>
            <a:r>
              <a:rPr lang="en-US" sz="1800" dirty="0"/>
              <a:t>, </a:t>
            </a:r>
            <a:r>
              <a:rPr lang="en-US" sz="1800" dirty="0" err="1"/>
              <a:t>liblinear</a:t>
            </a:r>
            <a:r>
              <a:rPr lang="en-US" sz="1800" dirty="0"/>
              <a:t>, sag, saga]</a:t>
            </a:r>
          </a:p>
          <a:p>
            <a:pPr lvl="1">
              <a:buFont typeface="Wingdings" panose="05000000000000000000" pitchFamily="2" charset="2"/>
              <a:buChar char="Ø"/>
            </a:pPr>
            <a:r>
              <a:rPr lang="en-US" sz="1800" dirty="0"/>
              <a:t>With best results from:</a:t>
            </a:r>
          </a:p>
          <a:p>
            <a:pPr lvl="2">
              <a:buFont typeface="Wingdings" panose="05000000000000000000" pitchFamily="2" charset="2"/>
              <a:buChar char="Ø"/>
            </a:pPr>
            <a:r>
              <a:rPr lang="en-US" sz="1800" dirty="0"/>
              <a:t>Constant: 1.0</a:t>
            </a:r>
          </a:p>
          <a:p>
            <a:pPr lvl="2">
              <a:buFont typeface="Wingdings" panose="05000000000000000000" pitchFamily="2" charset="2"/>
              <a:buChar char="Ø"/>
            </a:pPr>
            <a:r>
              <a:rPr lang="en-US" sz="1800" dirty="0"/>
              <a:t>Penalty: none</a:t>
            </a:r>
          </a:p>
          <a:p>
            <a:pPr lvl="2">
              <a:buFont typeface="Wingdings" panose="05000000000000000000" pitchFamily="2" charset="2"/>
              <a:buChar char="Ø"/>
            </a:pPr>
            <a:r>
              <a:rPr lang="en-US" sz="1800"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 xmlns:p14="http://schemas.microsoft.com/office/powerpoint/2010/main" val="15166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E6053-C9B3-435E-8EC6-A2A23AD1F5A6}"/>
              </a:ext>
            </a:extLst>
          </p:cNvPr>
          <p:cNvSpPr>
            <a:spLocks noGrp="1"/>
          </p:cNvSpPr>
          <p:nvPr>
            <p:ph type="title"/>
          </p:nvPr>
        </p:nvSpPr>
        <p:spPr/>
        <p:txBody>
          <a:bodyPr/>
          <a:lstStyle/>
          <a:p>
            <a:r>
              <a:rPr lang="en-US" dirty="0"/>
              <a:t>Demo &amp; Repo</a:t>
            </a:r>
          </a:p>
        </p:txBody>
      </p:sp>
      <p:sp>
        <p:nvSpPr>
          <p:cNvPr id="3" name="Content Placeholder 2">
            <a:extLst>
              <a:ext uri="{FF2B5EF4-FFF2-40B4-BE49-F238E27FC236}">
                <a16:creationId xmlns="" xmlns:a16="http://schemas.microsoft.com/office/drawing/2014/main" id="{0456D43E-141B-4CDB-B599-C445FBA2B46C}"/>
              </a:ext>
            </a:extLst>
          </p:cNvPr>
          <p:cNvSpPr>
            <a:spLocks noGrp="1"/>
          </p:cNvSpPr>
          <p:nvPr>
            <p:ph idx="1"/>
          </p:nvPr>
        </p:nvSpPr>
        <p:spPr/>
        <p:txBody>
          <a:bodyPr/>
          <a:lstStyle/>
          <a:p>
            <a:r>
              <a:rPr lang="en-US" dirty="0">
                <a:hlinkClick r:id="rId2"/>
              </a:rPr>
              <a:t>https://slackers-ml.herokuapp.com/</a:t>
            </a:r>
            <a:endParaRPr lang="en-US" dirty="0"/>
          </a:p>
          <a:p>
            <a:r>
              <a:rPr lang="en-US" dirty="0">
                <a:hlinkClick r:id="rId3"/>
              </a:rPr>
              <a:t>https://github.com/amoghugupte/Slackers-Capstone</a:t>
            </a:r>
            <a:endParaRPr lang="en-US" dirty="0"/>
          </a:p>
          <a:p>
            <a:r>
              <a:rPr lang="en-US" b="0" i="0" dirty="0">
                <a:effectLst/>
                <a:latin typeface="-apple-system"/>
              </a:rPr>
              <a:t>Data set is from Kaggle : </a:t>
            </a:r>
            <a:r>
              <a:rPr lang="en-US" b="0" i="0" u="none" strike="noStrike" dirty="0">
                <a:effectLst/>
                <a:latin typeface="-apple-system"/>
                <a:hlinkClick r:id="rId4"/>
              </a:rPr>
              <a:t>https://www.kaggle.com/mishra5001/credit-card</a:t>
            </a:r>
            <a:endParaRPr lang="en-US" b="0" i="0" dirty="0">
              <a:effectLst/>
              <a:latin typeface="-apple-system"/>
            </a:endParaRPr>
          </a:p>
          <a:p>
            <a:endParaRPr lang="en-US" dirty="0"/>
          </a:p>
          <a:p>
            <a:endParaRPr lang="en-US" dirty="0"/>
          </a:p>
        </p:txBody>
      </p:sp>
    </p:spTree>
    <p:extLst>
      <p:ext uri="{BB962C8B-B14F-4D97-AF65-F5344CB8AC3E}">
        <p14:creationId xmlns="" xmlns:p14="http://schemas.microsoft.com/office/powerpoint/2010/main" val="2609616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1875</TotalTime>
  <Words>1319</Words>
  <Application>Microsoft Office PowerPoint</Application>
  <PresentationFormat>Custom</PresentationFormat>
  <Paragraphs>185</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Credit Default Detector</vt:lpstr>
      <vt:lpstr>The Team</vt:lpstr>
      <vt:lpstr>Executive Summary</vt:lpstr>
      <vt:lpstr>Slide 4</vt:lpstr>
      <vt:lpstr>Key observations of the dataset &amp; Pre-processing</vt:lpstr>
      <vt:lpstr>Input</vt:lpstr>
      <vt:lpstr>Model Selection</vt:lpstr>
      <vt:lpstr>Hyper Parameter tuning</vt:lpstr>
      <vt:lpstr>Demo &amp; Repo</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abc</cp:lastModifiedBy>
  <cp:revision>56</cp:revision>
  <dcterms:created xsi:type="dcterms:W3CDTF">2021-07-10T22:56:18Z</dcterms:created>
  <dcterms:modified xsi:type="dcterms:W3CDTF">2021-07-26T16:02:29Z</dcterms:modified>
</cp:coreProperties>
</file>