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0"/>
  </p:notesMasterIdLst>
  <p:sldIdLst>
    <p:sldId id="256" r:id="rId2"/>
    <p:sldId id="258" r:id="rId3"/>
    <p:sldId id="257"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7" d="100"/>
          <a:sy n="137" d="100"/>
        </p:scale>
        <p:origin x="213"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09A4A-CCA8-4F69-8979-7018D9BE4FB8}"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2902187E-3B0E-473F-8FD0-FC0F383CF575}">
      <dgm:prSet phldrT="[Text]" custT="1"/>
      <dgm:spPr/>
      <dgm:t>
        <a:bodyPr/>
        <a:lstStyle/>
        <a:p>
          <a:r>
            <a:rPr lang="en-US" sz="1200" dirty="0"/>
            <a:t>Joel Choe</a:t>
          </a:r>
        </a:p>
        <a:p>
          <a:r>
            <a:rPr lang="en-US" sz="1200" dirty="0"/>
            <a:t>Associate on the OTC Derivatives team within Basel Measurement &amp; Analytics</a:t>
          </a:r>
        </a:p>
        <a:p>
          <a:r>
            <a:rPr lang="en-US" sz="1200" dirty="0"/>
            <a:t>First got interested in data/analytics because of fantasy basketball</a:t>
          </a:r>
        </a:p>
        <a:p>
          <a:r>
            <a:rPr lang="en-US" sz="1200" dirty="0"/>
            <a:t>Favorite Quote: "You come at the king, you best not miss." - Omar Little from "The Wire"</a:t>
          </a:r>
        </a:p>
      </dgm:t>
    </dgm:pt>
    <dgm:pt modelId="{5A6376D8-54F4-4EE0-A8EF-A03FB6B8020E}" type="parTrans" cxnId="{ADE6B7D7-213B-4CCF-9B7F-D6451D696679}">
      <dgm:prSet/>
      <dgm:spPr/>
      <dgm:t>
        <a:bodyPr/>
        <a:lstStyle/>
        <a:p>
          <a:endParaRPr lang="en-US"/>
        </a:p>
      </dgm:t>
    </dgm:pt>
    <dgm:pt modelId="{4024DDA4-BC92-4EA9-8406-3C48B3799E38}" type="sibTrans" cxnId="{ADE6B7D7-213B-4CCF-9B7F-D6451D696679}">
      <dgm:prSet/>
      <dgm:spPr/>
      <dgm:t>
        <a:bodyPr/>
        <a:lstStyle/>
        <a:p>
          <a:endParaRPr lang="en-US"/>
        </a:p>
      </dgm:t>
    </dgm:pt>
    <dgm:pt modelId="{9C28268D-7924-4421-841C-B7C96851D5D4}">
      <dgm:prSet phldrT="[Text]" custT="1"/>
      <dgm:spPr/>
      <dgm:t>
        <a:bodyPr/>
        <a:lstStyle/>
        <a:p>
          <a:r>
            <a:rPr lang="en-US" sz="1100" dirty="0"/>
            <a:t>Chintan Mehta</a:t>
          </a:r>
        </a:p>
        <a:p>
          <a:r>
            <a:rPr lang="en-US" sz="1100" dirty="0"/>
            <a:t>Chintan has been with JP Morgan Chase more than 8 years and currently working as Strategic Business Analyst with CCB Remediation and Corrections team who manages the process to triage, fix and eliminate customer impact caused by a business process or operation risk. I like to travel and explore new places, listening classical Indian music and Bollywood songs and watching movies.</a:t>
          </a:r>
        </a:p>
      </dgm:t>
    </dgm:pt>
    <dgm:pt modelId="{737F0854-D34F-4B00-9B15-BD68A0697265}" type="parTrans" cxnId="{81AC5558-F3F7-43FC-BB11-EB317E17EC6B}">
      <dgm:prSet/>
      <dgm:spPr/>
      <dgm:t>
        <a:bodyPr/>
        <a:lstStyle/>
        <a:p>
          <a:endParaRPr lang="en-US"/>
        </a:p>
      </dgm:t>
    </dgm:pt>
    <dgm:pt modelId="{D9E7982A-4C42-4406-ABCB-473518378790}" type="sibTrans" cxnId="{81AC5558-F3F7-43FC-BB11-EB317E17EC6B}">
      <dgm:prSet/>
      <dgm:spPr/>
      <dgm:t>
        <a:bodyPr/>
        <a:lstStyle/>
        <a:p>
          <a:endParaRPr lang="en-US"/>
        </a:p>
      </dgm:t>
    </dgm:pt>
    <dgm:pt modelId="{BFB32893-2A84-469A-BD90-07EE114FD3D1}">
      <dgm:prSet phldrT="[Text]" custT="1"/>
      <dgm:spPr/>
      <dgm:t>
        <a:bodyPr/>
        <a:lstStyle/>
        <a:p>
          <a:r>
            <a:rPr lang="en-US" sz="1200" dirty="0"/>
            <a:t>Amogh Gupte</a:t>
          </a:r>
        </a:p>
        <a:p>
          <a:r>
            <a:rPr lang="en-US" sz="1200" dirty="0"/>
            <a:t>Amogh has been with JP Morgan for the last 12 years as a Java developer in the corporate tech space. He loves hiking spending time with kids.</a:t>
          </a:r>
        </a:p>
      </dgm:t>
    </dgm:pt>
    <dgm:pt modelId="{B00883C8-6891-4F73-991F-C880FBA2321C}" type="parTrans" cxnId="{B64DE11C-8755-4D6D-8E7E-CCDB2274939A}">
      <dgm:prSet/>
      <dgm:spPr/>
      <dgm:t>
        <a:bodyPr/>
        <a:lstStyle/>
        <a:p>
          <a:endParaRPr lang="en-US"/>
        </a:p>
      </dgm:t>
    </dgm:pt>
    <dgm:pt modelId="{19F089AA-DCCF-4EFA-B09C-CCE6DCFCB476}" type="sibTrans" cxnId="{B64DE11C-8755-4D6D-8E7E-CCDB2274939A}">
      <dgm:prSet/>
      <dgm:spPr/>
      <dgm:t>
        <a:bodyPr/>
        <a:lstStyle/>
        <a:p>
          <a:endParaRPr lang="en-US"/>
        </a:p>
      </dgm:t>
    </dgm:pt>
    <dgm:pt modelId="{09738C52-7579-4F90-B727-E125CD2CB6A1}">
      <dgm:prSet phldrT="[Text]" custT="1"/>
      <dgm:spPr/>
      <dgm:t>
        <a:bodyPr/>
        <a:lstStyle/>
        <a:p>
          <a:r>
            <a:rPr lang="en-US" sz="1200" dirty="0"/>
            <a:t>Amit </a:t>
          </a:r>
          <a:r>
            <a:rPr lang="en-US" sz="1200" dirty="0" err="1"/>
            <a:t>Rajwani</a:t>
          </a:r>
          <a:endParaRPr lang="en-US" sz="1200" dirty="0"/>
        </a:p>
        <a:p>
          <a:r>
            <a:rPr lang="en-US" sz="1200" dirty="0"/>
            <a:t>Amit works in CCB Credit Card Technology for the C3 Authorizations Platform as an Agility Lead. He has been with the firm for close to 8 years in different roles like Application Owner, Software Engineer Manager and Lead Business Analyst. He likes to travel and be outdoors with nature.</a:t>
          </a:r>
        </a:p>
        <a:p>
          <a:endParaRPr lang="en-US" sz="1200" dirty="0"/>
        </a:p>
      </dgm:t>
    </dgm:pt>
    <dgm:pt modelId="{08958FC3-B2F0-4445-BA6D-0C2EE0932870}" type="parTrans" cxnId="{312ED7DE-B1D5-43BE-958A-0ECE0FF4F3E1}">
      <dgm:prSet/>
      <dgm:spPr/>
      <dgm:t>
        <a:bodyPr/>
        <a:lstStyle/>
        <a:p>
          <a:endParaRPr lang="en-US"/>
        </a:p>
      </dgm:t>
    </dgm:pt>
    <dgm:pt modelId="{5086BEA2-65F9-47BB-9CBE-9A9CCDFE77FE}" type="sibTrans" cxnId="{312ED7DE-B1D5-43BE-958A-0ECE0FF4F3E1}">
      <dgm:prSet/>
      <dgm:spPr/>
      <dgm:t>
        <a:bodyPr/>
        <a:lstStyle/>
        <a:p>
          <a:endParaRPr lang="en-US"/>
        </a:p>
      </dgm:t>
    </dgm:pt>
    <dgm:pt modelId="{31673BAE-8D52-4E0F-A4D0-E3D60F07C823}" type="pres">
      <dgm:prSet presAssocID="{B9E09A4A-CCA8-4F69-8979-7018D9BE4FB8}" presName="Name0" presStyleCnt="0">
        <dgm:presLayoutVars>
          <dgm:chMax/>
          <dgm:chPref/>
          <dgm:dir/>
        </dgm:presLayoutVars>
      </dgm:prSet>
      <dgm:spPr/>
    </dgm:pt>
    <dgm:pt modelId="{397CAE2E-DC04-42E9-B6AA-3C073FE2D020}" type="pres">
      <dgm:prSet presAssocID="{2902187E-3B0E-473F-8FD0-FC0F383CF575}" presName="composite" presStyleCnt="0">
        <dgm:presLayoutVars>
          <dgm:chMax val="1"/>
          <dgm:chPref val="1"/>
        </dgm:presLayoutVars>
      </dgm:prSet>
      <dgm:spPr/>
    </dgm:pt>
    <dgm:pt modelId="{322DDC06-E0D7-4729-B9A4-F817E81463AE}" type="pres">
      <dgm:prSet presAssocID="{2902187E-3B0E-473F-8FD0-FC0F383CF575}" presName="Accent" presStyleLbl="trAlignAcc1" presStyleIdx="0" presStyleCnt="4" custScaleY="186521" custLinFactNeighborX="1451" custLinFactNeighborY="336">
        <dgm:presLayoutVars>
          <dgm:chMax val="0"/>
          <dgm:chPref val="0"/>
        </dgm:presLayoutVars>
      </dgm:prSet>
      <dgm:spPr/>
    </dgm:pt>
    <dgm:pt modelId="{6616B052-ADEE-43DF-A524-D4EE6BF4E702}" type="pres">
      <dgm:prSet presAssocID="{2902187E-3B0E-473F-8FD0-FC0F383CF575}" presName="Image" presStyleLbl="alignImgPlace1" presStyleIdx="0" presStyleCnt="4" custLinFactNeighborX="1515" custLinFactNeighborY="-59848">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925EC6DE-1C05-40E3-9F50-1F884D2742F9}" type="pres">
      <dgm:prSet presAssocID="{2902187E-3B0E-473F-8FD0-FC0F383CF575}" presName="ChildComposite" presStyleCnt="0"/>
      <dgm:spPr/>
    </dgm:pt>
    <dgm:pt modelId="{8C660FC6-1610-4ED9-A386-CD60124F100E}" type="pres">
      <dgm:prSet presAssocID="{2902187E-3B0E-473F-8FD0-FC0F383CF575}" presName="Child" presStyleLbl="node1" presStyleIdx="0" presStyleCnt="0">
        <dgm:presLayoutVars>
          <dgm:chMax val="0"/>
          <dgm:chPref val="0"/>
          <dgm:bulletEnabled val="1"/>
        </dgm:presLayoutVars>
      </dgm:prSet>
      <dgm:spPr/>
    </dgm:pt>
    <dgm:pt modelId="{57BD8566-9E1B-4298-AF41-528815ABD600}" type="pres">
      <dgm:prSet presAssocID="{2902187E-3B0E-473F-8FD0-FC0F383CF575}" presName="Parent" presStyleLbl="revTx" presStyleIdx="0" presStyleCnt="4" custScaleY="327579" custLinFactNeighborX="-282" custLinFactNeighborY="-20111">
        <dgm:presLayoutVars>
          <dgm:chMax val="1"/>
          <dgm:chPref val="0"/>
          <dgm:bulletEnabled val="1"/>
        </dgm:presLayoutVars>
      </dgm:prSet>
      <dgm:spPr/>
    </dgm:pt>
    <dgm:pt modelId="{44559133-835A-41E1-8F67-199F4C51A7FE}" type="pres">
      <dgm:prSet presAssocID="{4024DDA4-BC92-4EA9-8406-3C48B3799E38}" presName="sibTrans" presStyleCnt="0"/>
      <dgm:spPr/>
    </dgm:pt>
    <dgm:pt modelId="{A6BB1236-7F84-4CD0-BE4B-7629D75B0FDF}" type="pres">
      <dgm:prSet presAssocID="{09738C52-7579-4F90-B727-E125CD2CB6A1}" presName="composite" presStyleCnt="0">
        <dgm:presLayoutVars>
          <dgm:chMax val="1"/>
          <dgm:chPref val="1"/>
        </dgm:presLayoutVars>
      </dgm:prSet>
      <dgm:spPr/>
    </dgm:pt>
    <dgm:pt modelId="{3969236B-E42B-4AC2-A333-6FE4BEE0BDEC}" type="pres">
      <dgm:prSet presAssocID="{09738C52-7579-4F90-B727-E125CD2CB6A1}" presName="Accent" presStyleLbl="trAlignAcc1" presStyleIdx="1" presStyleCnt="4" custScaleY="185866">
        <dgm:presLayoutVars>
          <dgm:chMax val="0"/>
          <dgm:chPref val="0"/>
        </dgm:presLayoutVars>
      </dgm:prSet>
      <dgm:spPr/>
    </dgm:pt>
    <dgm:pt modelId="{3A91A0B6-2985-4A77-B8F4-76BC1F4BE424}" type="pres">
      <dgm:prSet presAssocID="{09738C52-7579-4F90-B727-E125CD2CB6A1}" presName="Image" presStyleLbl="alignImgPlace1" presStyleIdx="1" presStyleCnt="4" custLinFactNeighborY="-61488">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4E769AB5-F6CD-4820-B9EF-13F7021B36A0}" type="pres">
      <dgm:prSet presAssocID="{09738C52-7579-4F90-B727-E125CD2CB6A1}" presName="ChildComposite" presStyleCnt="0"/>
      <dgm:spPr/>
    </dgm:pt>
    <dgm:pt modelId="{A36FE672-C885-4353-AF07-601B2BFEA588}" type="pres">
      <dgm:prSet presAssocID="{09738C52-7579-4F90-B727-E125CD2CB6A1}" presName="Child" presStyleLbl="node1" presStyleIdx="0" presStyleCnt="0">
        <dgm:presLayoutVars>
          <dgm:chMax val="0"/>
          <dgm:chPref val="0"/>
          <dgm:bulletEnabled val="1"/>
        </dgm:presLayoutVars>
      </dgm:prSet>
      <dgm:spPr/>
    </dgm:pt>
    <dgm:pt modelId="{289B8921-1F9D-4DA3-A58F-2ACA96436F62}" type="pres">
      <dgm:prSet presAssocID="{09738C52-7579-4F90-B727-E125CD2CB6A1}" presName="Parent" presStyleLbl="revTx" presStyleIdx="1" presStyleCnt="4" custScaleY="399231" custLinFactY="38545" custLinFactNeighborX="-865" custLinFactNeighborY="100000">
        <dgm:presLayoutVars>
          <dgm:chMax val="1"/>
          <dgm:chPref val="0"/>
          <dgm:bulletEnabled val="1"/>
        </dgm:presLayoutVars>
      </dgm:prSet>
      <dgm:spPr/>
    </dgm:pt>
    <dgm:pt modelId="{57DF82AA-B583-4332-B2CF-26EBBDD98895}" type="pres">
      <dgm:prSet presAssocID="{5086BEA2-65F9-47BB-9CBE-9A9CCDFE77FE}" presName="sibTrans" presStyleCnt="0"/>
      <dgm:spPr/>
    </dgm:pt>
    <dgm:pt modelId="{D876FE7B-0E29-4569-94CB-C35BB125AF0E}" type="pres">
      <dgm:prSet presAssocID="{9C28268D-7924-4421-841C-B7C96851D5D4}" presName="composite" presStyleCnt="0">
        <dgm:presLayoutVars>
          <dgm:chMax val="1"/>
          <dgm:chPref val="1"/>
        </dgm:presLayoutVars>
      </dgm:prSet>
      <dgm:spPr/>
    </dgm:pt>
    <dgm:pt modelId="{0E1BAFA9-4F78-4B56-9658-0BDC06BB3234}" type="pres">
      <dgm:prSet presAssocID="{9C28268D-7924-4421-841C-B7C96851D5D4}" presName="Accent" presStyleLbl="trAlignAcc1" presStyleIdx="2" presStyleCnt="4" custScaleY="186530" custLinFactNeighborY="8554">
        <dgm:presLayoutVars>
          <dgm:chMax val="0"/>
          <dgm:chPref val="0"/>
        </dgm:presLayoutVars>
      </dgm:prSet>
      <dgm:spPr/>
    </dgm:pt>
    <dgm:pt modelId="{58296C06-78CD-4FA9-8A05-946C12BB8F14}" type="pres">
      <dgm:prSet presAssocID="{9C28268D-7924-4421-841C-B7C96851D5D4}" presName="Image" presStyleLbl="alignImgPlace1" presStyleIdx="2" presStyleCnt="4" custLinFactNeighborX="-1183" custLinFactNeighborY="-61369">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pt>
    <dgm:pt modelId="{4AAD73B7-F767-4584-8D1A-41BA74CD2DAA}" type="pres">
      <dgm:prSet presAssocID="{9C28268D-7924-4421-841C-B7C96851D5D4}" presName="ChildComposite" presStyleCnt="0"/>
      <dgm:spPr/>
    </dgm:pt>
    <dgm:pt modelId="{8A148A80-7934-4A0F-BE8D-27DBCC577954}" type="pres">
      <dgm:prSet presAssocID="{9C28268D-7924-4421-841C-B7C96851D5D4}" presName="Child" presStyleLbl="node1" presStyleIdx="0" presStyleCnt="0">
        <dgm:presLayoutVars>
          <dgm:chMax val="0"/>
          <dgm:chPref val="0"/>
          <dgm:bulletEnabled val="1"/>
        </dgm:presLayoutVars>
      </dgm:prSet>
      <dgm:spPr/>
    </dgm:pt>
    <dgm:pt modelId="{EDA8A7BB-423F-4A2C-ADAD-8D18D6A469A7}" type="pres">
      <dgm:prSet presAssocID="{9C28268D-7924-4421-841C-B7C96851D5D4}" presName="Parent" presStyleLbl="revTx" presStyleIdx="2" presStyleCnt="4" custScaleY="578944" custLinFactNeighborX="38" custLinFactNeighborY="91733">
        <dgm:presLayoutVars>
          <dgm:chMax val="1"/>
          <dgm:chPref val="0"/>
          <dgm:bulletEnabled val="1"/>
        </dgm:presLayoutVars>
      </dgm:prSet>
      <dgm:spPr/>
    </dgm:pt>
    <dgm:pt modelId="{1C2D7DA6-968A-4D9D-AC5C-7B07D50487CC}" type="pres">
      <dgm:prSet presAssocID="{D9E7982A-4C42-4406-ABCB-473518378790}" presName="sibTrans" presStyleCnt="0"/>
      <dgm:spPr/>
    </dgm:pt>
    <dgm:pt modelId="{5E2A26BB-EE4C-4EA0-8E65-BD524770B074}" type="pres">
      <dgm:prSet presAssocID="{BFB32893-2A84-469A-BD90-07EE114FD3D1}" presName="composite" presStyleCnt="0">
        <dgm:presLayoutVars>
          <dgm:chMax val="1"/>
          <dgm:chPref val="1"/>
        </dgm:presLayoutVars>
      </dgm:prSet>
      <dgm:spPr/>
    </dgm:pt>
    <dgm:pt modelId="{CAD835EB-9538-4666-959F-384CCF08E0DA}" type="pres">
      <dgm:prSet presAssocID="{BFB32893-2A84-469A-BD90-07EE114FD3D1}" presName="Accent" presStyleLbl="trAlignAcc1" presStyleIdx="3" presStyleCnt="4" custScaleY="186861">
        <dgm:presLayoutVars>
          <dgm:chMax val="0"/>
          <dgm:chPref val="0"/>
        </dgm:presLayoutVars>
      </dgm:prSet>
      <dgm:spPr/>
    </dgm:pt>
    <dgm:pt modelId="{5C4B73BF-4EB6-404B-B77E-EE2E96B96587}" type="pres">
      <dgm:prSet presAssocID="{BFB32893-2A84-469A-BD90-07EE114FD3D1}" presName="Image" presStyleLbl="alignImgPlace1" presStyleIdx="3" presStyleCnt="4" custLinFactNeighborX="2130" custLinFactNeighborY="-74747">
        <dgm:presLayoutVars>
          <dgm:chMax val="0"/>
          <dgm:chPref val="0"/>
        </dgm:presLayoutVars>
      </dgm:prSet>
      <dgm:spPr>
        <a:blipFill rotWithShape="1">
          <a:blip xmlns:r="http://schemas.openxmlformats.org/officeDocument/2006/relationships" r:embed="rId4"/>
          <a:srcRect/>
          <a:stretch>
            <a:fillRect t="-13000" b="-13000"/>
          </a:stretch>
        </a:blipFill>
      </dgm:spPr>
    </dgm:pt>
    <dgm:pt modelId="{767ECB97-D8A7-436B-8511-E3CA30571AB7}" type="pres">
      <dgm:prSet presAssocID="{BFB32893-2A84-469A-BD90-07EE114FD3D1}" presName="ChildComposite" presStyleCnt="0"/>
      <dgm:spPr/>
    </dgm:pt>
    <dgm:pt modelId="{C51BFF70-D962-46F7-8BE2-77D09CDD8909}" type="pres">
      <dgm:prSet presAssocID="{BFB32893-2A84-469A-BD90-07EE114FD3D1}" presName="Child" presStyleLbl="node1" presStyleIdx="0" presStyleCnt="0">
        <dgm:presLayoutVars>
          <dgm:chMax val="0"/>
          <dgm:chPref val="0"/>
          <dgm:bulletEnabled val="1"/>
        </dgm:presLayoutVars>
      </dgm:prSet>
      <dgm:spPr/>
    </dgm:pt>
    <dgm:pt modelId="{2D9B9575-C59E-4A14-96B3-EB377DFF71B8}" type="pres">
      <dgm:prSet presAssocID="{BFB32893-2A84-469A-BD90-07EE114FD3D1}" presName="Parent" presStyleLbl="revTx" presStyleIdx="3" presStyleCnt="4">
        <dgm:presLayoutVars>
          <dgm:chMax val="1"/>
          <dgm:chPref val="0"/>
          <dgm:bulletEnabled val="1"/>
        </dgm:presLayoutVars>
      </dgm:prSet>
      <dgm:spPr/>
    </dgm:pt>
  </dgm:ptLst>
  <dgm:cxnLst>
    <dgm:cxn modelId="{B64DE11C-8755-4D6D-8E7E-CCDB2274939A}" srcId="{B9E09A4A-CCA8-4F69-8979-7018D9BE4FB8}" destId="{BFB32893-2A84-469A-BD90-07EE114FD3D1}" srcOrd="3" destOrd="0" parTransId="{B00883C8-6891-4F73-991F-C880FBA2321C}" sibTransId="{19F089AA-DCCF-4EFA-B09C-CCE6DCFCB476}"/>
    <dgm:cxn modelId="{BB6DF471-A218-4F1C-B3BD-DCC4FFD8ED3B}" type="presOf" srcId="{B9E09A4A-CCA8-4F69-8979-7018D9BE4FB8}" destId="{31673BAE-8D52-4E0F-A4D0-E3D60F07C823}" srcOrd="0" destOrd="0" presId="urn:microsoft.com/office/officeart/2008/layout/CaptionedPictures"/>
    <dgm:cxn modelId="{901E1D74-86C2-42AA-8A67-C2AF34B04C9D}" type="presOf" srcId="{09738C52-7579-4F90-B727-E125CD2CB6A1}" destId="{289B8921-1F9D-4DA3-A58F-2ACA96436F62}" srcOrd="0" destOrd="0" presId="urn:microsoft.com/office/officeart/2008/layout/CaptionedPictures"/>
    <dgm:cxn modelId="{81AC5558-F3F7-43FC-BB11-EB317E17EC6B}" srcId="{B9E09A4A-CCA8-4F69-8979-7018D9BE4FB8}" destId="{9C28268D-7924-4421-841C-B7C96851D5D4}" srcOrd="2" destOrd="0" parTransId="{737F0854-D34F-4B00-9B15-BD68A0697265}" sibTransId="{D9E7982A-4C42-4406-ABCB-473518378790}"/>
    <dgm:cxn modelId="{076FE48F-4877-4A85-A62D-B555F9E0EFF3}" type="presOf" srcId="{2902187E-3B0E-473F-8FD0-FC0F383CF575}" destId="{57BD8566-9E1B-4298-AF41-528815ABD600}" srcOrd="0" destOrd="0" presId="urn:microsoft.com/office/officeart/2008/layout/CaptionedPictures"/>
    <dgm:cxn modelId="{BFDEC5B5-D679-41B0-94AB-F21DD259945C}" type="presOf" srcId="{BFB32893-2A84-469A-BD90-07EE114FD3D1}" destId="{2D9B9575-C59E-4A14-96B3-EB377DFF71B8}" srcOrd="0" destOrd="0" presId="urn:microsoft.com/office/officeart/2008/layout/CaptionedPictures"/>
    <dgm:cxn modelId="{D01445C2-8000-45E7-9B17-6FA41463FDDF}" type="presOf" srcId="{9C28268D-7924-4421-841C-B7C96851D5D4}" destId="{EDA8A7BB-423F-4A2C-ADAD-8D18D6A469A7}" srcOrd="0" destOrd="0" presId="urn:microsoft.com/office/officeart/2008/layout/CaptionedPictures"/>
    <dgm:cxn modelId="{ADE6B7D7-213B-4CCF-9B7F-D6451D696679}" srcId="{B9E09A4A-CCA8-4F69-8979-7018D9BE4FB8}" destId="{2902187E-3B0E-473F-8FD0-FC0F383CF575}" srcOrd="0" destOrd="0" parTransId="{5A6376D8-54F4-4EE0-A8EF-A03FB6B8020E}" sibTransId="{4024DDA4-BC92-4EA9-8406-3C48B3799E38}"/>
    <dgm:cxn modelId="{312ED7DE-B1D5-43BE-958A-0ECE0FF4F3E1}" srcId="{B9E09A4A-CCA8-4F69-8979-7018D9BE4FB8}" destId="{09738C52-7579-4F90-B727-E125CD2CB6A1}" srcOrd="1" destOrd="0" parTransId="{08958FC3-B2F0-4445-BA6D-0C2EE0932870}" sibTransId="{5086BEA2-65F9-47BB-9CBE-9A9CCDFE77FE}"/>
    <dgm:cxn modelId="{BB51B938-C206-4DD5-8C36-868D03ED1F25}" type="presParOf" srcId="{31673BAE-8D52-4E0F-A4D0-E3D60F07C823}" destId="{397CAE2E-DC04-42E9-B6AA-3C073FE2D020}" srcOrd="0" destOrd="0" presId="urn:microsoft.com/office/officeart/2008/layout/CaptionedPictures"/>
    <dgm:cxn modelId="{E1555DFF-0896-4D91-B333-BD1BCF7B1084}" type="presParOf" srcId="{397CAE2E-DC04-42E9-B6AA-3C073FE2D020}" destId="{322DDC06-E0D7-4729-B9A4-F817E81463AE}" srcOrd="0" destOrd="0" presId="urn:microsoft.com/office/officeart/2008/layout/CaptionedPictures"/>
    <dgm:cxn modelId="{D6FE9694-3D96-4EB2-8868-F4291A222B96}" type="presParOf" srcId="{397CAE2E-DC04-42E9-B6AA-3C073FE2D020}" destId="{6616B052-ADEE-43DF-A524-D4EE6BF4E702}" srcOrd="1" destOrd="0" presId="urn:microsoft.com/office/officeart/2008/layout/CaptionedPictures"/>
    <dgm:cxn modelId="{02C573DC-F4D0-453A-97A0-ECA3BB0513AC}" type="presParOf" srcId="{397CAE2E-DC04-42E9-B6AA-3C073FE2D020}" destId="{925EC6DE-1C05-40E3-9F50-1F884D2742F9}" srcOrd="2" destOrd="0" presId="urn:microsoft.com/office/officeart/2008/layout/CaptionedPictures"/>
    <dgm:cxn modelId="{B8DC0036-C013-49BF-886B-956F8E11B59F}" type="presParOf" srcId="{925EC6DE-1C05-40E3-9F50-1F884D2742F9}" destId="{8C660FC6-1610-4ED9-A386-CD60124F100E}" srcOrd="0" destOrd="0" presId="urn:microsoft.com/office/officeart/2008/layout/CaptionedPictures"/>
    <dgm:cxn modelId="{F946E135-4E84-4AE7-AC8C-F6AA88CBCD29}" type="presParOf" srcId="{925EC6DE-1C05-40E3-9F50-1F884D2742F9}" destId="{57BD8566-9E1B-4298-AF41-528815ABD600}" srcOrd="1" destOrd="0" presId="urn:microsoft.com/office/officeart/2008/layout/CaptionedPictures"/>
    <dgm:cxn modelId="{96BD836A-F834-4D08-8160-0E2C505FB574}" type="presParOf" srcId="{31673BAE-8D52-4E0F-A4D0-E3D60F07C823}" destId="{44559133-835A-41E1-8F67-199F4C51A7FE}" srcOrd="1" destOrd="0" presId="urn:microsoft.com/office/officeart/2008/layout/CaptionedPictures"/>
    <dgm:cxn modelId="{5F59F33B-A53D-4D79-8669-1BD91984D6BD}" type="presParOf" srcId="{31673BAE-8D52-4E0F-A4D0-E3D60F07C823}" destId="{A6BB1236-7F84-4CD0-BE4B-7629D75B0FDF}" srcOrd="2" destOrd="0" presId="urn:microsoft.com/office/officeart/2008/layout/CaptionedPictures"/>
    <dgm:cxn modelId="{F866D8E4-F72D-4EE2-B8B9-BB30BF86B4B1}" type="presParOf" srcId="{A6BB1236-7F84-4CD0-BE4B-7629D75B0FDF}" destId="{3969236B-E42B-4AC2-A333-6FE4BEE0BDEC}" srcOrd="0" destOrd="0" presId="urn:microsoft.com/office/officeart/2008/layout/CaptionedPictures"/>
    <dgm:cxn modelId="{76C44DB6-F6B7-4F49-922E-27D96D580E16}" type="presParOf" srcId="{A6BB1236-7F84-4CD0-BE4B-7629D75B0FDF}" destId="{3A91A0B6-2985-4A77-B8F4-76BC1F4BE424}" srcOrd="1" destOrd="0" presId="urn:microsoft.com/office/officeart/2008/layout/CaptionedPictures"/>
    <dgm:cxn modelId="{8C0D2EBC-E73E-4A50-8325-6596965D73FD}" type="presParOf" srcId="{A6BB1236-7F84-4CD0-BE4B-7629D75B0FDF}" destId="{4E769AB5-F6CD-4820-B9EF-13F7021B36A0}" srcOrd="2" destOrd="0" presId="urn:microsoft.com/office/officeart/2008/layout/CaptionedPictures"/>
    <dgm:cxn modelId="{84B6B14A-7A61-4D90-8112-B22F054300D5}" type="presParOf" srcId="{4E769AB5-F6CD-4820-B9EF-13F7021B36A0}" destId="{A36FE672-C885-4353-AF07-601B2BFEA588}" srcOrd="0" destOrd="0" presId="urn:microsoft.com/office/officeart/2008/layout/CaptionedPictures"/>
    <dgm:cxn modelId="{AB65CE1D-F573-4227-BA0E-B271F172C90C}" type="presParOf" srcId="{4E769AB5-F6CD-4820-B9EF-13F7021B36A0}" destId="{289B8921-1F9D-4DA3-A58F-2ACA96436F62}" srcOrd="1" destOrd="0" presId="urn:microsoft.com/office/officeart/2008/layout/CaptionedPictures"/>
    <dgm:cxn modelId="{441AC596-1D9F-48AF-A194-3623DD79E53D}" type="presParOf" srcId="{31673BAE-8D52-4E0F-A4D0-E3D60F07C823}" destId="{57DF82AA-B583-4332-B2CF-26EBBDD98895}" srcOrd="3" destOrd="0" presId="urn:microsoft.com/office/officeart/2008/layout/CaptionedPictures"/>
    <dgm:cxn modelId="{F71A6090-C7BE-4F2F-ACB9-5C82D4D95BE0}" type="presParOf" srcId="{31673BAE-8D52-4E0F-A4D0-E3D60F07C823}" destId="{D876FE7B-0E29-4569-94CB-C35BB125AF0E}" srcOrd="4" destOrd="0" presId="urn:microsoft.com/office/officeart/2008/layout/CaptionedPictures"/>
    <dgm:cxn modelId="{4E91223D-CE18-450D-8704-7AAA13DD8533}" type="presParOf" srcId="{D876FE7B-0E29-4569-94CB-C35BB125AF0E}" destId="{0E1BAFA9-4F78-4B56-9658-0BDC06BB3234}" srcOrd="0" destOrd="0" presId="urn:microsoft.com/office/officeart/2008/layout/CaptionedPictures"/>
    <dgm:cxn modelId="{3ADE6602-7811-47FB-925F-990693521064}" type="presParOf" srcId="{D876FE7B-0E29-4569-94CB-C35BB125AF0E}" destId="{58296C06-78CD-4FA9-8A05-946C12BB8F14}" srcOrd="1" destOrd="0" presId="urn:microsoft.com/office/officeart/2008/layout/CaptionedPictures"/>
    <dgm:cxn modelId="{195993AE-A0B8-45EF-9AE5-87135A3B6816}" type="presParOf" srcId="{D876FE7B-0E29-4569-94CB-C35BB125AF0E}" destId="{4AAD73B7-F767-4584-8D1A-41BA74CD2DAA}" srcOrd="2" destOrd="0" presId="urn:microsoft.com/office/officeart/2008/layout/CaptionedPictures"/>
    <dgm:cxn modelId="{AAD3D581-F78A-4458-B74B-3B97BD799A2A}" type="presParOf" srcId="{4AAD73B7-F767-4584-8D1A-41BA74CD2DAA}" destId="{8A148A80-7934-4A0F-BE8D-27DBCC577954}" srcOrd="0" destOrd="0" presId="urn:microsoft.com/office/officeart/2008/layout/CaptionedPictures"/>
    <dgm:cxn modelId="{00CEC7B3-ABDE-4422-9B8D-CAA5F17E16D5}" type="presParOf" srcId="{4AAD73B7-F767-4584-8D1A-41BA74CD2DAA}" destId="{EDA8A7BB-423F-4A2C-ADAD-8D18D6A469A7}" srcOrd="1" destOrd="0" presId="urn:microsoft.com/office/officeart/2008/layout/CaptionedPictures"/>
    <dgm:cxn modelId="{4B7678D7-7E01-4A49-9AA5-A1885FA9CB99}" type="presParOf" srcId="{31673BAE-8D52-4E0F-A4D0-E3D60F07C823}" destId="{1C2D7DA6-968A-4D9D-AC5C-7B07D50487CC}" srcOrd="5" destOrd="0" presId="urn:microsoft.com/office/officeart/2008/layout/CaptionedPictures"/>
    <dgm:cxn modelId="{B9F092FA-9386-41BC-9F3C-D2023A514EBD}" type="presParOf" srcId="{31673BAE-8D52-4E0F-A4D0-E3D60F07C823}" destId="{5E2A26BB-EE4C-4EA0-8E65-BD524770B074}" srcOrd="6" destOrd="0" presId="urn:microsoft.com/office/officeart/2008/layout/CaptionedPictures"/>
    <dgm:cxn modelId="{729473AB-AE6D-4CE5-9C2F-CDB35A439197}" type="presParOf" srcId="{5E2A26BB-EE4C-4EA0-8E65-BD524770B074}" destId="{CAD835EB-9538-4666-959F-384CCF08E0DA}" srcOrd="0" destOrd="0" presId="urn:microsoft.com/office/officeart/2008/layout/CaptionedPictures"/>
    <dgm:cxn modelId="{A9545F55-5349-415A-B0DB-0F6A0924A1BF}" type="presParOf" srcId="{5E2A26BB-EE4C-4EA0-8E65-BD524770B074}" destId="{5C4B73BF-4EB6-404B-B77E-EE2E96B96587}" srcOrd="1" destOrd="0" presId="urn:microsoft.com/office/officeart/2008/layout/CaptionedPictures"/>
    <dgm:cxn modelId="{12160F93-ECA3-45C2-AEC0-2837E57BB690}" type="presParOf" srcId="{5E2A26BB-EE4C-4EA0-8E65-BD524770B074}" destId="{767ECB97-D8A7-436B-8511-E3CA30571AB7}" srcOrd="2" destOrd="0" presId="urn:microsoft.com/office/officeart/2008/layout/CaptionedPictures"/>
    <dgm:cxn modelId="{018EE738-F29B-47B3-9C14-719BFA0C7633}" type="presParOf" srcId="{767ECB97-D8A7-436B-8511-E3CA30571AB7}" destId="{C51BFF70-D962-46F7-8BE2-77D09CDD8909}" srcOrd="0" destOrd="0" presId="urn:microsoft.com/office/officeart/2008/layout/CaptionedPictures"/>
    <dgm:cxn modelId="{9E52C920-463B-4042-A1A4-0E84E1898362}" type="presParOf" srcId="{767ECB97-D8A7-436B-8511-E3CA30571AB7}" destId="{2D9B9575-C59E-4A14-96B3-EB377DFF71B8}"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DDC06-E0D7-4729-B9A4-F817E81463AE}">
      <dsp:nvSpPr>
        <dsp:cNvPr id="0" name=""/>
        <dsp:cNvSpPr/>
      </dsp:nvSpPr>
      <dsp:spPr>
        <a:xfrm>
          <a:off x="457523" y="204485"/>
          <a:ext cx="1916865" cy="4206302"/>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16B052-ADEE-43DF-A524-D4EE6BF4E702}">
      <dsp:nvSpPr>
        <dsp:cNvPr id="0" name=""/>
        <dsp:cNvSpPr/>
      </dsp:nvSpPr>
      <dsp:spPr>
        <a:xfrm>
          <a:off x="551689" y="385421"/>
          <a:ext cx="1725179" cy="14658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BD8566-9E1B-4298-AF41-528815ABD600}">
      <dsp:nvSpPr>
        <dsp:cNvPr id="0" name=""/>
        <dsp:cNvSpPr/>
      </dsp:nvSpPr>
      <dsp:spPr>
        <a:xfrm>
          <a:off x="520687" y="1913232"/>
          <a:ext cx="1725179" cy="19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Joel Choe</a:t>
          </a:r>
        </a:p>
        <a:p>
          <a:pPr marL="0" lvl="0" indent="0" algn="ctr" defTabSz="533400">
            <a:lnSpc>
              <a:spcPct val="90000"/>
            </a:lnSpc>
            <a:spcBef>
              <a:spcPct val="0"/>
            </a:spcBef>
            <a:spcAft>
              <a:spcPct val="35000"/>
            </a:spcAft>
            <a:buNone/>
          </a:pPr>
          <a:r>
            <a:rPr lang="en-US" sz="1200" kern="1200" dirty="0"/>
            <a:t>Associate on the OTC Derivatives team within Basel Measurement &amp; Analytics</a:t>
          </a:r>
        </a:p>
        <a:p>
          <a:pPr marL="0" lvl="0" indent="0" algn="ctr" defTabSz="533400">
            <a:lnSpc>
              <a:spcPct val="90000"/>
            </a:lnSpc>
            <a:spcBef>
              <a:spcPct val="0"/>
            </a:spcBef>
            <a:spcAft>
              <a:spcPct val="35000"/>
            </a:spcAft>
            <a:buNone/>
          </a:pPr>
          <a:r>
            <a:rPr lang="en-US" sz="1200" kern="1200" dirty="0"/>
            <a:t>First got interested in data/analytics because of fantasy basketball</a:t>
          </a:r>
        </a:p>
        <a:p>
          <a:pPr marL="0" lvl="0" indent="0" algn="ctr" defTabSz="533400">
            <a:lnSpc>
              <a:spcPct val="90000"/>
            </a:lnSpc>
            <a:spcBef>
              <a:spcPct val="0"/>
            </a:spcBef>
            <a:spcAft>
              <a:spcPct val="35000"/>
            </a:spcAft>
            <a:buNone/>
          </a:pPr>
          <a:r>
            <a:rPr lang="en-US" sz="1200" kern="1200" dirty="0"/>
            <a:t>Favorite Quote: "You come at the king, you best not miss." - Omar Little from "The Wire"</a:t>
          </a:r>
        </a:p>
      </dsp:txBody>
      <dsp:txXfrm>
        <a:off x="520687" y="1913232"/>
        <a:ext cx="1725179" cy="1994585"/>
      </dsp:txXfrm>
    </dsp:sp>
    <dsp:sp modelId="{3969236B-E42B-4AC2-A333-6FE4BEE0BDEC}">
      <dsp:nvSpPr>
        <dsp:cNvPr id="0" name=""/>
        <dsp:cNvSpPr/>
      </dsp:nvSpPr>
      <dsp:spPr>
        <a:xfrm>
          <a:off x="2836670" y="204293"/>
          <a:ext cx="1916865" cy="4191531"/>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91A0B6-2985-4A77-B8F4-76BC1F4BE424}">
      <dsp:nvSpPr>
        <dsp:cNvPr id="0" name=""/>
        <dsp:cNvSpPr/>
      </dsp:nvSpPr>
      <dsp:spPr>
        <a:xfrm>
          <a:off x="2932513" y="361381"/>
          <a:ext cx="1725179" cy="146583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B8921-1F9D-4DA3-A58F-2ACA96436F62}">
      <dsp:nvSpPr>
        <dsp:cNvPr id="0" name=""/>
        <dsp:cNvSpPr/>
      </dsp:nvSpPr>
      <dsp:spPr>
        <a:xfrm>
          <a:off x="2917591" y="2169253"/>
          <a:ext cx="1725179" cy="243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Amit </a:t>
          </a:r>
          <a:r>
            <a:rPr lang="en-US" sz="1200" kern="1200" dirty="0" err="1"/>
            <a:t>Rajwani</a:t>
          </a:r>
          <a:endParaRPr lang="en-US" sz="1200" kern="1200" dirty="0"/>
        </a:p>
        <a:p>
          <a:pPr marL="0" lvl="0" indent="0" algn="ctr" defTabSz="533400">
            <a:lnSpc>
              <a:spcPct val="90000"/>
            </a:lnSpc>
            <a:spcBef>
              <a:spcPct val="0"/>
            </a:spcBef>
            <a:spcAft>
              <a:spcPct val="35000"/>
            </a:spcAft>
            <a:buNone/>
          </a:pPr>
          <a:r>
            <a:rPr lang="en-US" sz="1200" kern="1200" dirty="0"/>
            <a:t>Amit works in CCB Credit Card Technology for the C3 Authorizations Platform as an Agility Lead. He has been with the firm for close to 8 years in different roles like Application Owner, Software Engineer Manager and Lead Business Analyst. He likes to travel and be outdoors with nature.</a:t>
          </a:r>
        </a:p>
        <a:p>
          <a:pPr marL="0" lvl="0" indent="0" algn="ctr" defTabSz="533400">
            <a:lnSpc>
              <a:spcPct val="90000"/>
            </a:lnSpc>
            <a:spcBef>
              <a:spcPct val="0"/>
            </a:spcBef>
            <a:spcAft>
              <a:spcPct val="35000"/>
            </a:spcAft>
            <a:buNone/>
          </a:pPr>
          <a:endParaRPr lang="en-US" sz="1200" kern="1200" dirty="0"/>
        </a:p>
      </dsp:txBody>
      <dsp:txXfrm>
        <a:off x="2917591" y="2169253"/>
        <a:ext cx="1725179" cy="2430864"/>
      </dsp:txXfrm>
    </dsp:sp>
    <dsp:sp modelId="{0E1BAFA9-4F78-4B56-9658-0BDC06BB3234}">
      <dsp:nvSpPr>
        <dsp:cNvPr id="0" name=""/>
        <dsp:cNvSpPr/>
      </dsp:nvSpPr>
      <dsp:spPr>
        <a:xfrm>
          <a:off x="5243631" y="193599"/>
          <a:ext cx="1916865" cy="420650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296C06-78CD-4FA9-8A05-946C12BB8F14}">
      <dsp:nvSpPr>
        <dsp:cNvPr id="0" name=""/>
        <dsp:cNvSpPr/>
      </dsp:nvSpPr>
      <dsp:spPr>
        <a:xfrm>
          <a:off x="5319066" y="167014"/>
          <a:ext cx="1725179" cy="146583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8A7BB-423F-4A2C-ADAD-8D18D6A469A7}">
      <dsp:nvSpPr>
        <dsp:cNvPr id="0" name=""/>
        <dsp:cNvSpPr/>
      </dsp:nvSpPr>
      <dsp:spPr>
        <a:xfrm>
          <a:off x="5340130" y="1075004"/>
          <a:ext cx="1725179" cy="3525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Chintan Mehta</a:t>
          </a:r>
        </a:p>
        <a:p>
          <a:pPr marL="0" lvl="0" indent="0" algn="ctr" defTabSz="488950">
            <a:lnSpc>
              <a:spcPct val="90000"/>
            </a:lnSpc>
            <a:spcBef>
              <a:spcPct val="0"/>
            </a:spcBef>
            <a:spcAft>
              <a:spcPct val="35000"/>
            </a:spcAft>
            <a:buNone/>
          </a:pPr>
          <a:r>
            <a:rPr lang="en-US" sz="1100" kern="1200" dirty="0"/>
            <a:t>Chintan has been with JP Morgan Chase more than 8 years and currently working as Strategic Business Analyst with CCB Remediation and Corrections team who manages the process to triage, fix and eliminate customer impact caused by a business process or operation risk. I like to travel and explore new places, listening classical Indian music and Bollywood songs and watching movies.</a:t>
          </a:r>
        </a:p>
      </dsp:txBody>
      <dsp:txXfrm>
        <a:off x="5340130" y="1075004"/>
        <a:ext cx="1725179" cy="3525113"/>
      </dsp:txXfrm>
    </dsp:sp>
    <dsp:sp modelId="{CAD835EB-9538-4666-959F-384CCF08E0DA}">
      <dsp:nvSpPr>
        <dsp:cNvPr id="0" name=""/>
        <dsp:cNvSpPr/>
      </dsp:nvSpPr>
      <dsp:spPr>
        <a:xfrm>
          <a:off x="7650592" y="193074"/>
          <a:ext cx="1916865" cy="4213969"/>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4B73BF-4EB6-404B-B77E-EE2E96B96587}">
      <dsp:nvSpPr>
        <dsp:cNvPr id="0" name=""/>
        <dsp:cNvSpPr/>
      </dsp:nvSpPr>
      <dsp:spPr>
        <a:xfrm>
          <a:off x="7783182" y="167026"/>
          <a:ext cx="1725179" cy="1465838"/>
        </a:xfrm>
        <a:prstGeom prst="rect">
          <a:avLst/>
        </a:prstGeom>
        <a:blipFill rotWithShape="1">
          <a:blip xmlns:r="http://schemas.openxmlformats.org/officeDocument/2006/relationships" r:embed="rId4"/>
          <a:srcRect/>
          <a:stretch>
            <a:fillRect t="-13000" b="-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B9575-C59E-4A14-96B3-EB377DFF71B8}">
      <dsp:nvSpPr>
        <dsp:cNvPr id="0" name=""/>
        <dsp:cNvSpPr/>
      </dsp:nvSpPr>
      <dsp:spPr>
        <a:xfrm>
          <a:off x="7746436" y="2728534"/>
          <a:ext cx="1725179" cy="60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Amogh Gupte</a:t>
          </a:r>
        </a:p>
        <a:p>
          <a:pPr marL="0" lvl="0" indent="0" algn="ctr" defTabSz="533400">
            <a:lnSpc>
              <a:spcPct val="90000"/>
            </a:lnSpc>
            <a:spcBef>
              <a:spcPct val="0"/>
            </a:spcBef>
            <a:spcAft>
              <a:spcPct val="35000"/>
            </a:spcAft>
            <a:buNone/>
          </a:pPr>
          <a:r>
            <a:rPr lang="en-US" sz="1200" kern="1200" dirty="0"/>
            <a:t>Amogh has been with JP Morgan for the last 12 years as a Java developer in the corporate tech space. He loves hiking spending time with kids.</a:t>
          </a:r>
        </a:p>
      </dsp:txBody>
      <dsp:txXfrm>
        <a:off x="7746436" y="2728534"/>
        <a:ext cx="1725179" cy="608886"/>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69569-668C-438B-8D5E-9E0B2CBA871B}" type="datetimeFigureOut">
              <a:rPr lang="en-US" smtClean="0"/>
              <a:t>7/11/2021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7DC65-18B0-4494-A2EB-A2BDD0672859}" type="slidenum">
              <a:rPr lang="en-US" smtClean="0"/>
              <a:t>‹#›</a:t>
            </a:fld>
            <a:endParaRPr lang="en-US"/>
          </a:p>
        </p:txBody>
      </p:sp>
    </p:spTree>
    <p:extLst>
      <p:ext uri="{BB962C8B-B14F-4D97-AF65-F5344CB8AC3E}">
        <p14:creationId xmlns:p14="http://schemas.microsoft.com/office/powerpoint/2010/main" val="10642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9395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57363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92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6246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869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81144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683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719281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tx">
  <p:cSld name="1_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90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2612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718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75150-69D3-484D-A7DF-580D3120A440}"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2384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75150-69D3-484D-A7DF-580D3120A440}"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46565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75150-69D3-484D-A7DF-580D3120A440}"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29750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75150-69D3-484D-A7DF-580D3120A440}"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1025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2953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33052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B75150-69D3-484D-A7DF-580D3120A440}" type="datetimeFigureOut">
              <a:rPr lang="en-US" smtClean="0"/>
              <a:t>7/11/2021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0E432B-595E-4F6A-92D3-438527C5D717}" type="slidenum">
              <a:rPr lang="en-US" smtClean="0"/>
              <a:t>‹#›</a:t>
            </a:fld>
            <a:endParaRPr lang="en-US"/>
          </a:p>
        </p:txBody>
      </p:sp>
    </p:spTree>
    <p:extLst>
      <p:ext uri="{BB962C8B-B14F-4D97-AF65-F5344CB8AC3E}">
        <p14:creationId xmlns:p14="http://schemas.microsoft.com/office/powerpoint/2010/main" val="1745404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ishra5001/credit-card"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moghugupte/Slackers-Capstone"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F6AE-B576-435B-9BAC-BC1F1A5A6266}"/>
              </a:ext>
            </a:extLst>
          </p:cNvPr>
          <p:cNvSpPr>
            <a:spLocks noGrp="1"/>
          </p:cNvSpPr>
          <p:nvPr>
            <p:ph type="ctrTitle"/>
          </p:nvPr>
        </p:nvSpPr>
        <p:spPr/>
        <p:txBody>
          <a:bodyPr/>
          <a:lstStyle/>
          <a:p>
            <a:r>
              <a:rPr lang="en-US" dirty="0"/>
              <a:t>Credit Default detector</a:t>
            </a:r>
          </a:p>
        </p:txBody>
      </p:sp>
      <p:sp>
        <p:nvSpPr>
          <p:cNvPr id="3" name="Subtitle 2">
            <a:extLst>
              <a:ext uri="{FF2B5EF4-FFF2-40B4-BE49-F238E27FC236}">
                <a16:creationId xmlns:a16="http://schemas.microsoft.com/office/drawing/2014/main" id="{49BFF355-B2DE-40EE-87B4-3C327B8AB6DF}"/>
              </a:ext>
            </a:extLst>
          </p:cNvPr>
          <p:cNvSpPr>
            <a:spLocks noGrp="1"/>
          </p:cNvSpPr>
          <p:nvPr>
            <p:ph type="subTitle" idx="1"/>
          </p:nvPr>
        </p:nvSpPr>
        <p:spPr/>
        <p:txBody>
          <a:bodyPr>
            <a:normAutofit fontScale="62500" lnSpcReduction="20000"/>
          </a:bodyPr>
          <a:lstStyle/>
          <a:p>
            <a:pPr marL="342900" indent="-342900" algn="l">
              <a:buFont typeface="Arial" panose="020B0604020202020204" pitchFamily="34" charset="0"/>
              <a:buChar char="•"/>
            </a:pPr>
            <a:r>
              <a:rPr lang="en-US" dirty="0"/>
              <a:t>Amit </a:t>
            </a:r>
            <a:r>
              <a:rPr lang="en-US" dirty="0" err="1"/>
              <a:t>Rajwani</a:t>
            </a:r>
            <a:endParaRPr lang="en-US" dirty="0"/>
          </a:p>
          <a:p>
            <a:pPr marL="342900" indent="-342900" algn="l">
              <a:buFont typeface="Arial" panose="020B0604020202020204" pitchFamily="34" charset="0"/>
              <a:buChar char="•"/>
            </a:pPr>
            <a:r>
              <a:rPr lang="en-US" dirty="0"/>
              <a:t>Joel Choe</a:t>
            </a:r>
          </a:p>
          <a:p>
            <a:pPr marL="342900" indent="-342900" algn="l">
              <a:buFont typeface="Arial" panose="020B0604020202020204" pitchFamily="34" charset="0"/>
              <a:buChar char="•"/>
            </a:pPr>
            <a:r>
              <a:rPr lang="en-US" dirty="0"/>
              <a:t>Chintan Mehta</a:t>
            </a:r>
          </a:p>
          <a:p>
            <a:pPr marL="342900" indent="-342900" algn="l">
              <a:buFont typeface="Arial" panose="020B0604020202020204" pitchFamily="34" charset="0"/>
              <a:buChar char="•"/>
            </a:pPr>
            <a:r>
              <a:rPr lang="en-US" dirty="0"/>
              <a:t>Amogh Gupte</a:t>
            </a:r>
          </a:p>
        </p:txBody>
      </p:sp>
    </p:spTree>
    <p:extLst>
      <p:ext uri="{BB962C8B-B14F-4D97-AF65-F5344CB8AC3E}">
        <p14:creationId xmlns:p14="http://schemas.microsoft.com/office/powerpoint/2010/main" val="428727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F67-FD6D-4F16-B2E1-BECA23FE65E3}"/>
              </a:ext>
            </a:extLst>
          </p:cNvPr>
          <p:cNvSpPr>
            <a:spLocks noGrp="1"/>
          </p:cNvSpPr>
          <p:nvPr>
            <p:ph type="title"/>
          </p:nvPr>
        </p:nvSpPr>
        <p:spPr>
          <a:xfrm>
            <a:off x="603855" y="461739"/>
            <a:ext cx="3854528" cy="1278466"/>
          </a:xfrm>
        </p:spPr>
        <p:txBody>
          <a:bodyPr/>
          <a:lstStyle/>
          <a:p>
            <a:r>
              <a:rPr lang="en-US" dirty="0"/>
              <a:t>The Team</a:t>
            </a:r>
          </a:p>
        </p:txBody>
      </p:sp>
      <p:graphicFrame>
        <p:nvGraphicFramePr>
          <p:cNvPr id="5" name="Diagram 4">
            <a:extLst>
              <a:ext uri="{FF2B5EF4-FFF2-40B4-BE49-F238E27FC236}">
                <a16:creationId xmlns:a16="http://schemas.microsoft.com/office/drawing/2014/main" id="{2B75E376-F07A-454C-BB39-D880CD7F8535}"/>
              </a:ext>
            </a:extLst>
          </p:cNvPr>
          <p:cNvGraphicFramePr/>
          <p:nvPr>
            <p:extLst>
              <p:ext uri="{D42A27DB-BD31-4B8C-83A1-F6EECF244321}">
                <p14:modId xmlns:p14="http://schemas.microsoft.com/office/powerpoint/2010/main" val="2460686401"/>
              </p:ext>
            </p:extLst>
          </p:nvPr>
        </p:nvGraphicFramePr>
        <p:xfrm>
          <a:off x="571500" y="1796143"/>
          <a:ext cx="9997168" cy="460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861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4"/>
          <p:cNvGrpSpPr/>
          <p:nvPr/>
        </p:nvGrpSpPr>
        <p:grpSpPr>
          <a:xfrm>
            <a:off x="3902453" y="1409533"/>
            <a:ext cx="2125267" cy="1838886"/>
            <a:chOff x="-1" y="-1"/>
            <a:chExt cx="3022601" cy="2615303"/>
          </a:xfrm>
        </p:grpSpPr>
        <p:sp>
          <p:nvSpPr>
            <p:cNvPr id="60" name="Google Shape;60;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61" name="Google Shape;61;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62" name="Google Shape;62;p14"/>
            <p:cNvSpPr txBox="1"/>
            <p:nvPr/>
          </p:nvSpPr>
          <p:spPr>
            <a:xfrm>
              <a:off x="40241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Judgment</a:t>
              </a:r>
              <a:endParaRPr sz="1266"/>
            </a:p>
          </p:txBody>
        </p:sp>
      </p:grpSp>
      <p:sp>
        <p:nvSpPr>
          <p:cNvPr id="63" name="Google Shape;63;p14"/>
          <p:cNvSpPr txBox="1"/>
          <p:nvPr/>
        </p:nvSpPr>
        <p:spPr>
          <a:xfrm>
            <a:off x="3923070" y="1779008"/>
            <a:ext cx="2029504" cy="10011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If you are right , you will be able to save the firm from the loaning to a bad customer.</a:t>
            </a:r>
          </a:p>
          <a:p>
            <a:pPr>
              <a:buClr>
                <a:srgbClr val="000000"/>
              </a:buClr>
              <a:buSzPts val="1600"/>
            </a:pPr>
            <a:r>
              <a:rPr lang="en-US" sz="1125" dirty="0">
                <a:latin typeface="Helvetica Neue"/>
                <a:sym typeface="Helvetica Neue"/>
              </a:rPr>
              <a:t>If you are wrong you may lose out on a prospective customer.</a:t>
            </a:r>
            <a:endParaRPr sz="1266" dirty="0"/>
          </a:p>
        </p:txBody>
      </p:sp>
      <p:grpSp>
        <p:nvGrpSpPr>
          <p:cNvPr id="64" name="Google Shape;64;p14"/>
          <p:cNvGrpSpPr/>
          <p:nvPr/>
        </p:nvGrpSpPr>
        <p:grpSpPr>
          <a:xfrm>
            <a:off x="1702872" y="1409533"/>
            <a:ext cx="2125267" cy="1838886"/>
            <a:chOff x="-1" y="-1"/>
            <a:chExt cx="3022601" cy="2615303"/>
          </a:xfrm>
        </p:grpSpPr>
        <p:sp>
          <p:nvSpPr>
            <p:cNvPr id="65" name="Google Shape;65;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66" name="Google Shape;66;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67" name="Google Shape;67;p14"/>
            <p:cNvSpPr txBox="1"/>
            <p:nvPr/>
          </p:nvSpPr>
          <p:spPr>
            <a:xfrm>
              <a:off x="41529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Prediction</a:t>
              </a:r>
              <a:endParaRPr sz="1266"/>
            </a:p>
          </p:txBody>
        </p:sp>
      </p:grpSp>
      <p:sp>
        <p:nvSpPr>
          <p:cNvPr id="68" name="Google Shape;68;p14"/>
          <p:cNvSpPr txBox="1"/>
          <p:nvPr/>
        </p:nvSpPr>
        <p:spPr>
          <a:xfrm>
            <a:off x="1702873" y="1779008"/>
            <a:ext cx="2029505" cy="10011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Idea is to predict the future customer, to see if he will default on a loan or a credit card.</a:t>
            </a:r>
            <a:endParaRPr sz="1266" dirty="0"/>
          </a:p>
        </p:txBody>
      </p:sp>
      <p:pic>
        <p:nvPicPr>
          <p:cNvPr id="69" name="Google Shape;69;p14" descr="prediction.png"/>
          <p:cNvPicPr preferRelativeResize="0"/>
          <p:nvPr/>
        </p:nvPicPr>
        <p:blipFill rotWithShape="1">
          <a:blip r:embed="rId3">
            <a:alphaModFix/>
          </a:blip>
          <a:srcRect/>
          <a:stretch/>
        </p:blipFill>
        <p:spPr>
          <a:xfrm>
            <a:off x="1717436" y="1436709"/>
            <a:ext cx="253688" cy="253688"/>
          </a:xfrm>
          <a:prstGeom prst="rect">
            <a:avLst/>
          </a:prstGeom>
          <a:noFill/>
          <a:ln>
            <a:noFill/>
          </a:ln>
        </p:spPr>
      </p:pic>
      <p:grpSp>
        <p:nvGrpSpPr>
          <p:cNvPr id="70" name="Google Shape;70;p14"/>
          <p:cNvGrpSpPr/>
          <p:nvPr/>
        </p:nvGrpSpPr>
        <p:grpSpPr>
          <a:xfrm>
            <a:off x="8295563" y="1409533"/>
            <a:ext cx="2125267" cy="1838886"/>
            <a:chOff x="-1" y="-1"/>
            <a:chExt cx="3022601" cy="2615303"/>
          </a:xfrm>
        </p:grpSpPr>
        <p:sp>
          <p:nvSpPr>
            <p:cNvPr id="71" name="Google Shape;71;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72" name="Google Shape;72;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73" name="Google Shape;73;p14"/>
            <p:cNvSpPr txBox="1"/>
            <p:nvPr/>
          </p:nvSpPr>
          <p:spPr>
            <a:xfrm>
              <a:off x="338021"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Outcome</a:t>
              </a:r>
              <a:endParaRPr sz="1266"/>
            </a:p>
          </p:txBody>
        </p:sp>
      </p:grpSp>
      <p:sp>
        <p:nvSpPr>
          <p:cNvPr id="74" name="Google Shape;74;p14"/>
          <p:cNvSpPr txBox="1"/>
          <p:nvPr/>
        </p:nvSpPr>
        <p:spPr>
          <a:xfrm>
            <a:off x="8343445" y="1779007"/>
            <a:ext cx="2029505" cy="11465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Choose the measure of performance that you want to use to judge whether you are achieving your outcomes.</a:t>
            </a:r>
          </a:p>
          <a:p>
            <a:pPr>
              <a:buClr>
                <a:srgbClr val="000000"/>
              </a:buClr>
              <a:buSzPts val="1600"/>
            </a:pPr>
            <a:r>
              <a:rPr lang="en-US" sz="1125" dirty="0">
                <a:latin typeface="Helvetica Neue"/>
                <a:sym typeface="Helvetica Neue"/>
              </a:rPr>
              <a:t>Accuracy on the testing data is the main criteria here.</a:t>
            </a:r>
            <a:endParaRPr sz="1266" dirty="0"/>
          </a:p>
        </p:txBody>
      </p:sp>
      <p:grpSp>
        <p:nvGrpSpPr>
          <p:cNvPr id="75" name="Google Shape;75;p14"/>
          <p:cNvGrpSpPr/>
          <p:nvPr/>
        </p:nvGrpSpPr>
        <p:grpSpPr>
          <a:xfrm>
            <a:off x="6102034" y="1409533"/>
            <a:ext cx="2125267" cy="1838886"/>
            <a:chOff x="-1" y="0"/>
            <a:chExt cx="3022601" cy="2615302"/>
          </a:xfrm>
        </p:grpSpPr>
        <p:sp>
          <p:nvSpPr>
            <p:cNvPr id="76" name="Google Shape;76;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7" name="Google Shape;77;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78" name="Google Shape;78;p14"/>
            <p:cNvSpPr txBox="1"/>
            <p:nvPr/>
          </p:nvSpPr>
          <p:spPr>
            <a:xfrm>
              <a:off x="119066" y="0"/>
              <a:ext cx="1632592" cy="461059"/>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Action</a:t>
              </a:r>
              <a:endParaRPr sz="1266"/>
            </a:p>
          </p:txBody>
        </p:sp>
      </p:grpSp>
      <p:sp>
        <p:nvSpPr>
          <p:cNvPr id="79" name="Google Shape;79;p14"/>
          <p:cNvSpPr txBox="1"/>
          <p:nvPr/>
        </p:nvSpPr>
        <p:spPr>
          <a:xfrm>
            <a:off x="6128703" y="1779007"/>
            <a:ext cx="2029505" cy="1047537"/>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What are the actions that can be chosen?</a:t>
            </a:r>
          </a:p>
          <a:p>
            <a:pPr>
              <a:buClr>
                <a:srgbClr val="000000"/>
              </a:buClr>
              <a:buSzPts val="1600"/>
            </a:pPr>
            <a:r>
              <a:rPr lang="en-US" sz="1125" dirty="0">
                <a:latin typeface="Helvetica Neue"/>
                <a:sym typeface="Helvetica Neue"/>
              </a:rPr>
              <a:t>A customer’s application can be approved or declined based on the inputs provided.</a:t>
            </a:r>
            <a:endParaRPr sz="1266" dirty="0"/>
          </a:p>
        </p:txBody>
      </p:sp>
      <p:pic>
        <p:nvPicPr>
          <p:cNvPr id="80" name="Google Shape;80;p14" descr="judgment.png"/>
          <p:cNvPicPr preferRelativeResize="0"/>
          <p:nvPr/>
        </p:nvPicPr>
        <p:blipFill rotWithShape="1">
          <a:blip r:embed="rId4">
            <a:alphaModFix/>
          </a:blip>
          <a:srcRect/>
          <a:stretch/>
        </p:blipFill>
        <p:spPr>
          <a:xfrm>
            <a:off x="3923069" y="1436709"/>
            <a:ext cx="253688" cy="253688"/>
          </a:xfrm>
          <a:prstGeom prst="rect">
            <a:avLst/>
          </a:prstGeom>
          <a:noFill/>
          <a:ln>
            <a:noFill/>
          </a:ln>
        </p:spPr>
      </p:pic>
      <p:pic>
        <p:nvPicPr>
          <p:cNvPr id="81" name="Google Shape;81;p14" descr="action.png"/>
          <p:cNvPicPr preferRelativeResize="0"/>
          <p:nvPr/>
        </p:nvPicPr>
        <p:blipFill rotWithShape="1">
          <a:blip r:embed="rId5">
            <a:alphaModFix/>
          </a:blip>
          <a:srcRect/>
          <a:stretch/>
        </p:blipFill>
        <p:spPr>
          <a:xfrm>
            <a:off x="6137812" y="1438538"/>
            <a:ext cx="250032" cy="250032"/>
          </a:xfrm>
          <a:prstGeom prst="rect">
            <a:avLst/>
          </a:prstGeom>
          <a:noFill/>
          <a:ln>
            <a:noFill/>
          </a:ln>
        </p:spPr>
      </p:pic>
      <p:pic>
        <p:nvPicPr>
          <p:cNvPr id="82" name="Google Shape;82;p14" descr="outcome.png"/>
          <p:cNvPicPr preferRelativeResize="0"/>
          <p:nvPr/>
        </p:nvPicPr>
        <p:blipFill rotWithShape="1">
          <a:blip r:embed="rId6">
            <a:alphaModFix/>
          </a:blip>
          <a:srcRect/>
          <a:stretch/>
        </p:blipFill>
        <p:spPr>
          <a:xfrm>
            <a:off x="8348899" y="1438538"/>
            <a:ext cx="250032" cy="250032"/>
          </a:xfrm>
          <a:prstGeom prst="rect">
            <a:avLst/>
          </a:prstGeom>
          <a:noFill/>
          <a:ln>
            <a:noFill/>
          </a:ln>
        </p:spPr>
      </p:pic>
      <p:grpSp>
        <p:nvGrpSpPr>
          <p:cNvPr id="83" name="Google Shape;83;p14"/>
          <p:cNvGrpSpPr/>
          <p:nvPr/>
        </p:nvGrpSpPr>
        <p:grpSpPr>
          <a:xfrm>
            <a:off x="1711522" y="3329114"/>
            <a:ext cx="2857501" cy="1839518"/>
            <a:chOff x="-1" y="37"/>
            <a:chExt cx="4064001" cy="2616201"/>
          </a:xfrm>
        </p:grpSpPr>
        <p:sp>
          <p:nvSpPr>
            <p:cNvPr id="84" name="Google Shape;84;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85" name="Google Shape;85;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86" name="Google Shape;86;p14"/>
            <p:cNvSpPr txBox="1"/>
            <p:nvPr/>
          </p:nvSpPr>
          <p:spPr>
            <a:xfrm>
              <a:off x="393285" y="37"/>
              <a:ext cx="1386995"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Training</a:t>
              </a:r>
              <a:endParaRPr sz="1266"/>
            </a:p>
          </p:txBody>
        </p:sp>
      </p:grpSp>
      <p:grpSp>
        <p:nvGrpSpPr>
          <p:cNvPr id="87" name="Google Shape;87;p14"/>
          <p:cNvGrpSpPr/>
          <p:nvPr/>
        </p:nvGrpSpPr>
        <p:grpSpPr>
          <a:xfrm>
            <a:off x="4640460" y="3329114"/>
            <a:ext cx="2857501" cy="1839518"/>
            <a:chOff x="-1" y="37"/>
            <a:chExt cx="4064001" cy="2616201"/>
          </a:xfrm>
        </p:grpSpPr>
        <p:sp>
          <p:nvSpPr>
            <p:cNvPr id="88" name="Google Shape;88;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lang="en-US" sz="1547" dirty="0">
                <a:solidFill>
                  <a:srgbClr val="FFFFFF"/>
                </a:solidFill>
                <a:latin typeface="Helvetica Neue"/>
                <a:ea typeface="Helvetica Neue"/>
                <a:cs typeface="Helvetica Neue"/>
                <a:sym typeface="Helvetica Neue"/>
              </a:endParaRPr>
            </a:p>
          </p:txBody>
        </p:sp>
        <p:sp>
          <p:nvSpPr>
            <p:cNvPr id="89" name="Google Shape;89;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90" name="Google Shape;90;p14"/>
            <p:cNvSpPr txBox="1"/>
            <p:nvPr/>
          </p:nvSpPr>
          <p:spPr>
            <a:xfrm>
              <a:off x="329785" y="37"/>
              <a:ext cx="101085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Input</a:t>
              </a:r>
              <a:endParaRPr sz="1266"/>
            </a:p>
          </p:txBody>
        </p:sp>
      </p:grpSp>
      <p:grpSp>
        <p:nvGrpSpPr>
          <p:cNvPr id="91" name="Google Shape;91;p14"/>
          <p:cNvGrpSpPr/>
          <p:nvPr/>
        </p:nvGrpSpPr>
        <p:grpSpPr>
          <a:xfrm>
            <a:off x="7569397" y="3329114"/>
            <a:ext cx="2857501" cy="1839518"/>
            <a:chOff x="-1" y="37"/>
            <a:chExt cx="4064001" cy="2616201"/>
          </a:xfrm>
        </p:grpSpPr>
        <p:sp>
          <p:nvSpPr>
            <p:cNvPr id="92" name="Google Shape;92;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93" name="Google Shape;93;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94" name="Google Shape;94;p14"/>
            <p:cNvSpPr txBox="1"/>
            <p:nvPr/>
          </p:nvSpPr>
          <p:spPr>
            <a:xfrm>
              <a:off x="355185" y="37"/>
              <a:ext cx="159381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Feedback</a:t>
              </a:r>
              <a:endParaRPr sz="1266"/>
            </a:p>
          </p:txBody>
        </p:sp>
      </p:grpSp>
      <p:sp>
        <p:nvSpPr>
          <p:cNvPr id="95" name="Google Shape;95;p14"/>
          <p:cNvSpPr/>
          <p:nvPr/>
        </p:nvSpPr>
        <p:spPr>
          <a:xfrm>
            <a:off x="1720452" y="5249300"/>
            <a:ext cx="8706447" cy="1139233"/>
          </a:xfrm>
          <a:prstGeom prst="rect">
            <a:avLst/>
          </a:prstGeom>
          <a:solidFill>
            <a:srgbClr val="D6D5D5"/>
          </a:solidFill>
          <a:ln>
            <a:noFill/>
          </a:ln>
        </p:spPr>
        <p:txBody>
          <a:bodyPr spcFirstLastPara="1" wrap="square" lIns="35719" tIns="35719" rIns="35719" bIns="35719" anchor="t" anchorCtr="0">
            <a:noAutofit/>
          </a:bodyPr>
          <a:lstStyle/>
          <a:p>
            <a:pPr>
              <a:buClr>
                <a:srgbClr val="000000"/>
              </a:buClr>
              <a:buSzPts val="2000"/>
            </a:pPr>
            <a:r>
              <a:rPr lang="en-US" sz="1406" dirty="0">
                <a:solidFill>
                  <a:srgbClr val="000000"/>
                </a:solidFill>
                <a:latin typeface="Helvetica Neue"/>
                <a:ea typeface="Helvetica Neue"/>
                <a:cs typeface="Helvetica Neue"/>
                <a:sym typeface="Helvetica Neue"/>
              </a:rPr>
              <a:t>How will this AI impact on the overall workflow?</a:t>
            </a:r>
            <a:endParaRPr sz="1266" dirty="0"/>
          </a:p>
          <a:p>
            <a:pPr>
              <a:buClr>
                <a:srgbClr val="000000"/>
              </a:buClr>
              <a:buSzPts val="1600"/>
            </a:pPr>
            <a:r>
              <a:rPr lang="en-US" sz="1125" dirty="0">
                <a:solidFill>
                  <a:srgbClr val="000000"/>
                </a:solidFill>
                <a:latin typeface="Helvetica Neue"/>
                <a:ea typeface="Helvetica Neue"/>
                <a:cs typeface="Helvetica Neue"/>
                <a:sym typeface="Helvetica Neue"/>
              </a:rPr>
              <a:t>Explain here how the AI for this task/decision will impact on related tasks in the overall workflow. Will it cause a staff replacement? Will it involve staff retraining or job redesign?</a:t>
            </a:r>
          </a:p>
          <a:p>
            <a:pPr>
              <a:buSzPts val="1600"/>
            </a:pPr>
            <a:r>
              <a:rPr lang="en-US" sz="984" dirty="0">
                <a:latin typeface="Helvetica Neue"/>
                <a:sym typeface="Helvetica Neue"/>
              </a:rPr>
              <a:t>A customer’s application can be approved or declined based on the inputs provided. AI will not replace the staff, but will help in better decision making and </a:t>
            </a:r>
            <a:r>
              <a:rPr lang="en-US" sz="1266" dirty="0">
                <a:latin typeface="Helvetica Neue"/>
                <a:sym typeface="Helvetica Neue"/>
              </a:rPr>
              <a:t>tremendously improve the decision timing. Also it will bring consistency in the decision making process and provide additional scalability and easy maintainability. The staff feedback can </a:t>
            </a:r>
            <a:r>
              <a:rPr lang="en-US" sz="1266">
                <a:latin typeface="Helvetica Neue"/>
                <a:sym typeface="Helvetica Neue"/>
              </a:rPr>
              <a:t>help improve the AI.</a:t>
            </a:r>
            <a:endParaRPr lang="en-US" sz="1266"/>
          </a:p>
          <a:p>
            <a:pPr>
              <a:buClr>
                <a:srgbClr val="000000"/>
              </a:buClr>
              <a:buSzPts val="1600"/>
            </a:pPr>
            <a:endParaRPr sz="1266" dirty="0"/>
          </a:p>
        </p:txBody>
      </p:sp>
      <p:pic>
        <p:nvPicPr>
          <p:cNvPr id="96" name="Google Shape;96;p14" descr="Picture 11"/>
          <p:cNvPicPr preferRelativeResize="0"/>
          <p:nvPr/>
        </p:nvPicPr>
        <p:blipFill rotWithShape="1">
          <a:blip r:embed="rId7">
            <a:alphaModFix/>
          </a:blip>
          <a:srcRect/>
          <a:stretch/>
        </p:blipFill>
        <p:spPr>
          <a:xfrm>
            <a:off x="4658320" y="3355877"/>
            <a:ext cx="250031" cy="250032"/>
          </a:xfrm>
          <a:prstGeom prst="rect">
            <a:avLst/>
          </a:prstGeom>
          <a:noFill/>
          <a:ln>
            <a:noFill/>
          </a:ln>
        </p:spPr>
      </p:pic>
      <p:pic>
        <p:nvPicPr>
          <p:cNvPr id="97" name="Google Shape;97;p14" descr="Picture 51"/>
          <p:cNvPicPr preferRelativeResize="0"/>
          <p:nvPr/>
        </p:nvPicPr>
        <p:blipFill rotWithShape="1">
          <a:blip r:embed="rId8">
            <a:alphaModFix/>
          </a:blip>
          <a:srcRect/>
          <a:stretch/>
        </p:blipFill>
        <p:spPr>
          <a:xfrm>
            <a:off x="1747243" y="3360577"/>
            <a:ext cx="250032" cy="250032"/>
          </a:xfrm>
          <a:prstGeom prst="rect">
            <a:avLst/>
          </a:prstGeom>
          <a:noFill/>
          <a:ln>
            <a:noFill/>
          </a:ln>
        </p:spPr>
      </p:pic>
      <p:pic>
        <p:nvPicPr>
          <p:cNvPr id="98" name="Google Shape;98;p14" descr="Picture 48"/>
          <p:cNvPicPr preferRelativeResize="0"/>
          <p:nvPr/>
        </p:nvPicPr>
        <p:blipFill rotWithShape="1">
          <a:blip r:embed="rId9">
            <a:alphaModFix/>
          </a:blip>
          <a:srcRect/>
          <a:stretch/>
        </p:blipFill>
        <p:spPr>
          <a:xfrm>
            <a:off x="7578328" y="3360577"/>
            <a:ext cx="250031" cy="250032"/>
          </a:xfrm>
          <a:prstGeom prst="rect">
            <a:avLst/>
          </a:prstGeom>
          <a:noFill/>
          <a:ln>
            <a:noFill/>
          </a:ln>
        </p:spPr>
      </p:pic>
      <p:sp>
        <p:nvSpPr>
          <p:cNvPr id="99" name="Google Shape;99;p14"/>
          <p:cNvSpPr txBox="1"/>
          <p:nvPr/>
        </p:nvSpPr>
        <p:spPr>
          <a:xfrm>
            <a:off x="1765102" y="3888960"/>
            <a:ext cx="2750344" cy="1129743"/>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703" dirty="0">
                <a:solidFill>
                  <a:srgbClr val="000000"/>
                </a:solidFill>
                <a:latin typeface="Helvetica Neue"/>
                <a:ea typeface="Helvetica Neue"/>
                <a:cs typeface="Helvetica Neue"/>
                <a:sym typeface="Helvetica Neue"/>
              </a:rPr>
              <a:t>What data do you need on past inputs, actions and outcomes in order to train your AI and generate better predictions?</a:t>
            </a:r>
          </a:p>
          <a:p>
            <a:pPr>
              <a:buClr>
                <a:srgbClr val="000000"/>
              </a:buClr>
              <a:buSzPts val="1600"/>
            </a:pPr>
            <a:r>
              <a:rPr lang="en-US" sz="703" dirty="0"/>
              <a:t>DAYS_EMPLOYED</a:t>
            </a:r>
          </a:p>
          <a:p>
            <a:pPr>
              <a:buClr>
                <a:srgbClr val="000000"/>
              </a:buClr>
              <a:buSzPts val="1600"/>
            </a:pPr>
            <a:r>
              <a:rPr lang="en-US" sz="703" dirty="0"/>
              <a:t>DAYS_BIRTH</a:t>
            </a:r>
          </a:p>
          <a:p>
            <a:pPr>
              <a:buClr>
                <a:srgbClr val="000000"/>
              </a:buClr>
              <a:buSzPts val="1600"/>
            </a:pPr>
            <a:r>
              <a:rPr lang="en-US" sz="703" dirty="0"/>
              <a:t>DAYS_ID_PUBLISH</a:t>
            </a:r>
          </a:p>
          <a:p>
            <a:pPr>
              <a:buClr>
                <a:srgbClr val="000000"/>
              </a:buClr>
              <a:buSzPts val="1600"/>
            </a:pPr>
            <a:r>
              <a:rPr lang="en-US" sz="703" dirty="0"/>
              <a:t>DAYS_LAST_PHONE_CHANGE</a:t>
            </a:r>
          </a:p>
          <a:p>
            <a:pPr>
              <a:buClr>
                <a:srgbClr val="000000"/>
              </a:buClr>
              <a:buSzPts val="1600"/>
            </a:pPr>
            <a:r>
              <a:rPr lang="en-US" sz="703" dirty="0"/>
              <a:t>AMT_ANNUITY</a:t>
            </a:r>
          </a:p>
          <a:p>
            <a:pPr>
              <a:buClr>
                <a:srgbClr val="000000"/>
              </a:buClr>
              <a:buSzPts val="1600"/>
            </a:pPr>
            <a:r>
              <a:rPr lang="en-US" sz="703" dirty="0"/>
              <a:t>AMT_CREDIT</a:t>
            </a:r>
          </a:p>
          <a:p>
            <a:pPr>
              <a:buClr>
                <a:srgbClr val="000000"/>
              </a:buClr>
              <a:buSzPts val="1600"/>
            </a:pPr>
            <a:r>
              <a:rPr lang="en-US" sz="703" dirty="0"/>
              <a:t>AMT_INCOME_TOTAL</a:t>
            </a:r>
          </a:p>
          <a:p>
            <a:pPr>
              <a:buClr>
                <a:srgbClr val="000000"/>
              </a:buClr>
              <a:buSzPts val="1600"/>
            </a:pPr>
            <a:r>
              <a:rPr lang="en-US" sz="703" dirty="0"/>
              <a:t>AMT_GOODS_PRICE</a:t>
            </a:r>
          </a:p>
          <a:p>
            <a:pPr>
              <a:buClr>
                <a:srgbClr val="000000"/>
              </a:buClr>
              <a:buSzPts val="1600"/>
            </a:pPr>
            <a:r>
              <a:rPr lang="en-US" sz="703" dirty="0"/>
              <a:t>AMT_REQ_CREDIT_BUREAU_YEAR</a:t>
            </a:r>
          </a:p>
          <a:p>
            <a:pPr>
              <a:buClr>
                <a:srgbClr val="000000"/>
              </a:buClr>
              <a:buSzPts val="1600"/>
            </a:pPr>
            <a:r>
              <a:rPr lang="en-US" sz="703" dirty="0"/>
              <a:t>OBS_30_CNT_SOCIAL_CIRCLE</a:t>
            </a:r>
          </a:p>
          <a:p>
            <a:pPr>
              <a:buClr>
                <a:srgbClr val="000000"/>
              </a:buClr>
              <a:buSzPts val="1600"/>
            </a:pPr>
            <a:endParaRPr sz="703" dirty="0"/>
          </a:p>
        </p:txBody>
      </p:sp>
      <p:sp>
        <p:nvSpPr>
          <p:cNvPr id="100" name="Google Shape;100;p14"/>
          <p:cNvSpPr txBox="1"/>
          <p:nvPr/>
        </p:nvSpPr>
        <p:spPr>
          <a:xfrm>
            <a:off x="4652093" y="4135521"/>
            <a:ext cx="2750344" cy="549641"/>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703" dirty="0">
                <a:solidFill>
                  <a:srgbClr val="000000"/>
                </a:solidFill>
                <a:latin typeface="Helvetica Neue"/>
                <a:ea typeface="Helvetica Neue"/>
                <a:cs typeface="Helvetica Neue"/>
                <a:sym typeface="Helvetica Neue"/>
              </a:rPr>
              <a:t>What data do you need to generate predictions once you have an AI algorithm trained? </a:t>
            </a:r>
          </a:p>
          <a:p>
            <a:pPr>
              <a:buClr>
                <a:srgbClr val="000000"/>
              </a:buClr>
              <a:buSzPts val="1600"/>
            </a:pPr>
            <a:r>
              <a:rPr lang="en-US" sz="703" dirty="0"/>
              <a:t>DAYS_EMPLOYED</a:t>
            </a:r>
          </a:p>
          <a:p>
            <a:pPr>
              <a:buClr>
                <a:srgbClr val="000000"/>
              </a:buClr>
              <a:buSzPts val="1600"/>
            </a:pPr>
            <a:r>
              <a:rPr lang="en-US" sz="703" dirty="0"/>
              <a:t>DAYS_BIRTH</a:t>
            </a:r>
          </a:p>
          <a:p>
            <a:pPr>
              <a:buClr>
                <a:srgbClr val="000000"/>
              </a:buClr>
              <a:buSzPts val="1600"/>
            </a:pPr>
            <a:r>
              <a:rPr lang="en-US" sz="703" dirty="0"/>
              <a:t>DAYS_ID_PUBLISH</a:t>
            </a:r>
          </a:p>
          <a:p>
            <a:pPr>
              <a:buClr>
                <a:srgbClr val="000000"/>
              </a:buClr>
              <a:buSzPts val="1600"/>
            </a:pPr>
            <a:r>
              <a:rPr lang="en-US" sz="703" dirty="0"/>
              <a:t>DAYS_LAST_PHONE_CHANGE</a:t>
            </a:r>
          </a:p>
          <a:p>
            <a:pPr>
              <a:buClr>
                <a:srgbClr val="000000"/>
              </a:buClr>
              <a:buSzPts val="1600"/>
            </a:pPr>
            <a:r>
              <a:rPr lang="en-US" sz="703" dirty="0"/>
              <a:t>AMT_ANNUITY</a:t>
            </a:r>
          </a:p>
          <a:p>
            <a:pPr>
              <a:buClr>
                <a:srgbClr val="000000"/>
              </a:buClr>
              <a:buSzPts val="1600"/>
            </a:pPr>
            <a:r>
              <a:rPr lang="en-US" sz="703" dirty="0"/>
              <a:t>AMT_CREDIT</a:t>
            </a:r>
          </a:p>
          <a:p>
            <a:pPr>
              <a:buClr>
                <a:srgbClr val="000000"/>
              </a:buClr>
              <a:buSzPts val="1600"/>
            </a:pPr>
            <a:r>
              <a:rPr lang="en-US" sz="703" dirty="0"/>
              <a:t>AMT_INCOME_TOTAL</a:t>
            </a:r>
          </a:p>
          <a:p>
            <a:pPr>
              <a:buClr>
                <a:srgbClr val="000000"/>
              </a:buClr>
              <a:buSzPts val="1600"/>
            </a:pPr>
            <a:r>
              <a:rPr lang="en-US" sz="703" dirty="0"/>
              <a:t>AMT_GOODS_PRICE</a:t>
            </a:r>
          </a:p>
          <a:p>
            <a:pPr>
              <a:buClr>
                <a:srgbClr val="000000"/>
              </a:buClr>
              <a:buSzPts val="1600"/>
            </a:pPr>
            <a:r>
              <a:rPr lang="en-US" sz="703" dirty="0"/>
              <a:t>AMT_REQ_CREDIT_BUREAU_YEAR</a:t>
            </a:r>
          </a:p>
          <a:p>
            <a:pPr>
              <a:buClr>
                <a:srgbClr val="000000"/>
              </a:buClr>
              <a:buSzPts val="1600"/>
            </a:pPr>
            <a:r>
              <a:rPr lang="en-US" sz="703" dirty="0"/>
              <a:t>OBS_30_CNT_SOCIAL_CIRCLE</a:t>
            </a:r>
          </a:p>
          <a:p>
            <a:pPr>
              <a:buClr>
                <a:srgbClr val="000000"/>
              </a:buClr>
              <a:buSzPts val="1600"/>
            </a:pPr>
            <a:endParaRPr sz="703" dirty="0"/>
          </a:p>
        </p:txBody>
      </p:sp>
      <p:sp>
        <p:nvSpPr>
          <p:cNvPr id="101" name="Google Shape;101;p14"/>
          <p:cNvSpPr txBox="1"/>
          <p:nvPr/>
        </p:nvSpPr>
        <p:spPr>
          <a:xfrm>
            <a:off x="7622606" y="3960781"/>
            <a:ext cx="2750344" cy="71037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How can you use measured outcomes along with input data to generate improvements to your predictive algorithm?</a:t>
            </a:r>
          </a:p>
          <a:p>
            <a:pPr>
              <a:buClr>
                <a:srgbClr val="000000"/>
              </a:buClr>
              <a:buSzPts val="1600"/>
            </a:pPr>
            <a:r>
              <a:rPr lang="en-US" sz="1125" dirty="0">
                <a:latin typeface="Helvetica Neue"/>
                <a:sym typeface="Helvetica Neue"/>
              </a:rPr>
              <a:t>We used the most impactful features in the model to train and test against input data to improve the accuracy.</a:t>
            </a:r>
            <a:endParaRPr sz="1266" dirty="0"/>
          </a:p>
        </p:txBody>
      </p:sp>
      <p:sp>
        <p:nvSpPr>
          <p:cNvPr id="102" name="Google Shape;102;p14"/>
          <p:cNvSpPr/>
          <p:nvPr/>
        </p:nvSpPr>
        <p:spPr>
          <a:xfrm>
            <a:off x="1715988" y="618463"/>
            <a:ext cx="8706445" cy="710375"/>
          </a:xfrm>
          <a:prstGeom prst="rect">
            <a:avLst/>
          </a:prstGeom>
          <a:solidFill>
            <a:srgbClr val="D6D5D5"/>
          </a:solidFill>
          <a:ln>
            <a:noFill/>
          </a:ln>
        </p:spPr>
        <p:txBody>
          <a:bodyPr spcFirstLastPara="1" wrap="square" lIns="35719" tIns="35719" rIns="35719" bIns="35719" anchor="t" anchorCtr="0">
            <a:noAutofit/>
          </a:bodyPr>
          <a:lstStyle/>
          <a:p>
            <a:pPr>
              <a:buClr>
                <a:srgbClr val="000000"/>
              </a:buClr>
              <a:buSzPts val="2000"/>
            </a:pPr>
            <a:r>
              <a:rPr lang="en-US" sz="1406" dirty="0">
                <a:solidFill>
                  <a:srgbClr val="000000"/>
                </a:solidFill>
                <a:latin typeface="Helvetica Neue"/>
                <a:ea typeface="Helvetica Neue"/>
                <a:cs typeface="Helvetica Neue"/>
                <a:sym typeface="Helvetica Neue"/>
              </a:rPr>
              <a:t>What task/decision are you examining?</a:t>
            </a:r>
            <a:endParaRPr sz="1266" dirty="0"/>
          </a:p>
          <a:p>
            <a:pPr>
              <a:buClr>
                <a:srgbClr val="000000"/>
              </a:buClr>
              <a:buSzPts val="1600"/>
            </a:pPr>
            <a:r>
              <a:rPr lang="en-US" sz="844" dirty="0">
                <a:solidFill>
                  <a:srgbClr val="000000"/>
                </a:solidFill>
                <a:latin typeface="Helvetica Neue"/>
                <a:ea typeface="Helvetica Neue"/>
                <a:cs typeface="Helvetica Neue"/>
                <a:sym typeface="Helvetica Neue"/>
              </a:rPr>
              <a:t>This data set is uploaded in order to get the insights of Credit card </a:t>
            </a:r>
            <a:r>
              <a:rPr lang="en-US" sz="844" dirty="0" err="1">
                <a:solidFill>
                  <a:srgbClr val="000000"/>
                </a:solidFill>
                <a:latin typeface="Helvetica Neue"/>
                <a:ea typeface="Helvetica Neue"/>
                <a:cs typeface="Helvetica Neue"/>
                <a:sym typeface="Helvetica Neue"/>
              </a:rPr>
              <a:t>Defaultees</a:t>
            </a:r>
            <a:r>
              <a:rPr lang="en-US" sz="844" dirty="0">
                <a:solidFill>
                  <a:srgbClr val="000000"/>
                </a:solidFill>
                <a:latin typeface="Helvetica Neue"/>
                <a:ea typeface="Helvetica Neue"/>
                <a:cs typeface="Helvetica Neue"/>
                <a:sym typeface="Helvetica Neue"/>
              </a:rPr>
              <a:t> based on the respective attributes. The consumer lending line of business @ JPMC is in the business of lending money to customers for loans, credit cards, mortgage, etc. and a model like this which can predict potential defaults would be immensely helpful in making lending decisions. The aim of the project is to provide this service, based on a ML model, which will be repeatable, </a:t>
            </a:r>
            <a:r>
              <a:rPr lang="en-US" sz="844" dirty="0" err="1">
                <a:solidFill>
                  <a:srgbClr val="000000"/>
                </a:solidFill>
                <a:latin typeface="Helvetica Neue"/>
                <a:ea typeface="Helvetica Neue"/>
                <a:cs typeface="Helvetica Neue"/>
                <a:sym typeface="Helvetica Neue"/>
              </a:rPr>
              <a:t>scallable</a:t>
            </a:r>
            <a:r>
              <a:rPr lang="en-US" sz="844" dirty="0">
                <a:solidFill>
                  <a:srgbClr val="000000"/>
                </a:solidFill>
                <a:latin typeface="Helvetica Neue"/>
                <a:ea typeface="Helvetica Neue"/>
                <a:cs typeface="Helvetica Neue"/>
                <a:sym typeface="Helvetica Neue"/>
              </a:rPr>
              <a:t> and retrainable.</a:t>
            </a:r>
            <a:endParaRPr lang="en-US" sz="844" dirty="0"/>
          </a:p>
        </p:txBody>
      </p:sp>
      <p:sp>
        <p:nvSpPr>
          <p:cNvPr id="103" name="Google Shape;103;p14"/>
          <p:cNvSpPr txBox="1"/>
          <p:nvPr/>
        </p:nvSpPr>
        <p:spPr>
          <a:xfrm>
            <a:off x="5019307" y="84196"/>
            <a:ext cx="2099808" cy="420079"/>
          </a:xfrm>
          <a:prstGeom prst="rect">
            <a:avLst/>
          </a:prstGeom>
          <a:noFill/>
          <a:ln>
            <a:noFill/>
          </a:ln>
        </p:spPr>
        <p:txBody>
          <a:bodyPr spcFirstLastPara="1" wrap="square" lIns="35719" tIns="35719" rIns="35719" bIns="35719" anchor="ctr" anchorCtr="0">
            <a:noAutofit/>
          </a:bodyPr>
          <a:lstStyle/>
          <a:p>
            <a:pPr algn="ctr">
              <a:buClr>
                <a:srgbClr val="FFFFFF"/>
              </a:buClr>
              <a:buSzPts val="3300"/>
            </a:pPr>
            <a:r>
              <a:rPr lang="en-US" sz="2320" b="1">
                <a:solidFill>
                  <a:srgbClr val="FFFFFF"/>
                </a:solidFill>
                <a:latin typeface="Helvetica Neue"/>
                <a:ea typeface="Helvetica Neue"/>
                <a:cs typeface="Helvetica Neue"/>
                <a:sym typeface="Helvetica Neue"/>
              </a:rPr>
              <a:t>The AI Canvas</a:t>
            </a:r>
            <a:endParaRPr sz="1266"/>
          </a:p>
        </p:txBody>
      </p:sp>
      <p:sp>
        <p:nvSpPr>
          <p:cNvPr id="104" name="Google Shape;104;p14"/>
          <p:cNvSpPr txBox="1"/>
          <p:nvPr/>
        </p:nvSpPr>
        <p:spPr>
          <a:xfrm>
            <a:off x="9215801" y="6666346"/>
            <a:ext cx="1893797" cy="157570"/>
          </a:xfrm>
          <a:prstGeom prst="rect">
            <a:avLst/>
          </a:prstGeom>
          <a:noFill/>
          <a:ln>
            <a:noFill/>
          </a:ln>
        </p:spPr>
        <p:txBody>
          <a:bodyPr spcFirstLastPara="1" wrap="square" lIns="64283" tIns="64283" rIns="64283" bIns="64283" anchor="t" anchorCtr="0">
            <a:noAutofit/>
          </a:bodyPr>
          <a:lstStyle/>
          <a:p>
            <a:r>
              <a:rPr lang="en-US" sz="703">
                <a:latin typeface="Helvetica Neue"/>
                <a:ea typeface="Helvetica Neue"/>
                <a:cs typeface="Helvetica Neue"/>
                <a:sym typeface="Helvetica Neue"/>
              </a:rPr>
              <a:t>© Agrawal, Gans, Goldfarb 2019</a:t>
            </a:r>
            <a:endParaRPr sz="703">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D5F0-A4C5-455F-866B-0AC608BD767D}"/>
              </a:ext>
            </a:extLst>
          </p:cNvPr>
          <p:cNvSpPr>
            <a:spLocks noGrp="1"/>
          </p:cNvSpPr>
          <p:nvPr>
            <p:ph type="title"/>
          </p:nvPr>
        </p:nvSpPr>
        <p:spPr>
          <a:xfrm>
            <a:off x="677335" y="609601"/>
            <a:ext cx="8596668" cy="700768"/>
          </a:xfrm>
        </p:spPr>
        <p:txBody>
          <a:bodyPr>
            <a:normAutofit fontScale="90000"/>
          </a:bodyPr>
          <a:lstStyle/>
          <a:p>
            <a:r>
              <a:rPr lang="en-US" dirty="0"/>
              <a:t>Data Set</a:t>
            </a:r>
          </a:p>
        </p:txBody>
      </p:sp>
      <p:sp>
        <p:nvSpPr>
          <p:cNvPr id="4" name="TextBox 3">
            <a:extLst>
              <a:ext uri="{FF2B5EF4-FFF2-40B4-BE49-F238E27FC236}">
                <a16:creationId xmlns:a16="http://schemas.microsoft.com/office/drawing/2014/main" id="{7975F645-A32E-4E54-879D-902F028EB618}"/>
              </a:ext>
            </a:extLst>
          </p:cNvPr>
          <p:cNvSpPr txBox="1"/>
          <p:nvPr/>
        </p:nvSpPr>
        <p:spPr>
          <a:xfrm>
            <a:off x="767443" y="1347107"/>
            <a:ext cx="8780689" cy="5632311"/>
          </a:xfrm>
          <a:prstGeom prst="rect">
            <a:avLst/>
          </a:prstGeom>
          <a:noFill/>
        </p:spPr>
        <p:txBody>
          <a:bodyPr wrap="square" rtlCol="0">
            <a:spAutoFit/>
          </a:bodyPr>
          <a:lstStyle/>
          <a:p>
            <a:pPr algn="l"/>
            <a:r>
              <a:rPr lang="en-US" b="0" i="0" dirty="0">
                <a:effectLst/>
                <a:latin typeface="-apple-system"/>
              </a:rPr>
              <a:t>Data set is from Kaggle : </a:t>
            </a:r>
            <a:r>
              <a:rPr lang="en-US" b="0" i="0" u="none" strike="noStrike" dirty="0">
                <a:effectLst/>
                <a:latin typeface="-apple-system"/>
                <a:hlinkClick r:id="rId2"/>
              </a:rPr>
              <a:t>https://www.kaggle.com/mishra5001/credit-card</a:t>
            </a:r>
            <a:endParaRPr lang="en-US" b="0" i="0" dirty="0">
              <a:effectLst/>
              <a:latin typeface="-apple-system"/>
            </a:endParaRPr>
          </a:p>
          <a:p>
            <a:pPr algn="l"/>
            <a:r>
              <a:rPr lang="en-US" b="0" i="0" dirty="0">
                <a:effectLst/>
                <a:latin typeface="-apple-system"/>
              </a:rPr>
              <a:t>Source:</a:t>
            </a:r>
          </a:p>
          <a:p>
            <a:pPr algn="l"/>
            <a:r>
              <a:rPr lang="en-US" b="0" i="0" dirty="0">
                <a:effectLst/>
                <a:latin typeface="-apple-system"/>
              </a:rPr>
              <a:t>International Institute of Information Technology Bangalore</a:t>
            </a:r>
          </a:p>
          <a:p>
            <a:pPr algn="l"/>
            <a:r>
              <a:rPr lang="en-US" b="0" i="0" dirty="0">
                <a:effectLst/>
                <a:latin typeface="-apple-system"/>
              </a:rPr>
              <a:t>The Data was collected as part of Social Experiment to provide public inferences of how a person applying for Loan can get it completed in a minimal amount of time. Also, adhering to the facts as which type of customers fail to repay the installments or full loan and provide inference so that the person applying for loan does not falls into that category.</a:t>
            </a:r>
          </a:p>
          <a:p>
            <a:pPr algn="l"/>
            <a:r>
              <a:rPr lang="en-US" b="1" i="0" dirty="0">
                <a:effectLst/>
                <a:latin typeface="-apple-system"/>
              </a:rPr>
              <a:t>Description from Kaggle:</a:t>
            </a:r>
          </a:p>
          <a:p>
            <a:pPr algn="l"/>
            <a:r>
              <a:rPr lang="en-US" b="1" i="0" dirty="0">
                <a:effectLst/>
                <a:latin typeface="-apple-system"/>
              </a:rPr>
              <a:t>Motive!</a:t>
            </a:r>
          </a:p>
          <a:p>
            <a:pPr algn="l"/>
            <a:r>
              <a:rPr lang="en-US" b="0" i="0" dirty="0">
                <a:effectLst/>
                <a:latin typeface="-apple-system"/>
              </a:rPr>
              <a:t>This data set is uploaded in order to get the insights of Credit card </a:t>
            </a:r>
            <a:r>
              <a:rPr lang="en-US" b="0" i="0" dirty="0" err="1">
                <a:effectLst/>
                <a:latin typeface="-apple-system"/>
              </a:rPr>
              <a:t>Defaultees</a:t>
            </a:r>
            <a:r>
              <a:rPr lang="en-US" b="0" i="0" dirty="0">
                <a:effectLst/>
                <a:latin typeface="-apple-system"/>
              </a:rPr>
              <a:t> based on the respective attributes!</a:t>
            </a:r>
          </a:p>
          <a:p>
            <a:pPr algn="l"/>
            <a:r>
              <a:rPr lang="en-US" b="1" i="0" dirty="0">
                <a:effectLst/>
                <a:latin typeface="-apple-system"/>
              </a:rPr>
              <a:t>Inside?</a:t>
            </a:r>
          </a:p>
          <a:p>
            <a:pPr algn="l"/>
            <a:r>
              <a:rPr lang="en-US" b="0" i="0" dirty="0">
                <a:effectLst/>
                <a:latin typeface="-apple-system"/>
              </a:rPr>
              <a:t>We have attributes such as </a:t>
            </a:r>
            <a:r>
              <a:rPr lang="en-US" b="0" i="0" dirty="0" err="1">
                <a:effectLst/>
                <a:latin typeface="-apple-system"/>
              </a:rPr>
              <a:t>IncomeTotal,AMTAPPLICATION,AMT_CREDIT</a:t>
            </a:r>
            <a:r>
              <a:rPr lang="en-US" b="0" i="0" dirty="0">
                <a:effectLst/>
                <a:latin typeface="-apple-system"/>
              </a:rPr>
              <a:t> and around 122 Columns in Application Data Set. The interesting thing is if you intend to see the patterns and variations, we can use the PREVIOUS APPLICATION data set also, in order to get more insights.!</a:t>
            </a:r>
          </a:p>
          <a:p>
            <a:pPr algn="l"/>
            <a:r>
              <a:rPr lang="en-US" b="1" i="0" dirty="0">
                <a:effectLst/>
                <a:latin typeface="-apple-system"/>
              </a:rPr>
              <a:t>Inspiration</a:t>
            </a:r>
          </a:p>
          <a:p>
            <a:pPr algn="l"/>
            <a:r>
              <a:rPr lang="en-US" b="0" i="0" dirty="0">
                <a:effectLst/>
                <a:latin typeface="-apple-system"/>
              </a:rPr>
              <a:t>We took this data set as our assignment and tried to perform the EDA to the best of our capability!</a:t>
            </a:r>
          </a:p>
          <a:p>
            <a:endParaRPr lang="en-US" dirty="0"/>
          </a:p>
        </p:txBody>
      </p:sp>
    </p:spTree>
    <p:extLst>
      <p:ext uri="{BB962C8B-B14F-4D97-AF65-F5344CB8AC3E}">
        <p14:creationId xmlns:p14="http://schemas.microsoft.com/office/powerpoint/2010/main" val="205395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21D3-BA27-4DA3-B7D7-E675A322378C}"/>
              </a:ext>
            </a:extLst>
          </p:cNvPr>
          <p:cNvSpPr>
            <a:spLocks noGrp="1"/>
          </p:cNvSpPr>
          <p:nvPr>
            <p:ph type="title"/>
          </p:nvPr>
        </p:nvSpPr>
        <p:spPr>
          <a:xfrm>
            <a:off x="677335" y="609600"/>
            <a:ext cx="8596668" cy="1296761"/>
          </a:xfrm>
        </p:spPr>
        <p:txBody>
          <a:bodyPr/>
          <a:lstStyle/>
          <a:p>
            <a:r>
              <a:rPr lang="en-US" b="1" i="0" dirty="0">
                <a:effectLst/>
                <a:latin typeface="-apple-system"/>
              </a:rPr>
              <a:t>Solution</a:t>
            </a:r>
            <a:endParaRPr lang="en-US" dirty="0"/>
          </a:p>
        </p:txBody>
      </p:sp>
      <p:sp>
        <p:nvSpPr>
          <p:cNvPr id="3" name="Text Placeholder 2">
            <a:extLst>
              <a:ext uri="{FF2B5EF4-FFF2-40B4-BE49-F238E27FC236}">
                <a16:creationId xmlns:a16="http://schemas.microsoft.com/office/drawing/2014/main" id="{3D12A1C5-2CB1-4EDA-84C1-22C256EA9E02}"/>
              </a:ext>
            </a:extLst>
          </p:cNvPr>
          <p:cNvSpPr>
            <a:spLocks noGrp="1"/>
          </p:cNvSpPr>
          <p:nvPr>
            <p:ph type="body" idx="1"/>
          </p:nvPr>
        </p:nvSpPr>
        <p:spPr>
          <a:xfrm>
            <a:off x="677335" y="1906361"/>
            <a:ext cx="8596668" cy="4269921"/>
          </a:xfrm>
        </p:spPr>
        <p:txBody>
          <a:bodyPr>
            <a:normAutofit fontScale="85000" lnSpcReduction="10000"/>
          </a:bodyPr>
          <a:lstStyle/>
          <a:p>
            <a:pPr algn="l"/>
            <a:r>
              <a:rPr lang="en-US" b="1" i="0" dirty="0">
                <a:effectLst/>
                <a:latin typeface="-apple-system"/>
              </a:rPr>
              <a:t>Solution approach</a:t>
            </a:r>
          </a:p>
          <a:p>
            <a:pPr algn="l"/>
            <a:r>
              <a:rPr lang="en-US" b="0" i="0" dirty="0">
                <a:effectLst/>
                <a:latin typeface="-apple-system"/>
              </a:rPr>
              <a:t>This is a supervised classification problem since we are using existing features and target variable to first train the model on a subset of data and then evaluate the model's performance on the test data. We would pick the model that best meets the criteria of accuracy and performance. We are trying to predict if a loan request from a customer will default.</a:t>
            </a:r>
          </a:p>
          <a:p>
            <a:pPr algn="l"/>
            <a:r>
              <a:rPr lang="en-US" b="1" i="0" dirty="0">
                <a:effectLst/>
                <a:latin typeface="-apple-system"/>
              </a:rPr>
              <a:t>Value to JP Morgan</a:t>
            </a:r>
          </a:p>
          <a:p>
            <a:pPr algn="l"/>
            <a:r>
              <a:rPr lang="en-US" b="0" i="0" dirty="0">
                <a:effectLst/>
                <a:latin typeface="-apple-system"/>
              </a:rPr>
              <a:t>The consumer lending line of business @ JPMC is in the business of lending money to customers for loans, credit cards, mortgage, etc. and a model like this which can predict potential defaults would be immensely helpful in making lending decisions, Also help JPMC to identify and train their customers for credit discipline.</a:t>
            </a:r>
          </a:p>
          <a:p>
            <a:pPr algn="l"/>
            <a:r>
              <a:rPr lang="en-US" b="1" i="0" dirty="0">
                <a:effectLst/>
                <a:latin typeface="-apple-system"/>
              </a:rPr>
              <a:t>Aim of the project</a:t>
            </a:r>
          </a:p>
          <a:p>
            <a:pPr algn="l"/>
            <a:r>
              <a:rPr lang="en-US" b="0" i="0" dirty="0">
                <a:effectLst/>
                <a:latin typeface="-apple-system"/>
              </a:rPr>
              <a:t>Use the data to come up with a classification model, to approve or reject the application. Eventually build a scalable, repeatable service to give live classification decisions.</a:t>
            </a:r>
          </a:p>
          <a:p>
            <a:pPr algn="l"/>
            <a:r>
              <a:rPr lang="en-US" b="1" i="0" dirty="0">
                <a:effectLst/>
                <a:latin typeface="-apple-system"/>
              </a:rPr>
              <a:t>Plan for deliverables</a:t>
            </a:r>
          </a:p>
          <a:p>
            <a:pPr algn="l"/>
            <a:r>
              <a:rPr lang="en-US" b="0" i="0" dirty="0">
                <a:effectLst/>
                <a:latin typeface="-apple-system"/>
              </a:rPr>
              <a:t>All code and analysis will be </a:t>
            </a:r>
            <a:r>
              <a:rPr lang="en-US" b="0" i="0" dirty="0" err="1">
                <a:effectLst/>
                <a:latin typeface="-apple-system"/>
              </a:rPr>
              <a:t>checkin</a:t>
            </a:r>
            <a:r>
              <a:rPr lang="en-US" b="0" i="0" dirty="0">
                <a:effectLst/>
                <a:latin typeface="-apple-system"/>
              </a:rPr>
              <a:t> in </a:t>
            </a:r>
            <a:r>
              <a:rPr lang="en-US" b="0" i="0" dirty="0" err="1">
                <a:effectLst/>
                <a:latin typeface="-apple-system"/>
              </a:rPr>
              <a:t>github</a:t>
            </a:r>
            <a:r>
              <a:rPr lang="en-US" b="0" i="0" dirty="0">
                <a:effectLst/>
                <a:latin typeface="-apple-system"/>
              </a:rPr>
              <a:t>: </a:t>
            </a:r>
            <a:r>
              <a:rPr lang="en-US" b="0" i="0" u="none" strike="noStrike" dirty="0">
                <a:effectLst/>
                <a:latin typeface="-apple-system"/>
                <a:hlinkClick r:id="rId2"/>
              </a:rPr>
              <a:t>https://github.com/amoghugupte/Slackers-Capstone</a:t>
            </a:r>
            <a:endParaRPr lang="en-US" b="0" i="0" dirty="0">
              <a:effectLst/>
              <a:latin typeface="-apple-system"/>
            </a:endParaRPr>
          </a:p>
          <a:p>
            <a:endParaRPr lang="en-US" dirty="0"/>
          </a:p>
        </p:txBody>
      </p:sp>
    </p:spTree>
    <p:extLst>
      <p:ext uri="{BB962C8B-B14F-4D97-AF65-F5344CB8AC3E}">
        <p14:creationId xmlns:p14="http://schemas.microsoft.com/office/powerpoint/2010/main" val="117262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ACAB-E7C3-4710-8809-F6C205579C52}"/>
              </a:ext>
            </a:extLst>
          </p:cNvPr>
          <p:cNvSpPr>
            <a:spLocks noGrp="1"/>
          </p:cNvSpPr>
          <p:nvPr>
            <p:ph type="title"/>
          </p:nvPr>
        </p:nvSpPr>
        <p:spPr>
          <a:xfrm>
            <a:off x="677335" y="609600"/>
            <a:ext cx="8596668" cy="782411"/>
          </a:xfrm>
        </p:spPr>
        <p:txBody>
          <a:bodyPr/>
          <a:lstStyle/>
          <a:p>
            <a:r>
              <a:rPr lang="en-US" dirty="0"/>
              <a:t>EDA and Preprocessing</a:t>
            </a:r>
          </a:p>
        </p:txBody>
      </p:sp>
      <p:pic>
        <p:nvPicPr>
          <p:cNvPr id="7" name="Picture 6">
            <a:extLst>
              <a:ext uri="{FF2B5EF4-FFF2-40B4-BE49-F238E27FC236}">
                <a16:creationId xmlns:a16="http://schemas.microsoft.com/office/drawing/2014/main" id="{30CE53A5-6576-4383-8E1B-188050E132FE}"/>
              </a:ext>
            </a:extLst>
          </p:cNvPr>
          <p:cNvPicPr>
            <a:picLocks noChangeAspect="1"/>
          </p:cNvPicPr>
          <p:nvPr/>
        </p:nvPicPr>
        <p:blipFill>
          <a:blip r:embed="rId2"/>
          <a:stretch>
            <a:fillRect/>
          </a:stretch>
        </p:blipFill>
        <p:spPr>
          <a:xfrm>
            <a:off x="2305743" y="1428749"/>
            <a:ext cx="2669926" cy="2428875"/>
          </a:xfrm>
          <a:prstGeom prst="rect">
            <a:avLst/>
          </a:prstGeom>
        </p:spPr>
      </p:pic>
      <p:sp>
        <p:nvSpPr>
          <p:cNvPr id="8" name="TextBox 7">
            <a:extLst>
              <a:ext uri="{FF2B5EF4-FFF2-40B4-BE49-F238E27FC236}">
                <a16:creationId xmlns:a16="http://schemas.microsoft.com/office/drawing/2014/main" id="{F406B99F-2082-4F51-92FB-31135E66B0F3}"/>
              </a:ext>
            </a:extLst>
          </p:cNvPr>
          <p:cNvSpPr txBox="1"/>
          <p:nvPr/>
        </p:nvSpPr>
        <p:spPr>
          <a:xfrm>
            <a:off x="714375" y="1633725"/>
            <a:ext cx="2476960" cy="646331"/>
          </a:xfrm>
          <a:prstGeom prst="rect">
            <a:avLst/>
          </a:prstGeom>
          <a:noFill/>
        </p:spPr>
        <p:txBody>
          <a:bodyPr wrap="none" rtlCol="0">
            <a:spAutoFit/>
          </a:bodyPr>
          <a:lstStyle/>
          <a:p>
            <a:r>
              <a:rPr lang="en-US" dirty="0"/>
              <a:t>The data was skewed:</a:t>
            </a:r>
          </a:p>
          <a:p>
            <a:r>
              <a:rPr lang="en-US" dirty="0"/>
              <a:t>target</a:t>
            </a:r>
          </a:p>
        </p:txBody>
      </p:sp>
      <p:graphicFrame>
        <p:nvGraphicFramePr>
          <p:cNvPr id="11" name="Table 11">
            <a:extLst>
              <a:ext uri="{FF2B5EF4-FFF2-40B4-BE49-F238E27FC236}">
                <a16:creationId xmlns:a16="http://schemas.microsoft.com/office/drawing/2014/main" id="{679F2464-4FD0-42B9-9206-6CAECF184495}"/>
              </a:ext>
            </a:extLst>
          </p:cNvPr>
          <p:cNvGraphicFramePr>
            <a:graphicFrameLocks noGrp="1"/>
          </p:cNvGraphicFramePr>
          <p:nvPr>
            <p:extLst>
              <p:ext uri="{D42A27DB-BD31-4B8C-83A1-F6EECF244321}">
                <p14:modId xmlns:p14="http://schemas.microsoft.com/office/powerpoint/2010/main" val="1328004906"/>
              </p:ext>
            </p:extLst>
          </p:nvPr>
        </p:nvGraphicFramePr>
        <p:xfrm>
          <a:off x="783470" y="2292479"/>
          <a:ext cx="1596420" cy="762000"/>
        </p:xfrm>
        <a:graphic>
          <a:graphicData uri="http://schemas.openxmlformats.org/drawingml/2006/table">
            <a:tbl>
              <a:tblPr firstRow="1" bandRow="1">
                <a:tableStyleId>{5C22544A-7EE6-4342-B048-85BDC9FD1C3A}</a:tableStyleId>
              </a:tblPr>
              <a:tblGrid>
                <a:gridCol w="798210">
                  <a:extLst>
                    <a:ext uri="{9D8B030D-6E8A-4147-A177-3AD203B41FA5}">
                      <a16:colId xmlns:a16="http://schemas.microsoft.com/office/drawing/2014/main" val="544260304"/>
                    </a:ext>
                  </a:extLst>
                </a:gridCol>
                <a:gridCol w="798210">
                  <a:extLst>
                    <a:ext uri="{9D8B030D-6E8A-4147-A177-3AD203B41FA5}">
                      <a16:colId xmlns:a16="http://schemas.microsoft.com/office/drawing/2014/main" val="1907957391"/>
                    </a:ext>
                  </a:extLst>
                </a:gridCol>
              </a:tblGrid>
              <a:tr h="202687">
                <a:tc>
                  <a:txBody>
                    <a:bodyPr/>
                    <a:lstStyle/>
                    <a:p>
                      <a:r>
                        <a:rPr lang="en-US" sz="800" dirty="0"/>
                        <a:t>Target</a:t>
                      </a:r>
                    </a:p>
                  </a:txBody>
                  <a:tcPr/>
                </a:tc>
                <a:tc>
                  <a:txBody>
                    <a:bodyPr/>
                    <a:lstStyle/>
                    <a:p>
                      <a:r>
                        <a:rPr lang="en-US" sz="800" dirty="0"/>
                        <a:t>Count</a:t>
                      </a:r>
                    </a:p>
                  </a:txBody>
                  <a:tcPr/>
                </a:tc>
                <a:extLst>
                  <a:ext uri="{0D108BD9-81ED-4DB2-BD59-A6C34878D82A}">
                    <a16:rowId xmlns:a16="http://schemas.microsoft.com/office/drawing/2014/main" val="302701932"/>
                  </a:ext>
                </a:extLst>
              </a:tr>
              <a:tr h="202687">
                <a:tc>
                  <a:txBody>
                    <a:bodyPr/>
                    <a:lstStyle/>
                    <a:p>
                      <a:r>
                        <a:rPr lang="en-US" sz="800" dirty="0"/>
                        <a:t>Not Default (0)</a:t>
                      </a:r>
                    </a:p>
                  </a:txBody>
                  <a:tcPr/>
                </a:tc>
                <a:tc>
                  <a:txBody>
                    <a:bodyPr/>
                    <a:lstStyle/>
                    <a:p>
                      <a:r>
                        <a:rPr lang="en-US" sz="800" dirty="0"/>
                        <a:t>199298</a:t>
                      </a:r>
                    </a:p>
                  </a:txBody>
                  <a:tcPr/>
                </a:tc>
                <a:extLst>
                  <a:ext uri="{0D108BD9-81ED-4DB2-BD59-A6C34878D82A}">
                    <a16:rowId xmlns:a16="http://schemas.microsoft.com/office/drawing/2014/main" val="4109067425"/>
                  </a:ext>
                </a:extLst>
              </a:tr>
              <a:tr h="202687">
                <a:tc>
                  <a:txBody>
                    <a:bodyPr/>
                    <a:lstStyle/>
                    <a:p>
                      <a:r>
                        <a:rPr lang="en-US" sz="800" dirty="0"/>
                        <a:t>Default(1)</a:t>
                      </a:r>
                    </a:p>
                  </a:txBody>
                  <a:tcPr/>
                </a:tc>
                <a:tc>
                  <a:txBody>
                    <a:bodyPr/>
                    <a:lstStyle/>
                    <a:p>
                      <a:r>
                        <a:rPr lang="en-US" sz="800" dirty="0"/>
                        <a:t>18037</a:t>
                      </a:r>
                    </a:p>
                  </a:txBody>
                  <a:tcPr/>
                </a:tc>
                <a:extLst>
                  <a:ext uri="{0D108BD9-81ED-4DB2-BD59-A6C34878D82A}">
                    <a16:rowId xmlns:a16="http://schemas.microsoft.com/office/drawing/2014/main" val="4157636700"/>
                  </a:ext>
                </a:extLst>
              </a:tr>
            </a:tbl>
          </a:graphicData>
        </a:graphic>
      </p:graphicFrame>
      <p:sp>
        <p:nvSpPr>
          <p:cNvPr id="3" name="TextBox 2">
            <a:extLst>
              <a:ext uri="{FF2B5EF4-FFF2-40B4-BE49-F238E27FC236}">
                <a16:creationId xmlns:a16="http://schemas.microsoft.com/office/drawing/2014/main" id="{87753401-DF29-4E19-8AB6-694B32C934FF}"/>
              </a:ext>
            </a:extLst>
          </p:cNvPr>
          <p:cNvSpPr txBox="1"/>
          <p:nvPr/>
        </p:nvSpPr>
        <p:spPr>
          <a:xfrm>
            <a:off x="677335" y="3679170"/>
            <a:ext cx="4083810" cy="369332"/>
          </a:xfrm>
          <a:prstGeom prst="rect">
            <a:avLst/>
          </a:prstGeom>
          <a:noFill/>
        </p:spPr>
        <p:txBody>
          <a:bodyPr wrap="none" rtlCol="0">
            <a:spAutoFit/>
          </a:bodyPr>
          <a:lstStyle/>
          <a:p>
            <a:r>
              <a:rPr lang="en-US" dirty="0"/>
              <a:t>We have oversampled to skewed data</a:t>
            </a:r>
          </a:p>
        </p:txBody>
      </p:sp>
    </p:spTree>
    <p:extLst>
      <p:ext uri="{BB962C8B-B14F-4D97-AF65-F5344CB8AC3E}">
        <p14:creationId xmlns:p14="http://schemas.microsoft.com/office/powerpoint/2010/main" val="286000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1B6C-20FF-4B6E-9CD8-6AA27421EAC4}"/>
              </a:ext>
            </a:extLst>
          </p:cNvPr>
          <p:cNvSpPr>
            <a:spLocks noGrp="1"/>
          </p:cNvSpPr>
          <p:nvPr>
            <p:ph type="title"/>
          </p:nvPr>
        </p:nvSpPr>
        <p:spPr>
          <a:xfrm>
            <a:off x="677334" y="609600"/>
            <a:ext cx="8596668" cy="690438"/>
          </a:xfrm>
        </p:spPr>
        <p:txBody>
          <a:bodyPr/>
          <a:lstStyle/>
          <a:p>
            <a:r>
              <a:rPr lang="en-US" dirty="0"/>
              <a:t>EDA</a:t>
            </a:r>
          </a:p>
        </p:txBody>
      </p:sp>
      <p:pic>
        <p:nvPicPr>
          <p:cNvPr id="4" name="Picture 3">
            <a:extLst>
              <a:ext uri="{FF2B5EF4-FFF2-40B4-BE49-F238E27FC236}">
                <a16:creationId xmlns:a16="http://schemas.microsoft.com/office/drawing/2014/main" id="{E8C2DFD1-CAD0-41F1-81D2-A17253811C20}"/>
              </a:ext>
            </a:extLst>
          </p:cNvPr>
          <p:cNvPicPr>
            <a:picLocks noChangeAspect="1"/>
          </p:cNvPicPr>
          <p:nvPr/>
        </p:nvPicPr>
        <p:blipFill>
          <a:blip r:embed="rId2"/>
          <a:stretch>
            <a:fillRect/>
          </a:stretch>
        </p:blipFill>
        <p:spPr>
          <a:xfrm>
            <a:off x="677334" y="1232450"/>
            <a:ext cx="4002009" cy="2826689"/>
          </a:xfrm>
          <a:prstGeom prst="rect">
            <a:avLst/>
          </a:prstGeom>
        </p:spPr>
      </p:pic>
      <p:pic>
        <p:nvPicPr>
          <p:cNvPr id="6" name="Picture 5">
            <a:extLst>
              <a:ext uri="{FF2B5EF4-FFF2-40B4-BE49-F238E27FC236}">
                <a16:creationId xmlns:a16="http://schemas.microsoft.com/office/drawing/2014/main" id="{ABF6F8BB-DC51-41AF-94F3-7213F0526A99}"/>
              </a:ext>
            </a:extLst>
          </p:cNvPr>
          <p:cNvPicPr>
            <a:picLocks noChangeAspect="1"/>
          </p:cNvPicPr>
          <p:nvPr/>
        </p:nvPicPr>
        <p:blipFill>
          <a:blip r:embed="rId3"/>
          <a:stretch>
            <a:fillRect/>
          </a:stretch>
        </p:blipFill>
        <p:spPr>
          <a:xfrm>
            <a:off x="4789230" y="3362787"/>
            <a:ext cx="5059174" cy="3320284"/>
          </a:xfrm>
          <a:prstGeom prst="rect">
            <a:avLst/>
          </a:prstGeom>
        </p:spPr>
      </p:pic>
      <p:sp>
        <p:nvSpPr>
          <p:cNvPr id="7" name="TextBox 6">
            <a:extLst>
              <a:ext uri="{FF2B5EF4-FFF2-40B4-BE49-F238E27FC236}">
                <a16:creationId xmlns:a16="http://schemas.microsoft.com/office/drawing/2014/main" id="{4AD0D0A2-151A-4CFC-B857-ACD1B08E705C}"/>
              </a:ext>
            </a:extLst>
          </p:cNvPr>
          <p:cNvSpPr txBox="1"/>
          <p:nvPr/>
        </p:nvSpPr>
        <p:spPr>
          <a:xfrm>
            <a:off x="701675" y="4130702"/>
            <a:ext cx="3953326" cy="369332"/>
          </a:xfrm>
          <a:prstGeom prst="rect">
            <a:avLst/>
          </a:prstGeom>
          <a:noFill/>
        </p:spPr>
        <p:txBody>
          <a:bodyPr wrap="none" rtlCol="0">
            <a:spAutoFit/>
          </a:bodyPr>
          <a:lstStyle/>
          <a:p>
            <a:r>
              <a:rPr lang="en-US" dirty="0"/>
              <a:t>Larger loans virtually had no default</a:t>
            </a:r>
          </a:p>
        </p:txBody>
      </p:sp>
      <p:sp>
        <p:nvSpPr>
          <p:cNvPr id="8" name="TextBox 7">
            <a:extLst>
              <a:ext uri="{FF2B5EF4-FFF2-40B4-BE49-F238E27FC236}">
                <a16:creationId xmlns:a16="http://schemas.microsoft.com/office/drawing/2014/main" id="{6925155A-8B6E-4DA6-8BF9-2C84296774C5}"/>
              </a:ext>
            </a:extLst>
          </p:cNvPr>
          <p:cNvSpPr txBox="1"/>
          <p:nvPr/>
        </p:nvSpPr>
        <p:spPr>
          <a:xfrm>
            <a:off x="5013297" y="2782669"/>
            <a:ext cx="4008213" cy="646331"/>
          </a:xfrm>
          <a:prstGeom prst="rect">
            <a:avLst/>
          </a:prstGeom>
          <a:noFill/>
        </p:spPr>
        <p:txBody>
          <a:bodyPr wrap="none" rtlCol="0">
            <a:spAutoFit/>
          </a:bodyPr>
          <a:lstStyle/>
          <a:p>
            <a:r>
              <a:rPr lang="en-US" dirty="0"/>
              <a:t>Applicant changing IDs or Phone was </a:t>
            </a:r>
          </a:p>
          <a:p>
            <a:r>
              <a:rPr lang="en-US" dirty="0"/>
              <a:t>a good indicator of defaulter</a:t>
            </a:r>
          </a:p>
        </p:txBody>
      </p:sp>
    </p:spTree>
    <p:extLst>
      <p:ext uri="{BB962C8B-B14F-4D97-AF65-F5344CB8AC3E}">
        <p14:creationId xmlns:p14="http://schemas.microsoft.com/office/powerpoint/2010/main" val="377314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2F7D-E4BD-4EB3-8EC2-386CEA586CD1}"/>
              </a:ext>
            </a:extLst>
          </p:cNvPr>
          <p:cNvSpPr>
            <a:spLocks noGrp="1"/>
          </p:cNvSpPr>
          <p:nvPr>
            <p:ph type="title"/>
          </p:nvPr>
        </p:nvSpPr>
        <p:spPr/>
        <p:txBody>
          <a:bodyPr/>
          <a:lstStyle/>
          <a:p>
            <a:r>
              <a:rPr lang="en-US" dirty="0"/>
              <a:t>Model Selection</a:t>
            </a:r>
          </a:p>
        </p:txBody>
      </p:sp>
      <p:sp>
        <p:nvSpPr>
          <p:cNvPr id="4" name="TextBox 3">
            <a:extLst>
              <a:ext uri="{FF2B5EF4-FFF2-40B4-BE49-F238E27FC236}">
                <a16:creationId xmlns:a16="http://schemas.microsoft.com/office/drawing/2014/main" id="{1F4531EE-D7D6-49AA-9985-0151E3E5E297}"/>
              </a:ext>
            </a:extLst>
          </p:cNvPr>
          <p:cNvSpPr txBox="1"/>
          <p:nvPr/>
        </p:nvSpPr>
        <p:spPr>
          <a:xfrm>
            <a:off x="759417" y="4473241"/>
            <a:ext cx="9608949" cy="2123658"/>
          </a:xfrm>
          <a:prstGeom prst="rect">
            <a:avLst/>
          </a:prstGeom>
          <a:noFill/>
        </p:spPr>
        <p:txBody>
          <a:bodyPr wrap="square">
            <a:spAutoFit/>
          </a:bodyPr>
          <a:lstStyle/>
          <a:p>
            <a:r>
              <a:rPr lang="en-US" sz="1200" dirty="0"/>
              <a:t>Comparing our chosen model to the baseline (marking all applicants as not default):</a:t>
            </a:r>
          </a:p>
          <a:p>
            <a:endParaRPr lang="en-US" sz="1200" dirty="0"/>
          </a:p>
          <a:p>
            <a:r>
              <a:rPr lang="en-US" sz="1200" dirty="0"/>
              <a:t>Baseline Accuracy Score : 0.9159</a:t>
            </a:r>
          </a:p>
          <a:p>
            <a:r>
              <a:rPr lang="en-US" sz="1200" dirty="0"/>
              <a:t>Our Best Accuracy Score : 0.91527</a:t>
            </a:r>
          </a:p>
          <a:p>
            <a:endParaRPr lang="en-US" sz="1200" dirty="0"/>
          </a:p>
          <a:p>
            <a:r>
              <a:rPr lang="en-US" sz="1200" dirty="0"/>
              <a:t>Baseline Recall Score : 0.0</a:t>
            </a:r>
          </a:p>
          <a:p>
            <a:r>
              <a:rPr lang="en-US" sz="1200" dirty="0"/>
              <a:t>Model Recall Score : 0.0027</a:t>
            </a:r>
          </a:p>
          <a:p>
            <a:r>
              <a:rPr lang="en-US" sz="1200" dirty="0"/>
              <a:t>Baseline Recall Score Default : 0.0</a:t>
            </a:r>
          </a:p>
          <a:p>
            <a:r>
              <a:rPr lang="en-US" sz="1200" dirty="0"/>
              <a:t>Model Recall Score Default : 1.0</a:t>
            </a:r>
          </a:p>
          <a:p>
            <a:endParaRPr lang="en-US" sz="1200" dirty="0"/>
          </a:p>
          <a:p>
            <a:r>
              <a:rPr lang="en-US" sz="1200" dirty="0"/>
              <a:t>As it can be seen our model gives considerable improvements over the baseline for defaulter case.</a:t>
            </a:r>
          </a:p>
        </p:txBody>
      </p:sp>
      <p:sp>
        <p:nvSpPr>
          <p:cNvPr id="5" name="TextBox 4">
            <a:extLst>
              <a:ext uri="{FF2B5EF4-FFF2-40B4-BE49-F238E27FC236}">
                <a16:creationId xmlns:a16="http://schemas.microsoft.com/office/drawing/2014/main" id="{ECDD49AE-DFF8-42F3-8409-744738DDB38D}"/>
              </a:ext>
            </a:extLst>
          </p:cNvPr>
          <p:cNvSpPr txBox="1"/>
          <p:nvPr/>
        </p:nvSpPr>
        <p:spPr>
          <a:xfrm>
            <a:off x="677335" y="1530457"/>
            <a:ext cx="10163729" cy="1384995"/>
          </a:xfrm>
          <a:prstGeom prst="rect">
            <a:avLst/>
          </a:prstGeom>
          <a:noFill/>
        </p:spPr>
        <p:txBody>
          <a:bodyPr wrap="square" rtlCol="0">
            <a:spAutoFit/>
          </a:bodyPr>
          <a:lstStyle/>
          <a:p>
            <a:r>
              <a:rPr lang="en-US" sz="1200" dirty="0"/>
              <a:t>With our project:</a:t>
            </a:r>
          </a:p>
          <a:p>
            <a:r>
              <a:rPr lang="en-US" sz="1200" dirty="0"/>
              <a:t>- A false positive will mean that the firm will lose the business of a potential 'good' client.</a:t>
            </a:r>
          </a:p>
          <a:p>
            <a:r>
              <a:rPr lang="en-US" sz="1200" dirty="0"/>
              <a:t>- A false negative will result in the firm losing money due to loaning to a defaulter client.</a:t>
            </a:r>
          </a:p>
          <a:p>
            <a:r>
              <a:rPr lang="en-US" sz="1200" dirty="0"/>
              <a:t>From the above we believe that a false negative will have a higher impact to model performance. We have compared the below models and come up with Random Forest model as it will give us the best recall for defaulters in test data.</a:t>
            </a:r>
          </a:p>
          <a:p>
            <a:r>
              <a:rPr lang="en-US" sz="1200" dirty="0"/>
              <a:t>KNN also has the same recall, but it has a higher false positive rate than Random Forest.</a:t>
            </a:r>
          </a:p>
          <a:p>
            <a:endParaRPr lang="en-US" sz="1200" dirty="0"/>
          </a:p>
        </p:txBody>
      </p:sp>
      <p:sp>
        <p:nvSpPr>
          <p:cNvPr id="6" name="TextBox 5">
            <a:extLst>
              <a:ext uri="{FF2B5EF4-FFF2-40B4-BE49-F238E27FC236}">
                <a16:creationId xmlns:a16="http://schemas.microsoft.com/office/drawing/2014/main" id="{12D8388F-D8A2-40ED-B041-8EB613D6E639}"/>
              </a:ext>
            </a:extLst>
          </p:cNvPr>
          <p:cNvSpPr txBox="1"/>
          <p:nvPr/>
        </p:nvSpPr>
        <p:spPr>
          <a:xfrm>
            <a:off x="867905" y="4986580"/>
            <a:ext cx="184731" cy="369332"/>
          </a:xfrm>
          <a:prstGeom prst="rect">
            <a:avLst/>
          </a:prstGeom>
          <a:noFill/>
        </p:spPr>
        <p:txBody>
          <a:bodyPr wrap="none" rtlCol="0">
            <a:spAutoFit/>
          </a:bodyPr>
          <a:lstStyle/>
          <a:p>
            <a:endParaRPr lang="en-US" dirty="0"/>
          </a:p>
        </p:txBody>
      </p:sp>
      <p:graphicFrame>
        <p:nvGraphicFramePr>
          <p:cNvPr id="7" name="Table 6">
            <a:extLst>
              <a:ext uri="{FF2B5EF4-FFF2-40B4-BE49-F238E27FC236}">
                <a16:creationId xmlns:a16="http://schemas.microsoft.com/office/drawing/2014/main" id="{F226B272-48F1-4317-9425-485E0CEAE930}"/>
              </a:ext>
            </a:extLst>
          </p:cNvPr>
          <p:cNvGraphicFramePr>
            <a:graphicFrameLocks noGrp="1"/>
          </p:cNvGraphicFramePr>
          <p:nvPr>
            <p:extLst>
              <p:ext uri="{D42A27DB-BD31-4B8C-83A1-F6EECF244321}">
                <p14:modId xmlns:p14="http://schemas.microsoft.com/office/powerpoint/2010/main" val="108077229"/>
              </p:ext>
            </p:extLst>
          </p:nvPr>
        </p:nvGraphicFramePr>
        <p:xfrm>
          <a:off x="705173" y="2808609"/>
          <a:ext cx="8847163" cy="1504635"/>
        </p:xfrm>
        <a:graphic>
          <a:graphicData uri="http://schemas.openxmlformats.org/drawingml/2006/table">
            <a:tbl>
              <a:tblPr>
                <a:tableStyleId>{B301B821-A1FF-4177-AEE7-76D212191A09}</a:tableStyleId>
              </a:tblPr>
              <a:tblGrid>
                <a:gridCol w="1180671">
                  <a:extLst>
                    <a:ext uri="{9D8B030D-6E8A-4147-A177-3AD203B41FA5}">
                      <a16:colId xmlns:a16="http://schemas.microsoft.com/office/drawing/2014/main" val="3717896566"/>
                    </a:ext>
                  </a:extLst>
                </a:gridCol>
                <a:gridCol w="1212156">
                  <a:extLst>
                    <a:ext uri="{9D8B030D-6E8A-4147-A177-3AD203B41FA5}">
                      <a16:colId xmlns:a16="http://schemas.microsoft.com/office/drawing/2014/main" val="564724077"/>
                    </a:ext>
                  </a:extLst>
                </a:gridCol>
                <a:gridCol w="1227898">
                  <a:extLst>
                    <a:ext uri="{9D8B030D-6E8A-4147-A177-3AD203B41FA5}">
                      <a16:colId xmlns:a16="http://schemas.microsoft.com/office/drawing/2014/main" val="501386588"/>
                    </a:ext>
                  </a:extLst>
                </a:gridCol>
                <a:gridCol w="976021">
                  <a:extLst>
                    <a:ext uri="{9D8B030D-6E8A-4147-A177-3AD203B41FA5}">
                      <a16:colId xmlns:a16="http://schemas.microsoft.com/office/drawing/2014/main" val="3523427292"/>
                    </a:ext>
                  </a:extLst>
                </a:gridCol>
                <a:gridCol w="1164929">
                  <a:extLst>
                    <a:ext uri="{9D8B030D-6E8A-4147-A177-3AD203B41FA5}">
                      <a16:colId xmlns:a16="http://schemas.microsoft.com/office/drawing/2014/main" val="3565610791"/>
                    </a:ext>
                  </a:extLst>
                </a:gridCol>
                <a:gridCol w="771372">
                  <a:extLst>
                    <a:ext uri="{9D8B030D-6E8A-4147-A177-3AD203B41FA5}">
                      <a16:colId xmlns:a16="http://schemas.microsoft.com/office/drawing/2014/main" val="4283927158"/>
                    </a:ext>
                  </a:extLst>
                </a:gridCol>
                <a:gridCol w="771372">
                  <a:extLst>
                    <a:ext uri="{9D8B030D-6E8A-4147-A177-3AD203B41FA5}">
                      <a16:colId xmlns:a16="http://schemas.microsoft.com/office/drawing/2014/main" val="135351590"/>
                    </a:ext>
                  </a:extLst>
                </a:gridCol>
                <a:gridCol w="771372">
                  <a:extLst>
                    <a:ext uri="{9D8B030D-6E8A-4147-A177-3AD203B41FA5}">
                      <a16:colId xmlns:a16="http://schemas.microsoft.com/office/drawing/2014/main" val="3766096721"/>
                    </a:ext>
                  </a:extLst>
                </a:gridCol>
                <a:gridCol w="771372">
                  <a:extLst>
                    <a:ext uri="{9D8B030D-6E8A-4147-A177-3AD203B41FA5}">
                      <a16:colId xmlns:a16="http://schemas.microsoft.com/office/drawing/2014/main" val="1200345185"/>
                    </a:ext>
                  </a:extLst>
                </a:gridCol>
              </a:tblGrid>
              <a:tr h="300927">
                <a:tc>
                  <a:txBody>
                    <a:bodyPr/>
                    <a:lstStyle/>
                    <a:p>
                      <a:pPr algn="l" fontAlgn="b"/>
                      <a:r>
                        <a:rPr lang="en-US" sz="1100" u="none" strike="noStrike">
                          <a:effectLst/>
                        </a:rPr>
                        <a:t>Name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accuracy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precision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recall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f1 score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precision</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recall</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f1 score</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662167042"/>
                  </a:ext>
                </a:extLst>
              </a:tr>
              <a:tr h="300927">
                <a:tc>
                  <a:txBody>
                    <a:bodyPr/>
                    <a:lstStyle/>
                    <a:p>
                      <a:pPr algn="l" fontAlgn="b"/>
                      <a:r>
                        <a:rPr lang="en-US" sz="1100" u="none" strike="noStrike">
                          <a:effectLst/>
                        </a:rPr>
                        <a:t>Decision Tree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0.61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              0.61 </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0.76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0.61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0.12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0.58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0.20 </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682577989"/>
                  </a:ext>
                </a:extLst>
              </a:tr>
              <a:tr h="300927">
                <a:tc>
                  <a:txBody>
                    <a:bodyPr/>
                    <a:lstStyle/>
                    <a:p>
                      <a:pPr algn="l" fontAlgn="b"/>
                      <a:r>
                        <a:rPr lang="en-US" sz="1100" u="none" strike="noStrike" dirty="0">
                          <a:effectLst/>
                        </a:rPr>
                        <a:t>Random Forest</a:t>
                      </a:r>
                      <a:endParaRPr lang="en-US" sz="1100" b="0" i="0" u="none" strike="noStrike" dirty="0">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0.92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0.20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0.00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dirty="0">
                          <a:effectLst/>
                        </a:rPr>
                        <a:t>         0.01 </a:t>
                      </a:r>
                      <a:endParaRPr lang="en-US" sz="1100" b="0" i="0" u="none" strike="noStrike" dirty="0">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extLst>
                  <a:ext uri="{0D108BD9-81ED-4DB2-BD59-A6C34878D82A}">
                    <a16:rowId xmlns:a16="http://schemas.microsoft.com/office/drawing/2014/main" val="1885683335"/>
                  </a:ext>
                </a:extLst>
              </a:tr>
              <a:tr h="300927">
                <a:tc>
                  <a:txBody>
                    <a:bodyPr/>
                    <a:lstStyle/>
                    <a:p>
                      <a:pPr algn="l" fontAlgn="b"/>
                      <a:r>
                        <a:rPr lang="en-US" sz="1100" u="none" strike="noStrike">
                          <a:effectLst/>
                        </a:rPr>
                        <a:t>Linear</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0.64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0.64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0.78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0.56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0.12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0.66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0.20 </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595896304"/>
                  </a:ext>
                </a:extLst>
              </a:tr>
              <a:tr h="300927">
                <a:tc>
                  <a:txBody>
                    <a:bodyPr/>
                    <a:lstStyle/>
                    <a:p>
                      <a:pPr algn="l" fontAlgn="b"/>
                      <a:r>
                        <a:rPr lang="en-US" sz="1100" u="none" strike="noStrike">
                          <a:effectLst/>
                        </a:rPr>
                        <a:t>KNN</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0.85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0.11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         0.11 </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3582632"/>
                  </a:ext>
                </a:extLst>
              </a:tr>
            </a:tbl>
          </a:graphicData>
        </a:graphic>
      </p:graphicFrame>
    </p:spTree>
    <p:extLst>
      <p:ext uri="{BB962C8B-B14F-4D97-AF65-F5344CB8AC3E}">
        <p14:creationId xmlns:p14="http://schemas.microsoft.com/office/powerpoint/2010/main" val="26561734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TotalTime>
  <Words>1421</Words>
  <Application>Microsoft Office PowerPoint</Application>
  <PresentationFormat>Widescreen</PresentationFormat>
  <Paragraphs>158</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Calibri</vt:lpstr>
      <vt:lpstr>Helvetica Neue</vt:lpstr>
      <vt:lpstr>Helvetica Neue Light</vt:lpstr>
      <vt:lpstr>Trebuchet MS</vt:lpstr>
      <vt:lpstr>Wingdings 3</vt:lpstr>
      <vt:lpstr>Facet</vt:lpstr>
      <vt:lpstr>Credit Default detector</vt:lpstr>
      <vt:lpstr>The Team</vt:lpstr>
      <vt:lpstr>PowerPoint Presentation</vt:lpstr>
      <vt:lpstr>Data Set</vt:lpstr>
      <vt:lpstr>Solution</vt:lpstr>
      <vt:lpstr>EDA and Preprocessing</vt:lpstr>
      <vt:lpstr>EDA</vt:lpstr>
      <vt:lpstr>Model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detector</dc:title>
  <dc:creator>Amogh Gupte</dc:creator>
  <cp:lastModifiedBy>Amogh Gupte</cp:lastModifiedBy>
  <cp:revision>12</cp:revision>
  <dcterms:created xsi:type="dcterms:W3CDTF">2021-07-10T22:56:18Z</dcterms:created>
  <dcterms:modified xsi:type="dcterms:W3CDTF">2021-07-11T16:00:56Z</dcterms:modified>
</cp:coreProperties>
</file>