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9753600" cx="13004800"/>
  <p:notesSz cx="6858000" cy="9144000"/>
  <p:embeddedFontLst>
    <p:embeddedFont>
      <p:font typeface="Helvetica Neue"/>
      <p:regular r:id="rId6"/>
      <p:bold r:id="rId7"/>
      <p:italic r:id="rId8"/>
      <p:boldItalic r:id="rId9"/>
    </p:embeddedFont>
    <p:embeddedFont>
      <p:font typeface="Helvetica Neue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bold.fntdata"/><Relationship Id="rId10" Type="http://schemas.openxmlformats.org/officeDocument/2006/relationships/font" Target="fonts/HelveticaNeueLight-regular.fntdata"/><Relationship Id="rId13" Type="http://schemas.openxmlformats.org/officeDocument/2006/relationships/font" Target="fonts/HelveticaNeueLight-boldItalic.fntdata"/><Relationship Id="rId12" Type="http://schemas.openxmlformats.org/officeDocument/2006/relationships/font" Target="fonts/HelveticaNeue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font" Target="fonts/HelveticaNeue-regular.fntdata"/><Relationship Id="rId7" Type="http://schemas.openxmlformats.org/officeDocument/2006/relationships/font" Target="fonts/HelveticaNeue-bold.fntdata"/><Relationship Id="rId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11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797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3382689" y="2004669"/>
            <a:ext cx="3022602" cy="2615305"/>
            <a:chOff x="-1" y="-1"/>
            <a:chExt cx="3022601" cy="2615303"/>
          </a:xfrm>
        </p:grpSpPr>
        <p:sp>
          <p:nvSpPr>
            <p:cNvPr id="60" name="Google Shape;60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14"/>
            <p:cNvSpPr txBox="1"/>
            <p:nvPr/>
          </p:nvSpPr>
          <p:spPr>
            <a:xfrm>
              <a:off x="40241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Judgment</a:t>
              </a:r>
              <a:endParaRPr/>
            </a:p>
          </p:txBody>
        </p:sp>
      </p:grpSp>
      <p:sp>
        <p:nvSpPr>
          <p:cNvPr id="63" name="Google Shape;63;p14"/>
          <p:cNvSpPr txBox="1"/>
          <p:nvPr/>
        </p:nvSpPr>
        <p:spPr>
          <a:xfrm>
            <a:off x="3412010" y="2530144"/>
            <a:ext cx="2886406" cy="10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the payoffs to being right versus being wrong. Consider both false positives and false negatives.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254395" y="2004669"/>
            <a:ext cx="3022602" cy="2615305"/>
            <a:chOff x="-1" y="-1"/>
            <a:chExt cx="3022601" cy="2615303"/>
          </a:xfrm>
        </p:grpSpPr>
        <p:sp>
          <p:nvSpPr>
            <p:cNvPr id="65" name="Google Shape;65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415299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Prediction</a:t>
              </a:r>
              <a:endParaRPr/>
            </a:p>
          </p:txBody>
        </p:sp>
      </p:grpSp>
      <p:sp>
        <p:nvSpPr>
          <p:cNvPr id="68" name="Google Shape;68;p14"/>
          <p:cNvSpPr txBox="1"/>
          <p:nvPr/>
        </p:nvSpPr>
        <p:spPr>
          <a:xfrm>
            <a:off x="254396" y="2530144"/>
            <a:ext cx="2886407" cy="5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the key uncertainty that you would like to resolve.</a:t>
            </a:r>
            <a:endParaRPr/>
          </a:p>
        </p:txBody>
      </p:sp>
      <p:pic>
        <p:nvPicPr>
          <p:cNvPr descr="prediction.png"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109" y="2043320"/>
            <a:ext cx="360801" cy="36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4"/>
          <p:cNvGrpSpPr/>
          <p:nvPr/>
        </p:nvGrpSpPr>
        <p:grpSpPr>
          <a:xfrm>
            <a:off x="9630668" y="2004669"/>
            <a:ext cx="3022602" cy="2615305"/>
            <a:chOff x="-1" y="-1"/>
            <a:chExt cx="3022601" cy="2615303"/>
          </a:xfrm>
        </p:grpSpPr>
        <p:sp>
          <p:nvSpPr>
            <p:cNvPr id="71" name="Google Shape;71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38021" y="-1"/>
              <a:ext cx="1632592" cy="4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Outcome</a:t>
              </a:r>
              <a:endParaRPr/>
            </a:p>
          </p:txBody>
        </p:sp>
      </p:grpSp>
      <p:sp>
        <p:nvSpPr>
          <p:cNvPr id="74" name="Google Shape;74;p14"/>
          <p:cNvSpPr txBox="1"/>
          <p:nvPr/>
        </p:nvSpPr>
        <p:spPr>
          <a:xfrm>
            <a:off x="9698766" y="2530144"/>
            <a:ext cx="2886407" cy="1010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the measure of performance that you want to use to judge whether you are achieving your outcomes.</a:t>
            </a:r>
            <a:endParaRPr/>
          </a:p>
        </p:txBody>
      </p:sp>
      <p:grpSp>
        <p:nvGrpSpPr>
          <p:cNvPr id="75" name="Google Shape;75;p14"/>
          <p:cNvGrpSpPr/>
          <p:nvPr/>
        </p:nvGrpSpPr>
        <p:grpSpPr>
          <a:xfrm>
            <a:off x="6510982" y="2004670"/>
            <a:ext cx="3022602" cy="2615304"/>
            <a:chOff x="-1" y="0"/>
            <a:chExt cx="3022601" cy="2615302"/>
          </a:xfrm>
        </p:grpSpPr>
        <p:sp>
          <p:nvSpPr>
            <p:cNvPr id="76" name="Google Shape;76;p14"/>
            <p:cNvSpPr/>
            <p:nvPr/>
          </p:nvSpPr>
          <p:spPr>
            <a:xfrm>
              <a:off x="0" y="1929"/>
              <a:ext cx="3022600" cy="2613373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-1" y="1929"/>
              <a:ext cx="3021954" cy="457201"/>
            </a:xfrm>
            <a:prstGeom prst="rect">
              <a:avLst/>
            </a:prstGeom>
            <a:solidFill>
              <a:srgbClr val="52B289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19066" y="0"/>
              <a:ext cx="1632592" cy="461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Action</a:t>
              </a:r>
              <a:endParaRPr/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6548910" y="2530144"/>
            <a:ext cx="2886407" cy="55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are the actions that can be chosen?</a:t>
            </a:r>
            <a:endParaRPr/>
          </a:p>
        </p:txBody>
      </p:sp>
      <p:pic>
        <p:nvPicPr>
          <p:cNvPr descr="judgment.png" id="80" name="Google Shape;8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12010" y="2043320"/>
            <a:ext cx="360800" cy="36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tion.png" id="81" name="Google Shape;8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1866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come.png" id="82" name="Google Shape;8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06523" y="2045920"/>
            <a:ext cx="355601" cy="355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266698" y="4734739"/>
            <a:ext cx="4064002" cy="2616203"/>
            <a:chOff x="-1" y="37"/>
            <a:chExt cx="4064001" cy="2616201"/>
          </a:xfrm>
        </p:grpSpPr>
        <p:sp>
          <p:nvSpPr>
            <p:cNvPr id="84" name="Google Shape;84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93285" y="37"/>
              <a:ext cx="1386995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Training</a:t>
              </a: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432298" y="4734739"/>
            <a:ext cx="4064002" cy="2616203"/>
            <a:chOff x="-1" y="37"/>
            <a:chExt cx="4064001" cy="2616201"/>
          </a:xfrm>
        </p:grpSpPr>
        <p:sp>
          <p:nvSpPr>
            <p:cNvPr id="88" name="Google Shape;88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>
              <a:off x="329785" y="37"/>
              <a:ext cx="1010856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Input</a:t>
              </a:r>
              <a:endParaRPr/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597898" y="4734739"/>
            <a:ext cx="4064002" cy="2616203"/>
            <a:chOff x="-1" y="37"/>
            <a:chExt cx="4064001" cy="2616201"/>
          </a:xfrm>
        </p:grpSpPr>
        <p:sp>
          <p:nvSpPr>
            <p:cNvPr id="92" name="Google Shape;92;p14"/>
            <p:cNvSpPr/>
            <p:nvPr/>
          </p:nvSpPr>
          <p:spPr>
            <a:xfrm>
              <a:off x="0" y="1967"/>
              <a:ext cx="4064000" cy="2614271"/>
            </a:xfrm>
            <a:prstGeom prst="rect">
              <a:avLst/>
            </a:prstGeom>
            <a:solidFill>
              <a:srgbClr val="D6D5D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" y="1967"/>
              <a:ext cx="4063130" cy="457358"/>
            </a:xfrm>
            <a:prstGeom prst="rect">
              <a:avLst/>
            </a:prstGeom>
            <a:solidFill>
              <a:srgbClr val="66B890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200"/>
                <a:buFont typeface="Helvetica Neue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355185" y="37"/>
              <a:ext cx="1593816" cy="461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Helvetica Neue"/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Feedback</a:t>
              </a:r>
              <a:endParaRPr/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279399" y="7465670"/>
            <a:ext cx="12382502" cy="1620243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will this AI impact on the overall workflow?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Explain here how the AI for this task/decision will impact on related tasks in the overall workflow. Will it cause a staff replacement? Will it involve staff retraining or job redesign?</a:t>
            </a:r>
            <a:endParaRPr/>
          </a:p>
        </p:txBody>
      </p:sp>
      <p:pic>
        <p:nvPicPr>
          <p:cNvPr descr="Picture 11" id="96" name="Google Shape;9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7700" y="4772802"/>
            <a:ext cx="355600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1" id="97" name="Google Shape;9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7500" y="4779487"/>
            <a:ext cx="355601" cy="355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8" id="98" name="Google Shape;9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10600" y="4779487"/>
            <a:ext cx="355600" cy="3556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342900" y="5193003"/>
            <a:ext cx="3911601" cy="781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on past inputs, actions and outcomes in order to train your AI and generate better predictions?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508500" y="5193003"/>
            <a:ext cx="3911601" cy="781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do you need to generate predictions once you have an AI algorithm trained? 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674100" y="5180303"/>
            <a:ext cx="3911601" cy="101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use measured outcomes along with input data to generate improvements to your predictive algorithm?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73050" y="879592"/>
            <a:ext cx="12382500" cy="1010311"/>
          </a:xfrm>
          <a:prstGeom prst="rect">
            <a:avLst/>
          </a:prstGeom>
          <a:solidFill>
            <a:srgbClr val="D6D5D5"/>
          </a:solidFill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task/decision are you examining?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Briefly describe the task being analyzed. 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971103" y="119745"/>
            <a:ext cx="2986394" cy="597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Helvetica Neue"/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AI Canvas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0939450" y="9481025"/>
            <a:ext cx="26934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Helvetica Neue"/>
                <a:ea typeface="Helvetica Neue"/>
                <a:cs typeface="Helvetica Neue"/>
                <a:sym typeface="Helvetica Neue"/>
              </a:rPr>
              <a:t>© Agrawal, Gans, Goldfarb 2019</a:t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