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4358" r:id="rId2"/>
  </p:sldMasterIdLst>
  <p:notesMasterIdLst>
    <p:notesMasterId r:id="rId20"/>
  </p:notesMasterIdLst>
  <p:handoutMasterIdLst>
    <p:handoutMasterId r:id="rId21"/>
  </p:handoutMasterIdLst>
  <p:sldIdLst>
    <p:sldId id="799" r:id="rId3"/>
    <p:sldId id="804" r:id="rId4"/>
    <p:sldId id="805" r:id="rId5"/>
    <p:sldId id="806" r:id="rId6"/>
    <p:sldId id="807" r:id="rId7"/>
    <p:sldId id="808" r:id="rId8"/>
    <p:sldId id="809" r:id="rId9"/>
    <p:sldId id="811" r:id="rId10"/>
    <p:sldId id="812" r:id="rId11"/>
    <p:sldId id="813" r:id="rId12"/>
    <p:sldId id="814" r:id="rId13"/>
    <p:sldId id="815" r:id="rId14"/>
    <p:sldId id="816" r:id="rId15"/>
    <p:sldId id="818" r:id="rId16"/>
    <p:sldId id="819" r:id="rId17"/>
    <p:sldId id="820" r:id="rId18"/>
    <p:sldId id="821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B"/>
    <a:srgbClr val="6B9941"/>
    <a:srgbClr val="003399"/>
    <a:srgbClr val="33CCCC"/>
    <a:srgbClr val="00401E"/>
    <a:srgbClr val="663366"/>
    <a:srgbClr val="002A1E"/>
    <a:srgbClr val="CE1719"/>
    <a:srgbClr val="90AF38"/>
    <a:srgbClr val="80B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58" autoAdjust="0"/>
  </p:normalViewPr>
  <p:slideViewPr>
    <p:cSldViewPr snapToGrid="0">
      <p:cViewPr varScale="1">
        <p:scale>
          <a:sx n="77" d="100"/>
          <a:sy n="77" d="100"/>
        </p:scale>
        <p:origin x="91" y="173"/>
      </p:cViewPr>
      <p:guideLst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FDFB0-C19C-4C15-AD34-72E04653D4D6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69F0-3972-4F3A-B812-980BEAD75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7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9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9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 smtClean="0"/>
            </a:lvl1pPr>
          </a:lstStyle>
          <a:p>
            <a:pPr>
              <a:defRPr/>
            </a:pPr>
            <a:fld id="{14DDF327-2277-4E9A-9EFD-D94BC40B3D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669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DF327-2277-4E9A-9EFD-D94BC40B3DCE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920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6AE4B-E8E3-47B8-92C6-8C34ED260B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21A0BB33-0A26-498C-BA3C-A6732F00F0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1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E559C61C-DA0C-4875-8019-B8EA83B72A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54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2472" y="1565211"/>
            <a:ext cx="7848019" cy="10800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4944" y="2855168"/>
            <a:ext cx="6463075" cy="12876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1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3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9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1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1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87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1649" y="4669973"/>
            <a:ext cx="2154359" cy="26825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54597" y="4669973"/>
            <a:ext cx="2923772" cy="26825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3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03638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631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B2F12ED-DBB8-4774-8433-7C7DDA79752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130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85133CE5-CEDC-48FA-8049-12BFEC83007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7720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65FF7119-1DC8-4277-82C0-B373AC62F93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0601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37B0A895-B721-4E4B-AF70-396B1104A03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4649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BAE5715C-5CAD-4437-8821-FF04A143A4B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598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9132F9D9-6910-4CF3-B354-37D89F526C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0626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2B2F12ED-DBB8-4774-8433-7C7DDA7975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4115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EB906A1D-6CB3-4921-BF4D-39F04310B84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2898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868647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537280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56357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477059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552606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463817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95A71E73-A2D9-4CDA-9D77-F9A5EA7675F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3982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E559C61C-DA0C-4875-8019-B8EA83B72AD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5114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85133CE5-CEDC-48FA-8049-12BFEC8300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6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65FF7119-1DC8-4277-82C0-B373AC62F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6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37B0A895-B721-4E4B-AF70-396B1104A03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335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BAE5715C-5CAD-4437-8821-FF04A143A4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54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9132F9D9-6910-4CF3-B354-37D89F526C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371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EB906A1D-6CB3-4921-BF4D-39F04310B8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172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95A71E73-A2D9-4CDA-9D77-F9A5EA7675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15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90AF3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en-US" altLang="en-US" sz="2400" u="none" baseline="-250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Outline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397625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u="none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16E1E8FF-90E7-43D0-A801-A24C5B20B2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40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719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719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719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719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E1719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719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719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719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719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0272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  <p:sldLayoutId id="214748437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94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-147913"/>
            <a:ext cx="1574800" cy="1206476"/>
          </a:xfrm>
          <a:prstGeom prst="rect">
            <a:avLst/>
          </a:prstGeom>
        </p:spPr>
      </p:pic>
      <p:pic>
        <p:nvPicPr>
          <p:cNvPr id="7" name="Picture 12" descr="marker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6" y="2566704"/>
            <a:ext cx="2447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679700" y="3525036"/>
            <a:ext cx="2698096" cy="1448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8" b="1" i="1" u="none" dirty="0">
                <a:solidFill>
                  <a:srgbClr val="C00000"/>
                </a:solidFill>
              </a:rPr>
              <a:t>FINAL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27970" y="65151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>
                <a:latin typeface="+mn-lt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5550" y="1206477"/>
            <a:ext cx="7200900" cy="140551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4774"/>
              </a:lnSpc>
              <a:spcBef>
                <a:spcPts val="0"/>
              </a:spcBef>
              <a:spcAft>
                <a:spcPts val="1015"/>
              </a:spcAft>
            </a:pPr>
            <a:r>
              <a:rPr lang="en-US" altLang="zh-CN" sz="3600" b="1" i="1" u="none" dirty="0">
                <a:solidFill>
                  <a:srgbClr val="00339B"/>
                </a:solidFill>
                <a:latin typeface="+mj-lt"/>
                <a:cs typeface="Arial" panose="020B0604020202020204" pitchFamily="34" charset="0"/>
              </a:rPr>
              <a:t>CSC 572 DATA SCIENCE</a:t>
            </a:r>
          </a:p>
          <a:p>
            <a:pPr algn="ctr">
              <a:lnSpc>
                <a:spcPts val="4774"/>
              </a:lnSpc>
              <a:spcBef>
                <a:spcPts val="0"/>
              </a:spcBef>
              <a:spcAft>
                <a:spcPts val="1015"/>
              </a:spcAft>
            </a:pPr>
            <a:r>
              <a:rPr lang="en-US" altLang="zh-CN" sz="3600" b="1" i="1" u="none" dirty="0">
                <a:solidFill>
                  <a:srgbClr val="00339B"/>
                </a:solidFill>
                <a:latin typeface="+mj-lt"/>
                <a:cs typeface="Arial" panose="020B0604020202020204" pitchFamily="34" charset="0"/>
              </a:rPr>
              <a:t>ESSENTIALS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68947" y="606490"/>
            <a:ext cx="671804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714" y="5991881"/>
            <a:ext cx="398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>
                <a:solidFill>
                  <a:schemeClr val="bg1"/>
                </a:solidFill>
              </a:rPr>
              <a:t>Mohammed Ali Touseef</a:t>
            </a:r>
          </a:p>
        </p:txBody>
      </p:sp>
    </p:spTree>
    <p:extLst>
      <p:ext uri="{BB962C8B-B14F-4D97-AF65-F5344CB8AC3E}">
        <p14:creationId xmlns:p14="http://schemas.microsoft.com/office/powerpoint/2010/main" val="3718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6" y="940854"/>
            <a:ext cx="10463167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0" y="1529945"/>
            <a:ext cx="10592718" cy="46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2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9" y="1162877"/>
            <a:ext cx="10699407" cy="46780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1722" y="391886"/>
            <a:ext cx="841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>
                <a:solidFill>
                  <a:srgbClr val="00B050"/>
                </a:solidFill>
              </a:rPr>
              <a:t>Plotting the Graph:</a:t>
            </a:r>
          </a:p>
        </p:txBody>
      </p:sp>
    </p:spTree>
    <p:extLst>
      <p:ext uri="{BB962C8B-B14F-4D97-AF65-F5344CB8AC3E}">
        <p14:creationId xmlns:p14="http://schemas.microsoft.com/office/powerpoint/2010/main" val="67236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1" y="1226914"/>
            <a:ext cx="11347163" cy="55173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3148" y="360335"/>
            <a:ext cx="9064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>
                <a:solidFill>
                  <a:srgbClr val="00B050"/>
                </a:solidFill>
              </a:rPr>
              <a:t>Visualization of Model and Model Outcome: </a:t>
            </a:r>
          </a:p>
        </p:txBody>
      </p:sp>
    </p:spTree>
    <p:extLst>
      <p:ext uri="{BB962C8B-B14F-4D97-AF65-F5344CB8AC3E}">
        <p14:creationId xmlns:p14="http://schemas.microsoft.com/office/powerpoint/2010/main" val="166822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Visualization of features: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51" y="1389706"/>
            <a:ext cx="7201524" cy="20790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71" y="3673865"/>
            <a:ext cx="2298372" cy="52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err="1">
                <a:solidFill>
                  <a:srgbClr val="00B050"/>
                </a:solidFill>
              </a:rPr>
              <a:t>n_estimator</a:t>
            </a:r>
            <a:r>
              <a:rPr lang="en-US" u="none" dirty="0">
                <a:solidFill>
                  <a:srgbClr val="00B050"/>
                </a:solidFill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22" y="4405746"/>
            <a:ext cx="7292972" cy="22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n_max</a:t>
            </a:r>
            <a:r>
              <a:rPr lang="en-US" dirty="0">
                <a:solidFill>
                  <a:srgbClr val="00B050"/>
                </a:solidFill>
              </a:rPr>
              <a:t> and min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8233"/>
            <a:ext cx="5436637" cy="4426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63" y="1408234"/>
            <a:ext cx="5524979" cy="44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Random Regression: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3" y="1321903"/>
            <a:ext cx="7468247" cy="39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6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40" y="1194044"/>
            <a:ext cx="4317774" cy="503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Conclusion: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053" y="2006082"/>
            <a:ext cx="9391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none" dirty="0"/>
              <a:t>After the analysis of the model: As we used teams and data for the analysis and predict the result of the game we got the accuracy (AUC) score as 0.9961.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none" dirty="0"/>
              <a:t>This is quite an impressive model as it nears to perfection </a:t>
            </a:r>
          </a:p>
          <a:p>
            <a:r>
              <a:rPr lang="en-US" sz="2400" u="none" dirty="0"/>
              <a:t>        (</a:t>
            </a:r>
            <a:r>
              <a:rPr lang="en-US" sz="2400" u="none" dirty="0" err="1"/>
              <a:t>i.e</a:t>
            </a:r>
            <a:r>
              <a:rPr lang="en-US" sz="2400" u="none" dirty="0"/>
              <a:t> 1).</a:t>
            </a:r>
          </a:p>
          <a:p>
            <a:endParaRPr lang="en-US" sz="2400" u="none" dirty="0"/>
          </a:p>
        </p:txBody>
      </p:sp>
    </p:spTree>
    <p:extLst>
      <p:ext uri="{BB962C8B-B14F-4D97-AF65-F5344CB8AC3E}">
        <p14:creationId xmlns:p14="http://schemas.microsoft.com/office/powerpoint/2010/main" val="261211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68017" y="615820"/>
            <a:ext cx="8259078" cy="21493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4774"/>
              </a:lnSpc>
              <a:spcBef>
                <a:spcPts val="0"/>
              </a:spcBef>
              <a:spcAft>
                <a:spcPts val="1015"/>
              </a:spcAft>
            </a:pPr>
            <a:r>
              <a:rPr lang="en-US" altLang="zh-CN" sz="32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PROJECT</a:t>
            </a:r>
            <a:r>
              <a:rPr lang="en-US" altLang="zh-CN" sz="3200" b="1" u="none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4774"/>
              </a:lnSpc>
              <a:spcBef>
                <a:spcPts val="0"/>
              </a:spcBef>
              <a:spcAft>
                <a:spcPts val="1015"/>
              </a:spcAft>
            </a:pPr>
            <a:r>
              <a:rPr lang="en-US" altLang="zh-CN" sz="3200" b="1" u="none" dirty="0">
                <a:solidFill>
                  <a:srgbClr val="00401E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200" b="1" i="1" u="none" dirty="0"/>
              <a:t>Predicting Full time result </a:t>
            </a:r>
          </a:p>
          <a:p>
            <a:pPr algn="ctr">
              <a:lnSpc>
                <a:spcPts val="4774"/>
              </a:lnSpc>
              <a:spcBef>
                <a:spcPts val="0"/>
              </a:spcBef>
              <a:spcAft>
                <a:spcPts val="1015"/>
              </a:spcAft>
            </a:pPr>
            <a:r>
              <a:rPr lang="en-US" sz="3200" b="1" i="1" u="none" dirty="0"/>
              <a:t>     of a game in the English premier league</a:t>
            </a:r>
            <a:endParaRPr lang="en-US" sz="3200" b="1" u="none" dirty="0">
              <a:solidFill>
                <a:srgbClr val="00401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27970" y="65151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>
                <a:latin typeface="+mn-lt"/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68947" y="615820"/>
            <a:ext cx="68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5" y="3134458"/>
            <a:ext cx="7620000" cy="33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0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Purpose</a:t>
            </a:r>
          </a:p>
          <a:p>
            <a:r>
              <a:rPr lang="en-US" sz="2400" dirty="0"/>
              <a:t>Background Information</a:t>
            </a:r>
          </a:p>
          <a:p>
            <a:r>
              <a:rPr lang="en-US" sz="2400" dirty="0"/>
              <a:t>Key Features</a:t>
            </a:r>
          </a:p>
          <a:p>
            <a:r>
              <a:rPr lang="en-US" sz="2400" dirty="0"/>
              <a:t>Prediction of Chances of winning</a:t>
            </a:r>
          </a:p>
          <a:p>
            <a:r>
              <a:rPr lang="en-US" sz="2400" dirty="0"/>
              <a:t>Overall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6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u="sng" dirty="0">
                <a:solidFill>
                  <a:srgbClr val="00B050"/>
                </a:solidFill>
              </a:rPr>
              <a:t>Purpose</a:t>
            </a:r>
            <a:r>
              <a:rPr lang="en-US" sz="2800" b="1" i="1" dirty="0">
                <a:solidFill>
                  <a:srgbClr val="00B050"/>
                </a:solidFill>
              </a:rPr>
              <a:t> :</a:t>
            </a:r>
            <a:br>
              <a:rPr lang="en-US" sz="2800" b="1" i="1" dirty="0"/>
            </a:br>
            <a:r>
              <a:rPr lang="en-US" sz="1800" b="1" i="1" dirty="0"/>
              <a:t>Objective : The Purpose of the project is to create a model that predicts the </a:t>
            </a:r>
            <a:br>
              <a:rPr lang="en-US" sz="1800" b="1" i="1" dirty="0"/>
            </a:br>
            <a:r>
              <a:rPr lang="en-US" sz="1800" b="1" i="1" dirty="0"/>
              <a:t>full-time result of a game in the English premier league.</a:t>
            </a:r>
            <a:br>
              <a:rPr lang="en-US" sz="1800" b="1" i="1" dirty="0"/>
            </a:br>
            <a:endParaRPr lang="en-US" sz="1800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Approach :</a:t>
            </a:r>
          </a:p>
          <a:p>
            <a:pPr marL="0" indent="0">
              <a:buNone/>
            </a:pPr>
            <a:r>
              <a:rPr lang="en-US" dirty="0"/>
              <a:t> Use case and analysis of requirements.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Understanding the role of </a:t>
            </a:r>
            <a:r>
              <a:rPr lang="en-US" dirty="0" err="1"/>
              <a:t>teams,data</a:t>
            </a:r>
            <a:r>
              <a:rPr lang="en-US" dirty="0"/>
              <a:t> and </a:t>
            </a:r>
            <a:r>
              <a:rPr lang="en-US" dirty="0" err="1"/>
              <a:t>and</a:t>
            </a:r>
            <a:r>
              <a:rPr lang="en-US" dirty="0"/>
              <a:t> statistics of professional soccer teams.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Identifying key features</a:t>
            </a:r>
          </a:p>
          <a:p>
            <a:pPr marL="0" indent="0">
              <a:buNone/>
            </a:pPr>
            <a:r>
              <a:rPr lang="en-US" dirty="0"/>
              <a:t>Overall analysis: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Implementing the model and process to find the overall quality of model and accuracy.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Key Outcome: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predict the result of a game.</a:t>
            </a:r>
          </a:p>
          <a:p>
            <a:r>
              <a:rPr lang="en-US" dirty="0">
                <a:solidFill>
                  <a:srgbClr val="00B050"/>
                </a:solidFill>
              </a:rPr>
              <a:t>Framework and tools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Randome</a:t>
            </a:r>
            <a:r>
              <a:rPr lang="en-US" dirty="0"/>
              <a:t> Forest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set accessed from http://www.football-data.co.uk/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Lectures provided by Mike </a:t>
            </a:r>
            <a:r>
              <a:rPr lang="en-US" dirty="0" err="1"/>
              <a:t>bernico</a:t>
            </a:r>
            <a:r>
              <a:rPr lang="en-US" dirty="0"/>
              <a:t> and </a:t>
            </a:r>
            <a:r>
              <a:rPr lang="en-US" dirty="0" err="1"/>
              <a:t>youtube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Anaconda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Python 2.7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613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Overview: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Selecting the features that are best suitable to predict the outcome of a games result.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data scientist will normally include the features that can help the model to predict the outcome and removing the features that have no impact on the data (or) the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order to make a model more </a:t>
            </a:r>
            <a:r>
              <a:rPr lang="en-US" dirty="0" err="1"/>
              <a:t>precise,perfect</a:t>
            </a:r>
            <a:r>
              <a:rPr lang="en-US" dirty="0"/>
              <a:t> and accurate one would like to use as much information that a league provides.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Most important information of the league such as teams Home goals, Away goals, Home Team corners, Away Team </a:t>
            </a:r>
            <a:r>
              <a:rPr lang="en-US" dirty="0" err="1"/>
              <a:t>corners,Home</a:t>
            </a:r>
            <a:r>
              <a:rPr lang="en-US" dirty="0"/>
              <a:t> Team shots and Away Team shots are critical to predict the outcome of a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7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821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Key Feature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41156"/>
            <a:ext cx="8946541" cy="1063506"/>
          </a:xfrm>
        </p:spPr>
        <p:txBody>
          <a:bodyPr/>
          <a:lstStyle/>
          <a:p>
            <a:r>
              <a:rPr lang="en-US" dirty="0"/>
              <a:t>Statistics of English premier league (2015)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1779104"/>
            <a:ext cx="11869350" cy="4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600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6" y="4131125"/>
            <a:ext cx="10478408" cy="2577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4" y="1063416"/>
            <a:ext cx="7722444" cy="2305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986" y="3369365"/>
            <a:ext cx="580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>
                <a:solidFill>
                  <a:srgbClr val="00B050"/>
                </a:solidFill>
              </a:rPr>
              <a:t>Continuous variables:</a:t>
            </a:r>
          </a:p>
        </p:txBody>
      </p:sp>
    </p:spTree>
    <p:extLst>
      <p:ext uri="{BB962C8B-B14F-4D97-AF65-F5344CB8AC3E}">
        <p14:creationId xmlns:p14="http://schemas.microsoft.com/office/powerpoint/2010/main" val="110570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23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Key features of Dataset: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4423" y="1427583"/>
            <a:ext cx="44040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to results data:</a:t>
            </a:r>
          </a:p>
          <a:p>
            <a:endParaRPr lang="en-US" sz="2000" dirty="0"/>
          </a:p>
          <a:p>
            <a:r>
              <a:rPr lang="en-US" sz="1600" dirty="0"/>
              <a:t>1..Div = League Division</a:t>
            </a:r>
          </a:p>
          <a:p>
            <a:r>
              <a:rPr lang="en-US" sz="1600" dirty="0"/>
              <a:t>2..Date = Match Date (</a:t>
            </a:r>
            <a:r>
              <a:rPr lang="en-US" sz="1600" dirty="0" err="1"/>
              <a:t>dd</a:t>
            </a:r>
            <a:r>
              <a:rPr lang="en-US" sz="1600" dirty="0"/>
              <a:t>/mm/</a:t>
            </a:r>
            <a:r>
              <a:rPr lang="en-US" sz="1600" dirty="0" err="1"/>
              <a:t>yy</a:t>
            </a:r>
            <a:r>
              <a:rPr lang="en-US" sz="1600" dirty="0"/>
              <a:t>)</a:t>
            </a:r>
          </a:p>
          <a:p>
            <a:r>
              <a:rPr lang="en-US" sz="1600" dirty="0"/>
              <a:t>3..HomeTeam = Home Team</a:t>
            </a:r>
          </a:p>
          <a:p>
            <a:r>
              <a:rPr lang="en-US" sz="1600" dirty="0"/>
              <a:t>4.AwayTeam = Away Team</a:t>
            </a:r>
          </a:p>
          <a:p>
            <a:r>
              <a:rPr lang="en-US" sz="1600" dirty="0"/>
              <a:t>5.FTHG = Full Time Home Team Goals</a:t>
            </a:r>
          </a:p>
          <a:p>
            <a:r>
              <a:rPr lang="en-US" sz="1600" dirty="0"/>
              <a:t>6.FTAG = Full Time Away Team Goals</a:t>
            </a:r>
          </a:p>
          <a:p>
            <a:r>
              <a:rPr lang="en-US" sz="1600" dirty="0"/>
              <a:t>7.FTR = Full Time Result (H=Home Win, D=Draw, A=Away Win)</a:t>
            </a:r>
          </a:p>
          <a:p>
            <a:r>
              <a:rPr lang="en-US" sz="1600" dirty="0"/>
              <a:t>8.HTHG = Half Time Home Team Goals</a:t>
            </a:r>
          </a:p>
          <a:p>
            <a:r>
              <a:rPr lang="en-US" sz="1600" dirty="0"/>
              <a:t>9.HTAG = Half Time Away Team Goals</a:t>
            </a:r>
          </a:p>
          <a:p>
            <a:r>
              <a:rPr lang="en-US" sz="1600" dirty="0"/>
              <a:t>10.HTR = Half Time Result (H=Home Win, D=Draw, A=Away Win)</a:t>
            </a:r>
          </a:p>
          <a:p>
            <a:r>
              <a:rPr lang="en-US" sz="1600" dirty="0"/>
              <a:t>11.Referee = Match Referee</a:t>
            </a:r>
          </a:p>
          <a:p>
            <a:r>
              <a:rPr lang="en-US" sz="1600" dirty="0"/>
              <a:t>12.HS = Home Team Shots</a:t>
            </a:r>
          </a:p>
          <a:p>
            <a:r>
              <a:rPr lang="en-US" sz="1600" dirty="0"/>
              <a:t>13.AS = Away Team Shots</a:t>
            </a:r>
          </a:p>
          <a:p>
            <a:r>
              <a:rPr lang="en-US" sz="1600" dirty="0"/>
              <a:t>14.HST = Home Team Shots on Targe</a:t>
            </a:r>
            <a:r>
              <a:rPr lang="en-US" sz="1200" dirty="0"/>
              <a:t>t</a:t>
            </a:r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75649" y="1912775"/>
            <a:ext cx="563568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15.AST = Away Team Shots on Target</a:t>
            </a:r>
          </a:p>
          <a:p>
            <a:r>
              <a:rPr lang="en-US" sz="1600" dirty="0"/>
              <a:t>16.HC = Home Team Corners</a:t>
            </a:r>
          </a:p>
          <a:p>
            <a:r>
              <a:rPr lang="en-US" sz="1600" dirty="0"/>
              <a:t>17.AC = Away Team Corners</a:t>
            </a:r>
          </a:p>
          <a:p>
            <a:r>
              <a:rPr lang="en-US" sz="1600" dirty="0"/>
              <a:t>18.HF = Home Team Fouls Committed</a:t>
            </a:r>
          </a:p>
          <a:p>
            <a:r>
              <a:rPr lang="en-US" sz="1600" dirty="0"/>
              <a:t>19.AF = Away Team Fouls Committed</a:t>
            </a:r>
          </a:p>
          <a:p>
            <a:r>
              <a:rPr lang="en-US" sz="1600" dirty="0"/>
              <a:t>20.HO = Home Team </a:t>
            </a:r>
            <a:r>
              <a:rPr lang="en-US" sz="1600" dirty="0" err="1"/>
              <a:t>Offsides</a:t>
            </a:r>
            <a:endParaRPr lang="en-US" sz="1600" dirty="0"/>
          </a:p>
          <a:p>
            <a:r>
              <a:rPr lang="en-US" sz="1600" dirty="0"/>
              <a:t>21.AO = Away Team </a:t>
            </a:r>
            <a:r>
              <a:rPr lang="en-US" sz="1600" dirty="0" err="1"/>
              <a:t>Offsides</a:t>
            </a:r>
            <a:endParaRPr lang="en-US" sz="1600" dirty="0"/>
          </a:p>
          <a:p>
            <a:r>
              <a:rPr lang="en-US" sz="1600" dirty="0"/>
              <a:t>22.HY = Home Team Yellow Cards</a:t>
            </a:r>
          </a:p>
          <a:p>
            <a:r>
              <a:rPr lang="en-US" sz="1600" dirty="0"/>
              <a:t>23.AY = Away Team Yellow Cards</a:t>
            </a:r>
          </a:p>
          <a:p>
            <a:r>
              <a:rPr lang="en-US" sz="1600" dirty="0"/>
              <a:t>24.HR = Home Team Red Cards</a:t>
            </a:r>
          </a:p>
          <a:p>
            <a:r>
              <a:rPr lang="en-US" sz="1600" dirty="0"/>
              <a:t>25.AR = Away Team Red Cards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63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4278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Dropping of unwanted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63416"/>
            <a:ext cx="8946541" cy="7560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Dropping unwanted features like Division , Date of game played, Referee and Half Time result which has no impact on the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916" y="3056093"/>
            <a:ext cx="735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u="none" dirty="0">
                <a:solidFill>
                  <a:srgbClr val="00B050"/>
                </a:solidFill>
              </a:rPr>
              <a:t>Prediction of result using Random forest: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6" y="2052848"/>
            <a:ext cx="6005080" cy="769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6" y="3579313"/>
            <a:ext cx="10767993" cy="30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057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template">
  <a:themeElements>
    <a:clrScheme name="1_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Helvetica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648</Words>
  <Application>Microsoft Office PowerPoint</Application>
  <PresentationFormat>Widescreen</PresentationFormat>
  <Paragraphs>103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Century Gothic</vt:lpstr>
      <vt:lpstr>Helvetica</vt:lpstr>
      <vt:lpstr>Times</vt:lpstr>
      <vt:lpstr>Times New Roman</vt:lpstr>
      <vt:lpstr>Wingdings</vt:lpstr>
      <vt:lpstr>Wingdings 3</vt:lpstr>
      <vt:lpstr>ヒラギノ角ゴ Pro W3</vt:lpstr>
      <vt:lpstr>1_ch01template</vt:lpstr>
      <vt:lpstr>Ion</vt:lpstr>
      <vt:lpstr>PowerPoint Presentation</vt:lpstr>
      <vt:lpstr>PowerPoint Presentation</vt:lpstr>
      <vt:lpstr>Outline </vt:lpstr>
      <vt:lpstr>Purpose : Objective : The Purpose of the project is to create a model that predicts the  full-time result of a game in the English premier league. </vt:lpstr>
      <vt:lpstr>Key Features</vt:lpstr>
      <vt:lpstr>Key Feature information</vt:lpstr>
      <vt:lpstr>Categorical variables:</vt:lpstr>
      <vt:lpstr>Key features of Dataset:</vt:lpstr>
      <vt:lpstr>Dropping of unwanted features:</vt:lpstr>
      <vt:lpstr>PowerPoint Presentation</vt:lpstr>
      <vt:lpstr>PowerPoint Presentation</vt:lpstr>
      <vt:lpstr>PowerPoint Presentation</vt:lpstr>
      <vt:lpstr>PowerPoint Presentation</vt:lpstr>
      <vt:lpstr>Visualization of features:</vt:lpstr>
      <vt:lpstr>n_max and min samples</vt:lpstr>
      <vt:lpstr>Final Random Regression:</vt:lpstr>
      <vt:lpstr>Overall Analysis:</vt:lpstr>
    </vt:vector>
  </TitlesOfParts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Data Storage</dc:subject>
  <dc:creator>Dr. Steve Armstrong</dc:creator>
  <cp:lastModifiedBy>Ali Touseef Mohammed</cp:lastModifiedBy>
  <cp:revision>1414</cp:revision>
  <dcterms:created xsi:type="dcterms:W3CDTF">2004-06-20T19:52:17Z</dcterms:created>
  <dcterms:modified xsi:type="dcterms:W3CDTF">2016-12-11T07:06:16Z</dcterms:modified>
</cp:coreProperties>
</file>