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4358" r:id="rId2"/>
  </p:sldMasterIdLst>
  <p:notesMasterIdLst>
    <p:notesMasterId r:id="rId20"/>
  </p:notesMasterIdLst>
  <p:handoutMasterIdLst>
    <p:handoutMasterId r:id="rId21"/>
  </p:handoutMasterIdLst>
  <p:sldIdLst>
    <p:sldId id="799" r:id="rId3"/>
    <p:sldId id="804" r:id="rId4"/>
    <p:sldId id="805" r:id="rId5"/>
    <p:sldId id="806" r:id="rId6"/>
    <p:sldId id="807" r:id="rId7"/>
    <p:sldId id="808" r:id="rId8"/>
    <p:sldId id="809" r:id="rId9"/>
    <p:sldId id="811" r:id="rId10"/>
    <p:sldId id="812" r:id="rId11"/>
    <p:sldId id="813" r:id="rId12"/>
    <p:sldId id="814" r:id="rId13"/>
    <p:sldId id="815" r:id="rId14"/>
    <p:sldId id="816" r:id="rId15"/>
    <p:sldId id="818" r:id="rId16"/>
    <p:sldId id="819" r:id="rId17"/>
    <p:sldId id="820" r:id="rId18"/>
    <p:sldId id="821" r:id="rId19"/>
  </p:sldIdLst>
  <p:sldSz cx="12192000" cy="6858000"/>
  <p:notesSz cx="6858000" cy="9144000"/>
  <p:defaultTextStyle>
    <a:defPPr>
      <a:defRPr lang="en-US"/>
    </a:defPPr>
    <a:lvl1pPr algn="l" rtl="0" eaLnBrk="0" fontAlgn="base" hangingPunct="0">
      <a:spcBef>
        <a:spcPct val="0"/>
      </a:spcBef>
      <a:spcAft>
        <a:spcPct val="0"/>
      </a:spcAft>
      <a:defRPr sz="2800" u="sng" kern="1200">
        <a:solidFill>
          <a:schemeClr val="tx1"/>
        </a:solidFill>
        <a:latin typeface="Times New Roman" panose="02020603050405020304" pitchFamily="18" charset="0"/>
        <a:ea typeface="ヒラギノ角ゴ Pro W3" pitchFamily="1" charset="-128"/>
        <a:cs typeface="+mn-cs"/>
      </a:defRPr>
    </a:lvl1pPr>
    <a:lvl2pPr marL="457200" algn="l" rtl="0" eaLnBrk="0" fontAlgn="base" hangingPunct="0">
      <a:spcBef>
        <a:spcPct val="0"/>
      </a:spcBef>
      <a:spcAft>
        <a:spcPct val="0"/>
      </a:spcAft>
      <a:defRPr sz="2800" u="sng"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u="sng"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u="sng"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u="sng"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u="sng"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u="sng"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u="sng"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u="sng" kern="1200">
        <a:solidFill>
          <a:schemeClr val="tx1"/>
        </a:solidFill>
        <a:latin typeface="Times New Roman" panose="02020603050405020304" pitchFamily="18" charset="0"/>
        <a:ea typeface="ヒラギノ角ゴ Pro W3" pitchFamily="1" charset="-128"/>
        <a:cs typeface="+mn-cs"/>
      </a:defRPr>
    </a:lvl9pPr>
  </p:defaultTextStyle>
  <p:extLst>
    <p:ext uri="{EFAFB233-063F-42B5-8137-9DF3F51BA10A}">
      <p15:sldGuideLst xmlns:p15="http://schemas.microsoft.com/office/powerpoint/2012/main">
        <p15:guide id="1" orient="horz" pos="100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B"/>
    <a:srgbClr val="6B9941"/>
    <a:srgbClr val="003399"/>
    <a:srgbClr val="33CCCC"/>
    <a:srgbClr val="00401E"/>
    <a:srgbClr val="663366"/>
    <a:srgbClr val="002A1E"/>
    <a:srgbClr val="CE1719"/>
    <a:srgbClr val="90AF38"/>
    <a:srgbClr val="80B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58" autoAdjust="0"/>
  </p:normalViewPr>
  <p:slideViewPr>
    <p:cSldViewPr snapToGrid="0">
      <p:cViewPr varScale="1">
        <p:scale>
          <a:sx n="82" d="100"/>
          <a:sy n="82" d="100"/>
        </p:scale>
        <p:origin x="605" y="67"/>
      </p:cViewPr>
      <p:guideLst>
        <p:guide orient="horz" pos="100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3134"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9FDFB0-C19C-4C15-AD34-72E04653D4D6}" type="datetimeFigureOut">
              <a:rPr lang="en-US" smtClean="0"/>
              <a:t>12/11/2016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5A69F0-3972-4F3A-B812-980BEAD75057}" type="slidenum">
              <a:rPr lang="en-US" smtClean="0"/>
              <a:t>‹#›</a:t>
            </a:fld>
            <a:endParaRPr lang="en-US" dirty="0"/>
          </a:p>
        </p:txBody>
      </p:sp>
    </p:spTree>
    <p:extLst>
      <p:ext uri="{BB962C8B-B14F-4D97-AF65-F5344CB8AC3E}">
        <p14:creationId xmlns:p14="http://schemas.microsoft.com/office/powerpoint/2010/main" val="96637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u="none">
                <a:ea typeface="+mn-ea"/>
              </a:defRPr>
            </a:lvl1pPr>
          </a:lstStyle>
          <a:p>
            <a:pPr>
              <a:defRPr/>
            </a:pPr>
            <a:endParaRPr lang="en-US" dirty="0"/>
          </a:p>
        </p:txBody>
      </p:sp>
      <p:sp>
        <p:nvSpPr>
          <p:cNvPr id="2396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u="none">
                <a:ea typeface="+mn-ea"/>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96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96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u="none">
                <a:ea typeface="+mn-ea"/>
              </a:defRPr>
            </a:lvl1pPr>
          </a:lstStyle>
          <a:p>
            <a:pPr>
              <a:defRPr/>
            </a:pPr>
            <a:endParaRPr lang="en-US" dirty="0"/>
          </a:p>
        </p:txBody>
      </p:sp>
      <p:sp>
        <p:nvSpPr>
          <p:cNvPr id="2396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u="none" smtClean="0"/>
            </a:lvl1pPr>
          </a:lstStyle>
          <a:p>
            <a:pPr>
              <a:defRPr/>
            </a:pPr>
            <a:fld id="{14DDF327-2277-4E9A-9EFD-D94BC40B3DCE}" type="slidenum">
              <a:rPr lang="en-US" altLang="en-US"/>
              <a:pPr>
                <a:defRPr/>
              </a:pPr>
              <a:t>‹#›</a:t>
            </a:fld>
            <a:endParaRPr lang="en-US" altLang="en-US" dirty="0"/>
          </a:p>
        </p:txBody>
      </p:sp>
    </p:spTree>
    <p:extLst>
      <p:ext uri="{BB962C8B-B14F-4D97-AF65-F5344CB8AC3E}">
        <p14:creationId xmlns:p14="http://schemas.microsoft.com/office/powerpoint/2010/main" val="16466957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4DDF327-2277-4E9A-9EFD-D94BC40B3DCE}" type="slidenum">
              <a:rPr lang="en-US" altLang="en-US" smtClean="0"/>
              <a:pPr>
                <a:defRPr/>
              </a:pPr>
              <a:t>1</a:t>
            </a:fld>
            <a:endParaRPr lang="en-US" altLang="en-US" dirty="0"/>
          </a:p>
        </p:txBody>
      </p:sp>
    </p:spTree>
    <p:extLst>
      <p:ext uri="{BB962C8B-B14F-4D97-AF65-F5344CB8AC3E}">
        <p14:creationId xmlns:p14="http://schemas.microsoft.com/office/powerpoint/2010/main" val="377920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56AE4B-E8E3-47B8-92C6-8C34ED260BB1}" type="slidenum">
              <a:rPr lang="en-US" smtClean="0"/>
              <a:t>2</a:t>
            </a:fld>
            <a:endParaRPr lang="en-US" dirty="0"/>
          </a:p>
        </p:txBody>
      </p:sp>
    </p:spTree>
    <p:extLst>
      <p:ext uri="{BB962C8B-B14F-4D97-AF65-F5344CB8AC3E}">
        <p14:creationId xmlns:p14="http://schemas.microsoft.com/office/powerpoint/2010/main" val="66679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ltLang="en-US" dirty="0"/>
              <a:t>0-</a:t>
            </a:r>
            <a:fld id="{21A0BB33-0A26-498C-BA3C-A6732F00F02B}" type="slidenum">
              <a:rPr lang="en-US" altLang="en-US"/>
              <a:pPr>
                <a:defRPr/>
              </a:pPr>
              <a:t>‹#›</a:t>
            </a:fld>
            <a:endParaRPr lang="en-US" altLang="en-US" dirty="0"/>
          </a:p>
        </p:txBody>
      </p:sp>
    </p:spTree>
    <p:extLst>
      <p:ext uri="{BB962C8B-B14F-4D97-AF65-F5344CB8AC3E}">
        <p14:creationId xmlns:p14="http://schemas.microsoft.com/office/powerpoint/2010/main" val="2751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76200"/>
            <a:ext cx="27686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76200"/>
            <a:ext cx="81026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ltLang="en-US" dirty="0"/>
              <a:t>0-</a:t>
            </a:r>
            <a:fld id="{E559C61C-DA0C-4875-8019-B8EA83B72AD7}" type="slidenum">
              <a:rPr lang="en-US" altLang="en-US"/>
              <a:pPr>
                <a:defRPr/>
              </a:pPr>
              <a:t>‹#›</a:t>
            </a:fld>
            <a:endParaRPr lang="en-US" altLang="en-US" dirty="0"/>
          </a:p>
        </p:txBody>
      </p:sp>
    </p:spTree>
    <p:extLst>
      <p:ext uri="{BB962C8B-B14F-4D97-AF65-F5344CB8AC3E}">
        <p14:creationId xmlns:p14="http://schemas.microsoft.com/office/powerpoint/2010/main" val="25954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92472" y="1565211"/>
            <a:ext cx="7848019" cy="1080018"/>
          </a:xfrm>
        </p:spPr>
        <p:txBody>
          <a:bodyPr/>
          <a:lstStyle/>
          <a:p>
            <a:r>
              <a:rPr lang="zh-CN" altLang="en-US"/>
              <a:t>单击此处编辑母版标题样式</a:t>
            </a:r>
          </a:p>
        </p:txBody>
      </p:sp>
      <p:sp>
        <p:nvSpPr>
          <p:cNvPr id="3" name="副标题 2"/>
          <p:cNvSpPr>
            <a:spLocks noGrp="1"/>
          </p:cNvSpPr>
          <p:nvPr>
            <p:ph type="subTitle" idx="1"/>
          </p:nvPr>
        </p:nvSpPr>
        <p:spPr>
          <a:xfrm>
            <a:off x="1384944" y="2855168"/>
            <a:ext cx="6463075" cy="1287624"/>
          </a:xfrm>
        </p:spPr>
        <p:txBody>
          <a:bodyPr/>
          <a:lstStyle>
            <a:lvl1pPr marL="0" indent="0" algn="ctr">
              <a:buNone/>
              <a:defRPr>
                <a:solidFill>
                  <a:schemeClr val="tx1">
                    <a:tint val="75000"/>
                  </a:schemeClr>
                </a:solidFill>
              </a:defRPr>
            </a:lvl1pPr>
            <a:lvl2pPr marL="335905" indent="0" algn="ctr">
              <a:buNone/>
              <a:defRPr>
                <a:solidFill>
                  <a:schemeClr val="tx1">
                    <a:tint val="75000"/>
                  </a:schemeClr>
                </a:solidFill>
              </a:defRPr>
            </a:lvl2pPr>
            <a:lvl3pPr marL="671810" indent="0" algn="ctr">
              <a:buNone/>
              <a:defRPr>
                <a:solidFill>
                  <a:schemeClr val="tx1">
                    <a:tint val="75000"/>
                  </a:schemeClr>
                </a:solidFill>
              </a:defRPr>
            </a:lvl3pPr>
            <a:lvl4pPr marL="1007715" indent="0" algn="ctr">
              <a:buNone/>
              <a:defRPr>
                <a:solidFill>
                  <a:schemeClr val="tx1">
                    <a:tint val="75000"/>
                  </a:schemeClr>
                </a:solidFill>
              </a:defRPr>
            </a:lvl4pPr>
            <a:lvl5pPr marL="1343619" indent="0" algn="ctr">
              <a:buNone/>
              <a:defRPr>
                <a:solidFill>
                  <a:schemeClr val="tx1">
                    <a:tint val="75000"/>
                  </a:schemeClr>
                </a:solidFill>
              </a:defRPr>
            </a:lvl5pPr>
            <a:lvl6pPr marL="1679524" indent="0" algn="ctr">
              <a:buNone/>
              <a:defRPr>
                <a:solidFill>
                  <a:schemeClr val="tx1">
                    <a:tint val="75000"/>
                  </a:schemeClr>
                </a:solidFill>
              </a:defRPr>
            </a:lvl6pPr>
            <a:lvl7pPr marL="2015429" indent="0" algn="ctr">
              <a:buNone/>
              <a:defRPr>
                <a:solidFill>
                  <a:schemeClr val="tx1">
                    <a:tint val="75000"/>
                  </a:schemeClr>
                </a:solidFill>
              </a:defRPr>
            </a:lvl7pPr>
            <a:lvl8pPr marL="2351334" indent="0" algn="ctr">
              <a:buNone/>
              <a:defRPr>
                <a:solidFill>
                  <a:schemeClr val="tx1">
                    <a:tint val="75000"/>
                  </a:schemeClr>
                </a:solidFill>
              </a:defRPr>
            </a:lvl8pPr>
            <a:lvl9pPr marL="268723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61649" y="4669973"/>
            <a:ext cx="2154359" cy="268255"/>
          </a:xfrm>
          <a:prstGeom prst="rect">
            <a:avLst/>
          </a:prstGeom>
        </p:spPr>
        <p:txBody>
          <a:bodyPr/>
          <a:lstStyle/>
          <a:p>
            <a:endParaRPr lang="zh-CN" altLang="en-US"/>
          </a:p>
        </p:txBody>
      </p:sp>
      <p:sp>
        <p:nvSpPr>
          <p:cNvPr id="5" name="页脚占位符 4"/>
          <p:cNvSpPr>
            <a:spLocks noGrp="1"/>
          </p:cNvSpPr>
          <p:nvPr>
            <p:ph type="ftr" sz="quarter" idx="11"/>
          </p:nvPr>
        </p:nvSpPr>
        <p:spPr>
          <a:xfrm>
            <a:off x="3154597" y="4669973"/>
            <a:ext cx="2923772" cy="26825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1383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1880363890"/>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a:t>
            </a:fld>
            <a:endParaRPr lang="en-US" altLang="en-US" dirty="0"/>
          </a:p>
        </p:txBody>
      </p:sp>
    </p:spTree>
    <p:extLst>
      <p:ext uri="{BB962C8B-B14F-4D97-AF65-F5344CB8AC3E}">
        <p14:creationId xmlns:p14="http://schemas.microsoft.com/office/powerpoint/2010/main" val="1366310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a:t>0-</a:t>
            </a:r>
            <a:fld id="{2B2F12ED-DBB8-4774-8433-7C7DDA797525}" type="slidenum">
              <a:rPr lang="en-US" altLang="en-US" smtClean="0"/>
              <a:pPr>
                <a:defRPr/>
              </a:pPr>
              <a:t>‹#›</a:t>
            </a:fld>
            <a:endParaRPr lang="en-US" altLang="en-US" dirty="0"/>
          </a:p>
        </p:txBody>
      </p:sp>
    </p:spTree>
    <p:extLst>
      <p:ext uri="{BB962C8B-B14F-4D97-AF65-F5344CB8AC3E}">
        <p14:creationId xmlns:p14="http://schemas.microsoft.com/office/powerpoint/2010/main" val="153130565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DD2984-D7D4-45DE-9A69-D1A1BDD66168}"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r>
              <a:rPr lang="en-US" altLang="en-US"/>
              <a:t>0-</a:t>
            </a:r>
            <a:fld id="{85133CE5-CEDC-48FA-8049-12BFEC830077}" type="slidenum">
              <a:rPr lang="en-US" altLang="en-US" smtClean="0"/>
              <a:pPr>
                <a:defRPr/>
              </a:pPr>
              <a:t>‹#›</a:t>
            </a:fld>
            <a:endParaRPr lang="en-US" altLang="en-US" dirty="0"/>
          </a:p>
        </p:txBody>
      </p:sp>
    </p:spTree>
    <p:extLst>
      <p:ext uri="{BB962C8B-B14F-4D97-AF65-F5344CB8AC3E}">
        <p14:creationId xmlns:p14="http://schemas.microsoft.com/office/powerpoint/2010/main" val="94772019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D2984-D7D4-45DE-9A69-D1A1BDD66168}"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r>
              <a:rPr lang="en-US" altLang="en-US"/>
              <a:t>0-</a:t>
            </a:r>
            <a:fld id="{65FF7119-1DC8-4277-82C0-B373AC62F937}" type="slidenum">
              <a:rPr lang="en-US" altLang="en-US" smtClean="0"/>
              <a:pPr>
                <a:defRPr/>
              </a:pPr>
              <a:t>‹#›</a:t>
            </a:fld>
            <a:endParaRPr lang="en-US" altLang="en-US" dirty="0"/>
          </a:p>
        </p:txBody>
      </p:sp>
    </p:spTree>
    <p:extLst>
      <p:ext uri="{BB962C8B-B14F-4D97-AF65-F5344CB8AC3E}">
        <p14:creationId xmlns:p14="http://schemas.microsoft.com/office/powerpoint/2010/main" val="294060199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a:defRPr/>
            </a:pPr>
            <a:r>
              <a:rPr lang="en-US" altLang="en-US"/>
              <a:t>0-</a:t>
            </a:r>
            <a:fld id="{37B0A895-B721-4E4B-AF70-396B1104A03F}" type="slidenum">
              <a:rPr lang="en-US" altLang="en-US" smtClean="0"/>
              <a:pPr>
                <a:defRPr/>
              </a:pPr>
              <a:t>‹#›</a:t>
            </a:fld>
            <a:endParaRPr lang="en-US" altLang="en-US" dirty="0"/>
          </a:p>
        </p:txBody>
      </p:sp>
    </p:spTree>
    <p:extLst>
      <p:ext uri="{BB962C8B-B14F-4D97-AF65-F5344CB8AC3E}">
        <p14:creationId xmlns:p14="http://schemas.microsoft.com/office/powerpoint/2010/main" val="3804649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a:defRPr/>
            </a:pPr>
            <a:r>
              <a:rPr lang="en-US" altLang="en-US"/>
              <a:t>0-</a:t>
            </a:r>
            <a:fld id="{BAE5715C-5CAD-4437-8821-FF04A143A4BF}" type="slidenum">
              <a:rPr lang="en-US" altLang="en-US" smtClean="0"/>
              <a:pPr>
                <a:defRPr/>
              </a:pPr>
              <a:t>‹#›</a:t>
            </a:fld>
            <a:endParaRPr lang="en-US" altLang="en-US" dirty="0"/>
          </a:p>
        </p:txBody>
      </p:sp>
    </p:spTree>
    <p:extLst>
      <p:ext uri="{BB962C8B-B14F-4D97-AF65-F5344CB8AC3E}">
        <p14:creationId xmlns:p14="http://schemas.microsoft.com/office/powerpoint/2010/main" val="244759810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a:defRPr/>
            </a:pPr>
            <a:r>
              <a:rPr lang="en-US" altLang="en-US"/>
              <a:t>0-</a:t>
            </a:r>
            <a:fld id="{9132F9D9-6910-4CF3-B354-37D89F526CE1}" type="slidenum">
              <a:rPr lang="en-US" altLang="en-US" smtClean="0"/>
              <a:pPr>
                <a:defRPr/>
              </a:pPr>
              <a:t>‹#›</a:t>
            </a:fld>
            <a:endParaRPr lang="en-US" altLang="en-US" dirty="0"/>
          </a:p>
        </p:txBody>
      </p:sp>
    </p:spTree>
    <p:extLst>
      <p:ext uri="{BB962C8B-B14F-4D97-AF65-F5344CB8AC3E}">
        <p14:creationId xmlns:p14="http://schemas.microsoft.com/office/powerpoint/2010/main" val="42306262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ltLang="en-US" dirty="0"/>
              <a:t>0-</a:t>
            </a:r>
            <a:fld id="{2B2F12ED-DBB8-4774-8433-7C7DDA797525}" type="slidenum">
              <a:rPr lang="en-US" altLang="en-US"/>
              <a:pPr>
                <a:defRPr/>
              </a:pPr>
              <a:t>‹#›</a:t>
            </a:fld>
            <a:endParaRPr lang="en-US" altLang="en-US" dirty="0"/>
          </a:p>
        </p:txBody>
      </p:sp>
    </p:spTree>
    <p:extLst>
      <p:ext uri="{BB962C8B-B14F-4D97-AF65-F5344CB8AC3E}">
        <p14:creationId xmlns:p14="http://schemas.microsoft.com/office/powerpoint/2010/main" val="2744115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DD2984-D7D4-45DE-9A69-D1A1BDD66168}"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r>
              <a:rPr lang="en-US" altLang="en-US"/>
              <a:t>0-</a:t>
            </a:r>
            <a:fld id="{EB906A1D-6CB3-4921-BF4D-39F04310B84B}" type="slidenum">
              <a:rPr lang="en-US" altLang="en-US" smtClean="0"/>
              <a:pPr>
                <a:defRPr/>
              </a:pPr>
              <a:t>‹#›</a:t>
            </a:fld>
            <a:endParaRPr lang="en-US" altLang="en-US" dirty="0"/>
          </a:p>
        </p:txBody>
      </p:sp>
    </p:spTree>
    <p:extLst>
      <p:ext uri="{BB962C8B-B14F-4D97-AF65-F5344CB8AC3E}">
        <p14:creationId xmlns:p14="http://schemas.microsoft.com/office/powerpoint/2010/main" val="2512898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3948686473"/>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258537280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956357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283477059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124552606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334463817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a:t>0-</a:t>
            </a:r>
            <a:fld id="{95A71E73-A2D9-4CDA-9D77-F9A5EA7675F7}" type="slidenum">
              <a:rPr lang="en-US" altLang="en-US" smtClean="0"/>
              <a:pPr>
                <a:defRPr/>
              </a:pPr>
              <a:t>‹#›</a:t>
            </a:fld>
            <a:endParaRPr lang="en-US" altLang="en-US" dirty="0"/>
          </a:p>
        </p:txBody>
      </p:sp>
    </p:spTree>
    <p:extLst>
      <p:ext uri="{BB962C8B-B14F-4D97-AF65-F5344CB8AC3E}">
        <p14:creationId xmlns:p14="http://schemas.microsoft.com/office/powerpoint/2010/main" val="2223982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a:t>0-</a:t>
            </a:r>
            <a:fld id="{E559C61C-DA0C-4875-8019-B8EA83B72AD7}" type="slidenum">
              <a:rPr lang="en-US" altLang="en-US" smtClean="0"/>
              <a:pPr>
                <a:defRPr/>
              </a:pPr>
              <a:t>‹#›</a:t>
            </a:fld>
            <a:endParaRPr lang="en-US" altLang="en-US" dirty="0"/>
          </a:p>
        </p:txBody>
      </p:sp>
    </p:spTree>
    <p:extLst>
      <p:ext uri="{BB962C8B-B14F-4D97-AF65-F5344CB8AC3E}">
        <p14:creationId xmlns:p14="http://schemas.microsoft.com/office/powerpoint/2010/main" val="289511414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35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600200"/>
            <a:ext cx="5435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ltLang="en-US" dirty="0"/>
              <a:t>0-</a:t>
            </a:r>
            <a:fld id="{85133CE5-CEDC-48FA-8049-12BFEC830077}" type="slidenum">
              <a:rPr lang="en-US" altLang="en-US"/>
              <a:pPr>
                <a:defRPr/>
              </a:pPr>
              <a:t>‹#›</a:t>
            </a:fld>
            <a:endParaRPr lang="en-US" altLang="en-US" dirty="0"/>
          </a:p>
        </p:txBody>
      </p:sp>
    </p:spTree>
    <p:extLst>
      <p:ext uri="{BB962C8B-B14F-4D97-AF65-F5344CB8AC3E}">
        <p14:creationId xmlns:p14="http://schemas.microsoft.com/office/powerpoint/2010/main" val="23760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pPr>
              <a:defRPr/>
            </a:pPr>
            <a:r>
              <a:rPr lang="en-US" altLang="en-US" dirty="0"/>
              <a:t>0-</a:t>
            </a:r>
            <a:fld id="{65FF7119-1DC8-4277-82C0-B373AC62F937}" type="slidenum">
              <a:rPr lang="en-US" altLang="en-US"/>
              <a:pPr>
                <a:defRPr/>
              </a:pPr>
              <a:t>‹#›</a:t>
            </a:fld>
            <a:endParaRPr lang="en-US" altLang="en-US" dirty="0"/>
          </a:p>
        </p:txBody>
      </p:sp>
    </p:spTree>
    <p:extLst>
      <p:ext uri="{BB962C8B-B14F-4D97-AF65-F5344CB8AC3E}">
        <p14:creationId xmlns:p14="http://schemas.microsoft.com/office/powerpoint/2010/main" val="10976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pPr>
              <a:defRPr/>
            </a:pPr>
            <a:r>
              <a:rPr lang="en-US" altLang="en-US" dirty="0"/>
              <a:t>0-</a:t>
            </a:r>
            <a:fld id="{37B0A895-B721-4E4B-AF70-396B1104A03F}" type="slidenum">
              <a:rPr lang="en-US" altLang="en-US"/>
              <a:pPr>
                <a:defRPr/>
              </a:pPr>
              <a:t>‹#›</a:t>
            </a:fld>
            <a:endParaRPr lang="en-US" altLang="en-US" dirty="0"/>
          </a:p>
        </p:txBody>
      </p:sp>
    </p:spTree>
    <p:extLst>
      <p:ext uri="{BB962C8B-B14F-4D97-AF65-F5344CB8AC3E}">
        <p14:creationId xmlns:p14="http://schemas.microsoft.com/office/powerpoint/2010/main" val="278335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ltLang="en-US" dirty="0"/>
              <a:t>0-</a:t>
            </a:r>
            <a:fld id="{BAE5715C-5CAD-4437-8821-FF04A143A4BF}" type="slidenum">
              <a:rPr lang="en-US" altLang="en-US"/>
              <a:pPr>
                <a:defRPr/>
              </a:pPr>
              <a:t>‹#›</a:t>
            </a:fld>
            <a:endParaRPr lang="en-US" altLang="en-US" dirty="0"/>
          </a:p>
        </p:txBody>
      </p:sp>
    </p:spTree>
    <p:extLst>
      <p:ext uri="{BB962C8B-B14F-4D97-AF65-F5344CB8AC3E}">
        <p14:creationId xmlns:p14="http://schemas.microsoft.com/office/powerpoint/2010/main" val="398547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ltLang="en-US" dirty="0"/>
              <a:t>0-</a:t>
            </a:r>
            <a:fld id="{9132F9D9-6910-4CF3-B354-37D89F526CE1}" type="slidenum">
              <a:rPr lang="en-US" altLang="en-US"/>
              <a:pPr>
                <a:defRPr/>
              </a:pPr>
              <a:t>‹#›</a:t>
            </a:fld>
            <a:endParaRPr lang="en-US" altLang="en-US" dirty="0"/>
          </a:p>
        </p:txBody>
      </p:sp>
    </p:spTree>
    <p:extLst>
      <p:ext uri="{BB962C8B-B14F-4D97-AF65-F5344CB8AC3E}">
        <p14:creationId xmlns:p14="http://schemas.microsoft.com/office/powerpoint/2010/main" val="125371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ltLang="en-US" dirty="0"/>
              <a:t>0-</a:t>
            </a:r>
            <a:fld id="{EB906A1D-6CB3-4921-BF4D-39F04310B84B}" type="slidenum">
              <a:rPr lang="en-US" altLang="en-US"/>
              <a:pPr>
                <a:defRPr/>
              </a:pPr>
              <a:t>‹#›</a:t>
            </a:fld>
            <a:endParaRPr lang="en-US" altLang="en-US" dirty="0"/>
          </a:p>
        </p:txBody>
      </p:sp>
    </p:spTree>
    <p:extLst>
      <p:ext uri="{BB962C8B-B14F-4D97-AF65-F5344CB8AC3E}">
        <p14:creationId xmlns:p14="http://schemas.microsoft.com/office/powerpoint/2010/main" val="253172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ltLang="en-US" dirty="0"/>
              <a:t>0-</a:t>
            </a:r>
            <a:fld id="{95A71E73-A2D9-4CDA-9D77-F9A5EA7675F7}" type="slidenum">
              <a:rPr lang="en-US" altLang="en-US"/>
              <a:pPr>
                <a:defRPr/>
              </a:pPr>
              <a:t>‹#›</a:t>
            </a:fld>
            <a:endParaRPr lang="en-US" altLang="en-US" dirty="0"/>
          </a:p>
        </p:txBody>
      </p:sp>
    </p:spTree>
    <p:extLst>
      <p:ext uri="{BB962C8B-B14F-4D97-AF65-F5344CB8AC3E}">
        <p14:creationId xmlns:p14="http://schemas.microsoft.com/office/powerpoint/2010/main" val="212115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flipH="1">
            <a:off x="0" y="0"/>
            <a:ext cx="12192000" cy="1295400"/>
          </a:xfrm>
          <a:prstGeom prst="homePlate">
            <a:avLst>
              <a:gd name="adj" fmla="val 0"/>
            </a:avLst>
          </a:prstGeom>
          <a:gradFill rotWithShape="1">
            <a:gsLst>
              <a:gs pos="0">
                <a:srgbClr val="90AF38"/>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u="sng">
                <a:solidFill>
                  <a:schemeClr val="tx1"/>
                </a:solidFill>
                <a:latin typeface="Times New Roman" panose="02020603050405020304" pitchFamily="18" charset="0"/>
                <a:ea typeface="ヒラギノ角ゴ Pro W3" pitchFamily="1" charset="-128"/>
              </a:defRPr>
            </a:lvl1pPr>
            <a:lvl2pPr marL="742950" indent="-285750">
              <a:defRPr sz="2800" u="sng">
                <a:solidFill>
                  <a:schemeClr val="tx1"/>
                </a:solidFill>
                <a:latin typeface="Times New Roman" panose="02020603050405020304" pitchFamily="18" charset="0"/>
                <a:ea typeface="ヒラギノ角ゴ Pro W3" pitchFamily="1" charset="-128"/>
              </a:defRPr>
            </a:lvl2pPr>
            <a:lvl3pPr marL="1143000" indent="-228600">
              <a:defRPr sz="2800" u="sng">
                <a:solidFill>
                  <a:schemeClr val="tx1"/>
                </a:solidFill>
                <a:latin typeface="Times New Roman" panose="02020603050405020304" pitchFamily="18" charset="0"/>
                <a:ea typeface="ヒラギノ角ゴ Pro W3" pitchFamily="1" charset="-128"/>
              </a:defRPr>
            </a:lvl3pPr>
            <a:lvl4pPr marL="1600200" indent="-228600">
              <a:defRPr sz="2800" u="sng">
                <a:solidFill>
                  <a:schemeClr val="tx1"/>
                </a:solidFill>
                <a:latin typeface="Times New Roman" panose="02020603050405020304" pitchFamily="18" charset="0"/>
                <a:ea typeface="ヒラギノ角ゴ Pro W3" pitchFamily="1" charset="-128"/>
              </a:defRPr>
            </a:lvl4pPr>
            <a:lvl5pPr marL="2057400" indent="-228600">
              <a:defRPr sz="2800" u="sng">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9pPr>
          </a:lstStyle>
          <a:p>
            <a:pPr eaLnBrk="1" hangingPunct="1">
              <a:defRPr/>
            </a:pPr>
            <a:endParaRPr lang="en-US" altLang="en-US" sz="2400" u="none" baseline="-25000" dirty="0"/>
          </a:p>
        </p:txBody>
      </p:sp>
      <p:sp>
        <p:nvSpPr>
          <p:cNvPr id="1027" name="Rectangle 3"/>
          <p:cNvSpPr>
            <a:spLocks noGrp="1" noChangeArrowheads="1"/>
          </p:cNvSpPr>
          <p:nvPr>
            <p:ph type="title"/>
          </p:nvPr>
        </p:nvSpPr>
        <p:spPr bwMode="auto">
          <a:xfrm>
            <a:off x="609600" y="76200"/>
            <a:ext cx="11074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Outline</a:t>
            </a:r>
          </a:p>
        </p:txBody>
      </p:sp>
      <p:sp>
        <p:nvSpPr>
          <p:cNvPr id="1028" name="Rectangle 4"/>
          <p:cNvSpPr>
            <a:spLocks noGrp="1" noChangeArrowheads="1"/>
          </p:cNvSpPr>
          <p:nvPr>
            <p:ph type="body" idx="1"/>
          </p:nvPr>
        </p:nvSpPr>
        <p:spPr bwMode="auto">
          <a:xfrm>
            <a:off x="609600" y="1600200"/>
            <a:ext cx="11074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4725" name="Rectangle 5"/>
          <p:cNvSpPr>
            <a:spLocks noGrp="1" noChangeArrowheads="1"/>
          </p:cNvSpPr>
          <p:nvPr>
            <p:ph type="sldNum" sz="quarter" idx="4"/>
          </p:nvPr>
        </p:nvSpPr>
        <p:spPr bwMode="auto">
          <a:xfrm>
            <a:off x="9550400" y="6397625"/>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000" u="none" smtClean="0">
                <a:latin typeface="Arial" panose="020B0604020202020204" pitchFamily="34" charset="0"/>
              </a:defRPr>
            </a:lvl1pPr>
          </a:lstStyle>
          <a:p>
            <a:pPr>
              <a:defRPr/>
            </a:pPr>
            <a:r>
              <a:rPr lang="en-US" altLang="en-US" dirty="0"/>
              <a:t>0-</a:t>
            </a:r>
            <a:fld id="{16E1E8FF-90E7-43D0-A801-A24C5B20B25D}"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700" r:id="rId11"/>
  </p:sldLayoutIdLst>
  <p:hf hdr="0" ftr="0" dt="0"/>
  <p:txStyles>
    <p:titleStyle>
      <a:lvl1pPr algn="l" rtl="0" eaLnBrk="0" fontAlgn="base" hangingPunct="0">
        <a:spcBef>
          <a:spcPct val="0"/>
        </a:spcBef>
        <a:spcAft>
          <a:spcPct val="0"/>
        </a:spcAft>
        <a:defRPr sz="3600" b="1" i="1">
          <a:solidFill>
            <a:srgbClr val="00401E"/>
          </a:solidFill>
          <a:latin typeface="+mj-lt"/>
          <a:ea typeface="+mj-ea"/>
          <a:cs typeface="+mj-cs"/>
        </a:defRPr>
      </a:lvl1pPr>
      <a:lvl2pPr algn="l" rtl="0" eaLnBrk="0" fontAlgn="base" hangingPunct="0">
        <a:spcBef>
          <a:spcPct val="0"/>
        </a:spcBef>
        <a:spcAft>
          <a:spcPct val="0"/>
        </a:spcAft>
        <a:defRPr sz="3600" b="1">
          <a:solidFill>
            <a:srgbClr val="00401E"/>
          </a:solidFill>
          <a:latin typeface="Arial" charset="0"/>
          <a:ea typeface="ヒラギノ角ゴ Pro W3" pitchFamily="1" charset="-128"/>
          <a:cs typeface="Arial" charset="0"/>
        </a:defRPr>
      </a:lvl2pPr>
      <a:lvl3pPr algn="l" rtl="0" eaLnBrk="0" fontAlgn="base" hangingPunct="0">
        <a:spcBef>
          <a:spcPct val="0"/>
        </a:spcBef>
        <a:spcAft>
          <a:spcPct val="0"/>
        </a:spcAft>
        <a:defRPr sz="3600" b="1">
          <a:solidFill>
            <a:srgbClr val="00401E"/>
          </a:solidFill>
          <a:latin typeface="Arial" charset="0"/>
          <a:ea typeface="ヒラギノ角ゴ Pro W3" pitchFamily="1" charset="-128"/>
          <a:cs typeface="Arial" charset="0"/>
        </a:defRPr>
      </a:lvl3pPr>
      <a:lvl4pPr algn="l" rtl="0" eaLnBrk="0" fontAlgn="base" hangingPunct="0">
        <a:spcBef>
          <a:spcPct val="0"/>
        </a:spcBef>
        <a:spcAft>
          <a:spcPct val="0"/>
        </a:spcAft>
        <a:defRPr sz="3600" b="1">
          <a:solidFill>
            <a:srgbClr val="00401E"/>
          </a:solidFill>
          <a:latin typeface="Arial" charset="0"/>
          <a:ea typeface="ヒラギノ角ゴ Pro W3" pitchFamily="1" charset="-128"/>
          <a:cs typeface="Arial" charset="0"/>
        </a:defRPr>
      </a:lvl4pPr>
      <a:lvl5pPr algn="l" rtl="0" eaLnBrk="0" fontAlgn="base" hangingPunct="0">
        <a:spcBef>
          <a:spcPct val="0"/>
        </a:spcBef>
        <a:spcAft>
          <a:spcPct val="0"/>
        </a:spcAft>
        <a:defRPr sz="3600" b="1">
          <a:solidFill>
            <a:srgbClr val="00401E"/>
          </a:solidFill>
          <a:latin typeface="Arial" charset="0"/>
          <a:ea typeface="ヒラギノ角ゴ Pro W3" pitchFamily="1" charset="-128"/>
          <a:cs typeface="Arial" charset="0"/>
        </a:defRPr>
      </a:lvl5pPr>
      <a:lvl6pPr marL="457200" algn="l" rtl="0" fontAlgn="base">
        <a:spcBef>
          <a:spcPct val="0"/>
        </a:spcBef>
        <a:spcAft>
          <a:spcPct val="0"/>
        </a:spcAft>
        <a:defRPr sz="3600" b="1">
          <a:solidFill>
            <a:srgbClr val="00401E"/>
          </a:solidFill>
          <a:latin typeface="Arial" charset="0"/>
          <a:ea typeface="ヒラギノ角ゴ Pro W3" pitchFamily="1" charset="-128"/>
          <a:cs typeface="Arial" charset="0"/>
        </a:defRPr>
      </a:lvl6pPr>
      <a:lvl7pPr marL="914400" algn="l" rtl="0" fontAlgn="base">
        <a:spcBef>
          <a:spcPct val="0"/>
        </a:spcBef>
        <a:spcAft>
          <a:spcPct val="0"/>
        </a:spcAft>
        <a:defRPr sz="3600" b="1">
          <a:solidFill>
            <a:srgbClr val="00401E"/>
          </a:solidFill>
          <a:latin typeface="Arial" charset="0"/>
          <a:ea typeface="ヒラギノ角ゴ Pro W3" pitchFamily="1" charset="-128"/>
          <a:cs typeface="Arial" charset="0"/>
        </a:defRPr>
      </a:lvl7pPr>
      <a:lvl8pPr marL="1371600" algn="l" rtl="0" fontAlgn="base">
        <a:spcBef>
          <a:spcPct val="0"/>
        </a:spcBef>
        <a:spcAft>
          <a:spcPct val="0"/>
        </a:spcAft>
        <a:defRPr sz="3600" b="1">
          <a:solidFill>
            <a:srgbClr val="00401E"/>
          </a:solidFill>
          <a:latin typeface="Arial" charset="0"/>
          <a:ea typeface="ヒラギノ角ゴ Pro W3" pitchFamily="1" charset="-128"/>
          <a:cs typeface="Arial" charset="0"/>
        </a:defRPr>
      </a:lvl8pPr>
      <a:lvl9pPr marL="1828800" algn="l" rtl="0" fontAlgn="base">
        <a:spcBef>
          <a:spcPct val="0"/>
        </a:spcBef>
        <a:spcAft>
          <a:spcPct val="0"/>
        </a:spcAft>
        <a:defRPr sz="3600" b="1">
          <a:solidFill>
            <a:srgbClr val="00401E"/>
          </a:solidFill>
          <a:latin typeface="Arial" charset="0"/>
          <a:ea typeface="ヒラギノ角ゴ Pro W3" pitchFamily="1" charset="-128"/>
          <a:cs typeface="Arial" charset="0"/>
        </a:defRPr>
      </a:lvl9pPr>
    </p:titleStyle>
    <p:bodyStyle>
      <a:lvl1pPr marL="342900" indent="-342900" algn="l" rtl="0" eaLnBrk="0" fontAlgn="base" hangingPunct="0">
        <a:spcBef>
          <a:spcPct val="20000"/>
        </a:spcBef>
        <a:spcAft>
          <a:spcPct val="0"/>
        </a:spcAft>
        <a:buClr>
          <a:srgbClr val="CE1719"/>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E1719"/>
        </a:buClr>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rgbClr val="CE1719"/>
        </a:buClr>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rgbClr val="CE1719"/>
        </a:buClr>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rgbClr val="CE1719"/>
        </a:buClr>
        <a:buChar char="»"/>
        <a:defRPr sz="2000">
          <a:solidFill>
            <a:schemeClr val="tx1"/>
          </a:solidFill>
          <a:latin typeface="+mn-lt"/>
          <a:ea typeface="+mn-ea"/>
          <a:cs typeface="+mn-cs"/>
        </a:defRPr>
      </a:lvl5pPr>
      <a:lvl6pPr marL="2514600" indent="-228600" algn="l" rtl="0" fontAlgn="base">
        <a:spcBef>
          <a:spcPct val="20000"/>
        </a:spcBef>
        <a:spcAft>
          <a:spcPct val="0"/>
        </a:spcAft>
        <a:buClr>
          <a:srgbClr val="CE1719"/>
        </a:buClr>
        <a:buChar char="»"/>
        <a:defRPr sz="2000">
          <a:solidFill>
            <a:schemeClr val="tx1"/>
          </a:solidFill>
          <a:latin typeface="+mn-lt"/>
          <a:ea typeface="+mn-ea"/>
          <a:cs typeface="+mn-cs"/>
        </a:defRPr>
      </a:lvl6pPr>
      <a:lvl7pPr marL="2971800" indent="-228600" algn="l" rtl="0" fontAlgn="base">
        <a:spcBef>
          <a:spcPct val="20000"/>
        </a:spcBef>
        <a:spcAft>
          <a:spcPct val="0"/>
        </a:spcAft>
        <a:buClr>
          <a:srgbClr val="CE1719"/>
        </a:buClr>
        <a:buChar char="»"/>
        <a:defRPr sz="2000">
          <a:solidFill>
            <a:schemeClr val="tx1"/>
          </a:solidFill>
          <a:latin typeface="+mn-lt"/>
          <a:ea typeface="+mn-ea"/>
          <a:cs typeface="+mn-cs"/>
        </a:defRPr>
      </a:lvl7pPr>
      <a:lvl8pPr marL="3429000" indent="-228600" algn="l" rtl="0" fontAlgn="base">
        <a:spcBef>
          <a:spcPct val="20000"/>
        </a:spcBef>
        <a:spcAft>
          <a:spcPct val="0"/>
        </a:spcAft>
        <a:buClr>
          <a:srgbClr val="CE1719"/>
        </a:buClr>
        <a:buChar char="»"/>
        <a:defRPr sz="2000">
          <a:solidFill>
            <a:schemeClr val="tx1"/>
          </a:solidFill>
          <a:latin typeface="+mn-lt"/>
          <a:ea typeface="+mn-ea"/>
          <a:cs typeface="+mn-cs"/>
        </a:defRPr>
      </a:lvl8pPr>
      <a:lvl9pPr marL="3886200" indent="-228600" algn="l" rtl="0" fontAlgn="base">
        <a:spcBef>
          <a:spcPct val="20000"/>
        </a:spcBef>
        <a:spcAft>
          <a:spcPct val="0"/>
        </a:spcAft>
        <a:buClr>
          <a:srgbClr val="CE1719"/>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12/11/2016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2600272322"/>
      </p:ext>
    </p:extLst>
  </p:cSld>
  <p:clrMap bg1="dk1" tx1="lt1" bg2="dk2" tx2="lt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 id="2147484370" r:id="rId12"/>
    <p:sldLayoutId id="2147484371" r:id="rId13"/>
    <p:sldLayoutId id="2147484372" r:id="rId14"/>
    <p:sldLayoutId id="2147484373" r:id="rId15"/>
    <p:sldLayoutId id="2147484374" r:id="rId16"/>
    <p:sldLayoutId id="214748437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940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0" y="-147913"/>
            <a:ext cx="1574800" cy="1206476"/>
          </a:xfrm>
          <a:prstGeom prst="rect">
            <a:avLst/>
          </a:prstGeom>
        </p:spPr>
      </p:pic>
      <p:pic>
        <p:nvPicPr>
          <p:cNvPr id="7" name="Picture 12" descr="marker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176" y="2566704"/>
            <a:ext cx="244792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2679700" y="3525036"/>
            <a:ext cx="2698096" cy="1448986"/>
          </a:xfrm>
          <a:prstGeom prst="rect">
            <a:avLst/>
          </a:prstGeom>
        </p:spPr>
        <p:txBody>
          <a:bodyPr wrap="square">
            <a:spAutoFit/>
          </a:bodyPr>
          <a:lstStyle/>
          <a:p>
            <a:pPr algn="ctr"/>
            <a:r>
              <a:rPr lang="en-US" sz="4408" b="1" i="1" u="none" dirty="0">
                <a:solidFill>
                  <a:srgbClr val="C00000"/>
                </a:solidFill>
              </a:rPr>
              <a:t>FINAL PROJECT</a:t>
            </a:r>
          </a:p>
        </p:txBody>
      </p:sp>
      <p:sp>
        <p:nvSpPr>
          <p:cNvPr id="9" name="TextBox 8"/>
          <p:cNvSpPr txBox="1"/>
          <p:nvPr/>
        </p:nvSpPr>
        <p:spPr>
          <a:xfrm>
            <a:off x="10227970" y="6515101"/>
            <a:ext cx="325730" cy="246221"/>
          </a:xfrm>
          <a:prstGeom prst="rect">
            <a:avLst/>
          </a:prstGeom>
          <a:noFill/>
        </p:spPr>
        <p:txBody>
          <a:bodyPr wrap="none" rtlCol="0">
            <a:spAutoFit/>
          </a:bodyPr>
          <a:lstStyle/>
          <a:p>
            <a:r>
              <a:rPr lang="en-US" sz="1000" u="none" dirty="0">
                <a:latin typeface="+mn-lt"/>
              </a:rPr>
              <a:t>01</a:t>
            </a:r>
          </a:p>
        </p:txBody>
      </p:sp>
      <p:sp>
        <p:nvSpPr>
          <p:cNvPr id="12" name="TextBox 11"/>
          <p:cNvSpPr txBox="1"/>
          <p:nvPr/>
        </p:nvSpPr>
        <p:spPr>
          <a:xfrm>
            <a:off x="2495550" y="1206477"/>
            <a:ext cx="7200900" cy="1405513"/>
          </a:xfrm>
          <a:prstGeom prst="rect">
            <a:avLst/>
          </a:prstGeom>
          <a:noFill/>
        </p:spPr>
        <p:txBody>
          <a:bodyPr wrap="square" lIns="0" tIns="0" rIns="0" rtlCol="0">
            <a:spAutoFit/>
          </a:bodyPr>
          <a:lstStyle/>
          <a:p>
            <a:pPr algn="ctr">
              <a:lnSpc>
                <a:spcPts val="4774"/>
              </a:lnSpc>
              <a:spcBef>
                <a:spcPts val="0"/>
              </a:spcBef>
              <a:spcAft>
                <a:spcPts val="1015"/>
              </a:spcAft>
            </a:pPr>
            <a:r>
              <a:rPr lang="en-US" altLang="zh-CN" sz="3600" b="1" i="1" u="none" dirty="0">
                <a:solidFill>
                  <a:srgbClr val="00339B"/>
                </a:solidFill>
                <a:latin typeface="+mj-lt"/>
                <a:cs typeface="Arial" panose="020B0604020202020204" pitchFamily="34" charset="0"/>
              </a:rPr>
              <a:t>CSC 572 DATA SCIENCE</a:t>
            </a:r>
          </a:p>
          <a:p>
            <a:pPr algn="ctr">
              <a:lnSpc>
                <a:spcPts val="4774"/>
              </a:lnSpc>
              <a:spcBef>
                <a:spcPts val="0"/>
              </a:spcBef>
              <a:spcAft>
                <a:spcPts val="1015"/>
              </a:spcAft>
            </a:pPr>
            <a:r>
              <a:rPr lang="en-US" altLang="zh-CN" sz="3600" b="1" i="1" u="none" dirty="0">
                <a:solidFill>
                  <a:srgbClr val="00339B"/>
                </a:solidFill>
                <a:latin typeface="+mj-lt"/>
                <a:cs typeface="Arial" panose="020B0604020202020204" pitchFamily="34" charset="0"/>
              </a:rPr>
              <a:t>ESSENTIALS</a:t>
            </a:r>
          </a:p>
        </p:txBody>
      </p:sp>
      <p:sp>
        <p:nvSpPr>
          <p:cNvPr id="2" name="TextBox 1"/>
          <p:cNvSpPr txBox="1"/>
          <p:nvPr/>
        </p:nvSpPr>
        <p:spPr>
          <a:xfrm>
            <a:off x="10468947" y="606490"/>
            <a:ext cx="671804" cy="522514"/>
          </a:xfrm>
          <a:prstGeom prst="rect">
            <a:avLst/>
          </a:prstGeom>
          <a:noFill/>
        </p:spPr>
        <p:txBody>
          <a:bodyPr wrap="square" rtlCol="0">
            <a:spAutoFit/>
          </a:bodyPr>
          <a:lstStyle/>
          <a:p>
            <a:r>
              <a:rPr lang="en-US" dirty="0"/>
              <a:t>0-1</a:t>
            </a:r>
          </a:p>
        </p:txBody>
      </p:sp>
      <p:sp>
        <p:nvSpPr>
          <p:cNvPr id="3" name="TextBox 2"/>
          <p:cNvSpPr txBox="1"/>
          <p:nvPr/>
        </p:nvSpPr>
        <p:spPr>
          <a:xfrm>
            <a:off x="852714" y="5991881"/>
            <a:ext cx="3984171" cy="523220"/>
          </a:xfrm>
          <a:prstGeom prst="rect">
            <a:avLst/>
          </a:prstGeom>
          <a:noFill/>
        </p:spPr>
        <p:txBody>
          <a:bodyPr wrap="square" rtlCol="0">
            <a:spAutoFit/>
          </a:bodyPr>
          <a:lstStyle/>
          <a:p>
            <a:r>
              <a:rPr lang="en-US" u="none" dirty="0">
                <a:solidFill>
                  <a:schemeClr val="bg1"/>
                </a:solidFill>
              </a:rPr>
              <a:t>Mohammed Ali Touseef</a:t>
            </a:r>
          </a:p>
        </p:txBody>
      </p:sp>
    </p:spTree>
    <p:extLst>
      <p:ext uri="{BB962C8B-B14F-4D97-AF65-F5344CB8AC3E}">
        <p14:creationId xmlns:p14="http://schemas.microsoft.com/office/powerpoint/2010/main" val="371870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10</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416" y="940854"/>
            <a:ext cx="10463167" cy="4976291"/>
          </a:xfrm>
          <a:prstGeom prst="rect">
            <a:avLst/>
          </a:prstGeom>
        </p:spPr>
      </p:pic>
    </p:spTree>
    <p:extLst>
      <p:ext uri="{BB962C8B-B14F-4D97-AF65-F5344CB8AC3E}">
        <p14:creationId xmlns:p14="http://schemas.microsoft.com/office/powerpoint/2010/main" val="17722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11</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80" y="1529945"/>
            <a:ext cx="10592718" cy="4628257"/>
          </a:xfrm>
          <a:prstGeom prst="rect">
            <a:avLst/>
          </a:prstGeom>
        </p:spPr>
      </p:pic>
    </p:spTree>
    <p:extLst>
      <p:ext uri="{BB962C8B-B14F-4D97-AF65-F5344CB8AC3E}">
        <p14:creationId xmlns:p14="http://schemas.microsoft.com/office/powerpoint/2010/main" val="328332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12</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69" y="1162877"/>
            <a:ext cx="10699407" cy="4678085"/>
          </a:xfrm>
          <a:prstGeom prst="rect">
            <a:avLst/>
          </a:prstGeom>
        </p:spPr>
      </p:pic>
      <p:sp>
        <p:nvSpPr>
          <p:cNvPr id="7" name="TextBox 6"/>
          <p:cNvSpPr txBox="1"/>
          <p:nvPr/>
        </p:nvSpPr>
        <p:spPr>
          <a:xfrm>
            <a:off x="951722" y="391886"/>
            <a:ext cx="8416213" cy="523220"/>
          </a:xfrm>
          <a:prstGeom prst="rect">
            <a:avLst/>
          </a:prstGeom>
          <a:noFill/>
        </p:spPr>
        <p:txBody>
          <a:bodyPr wrap="square" rtlCol="0">
            <a:spAutoFit/>
          </a:bodyPr>
          <a:lstStyle/>
          <a:p>
            <a:r>
              <a:rPr lang="en-US" u="none" dirty="0">
                <a:solidFill>
                  <a:srgbClr val="00B050"/>
                </a:solidFill>
              </a:rPr>
              <a:t>Plotting the Graph:</a:t>
            </a:r>
          </a:p>
        </p:txBody>
      </p:sp>
    </p:spTree>
    <p:extLst>
      <p:ext uri="{BB962C8B-B14F-4D97-AF65-F5344CB8AC3E}">
        <p14:creationId xmlns:p14="http://schemas.microsoft.com/office/powerpoint/2010/main" val="67236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13</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11" y="1226914"/>
            <a:ext cx="11347163" cy="5517358"/>
          </a:xfrm>
          <a:prstGeom prst="rect">
            <a:avLst/>
          </a:prstGeom>
        </p:spPr>
      </p:pic>
      <p:sp>
        <p:nvSpPr>
          <p:cNvPr id="6" name="TextBox 5"/>
          <p:cNvSpPr txBox="1"/>
          <p:nvPr/>
        </p:nvSpPr>
        <p:spPr>
          <a:xfrm>
            <a:off x="1363148" y="360335"/>
            <a:ext cx="9064487" cy="523220"/>
          </a:xfrm>
          <a:prstGeom prst="rect">
            <a:avLst/>
          </a:prstGeom>
          <a:noFill/>
        </p:spPr>
        <p:txBody>
          <a:bodyPr wrap="square" rtlCol="0">
            <a:spAutoFit/>
          </a:bodyPr>
          <a:lstStyle/>
          <a:p>
            <a:r>
              <a:rPr lang="en-US" u="none" dirty="0">
                <a:solidFill>
                  <a:srgbClr val="00B050"/>
                </a:solidFill>
              </a:rPr>
              <a:t>Visualization of Model and Model Outcome: </a:t>
            </a:r>
          </a:p>
        </p:txBody>
      </p:sp>
    </p:spTree>
    <p:extLst>
      <p:ext uri="{BB962C8B-B14F-4D97-AF65-F5344CB8AC3E}">
        <p14:creationId xmlns:p14="http://schemas.microsoft.com/office/powerpoint/2010/main" val="1668228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B050"/>
                </a:solidFill>
              </a:rPr>
              <a:t>Visualization of features:</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14</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351" y="1389706"/>
            <a:ext cx="7201524" cy="2079052"/>
          </a:xfrm>
          <a:prstGeom prst="rect">
            <a:avLst/>
          </a:prstGeom>
        </p:spPr>
      </p:pic>
      <p:sp>
        <p:nvSpPr>
          <p:cNvPr id="6" name="TextBox 5"/>
          <p:cNvSpPr txBox="1"/>
          <p:nvPr/>
        </p:nvSpPr>
        <p:spPr>
          <a:xfrm>
            <a:off x="862271" y="3673865"/>
            <a:ext cx="2298372" cy="526774"/>
          </a:xfrm>
          <a:prstGeom prst="rect">
            <a:avLst/>
          </a:prstGeom>
          <a:noFill/>
        </p:spPr>
        <p:txBody>
          <a:bodyPr wrap="square" rtlCol="0">
            <a:spAutoFit/>
          </a:bodyPr>
          <a:lstStyle/>
          <a:p>
            <a:r>
              <a:rPr lang="en-US" u="none" dirty="0" err="1">
                <a:solidFill>
                  <a:srgbClr val="00B050"/>
                </a:solidFill>
              </a:rPr>
              <a:t>n_estimator</a:t>
            </a:r>
            <a:r>
              <a:rPr lang="en-US" u="none" dirty="0">
                <a:solidFill>
                  <a:srgbClr val="00B050"/>
                </a:solidFill>
              </a:rPr>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922" y="4405746"/>
            <a:ext cx="7292972" cy="2295544"/>
          </a:xfrm>
          <a:prstGeom prst="rect">
            <a:avLst/>
          </a:prstGeom>
        </p:spPr>
      </p:pic>
    </p:spTree>
    <p:extLst>
      <p:ext uri="{BB962C8B-B14F-4D97-AF65-F5344CB8AC3E}">
        <p14:creationId xmlns:p14="http://schemas.microsoft.com/office/powerpoint/2010/main" val="128418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B050"/>
                </a:solidFill>
              </a:rPr>
              <a:t>n_max</a:t>
            </a:r>
            <a:r>
              <a:rPr lang="en-US" dirty="0">
                <a:solidFill>
                  <a:srgbClr val="00B050"/>
                </a:solidFill>
              </a:rPr>
              <a:t> and min samples</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15</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08233"/>
            <a:ext cx="5436637" cy="44260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163" y="1408234"/>
            <a:ext cx="5524979" cy="4426036"/>
          </a:xfrm>
          <a:prstGeom prst="rect">
            <a:avLst/>
          </a:prstGeom>
        </p:spPr>
      </p:pic>
    </p:spTree>
    <p:extLst>
      <p:ext uri="{BB962C8B-B14F-4D97-AF65-F5344CB8AC3E}">
        <p14:creationId xmlns:p14="http://schemas.microsoft.com/office/powerpoint/2010/main" val="99761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B050"/>
                </a:solidFill>
                <a:latin typeface="Arial" panose="020B0604020202020204" pitchFamily="34" charset="0"/>
                <a:cs typeface="Arial" panose="020B0604020202020204" pitchFamily="34" charset="0"/>
              </a:rPr>
              <a:t>Final Random Regression:</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16</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33" y="1321903"/>
            <a:ext cx="7468247" cy="3968554"/>
          </a:xfrm>
          <a:prstGeom prst="rect">
            <a:avLst/>
          </a:prstGeom>
        </p:spPr>
      </p:pic>
    </p:spTree>
    <p:extLst>
      <p:ext uri="{BB962C8B-B14F-4D97-AF65-F5344CB8AC3E}">
        <p14:creationId xmlns:p14="http://schemas.microsoft.com/office/powerpoint/2010/main" val="284704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600"/>
          </a:xfrm>
        </p:spPr>
        <p:txBody>
          <a:bodyPr/>
          <a:lstStyle/>
          <a:p>
            <a:pPr marL="457200" indent="-457200">
              <a:buFont typeface="Wingdings" panose="05000000000000000000" pitchFamily="2" charset="2"/>
              <a:buChar char="Ø"/>
            </a:pPr>
            <a:r>
              <a:rPr lang="en-US" sz="3200" dirty="0">
                <a:solidFill>
                  <a:srgbClr val="00B050"/>
                </a:solidFill>
                <a:latin typeface="Arial" panose="020B0604020202020204" pitchFamily="34" charset="0"/>
                <a:cs typeface="Arial" panose="020B0604020202020204" pitchFamily="34" charset="0"/>
              </a:rPr>
              <a:t>Analysis of the Project:</a:t>
            </a:r>
          </a:p>
        </p:txBody>
      </p:sp>
      <p:sp>
        <p:nvSpPr>
          <p:cNvPr id="3" name="Content Placeholder 2"/>
          <p:cNvSpPr>
            <a:spLocks noGrp="1"/>
          </p:cNvSpPr>
          <p:nvPr>
            <p:ph idx="1"/>
          </p:nvPr>
        </p:nvSpPr>
        <p:spPr>
          <a:xfrm>
            <a:off x="776740" y="1194044"/>
            <a:ext cx="4317774" cy="503670"/>
          </a:xfrm>
        </p:spPr>
        <p:txBody>
          <a:bodyPr>
            <a:normAutofit fontScale="92500" lnSpcReduction="10000"/>
          </a:bodyPr>
          <a:lstStyle/>
          <a:p>
            <a:pPr marL="0" indent="0">
              <a:buNone/>
            </a:pPr>
            <a:r>
              <a:rPr lang="en-US" sz="3200" dirty="0">
                <a:solidFill>
                  <a:srgbClr val="00B050"/>
                </a:solidFill>
              </a:rPr>
              <a:t>Conclusion:</a:t>
            </a:r>
          </a:p>
          <a:p>
            <a:pPr marL="0" indent="0">
              <a:buNone/>
            </a:pPr>
            <a:endParaRPr lang="en-US" dirty="0">
              <a:solidFill>
                <a:srgbClr val="00B050"/>
              </a:solidFill>
            </a:endParaRP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17</a:t>
            </a:fld>
            <a:endParaRPr lang="en-US" altLang="en-US" dirty="0"/>
          </a:p>
        </p:txBody>
      </p:sp>
      <p:sp>
        <p:nvSpPr>
          <p:cNvPr id="5" name="TextBox 4"/>
          <p:cNvSpPr txBox="1"/>
          <p:nvPr/>
        </p:nvSpPr>
        <p:spPr>
          <a:xfrm>
            <a:off x="961053" y="2006082"/>
            <a:ext cx="9391487" cy="2677656"/>
          </a:xfrm>
          <a:prstGeom prst="rect">
            <a:avLst/>
          </a:prstGeom>
          <a:noFill/>
        </p:spPr>
        <p:txBody>
          <a:bodyPr wrap="square" rtlCol="0">
            <a:spAutoFit/>
          </a:bodyPr>
          <a:lstStyle/>
          <a:p>
            <a:pPr marL="457200" indent="-457200">
              <a:buFont typeface="Wingdings" panose="05000000000000000000" pitchFamily="2" charset="2"/>
              <a:buChar char="q"/>
            </a:pPr>
            <a:r>
              <a:rPr lang="en-US" sz="2400" u="none" dirty="0"/>
              <a:t>After the analysis of the model: As we used teams and data for the analysis and predict the result of the game we got the accuracy (AUC) score as 0.9961. </a:t>
            </a:r>
          </a:p>
          <a:p>
            <a:pPr marL="457200" indent="-457200">
              <a:buFont typeface="Wingdings" panose="05000000000000000000" pitchFamily="2" charset="2"/>
              <a:buChar char="q"/>
            </a:pPr>
            <a:r>
              <a:rPr lang="en-US" sz="2400" u="none" dirty="0"/>
              <a:t>This is quite an impressive model as it nears to perfection </a:t>
            </a:r>
          </a:p>
          <a:p>
            <a:r>
              <a:rPr lang="en-US" sz="2400" u="none" dirty="0"/>
              <a:t>        (</a:t>
            </a:r>
            <a:r>
              <a:rPr lang="en-US" sz="2400" u="none" dirty="0" err="1"/>
              <a:t>i.e</a:t>
            </a:r>
            <a:r>
              <a:rPr lang="en-US" sz="2400" u="none" dirty="0"/>
              <a:t> 1).</a:t>
            </a:r>
          </a:p>
          <a:p>
            <a:pPr marL="342900" indent="-342900">
              <a:buFont typeface="Wingdings" panose="05000000000000000000" pitchFamily="2" charset="2"/>
              <a:buChar char="q"/>
            </a:pPr>
            <a:r>
              <a:rPr lang="en-US" sz="2400" u="none" dirty="0"/>
              <a:t>By using data science model we can better predict the outcome of </a:t>
            </a:r>
            <a:r>
              <a:rPr lang="en-US" sz="2400" u="none"/>
              <a:t>a result. </a:t>
            </a:r>
            <a:endParaRPr lang="en-US" sz="2400" u="none" dirty="0"/>
          </a:p>
        </p:txBody>
      </p:sp>
    </p:spTree>
    <p:extLst>
      <p:ext uri="{BB962C8B-B14F-4D97-AF65-F5344CB8AC3E}">
        <p14:creationId xmlns:p14="http://schemas.microsoft.com/office/powerpoint/2010/main" val="261211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468017" y="615820"/>
            <a:ext cx="8259078" cy="2149306"/>
          </a:xfrm>
          <a:prstGeom prst="rect">
            <a:avLst/>
          </a:prstGeom>
          <a:noFill/>
        </p:spPr>
        <p:txBody>
          <a:bodyPr wrap="square" lIns="0" tIns="0" rIns="0" rtlCol="0">
            <a:spAutoFit/>
          </a:bodyPr>
          <a:lstStyle/>
          <a:p>
            <a:pPr algn="ctr">
              <a:lnSpc>
                <a:spcPts val="4774"/>
              </a:lnSpc>
              <a:spcBef>
                <a:spcPts val="0"/>
              </a:spcBef>
              <a:spcAft>
                <a:spcPts val="1015"/>
              </a:spcAft>
            </a:pPr>
            <a:r>
              <a:rPr lang="en-US" altLang="zh-CN" sz="3200" b="1" dirty="0">
                <a:solidFill>
                  <a:srgbClr val="00B050"/>
                </a:solidFill>
                <a:latin typeface="+mj-lt"/>
                <a:cs typeface="Arial" panose="020B0604020202020204" pitchFamily="34" charset="0"/>
              </a:rPr>
              <a:t>PROJECT</a:t>
            </a:r>
            <a:r>
              <a:rPr lang="en-US" altLang="zh-CN" sz="3200" b="1" u="none" dirty="0">
                <a:solidFill>
                  <a:srgbClr val="00B050"/>
                </a:solidFill>
                <a:latin typeface="+mj-lt"/>
                <a:cs typeface="Arial" panose="020B0604020202020204" pitchFamily="34" charset="0"/>
              </a:rPr>
              <a:t> </a:t>
            </a:r>
          </a:p>
          <a:p>
            <a:pPr algn="ctr">
              <a:lnSpc>
                <a:spcPts val="4774"/>
              </a:lnSpc>
              <a:spcBef>
                <a:spcPts val="0"/>
              </a:spcBef>
              <a:spcAft>
                <a:spcPts val="1015"/>
              </a:spcAft>
            </a:pPr>
            <a:r>
              <a:rPr lang="en-US" altLang="zh-CN" sz="3200" b="1" u="none" dirty="0">
                <a:solidFill>
                  <a:srgbClr val="00401E"/>
                </a:solidFill>
                <a:latin typeface="+mj-lt"/>
                <a:cs typeface="Arial" panose="020B0604020202020204" pitchFamily="34" charset="0"/>
              </a:rPr>
              <a:t> </a:t>
            </a:r>
            <a:r>
              <a:rPr lang="en-US" sz="3200" b="1" i="1" u="none" dirty="0"/>
              <a:t>Predicting Full time result </a:t>
            </a:r>
          </a:p>
          <a:p>
            <a:pPr algn="ctr">
              <a:lnSpc>
                <a:spcPts val="4774"/>
              </a:lnSpc>
              <a:spcBef>
                <a:spcPts val="0"/>
              </a:spcBef>
              <a:spcAft>
                <a:spcPts val="1015"/>
              </a:spcAft>
            </a:pPr>
            <a:r>
              <a:rPr lang="en-US" sz="3200" b="1" i="1" u="none" dirty="0"/>
              <a:t>     of a game in the English premier league</a:t>
            </a:r>
            <a:endParaRPr lang="en-US" sz="3200" b="1" u="none" dirty="0">
              <a:solidFill>
                <a:srgbClr val="00401E"/>
              </a:solidFill>
              <a:latin typeface="+mj-lt"/>
              <a:cs typeface="Arial" panose="020B0604020202020204" pitchFamily="34" charset="0"/>
            </a:endParaRPr>
          </a:p>
        </p:txBody>
      </p:sp>
      <p:sp>
        <p:nvSpPr>
          <p:cNvPr id="16" name="TextBox 15"/>
          <p:cNvSpPr txBox="1"/>
          <p:nvPr/>
        </p:nvSpPr>
        <p:spPr>
          <a:xfrm>
            <a:off x="10227970" y="6515101"/>
            <a:ext cx="325730" cy="246221"/>
          </a:xfrm>
          <a:prstGeom prst="rect">
            <a:avLst/>
          </a:prstGeom>
          <a:noFill/>
        </p:spPr>
        <p:txBody>
          <a:bodyPr wrap="none" rtlCol="0">
            <a:spAutoFit/>
          </a:bodyPr>
          <a:lstStyle/>
          <a:p>
            <a:r>
              <a:rPr lang="en-US" sz="1000" u="none" dirty="0">
                <a:latin typeface="+mn-lt"/>
              </a:rPr>
              <a:t>02</a:t>
            </a:r>
          </a:p>
        </p:txBody>
      </p:sp>
      <p:sp>
        <p:nvSpPr>
          <p:cNvPr id="6" name="TextBox 5"/>
          <p:cNvSpPr txBox="1"/>
          <p:nvPr/>
        </p:nvSpPr>
        <p:spPr>
          <a:xfrm>
            <a:off x="10468947" y="615820"/>
            <a:ext cx="681135" cy="523220"/>
          </a:xfrm>
          <a:prstGeom prst="rect">
            <a:avLst/>
          </a:prstGeom>
          <a:noFill/>
        </p:spPr>
        <p:txBody>
          <a:bodyPr wrap="square" rtlCol="0">
            <a:spAutoFit/>
          </a:bodyPr>
          <a:lstStyle/>
          <a:p>
            <a:r>
              <a:rPr lang="en-US" dirty="0"/>
              <a:t>0-2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095" y="3134458"/>
            <a:ext cx="7620000" cy="3380643"/>
          </a:xfrm>
          <a:prstGeom prst="rect">
            <a:avLst/>
          </a:prstGeom>
        </p:spPr>
      </p:pic>
    </p:spTree>
    <p:extLst>
      <p:ext uri="{BB962C8B-B14F-4D97-AF65-F5344CB8AC3E}">
        <p14:creationId xmlns:p14="http://schemas.microsoft.com/office/powerpoint/2010/main" val="291690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Outline</a:t>
            </a:r>
            <a:br>
              <a:rPr lang="en-US" dirty="0"/>
            </a:br>
            <a:endParaRPr lang="en-US" dirty="0"/>
          </a:p>
        </p:txBody>
      </p:sp>
      <p:sp>
        <p:nvSpPr>
          <p:cNvPr id="3" name="Content Placeholder 2"/>
          <p:cNvSpPr>
            <a:spLocks noGrp="1"/>
          </p:cNvSpPr>
          <p:nvPr>
            <p:ph sz="half" idx="1"/>
          </p:nvPr>
        </p:nvSpPr>
        <p:spPr/>
        <p:txBody>
          <a:bodyPr>
            <a:normAutofit/>
          </a:bodyPr>
          <a:lstStyle/>
          <a:p>
            <a:r>
              <a:rPr lang="en-US" sz="2400" dirty="0"/>
              <a:t>Objective</a:t>
            </a:r>
          </a:p>
          <a:p>
            <a:r>
              <a:rPr lang="en-US" sz="2400" dirty="0"/>
              <a:t>Background Information</a:t>
            </a:r>
          </a:p>
          <a:p>
            <a:r>
              <a:rPr lang="en-US" sz="2400" dirty="0"/>
              <a:t>Feature selection</a:t>
            </a:r>
          </a:p>
          <a:p>
            <a:r>
              <a:rPr lang="en-US" sz="2400" dirty="0"/>
              <a:t>Prediction of Chances of winning</a:t>
            </a:r>
          </a:p>
          <a:p>
            <a:r>
              <a:rPr lang="en-US" sz="2400" dirty="0"/>
              <a:t>Analysis of the Project</a:t>
            </a:r>
          </a:p>
        </p:txBody>
      </p:sp>
      <p:sp>
        <p:nvSpPr>
          <p:cNvPr id="4" name="Slide Number Placeholder 3"/>
          <p:cNvSpPr>
            <a:spLocks noGrp="1"/>
          </p:cNvSpPr>
          <p:nvPr>
            <p:ph type="sldNum" sz="quarter" idx="12"/>
          </p:nvPr>
        </p:nvSpPr>
        <p:spPr/>
        <p:txBody>
          <a:bodyPr/>
          <a:lstStyle/>
          <a:p>
            <a:pPr>
              <a:defRPr/>
            </a:pPr>
            <a:r>
              <a:rPr lang="en-US" altLang="en-US" dirty="0"/>
              <a:t>0-</a:t>
            </a:r>
            <a:fld id="{21A0BB33-0A26-498C-BA3C-A6732F00F02B}" type="slidenum">
              <a:rPr lang="en-US" altLang="en-US" smtClean="0"/>
              <a:pPr>
                <a:defRPr/>
              </a:pPr>
              <a:t>3</a:t>
            </a:fld>
            <a:endParaRPr lang="en-US" altLang="en-US" dirty="0"/>
          </a:p>
        </p:txBody>
      </p:sp>
    </p:spTree>
    <p:extLst>
      <p:ext uri="{BB962C8B-B14F-4D97-AF65-F5344CB8AC3E}">
        <p14:creationId xmlns:p14="http://schemas.microsoft.com/office/powerpoint/2010/main" val="265865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Ø"/>
            </a:pPr>
            <a:r>
              <a:rPr lang="en-US" sz="2800" dirty="0">
                <a:solidFill>
                  <a:srgbClr val="00B050"/>
                </a:solidFill>
              </a:rPr>
              <a:t>Objective :</a:t>
            </a:r>
            <a:br>
              <a:rPr lang="en-US" sz="2800" b="1" i="1" u="sng" dirty="0">
                <a:solidFill>
                  <a:srgbClr val="00B050"/>
                </a:solidFill>
              </a:rPr>
            </a:br>
            <a:r>
              <a:rPr lang="en-US" sz="2000" b="1" i="1" dirty="0">
                <a:solidFill>
                  <a:schemeClr val="tx1"/>
                </a:solidFill>
              </a:rPr>
              <a:t>Purpose : </a:t>
            </a:r>
            <a:r>
              <a:rPr lang="en-US" sz="1800" b="1" i="1" dirty="0"/>
              <a:t>The Purpose of the project is to create a model that predicts the </a:t>
            </a:r>
            <a:br>
              <a:rPr lang="en-US" sz="1800" b="1" i="1" dirty="0"/>
            </a:br>
            <a:r>
              <a:rPr lang="en-US" sz="1800" b="1" i="1" dirty="0"/>
              <a:t>full-time result of a game in the English premier league.</a:t>
            </a:r>
            <a:br>
              <a:rPr lang="en-US" sz="1800" b="1" i="1" dirty="0"/>
            </a:br>
            <a:endParaRPr lang="en-US" sz="1800" b="1" i="1" dirty="0"/>
          </a:p>
        </p:txBody>
      </p:sp>
      <p:sp>
        <p:nvSpPr>
          <p:cNvPr id="5" name="Content Placeholder 4"/>
          <p:cNvSpPr>
            <a:spLocks noGrp="1"/>
          </p:cNvSpPr>
          <p:nvPr>
            <p:ph sz="half" idx="1"/>
          </p:nvPr>
        </p:nvSpPr>
        <p:spPr/>
        <p:txBody>
          <a:bodyPr/>
          <a:lstStyle/>
          <a:p>
            <a:r>
              <a:rPr lang="en-US" dirty="0">
                <a:solidFill>
                  <a:srgbClr val="00B050"/>
                </a:solidFill>
              </a:rPr>
              <a:t>Approach :</a:t>
            </a:r>
          </a:p>
          <a:p>
            <a:pPr>
              <a:buFont typeface="Wingdings" panose="05000000000000000000" pitchFamily="2" charset="2"/>
              <a:buChar char="q"/>
            </a:pPr>
            <a:r>
              <a:rPr lang="en-US" dirty="0"/>
              <a:t>Understanding the role of teams, data and statistics of professional soccer teams.</a:t>
            </a:r>
          </a:p>
          <a:p>
            <a:pPr>
              <a:buFont typeface="Wingdings" panose="05000000000000000000" pitchFamily="2" charset="2"/>
              <a:buChar char="q"/>
            </a:pPr>
            <a:r>
              <a:rPr lang="en-US" dirty="0"/>
              <a:t>Identifying features selection.</a:t>
            </a:r>
          </a:p>
          <a:p>
            <a:pPr marL="0" indent="0">
              <a:buNone/>
            </a:pPr>
            <a:r>
              <a:rPr lang="en-US" dirty="0"/>
              <a:t>Analysis of the project:</a:t>
            </a:r>
          </a:p>
          <a:p>
            <a:pPr>
              <a:buFont typeface="Wingdings" panose="05000000000000000000" pitchFamily="2" charset="2"/>
              <a:buChar char="q"/>
            </a:pPr>
            <a:r>
              <a:rPr lang="en-US" dirty="0"/>
              <a:t>Implementing the model to find the overall quality of model and accuracy.</a:t>
            </a:r>
          </a:p>
        </p:txBody>
      </p:sp>
      <p:sp>
        <p:nvSpPr>
          <p:cNvPr id="6" name="Content Placeholder 5"/>
          <p:cNvSpPr>
            <a:spLocks noGrp="1"/>
          </p:cNvSpPr>
          <p:nvPr>
            <p:ph sz="half" idx="2"/>
          </p:nvPr>
        </p:nvSpPr>
        <p:spPr/>
        <p:txBody>
          <a:bodyPr/>
          <a:lstStyle/>
          <a:p>
            <a:r>
              <a:rPr lang="en-US" dirty="0">
                <a:solidFill>
                  <a:srgbClr val="00B050"/>
                </a:solidFill>
              </a:rPr>
              <a:t>Outcome of the model:</a:t>
            </a:r>
          </a:p>
          <a:p>
            <a:pPr>
              <a:buFont typeface="Wingdings" panose="05000000000000000000" pitchFamily="2" charset="2"/>
              <a:buChar char="q"/>
            </a:pPr>
            <a:r>
              <a:rPr lang="en-US" dirty="0"/>
              <a:t>To predict the result of a game.</a:t>
            </a:r>
          </a:p>
          <a:p>
            <a:r>
              <a:rPr lang="en-US" dirty="0">
                <a:solidFill>
                  <a:srgbClr val="00B050"/>
                </a:solidFill>
              </a:rPr>
              <a:t>Resources and Applications used:</a:t>
            </a:r>
          </a:p>
          <a:p>
            <a:pPr>
              <a:buFont typeface="Wingdings" panose="05000000000000000000" pitchFamily="2" charset="2"/>
              <a:buChar char="q"/>
            </a:pPr>
            <a:r>
              <a:rPr lang="en-US" dirty="0"/>
              <a:t>Random Forest model.</a:t>
            </a:r>
          </a:p>
          <a:p>
            <a:pPr>
              <a:buFont typeface="Wingdings" panose="05000000000000000000" pitchFamily="2" charset="2"/>
              <a:buChar char="q"/>
            </a:pPr>
            <a:r>
              <a:rPr lang="en-US" dirty="0"/>
              <a:t>Data set accessed from http://www.football-data.co.uk/</a:t>
            </a:r>
          </a:p>
          <a:p>
            <a:pPr>
              <a:buFont typeface="Wingdings" panose="05000000000000000000" pitchFamily="2" charset="2"/>
              <a:buChar char="q"/>
            </a:pPr>
            <a:r>
              <a:rPr lang="en-US" dirty="0"/>
              <a:t>Lectures provided by Mike </a:t>
            </a:r>
            <a:r>
              <a:rPr lang="en-US" dirty="0" err="1"/>
              <a:t>bernico</a:t>
            </a:r>
            <a:r>
              <a:rPr lang="en-US" dirty="0"/>
              <a:t> and you-tube.</a:t>
            </a:r>
          </a:p>
          <a:p>
            <a:pPr>
              <a:buFont typeface="Wingdings" panose="05000000000000000000" pitchFamily="2" charset="2"/>
              <a:buChar char="q"/>
            </a:pPr>
            <a:r>
              <a:rPr lang="en-US" dirty="0"/>
              <a:t>Anaconda </a:t>
            </a:r>
          </a:p>
          <a:p>
            <a:pPr>
              <a:buFont typeface="Wingdings" panose="05000000000000000000" pitchFamily="2" charset="2"/>
              <a:buChar char="q"/>
            </a:pPr>
            <a:r>
              <a:rPr lang="en-US" dirty="0"/>
              <a:t>Python 2.7 </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4</a:t>
            </a:fld>
            <a:endParaRPr lang="en-US" altLang="en-US" dirty="0"/>
          </a:p>
        </p:txBody>
      </p:sp>
    </p:spTree>
    <p:extLst>
      <p:ext uri="{BB962C8B-B14F-4D97-AF65-F5344CB8AC3E}">
        <p14:creationId xmlns:p14="http://schemas.microsoft.com/office/powerpoint/2010/main" val="372613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a:solidFill>
                  <a:srgbClr val="00B050"/>
                </a:solidFill>
              </a:rPr>
              <a:t>Features Selection</a:t>
            </a:r>
          </a:p>
        </p:txBody>
      </p:sp>
      <p:sp>
        <p:nvSpPr>
          <p:cNvPr id="3" name="Content Placeholder 2"/>
          <p:cNvSpPr>
            <a:spLocks noGrp="1"/>
          </p:cNvSpPr>
          <p:nvPr>
            <p:ph idx="1"/>
          </p:nvPr>
        </p:nvSpPr>
        <p:spPr/>
        <p:txBody>
          <a:bodyPr>
            <a:normAutofit lnSpcReduction="10000"/>
          </a:bodyPr>
          <a:lstStyle/>
          <a:p>
            <a:r>
              <a:rPr lang="en-US" dirty="0">
                <a:solidFill>
                  <a:srgbClr val="00B050"/>
                </a:solidFill>
              </a:rPr>
              <a:t>Overview:</a:t>
            </a:r>
          </a:p>
          <a:p>
            <a:pPr>
              <a:buFont typeface="Wingdings" panose="05000000000000000000" pitchFamily="2" charset="2"/>
              <a:buChar char="q"/>
            </a:pPr>
            <a:r>
              <a:rPr lang="en-US" dirty="0"/>
              <a:t>Selecting the features that are best suitable to predict the outcome of a games result.</a:t>
            </a:r>
          </a:p>
          <a:p>
            <a:pPr>
              <a:buFont typeface="Wingdings" panose="05000000000000000000" pitchFamily="2" charset="2"/>
              <a:buChar char="q"/>
            </a:pPr>
            <a:r>
              <a:rPr lang="en-US" dirty="0"/>
              <a:t>A data scientist will normally include the features that can help the model to predict the outcome and removing the features that have no impact on the data (or) the model.</a:t>
            </a:r>
          </a:p>
          <a:p>
            <a:pPr>
              <a:buFont typeface="Wingdings" panose="05000000000000000000" pitchFamily="2" charset="2"/>
              <a:buChar char="q"/>
            </a:pPr>
            <a:r>
              <a:rPr lang="en-US" dirty="0"/>
              <a:t>In order to make a model more precise, perfect and accurate one would like to use as much information that a league provides.</a:t>
            </a:r>
          </a:p>
          <a:p>
            <a:pPr>
              <a:buFont typeface="Wingdings" panose="05000000000000000000" pitchFamily="2" charset="2"/>
              <a:buChar char="q"/>
            </a:pPr>
            <a:r>
              <a:rPr lang="en-US" dirty="0"/>
              <a:t>The Most important information of the league such as teams Home goals, Away goals, Home Team corners, Away Team corners, Home Team shots and Away Team shots are critical to predict the outcome of a game.</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5</a:t>
            </a:fld>
            <a:endParaRPr lang="en-US" altLang="en-US" dirty="0"/>
          </a:p>
        </p:txBody>
      </p:sp>
    </p:spTree>
    <p:extLst>
      <p:ext uri="{BB962C8B-B14F-4D97-AF65-F5344CB8AC3E}">
        <p14:creationId xmlns:p14="http://schemas.microsoft.com/office/powerpoint/2010/main" val="169476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8213"/>
          </a:xfrm>
        </p:spPr>
        <p:txBody>
          <a:bodyPr/>
          <a:lstStyle/>
          <a:p>
            <a:r>
              <a:rPr lang="en-US" dirty="0">
                <a:solidFill>
                  <a:srgbClr val="00B050"/>
                </a:solidFill>
              </a:rPr>
              <a:t>Information about Key Features:</a:t>
            </a:r>
          </a:p>
        </p:txBody>
      </p:sp>
      <p:sp>
        <p:nvSpPr>
          <p:cNvPr id="3" name="Content Placeholder 2"/>
          <p:cNvSpPr>
            <a:spLocks noGrp="1"/>
          </p:cNvSpPr>
          <p:nvPr>
            <p:ph idx="1"/>
          </p:nvPr>
        </p:nvSpPr>
        <p:spPr>
          <a:xfrm>
            <a:off x="646111" y="1241156"/>
            <a:ext cx="8946541" cy="1063506"/>
          </a:xfrm>
        </p:spPr>
        <p:txBody>
          <a:bodyPr/>
          <a:lstStyle/>
          <a:p>
            <a:r>
              <a:rPr lang="en-US" dirty="0"/>
              <a:t>Statistics of English premier league (2015)</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6</a:t>
            </a:fld>
            <a:endParaRPr lang="en-US"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 y="1779104"/>
            <a:ext cx="11869350" cy="4790661"/>
          </a:xfrm>
          <a:prstGeom prst="rect">
            <a:avLst/>
          </a:prstGeom>
        </p:spPr>
      </p:pic>
    </p:spTree>
    <p:extLst>
      <p:ext uri="{BB962C8B-B14F-4D97-AF65-F5344CB8AC3E}">
        <p14:creationId xmlns:p14="http://schemas.microsoft.com/office/powerpoint/2010/main" val="184057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600"/>
          </a:xfrm>
        </p:spPr>
        <p:txBody>
          <a:bodyPr/>
          <a:lstStyle/>
          <a:p>
            <a:r>
              <a:rPr lang="en-US" sz="2400" dirty="0">
                <a:solidFill>
                  <a:srgbClr val="00B050"/>
                </a:solidFill>
                <a:latin typeface="Arial" panose="020B0604020202020204" pitchFamily="34" charset="0"/>
                <a:cs typeface="Arial" panose="020B0604020202020204" pitchFamily="34" charset="0"/>
              </a:rPr>
              <a:t>Categorical variables:</a:t>
            </a:r>
            <a:endParaRPr lang="en-US" dirty="0">
              <a:solidFill>
                <a:srgbClr val="00B050"/>
              </a:solidFill>
            </a:endParaRP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7</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96" y="4131125"/>
            <a:ext cx="10478408" cy="25777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184" y="1063416"/>
            <a:ext cx="7722444" cy="2305949"/>
          </a:xfrm>
          <a:prstGeom prst="rect">
            <a:avLst/>
          </a:prstGeom>
        </p:spPr>
      </p:pic>
      <p:sp>
        <p:nvSpPr>
          <p:cNvPr id="7" name="TextBox 6"/>
          <p:cNvSpPr txBox="1"/>
          <p:nvPr/>
        </p:nvSpPr>
        <p:spPr>
          <a:xfrm>
            <a:off x="738986" y="3369365"/>
            <a:ext cx="5802830" cy="523220"/>
          </a:xfrm>
          <a:prstGeom prst="rect">
            <a:avLst/>
          </a:prstGeom>
          <a:noFill/>
        </p:spPr>
        <p:txBody>
          <a:bodyPr wrap="square" rtlCol="0">
            <a:spAutoFit/>
          </a:bodyPr>
          <a:lstStyle/>
          <a:p>
            <a:r>
              <a:rPr lang="en-US" u="none" dirty="0">
                <a:solidFill>
                  <a:srgbClr val="00B050"/>
                </a:solidFill>
              </a:rPr>
              <a:t>Continuous variables:</a:t>
            </a:r>
          </a:p>
        </p:txBody>
      </p:sp>
    </p:spTree>
    <p:extLst>
      <p:ext uri="{BB962C8B-B14F-4D97-AF65-F5344CB8AC3E}">
        <p14:creationId xmlns:p14="http://schemas.microsoft.com/office/powerpoint/2010/main" val="110570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4237"/>
          </a:xfrm>
        </p:spPr>
        <p:txBody>
          <a:bodyPr/>
          <a:lstStyle/>
          <a:p>
            <a:r>
              <a:rPr lang="en-US" dirty="0">
                <a:solidFill>
                  <a:srgbClr val="00B050"/>
                </a:solidFill>
              </a:rPr>
              <a:t>Key features of Dataset:</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8</a:t>
            </a:fld>
            <a:endParaRPr lang="en-US" altLang="en-US" dirty="0"/>
          </a:p>
        </p:txBody>
      </p:sp>
      <p:sp>
        <p:nvSpPr>
          <p:cNvPr id="7" name="TextBox 6"/>
          <p:cNvSpPr txBox="1"/>
          <p:nvPr/>
        </p:nvSpPr>
        <p:spPr>
          <a:xfrm>
            <a:off x="944423" y="1427583"/>
            <a:ext cx="4404049" cy="4832092"/>
          </a:xfrm>
          <a:prstGeom prst="rect">
            <a:avLst/>
          </a:prstGeom>
          <a:noFill/>
        </p:spPr>
        <p:txBody>
          <a:bodyPr wrap="square" rtlCol="0">
            <a:spAutoFit/>
          </a:bodyPr>
          <a:lstStyle/>
          <a:p>
            <a:r>
              <a:rPr lang="en-US" sz="2000" dirty="0"/>
              <a:t>Key to results data:</a:t>
            </a:r>
          </a:p>
          <a:p>
            <a:endParaRPr lang="en-US" sz="2000" dirty="0"/>
          </a:p>
          <a:p>
            <a:r>
              <a:rPr lang="en-US" sz="1600" dirty="0"/>
              <a:t>1..Div = League Division</a:t>
            </a:r>
          </a:p>
          <a:p>
            <a:r>
              <a:rPr lang="en-US" sz="1600" dirty="0"/>
              <a:t>2..Date = Match Date (</a:t>
            </a:r>
            <a:r>
              <a:rPr lang="en-US" sz="1600" dirty="0" err="1"/>
              <a:t>dd</a:t>
            </a:r>
            <a:r>
              <a:rPr lang="en-US" sz="1600" dirty="0"/>
              <a:t>/mm/</a:t>
            </a:r>
            <a:r>
              <a:rPr lang="en-US" sz="1600" dirty="0" err="1"/>
              <a:t>yy</a:t>
            </a:r>
            <a:r>
              <a:rPr lang="en-US" sz="1600" dirty="0"/>
              <a:t>)</a:t>
            </a:r>
          </a:p>
          <a:p>
            <a:r>
              <a:rPr lang="en-US" sz="1600" dirty="0"/>
              <a:t>3..HomeTeam = Home Team</a:t>
            </a:r>
          </a:p>
          <a:p>
            <a:r>
              <a:rPr lang="en-US" sz="1600" dirty="0"/>
              <a:t>4.AwayTeam = Away Team</a:t>
            </a:r>
          </a:p>
          <a:p>
            <a:r>
              <a:rPr lang="en-US" sz="1600" dirty="0"/>
              <a:t>5.FTHG = Full Time Home Team Goals</a:t>
            </a:r>
          </a:p>
          <a:p>
            <a:r>
              <a:rPr lang="en-US" sz="1600" dirty="0"/>
              <a:t>6.FTAG = Full Time Away Team Goals</a:t>
            </a:r>
          </a:p>
          <a:p>
            <a:r>
              <a:rPr lang="en-US" sz="1600" dirty="0"/>
              <a:t>7.FTR = Full Time Result (H=Home Win, D=Draw, A=Away Win)</a:t>
            </a:r>
          </a:p>
          <a:p>
            <a:r>
              <a:rPr lang="en-US" sz="1600" dirty="0"/>
              <a:t>8.HTHG = Half Time Home Team Goals</a:t>
            </a:r>
          </a:p>
          <a:p>
            <a:r>
              <a:rPr lang="en-US" sz="1600" dirty="0"/>
              <a:t>9.HTAG = Half Time Away Team Goals</a:t>
            </a:r>
          </a:p>
          <a:p>
            <a:r>
              <a:rPr lang="en-US" sz="1600" dirty="0"/>
              <a:t>10.HTR = Half Time Result (H=Home Win, D=Draw, A=Away Win)</a:t>
            </a:r>
          </a:p>
          <a:p>
            <a:r>
              <a:rPr lang="en-US" sz="1600" dirty="0"/>
              <a:t>11.Referee = Match Referee</a:t>
            </a:r>
          </a:p>
          <a:p>
            <a:r>
              <a:rPr lang="en-US" sz="1600" dirty="0"/>
              <a:t>12.HS = Home Team Shots</a:t>
            </a:r>
          </a:p>
          <a:p>
            <a:r>
              <a:rPr lang="en-US" sz="1600" dirty="0"/>
              <a:t>13.AS = Away Team Shots</a:t>
            </a:r>
          </a:p>
          <a:p>
            <a:r>
              <a:rPr lang="en-US" sz="1600" dirty="0"/>
              <a:t>14.HST = Home Team Shots on Targe</a:t>
            </a:r>
            <a:r>
              <a:rPr lang="en-US" sz="1200" dirty="0"/>
              <a:t>t</a:t>
            </a:r>
          </a:p>
          <a:p>
            <a:endParaRPr lang="en-US" sz="1200" dirty="0"/>
          </a:p>
        </p:txBody>
      </p:sp>
      <p:sp>
        <p:nvSpPr>
          <p:cNvPr id="8" name="TextBox 7"/>
          <p:cNvSpPr txBox="1"/>
          <p:nvPr/>
        </p:nvSpPr>
        <p:spPr>
          <a:xfrm>
            <a:off x="5775649" y="1912775"/>
            <a:ext cx="5635689" cy="3016210"/>
          </a:xfrm>
          <a:prstGeom prst="rect">
            <a:avLst/>
          </a:prstGeom>
          <a:noFill/>
        </p:spPr>
        <p:txBody>
          <a:bodyPr wrap="square" rtlCol="0">
            <a:spAutoFit/>
          </a:bodyPr>
          <a:lstStyle/>
          <a:p>
            <a:r>
              <a:rPr lang="en-US" sz="1600" dirty="0"/>
              <a:t>15.AST = Away Team Shots on Target</a:t>
            </a:r>
          </a:p>
          <a:p>
            <a:r>
              <a:rPr lang="en-US" sz="1600" dirty="0"/>
              <a:t>16.HC = Home Team Corners</a:t>
            </a:r>
          </a:p>
          <a:p>
            <a:r>
              <a:rPr lang="en-US" sz="1600" dirty="0"/>
              <a:t>17.AC = Away Team Corners</a:t>
            </a:r>
          </a:p>
          <a:p>
            <a:r>
              <a:rPr lang="en-US" sz="1600" dirty="0"/>
              <a:t>18.HF = Home Team Fouls Committed</a:t>
            </a:r>
          </a:p>
          <a:p>
            <a:r>
              <a:rPr lang="en-US" sz="1600" dirty="0"/>
              <a:t>19.AF = Away Team Fouls Committed</a:t>
            </a:r>
          </a:p>
          <a:p>
            <a:r>
              <a:rPr lang="en-US" sz="1600" dirty="0"/>
              <a:t>20.HO = Home Team </a:t>
            </a:r>
            <a:r>
              <a:rPr lang="en-US" sz="1600" dirty="0" err="1"/>
              <a:t>Offsides</a:t>
            </a:r>
            <a:endParaRPr lang="en-US" sz="1600" dirty="0"/>
          </a:p>
          <a:p>
            <a:r>
              <a:rPr lang="en-US" sz="1600" dirty="0"/>
              <a:t>21.AO = Away Team </a:t>
            </a:r>
            <a:r>
              <a:rPr lang="en-US" sz="1600" dirty="0" err="1"/>
              <a:t>Offsides</a:t>
            </a:r>
            <a:endParaRPr lang="en-US" sz="1600" dirty="0"/>
          </a:p>
          <a:p>
            <a:r>
              <a:rPr lang="en-US" sz="1600" dirty="0"/>
              <a:t>22.HY = Home Team Yellow Cards</a:t>
            </a:r>
          </a:p>
          <a:p>
            <a:r>
              <a:rPr lang="en-US" sz="1600" dirty="0"/>
              <a:t>23.AY = Away Team Yellow Cards</a:t>
            </a:r>
          </a:p>
          <a:p>
            <a:r>
              <a:rPr lang="en-US" sz="1600" dirty="0"/>
              <a:t>24.HR = Home Team Red Cards</a:t>
            </a:r>
          </a:p>
          <a:p>
            <a:r>
              <a:rPr lang="en-US" sz="1600" dirty="0"/>
              <a:t>25.AR = Away Team Red Cards</a:t>
            </a:r>
          </a:p>
          <a:p>
            <a:endParaRPr lang="en-US" sz="1400" dirty="0"/>
          </a:p>
        </p:txBody>
      </p:sp>
    </p:spTree>
    <p:extLst>
      <p:ext uri="{BB962C8B-B14F-4D97-AF65-F5344CB8AC3E}">
        <p14:creationId xmlns:p14="http://schemas.microsoft.com/office/powerpoint/2010/main" val="14363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4278"/>
          </a:xfrm>
        </p:spPr>
        <p:txBody>
          <a:bodyPr/>
          <a:lstStyle/>
          <a:p>
            <a:r>
              <a:rPr lang="en-US" sz="2800" dirty="0">
                <a:solidFill>
                  <a:srgbClr val="00B050"/>
                </a:solidFill>
              </a:rPr>
              <a:t>Dropping of unwanted features:</a:t>
            </a:r>
          </a:p>
        </p:txBody>
      </p:sp>
      <p:sp>
        <p:nvSpPr>
          <p:cNvPr id="3" name="Content Placeholder 2"/>
          <p:cNvSpPr>
            <a:spLocks noGrp="1"/>
          </p:cNvSpPr>
          <p:nvPr>
            <p:ph idx="1"/>
          </p:nvPr>
        </p:nvSpPr>
        <p:spPr>
          <a:xfrm>
            <a:off x="1103312" y="1063416"/>
            <a:ext cx="8946541" cy="756053"/>
          </a:xfrm>
        </p:spPr>
        <p:txBody>
          <a:bodyPr/>
          <a:lstStyle/>
          <a:p>
            <a:r>
              <a:rPr lang="en-US" dirty="0">
                <a:latin typeface="Arial" panose="020B0604020202020204" pitchFamily="34" charset="0"/>
                <a:cs typeface="Arial" panose="020B0604020202020204" pitchFamily="34" charset="0"/>
              </a:rPr>
              <a:t>Dropping unwanted features like Division , Date of game played, Referee and Half Time result which has no impact on the data</a:t>
            </a: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9</a:t>
            </a:fld>
            <a:endParaRPr lang="en-US" altLang="en-US" dirty="0"/>
          </a:p>
        </p:txBody>
      </p:sp>
      <p:sp>
        <p:nvSpPr>
          <p:cNvPr id="5" name="TextBox 4"/>
          <p:cNvSpPr txBox="1"/>
          <p:nvPr/>
        </p:nvSpPr>
        <p:spPr>
          <a:xfrm>
            <a:off x="562916" y="3056093"/>
            <a:ext cx="7359555" cy="954107"/>
          </a:xfrm>
          <a:prstGeom prst="rect">
            <a:avLst/>
          </a:prstGeom>
          <a:noFill/>
        </p:spPr>
        <p:txBody>
          <a:bodyPr wrap="square" rtlCol="0">
            <a:spAutoFit/>
          </a:bodyPr>
          <a:lstStyle/>
          <a:p>
            <a:pPr marL="457200" indent="-457200">
              <a:buFont typeface="Wingdings" panose="05000000000000000000" pitchFamily="2" charset="2"/>
              <a:buChar char="Ø"/>
            </a:pPr>
            <a:r>
              <a:rPr lang="en-US" u="none" dirty="0">
                <a:solidFill>
                  <a:srgbClr val="00B050"/>
                </a:solidFill>
              </a:rPr>
              <a:t>Prediction of result using Random forest: model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286" y="2052848"/>
            <a:ext cx="6005080" cy="7698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16" y="3579313"/>
            <a:ext cx="10767993" cy="3031041"/>
          </a:xfrm>
          <a:prstGeom prst="rect">
            <a:avLst/>
          </a:prstGeom>
        </p:spPr>
      </p:pic>
    </p:spTree>
    <p:extLst>
      <p:ext uri="{BB962C8B-B14F-4D97-AF65-F5344CB8AC3E}">
        <p14:creationId xmlns:p14="http://schemas.microsoft.com/office/powerpoint/2010/main" val="45590571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h01template">
  <a:themeElements>
    <a:clrScheme name="1_ch01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Helvetica"/>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1_ch01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h01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h01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h01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h01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h01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h01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h01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h01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h01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h01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h01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3754</TotalTime>
  <Words>661</Words>
  <Application>Microsoft Office PowerPoint</Application>
  <PresentationFormat>Widescreen</PresentationFormat>
  <Paragraphs>103</Paragraphs>
  <Slides>17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Century Gothic</vt:lpstr>
      <vt:lpstr>Helvetica</vt:lpstr>
      <vt:lpstr>Times</vt:lpstr>
      <vt:lpstr>Times New Roman</vt:lpstr>
      <vt:lpstr>Wingdings</vt:lpstr>
      <vt:lpstr>Wingdings 3</vt:lpstr>
      <vt:lpstr>ヒラギノ角ゴ Pro W3</vt:lpstr>
      <vt:lpstr>1_ch01template</vt:lpstr>
      <vt:lpstr>Ion</vt:lpstr>
      <vt:lpstr>PowerPoint Presentation</vt:lpstr>
      <vt:lpstr>PowerPoint Presentation</vt:lpstr>
      <vt:lpstr>Outline </vt:lpstr>
      <vt:lpstr>Objective : Purpose : The Purpose of the project is to create a model that predicts the  full-time result of a game in the English premier league. </vt:lpstr>
      <vt:lpstr>Features Selection</vt:lpstr>
      <vt:lpstr>Information about Key Features:</vt:lpstr>
      <vt:lpstr>Categorical variables:</vt:lpstr>
      <vt:lpstr>Key features of Dataset:</vt:lpstr>
      <vt:lpstr>Dropping of unwanted features:</vt:lpstr>
      <vt:lpstr>PowerPoint Presentation</vt:lpstr>
      <vt:lpstr>PowerPoint Presentation</vt:lpstr>
      <vt:lpstr>PowerPoint Presentation</vt:lpstr>
      <vt:lpstr>PowerPoint Presentation</vt:lpstr>
      <vt:lpstr>Visualization of features:</vt:lpstr>
      <vt:lpstr>n_max and min samples</vt:lpstr>
      <vt:lpstr>Final Random Regression:</vt:lpstr>
      <vt:lpstr>Analysis of the Project:</vt:lpstr>
    </vt:vector>
  </TitlesOfParts>
  <Company>©2008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Data Storage</dc:subject>
  <dc:creator>Dr. Steve Armstrong</dc:creator>
  <cp:lastModifiedBy>Ali Touseef Mohammed</cp:lastModifiedBy>
  <cp:revision>1417</cp:revision>
  <dcterms:created xsi:type="dcterms:W3CDTF">2004-06-20T19:52:17Z</dcterms:created>
  <dcterms:modified xsi:type="dcterms:W3CDTF">2016-12-11T10:32:29Z</dcterms:modified>
</cp:coreProperties>
</file>