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3537" autoAdjust="0"/>
  </p:normalViewPr>
  <p:slideViewPr>
    <p:cSldViewPr snapToGrid="0" snapToObjects="1" showGuides="1">
      <p:cViewPr>
        <p:scale>
          <a:sx n="50" d="100"/>
          <a:sy n="50" d="100"/>
        </p:scale>
        <p:origin x="228" y="-3216"/>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smtClean="0"/>
              <a:t>F-Score vs Threshold</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7.8906000065613088E-2"/>
          <c:y val="0.138829503889835"/>
          <c:w val="0.89190244713810984"/>
          <c:h val="0.54233372491875087"/>
        </c:manualLayout>
      </c:layout>
      <c:lineChart>
        <c:grouping val="standard"/>
        <c:varyColors val="0"/>
        <c:ser>
          <c:idx val="0"/>
          <c:order val="0"/>
          <c:tx>
            <c:strRef>
              <c:f>Sheet1!$B$1</c:f>
              <c:strCache>
                <c:ptCount val="1"/>
                <c:pt idx="0">
                  <c:v>semantic and syntactic features included</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0.1</c:v>
                </c:pt>
                <c:pt idx="1">
                  <c:v>0.2</c:v>
                </c:pt>
                <c:pt idx="2">
                  <c:v>0.3</c:v>
                </c:pt>
                <c:pt idx="3">
                  <c:v>0.4</c:v>
                </c:pt>
                <c:pt idx="4">
                  <c:v>0.5</c:v>
                </c:pt>
                <c:pt idx="5">
                  <c:v>0.6</c:v>
                </c:pt>
                <c:pt idx="6">
                  <c:v>0.7</c:v>
                </c:pt>
                <c:pt idx="7">
                  <c:v>0.8</c:v>
                </c:pt>
                <c:pt idx="8">
                  <c:v>0.9</c:v>
                </c:pt>
              </c:numCache>
            </c:numRef>
          </c:cat>
          <c:val>
            <c:numRef>
              <c:f>Sheet1!$B$2:$B$10</c:f>
              <c:numCache>
                <c:formatCode>General</c:formatCode>
                <c:ptCount val="9"/>
                <c:pt idx="0">
                  <c:v>47.45</c:v>
                </c:pt>
                <c:pt idx="1">
                  <c:v>42.18</c:v>
                </c:pt>
                <c:pt idx="2">
                  <c:v>34.82</c:v>
                </c:pt>
                <c:pt idx="3">
                  <c:v>29.98</c:v>
                </c:pt>
                <c:pt idx="4">
                  <c:v>28.17</c:v>
                </c:pt>
                <c:pt idx="5">
                  <c:v>26.58</c:v>
                </c:pt>
                <c:pt idx="6">
                  <c:v>24.46</c:v>
                </c:pt>
                <c:pt idx="7">
                  <c:v>23.11</c:v>
                </c:pt>
                <c:pt idx="8">
                  <c:v>20.62</c:v>
                </c:pt>
              </c:numCache>
            </c:numRef>
          </c:val>
          <c:smooth val="0"/>
        </c:ser>
        <c:ser>
          <c:idx val="1"/>
          <c:order val="1"/>
          <c:tx>
            <c:strRef>
              <c:f>Sheet1!$C$1</c:f>
              <c:strCache>
                <c:ptCount val="1"/>
                <c:pt idx="0">
                  <c:v>word feature vector only</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0.1</c:v>
                </c:pt>
                <c:pt idx="1">
                  <c:v>0.2</c:v>
                </c:pt>
                <c:pt idx="2">
                  <c:v>0.3</c:v>
                </c:pt>
                <c:pt idx="3">
                  <c:v>0.4</c:v>
                </c:pt>
                <c:pt idx="4">
                  <c:v>0.5</c:v>
                </c:pt>
                <c:pt idx="5">
                  <c:v>0.6</c:v>
                </c:pt>
                <c:pt idx="6">
                  <c:v>0.7</c:v>
                </c:pt>
                <c:pt idx="7">
                  <c:v>0.8</c:v>
                </c:pt>
                <c:pt idx="8">
                  <c:v>0.9</c:v>
                </c:pt>
              </c:numCache>
            </c:numRef>
          </c:cat>
          <c:val>
            <c:numRef>
              <c:f>Sheet1!$C$2:$C$10</c:f>
              <c:numCache>
                <c:formatCode>General</c:formatCode>
                <c:ptCount val="9"/>
                <c:pt idx="0">
                  <c:v>42.39</c:v>
                </c:pt>
                <c:pt idx="1">
                  <c:v>37.270000000000003</c:v>
                </c:pt>
                <c:pt idx="2">
                  <c:v>34.33</c:v>
                </c:pt>
                <c:pt idx="3">
                  <c:v>32.85</c:v>
                </c:pt>
                <c:pt idx="4">
                  <c:v>31.54</c:v>
                </c:pt>
                <c:pt idx="5">
                  <c:v>30.54</c:v>
                </c:pt>
                <c:pt idx="6">
                  <c:v>29.31</c:v>
                </c:pt>
                <c:pt idx="7">
                  <c:v>27.74</c:v>
                </c:pt>
                <c:pt idx="8">
                  <c:v>25.49</c:v>
                </c:pt>
              </c:numCache>
            </c:numRef>
          </c:val>
          <c:smooth val="0"/>
        </c:ser>
        <c:dLbls>
          <c:showLegendKey val="0"/>
          <c:showVal val="0"/>
          <c:showCatName val="0"/>
          <c:showSerName val="0"/>
          <c:showPercent val="0"/>
          <c:showBubbleSize val="0"/>
        </c:dLbls>
        <c:smooth val="0"/>
        <c:axId val="297256784"/>
        <c:axId val="297257960"/>
      </c:lineChart>
      <c:catAx>
        <c:axId val="29725678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97257960"/>
        <c:crosses val="autoZero"/>
        <c:auto val="1"/>
        <c:lblAlgn val="ctr"/>
        <c:lblOffset val="100"/>
        <c:noMultiLvlLbl val="0"/>
      </c:catAx>
      <c:valAx>
        <c:axId val="2972579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972567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smtClean="0"/>
              <a:t>Recall vs</a:t>
            </a:r>
            <a:r>
              <a:rPr lang="en-IN" baseline="0" dirty="0" smtClean="0"/>
              <a:t> Threshold</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0214608037838725E-2"/>
          <c:y val="0.13808068597596401"/>
          <c:w val="0.89010971503490455"/>
          <c:h val="0.54480228308364498"/>
        </c:manualLayout>
      </c:layout>
      <c:lineChart>
        <c:grouping val="standard"/>
        <c:varyColors val="0"/>
        <c:ser>
          <c:idx val="0"/>
          <c:order val="0"/>
          <c:tx>
            <c:strRef>
              <c:f>Sheet1!$B$1</c:f>
              <c:strCache>
                <c:ptCount val="1"/>
                <c:pt idx="0">
                  <c:v>semantic and syntactic features included</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0.1</c:v>
                </c:pt>
                <c:pt idx="1">
                  <c:v>0.2</c:v>
                </c:pt>
                <c:pt idx="2">
                  <c:v>0.3</c:v>
                </c:pt>
                <c:pt idx="3">
                  <c:v>0.4</c:v>
                </c:pt>
                <c:pt idx="4">
                  <c:v>0.5</c:v>
                </c:pt>
                <c:pt idx="5">
                  <c:v>0.6</c:v>
                </c:pt>
                <c:pt idx="6">
                  <c:v>0.7</c:v>
                </c:pt>
                <c:pt idx="7">
                  <c:v>0.8</c:v>
                </c:pt>
                <c:pt idx="8">
                  <c:v>0.9</c:v>
                </c:pt>
              </c:numCache>
            </c:numRef>
          </c:cat>
          <c:val>
            <c:numRef>
              <c:f>Sheet1!$B$2:$B$10</c:f>
              <c:numCache>
                <c:formatCode>General</c:formatCode>
                <c:ptCount val="9"/>
                <c:pt idx="0">
                  <c:v>51.01</c:v>
                </c:pt>
                <c:pt idx="1">
                  <c:v>38.229999999999997</c:v>
                </c:pt>
                <c:pt idx="2">
                  <c:v>27.1</c:v>
                </c:pt>
                <c:pt idx="3">
                  <c:v>22.38</c:v>
                </c:pt>
                <c:pt idx="4">
                  <c:v>20.36</c:v>
                </c:pt>
                <c:pt idx="5">
                  <c:v>18.600000000000001</c:v>
                </c:pt>
                <c:pt idx="6">
                  <c:v>16.38</c:v>
                </c:pt>
                <c:pt idx="7">
                  <c:v>15.13</c:v>
                </c:pt>
                <c:pt idx="8">
                  <c:v>13.055</c:v>
                </c:pt>
              </c:numCache>
            </c:numRef>
          </c:val>
          <c:smooth val="0"/>
        </c:ser>
        <c:ser>
          <c:idx val="1"/>
          <c:order val="1"/>
          <c:tx>
            <c:strRef>
              <c:f>Sheet1!$C$1</c:f>
              <c:strCache>
                <c:ptCount val="1"/>
                <c:pt idx="0">
                  <c:v>word feature vector only</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0.1</c:v>
                </c:pt>
                <c:pt idx="1">
                  <c:v>0.2</c:v>
                </c:pt>
                <c:pt idx="2">
                  <c:v>0.3</c:v>
                </c:pt>
                <c:pt idx="3">
                  <c:v>0.4</c:v>
                </c:pt>
                <c:pt idx="4">
                  <c:v>0.5</c:v>
                </c:pt>
                <c:pt idx="5">
                  <c:v>0.6</c:v>
                </c:pt>
                <c:pt idx="6">
                  <c:v>0.7</c:v>
                </c:pt>
                <c:pt idx="7">
                  <c:v>0.8</c:v>
                </c:pt>
                <c:pt idx="8">
                  <c:v>0.9</c:v>
                </c:pt>
              </c:numCache>
            </c:numRef>
          </c:cat>
          <c:val>
            <c:numRef>
              <c:f>Sheet1!$C$2:$C$10</c:f>
              <c:numCache>
                <c:formatCode>General</c:formatCode>
                <c:ptCount val="9"/>
                <c:pt idx="0">
                  <c:v>39.659999999999997</c:v>
                </c:pt>
                <c:pt idx="1">
                  <c:v>31.19</c:v>
                </c:pt>
                <c:pt idx="2">
                  <c:v>26.75</c:v>
                </c:pt>
                <c:pt idx="3">
                  <c:v>24.97</c:v>
                </c:pt>
                <c:pt idx="4">
                  <c:v>23.39</c:v>
                </c:pt>
                <c:pt idx="5">
                  <c:v>22.21</c:v>
                </c:pt>
                <c:pt idx="6">
                  <c:v>20.65</c:v>
                </c:pt>
                <c:pt idx="7">
                  <c:v>19.02</c:v>
                </c:pt>
                <c:pt idx="8">
                  <c:v>16.88</c:v>
                </c:pt>
              </c:numCache>
            </c:numRef>
          </c:val>
          <c:smooth val="0"/>
        </c:ser>
        <c:dLbls>
          <c:showLegendKey val="0"/>
          <c:showVal val="0"/>
          <c:showCatName val="0"/>
          <c:showSerName val="0"/>
          <c:showPercent val="0"/>
          <c:showBubbleSize val="0"/>
        </c:dLbls>
        <c:smooth val="0"/>
        <c:axId val="303805328"/>
        <c:axId val="271994936"/>
      </c:lineChart>
      <c:catAx>
        <c:axId val="30380532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71994936"/>
        <c:crosses val="autoZero"/>
        <c:auto val="1"/>
        <c:lblAlgn val="ctr"/>
        <c:lblOffset val="100"/>
        <c:noMultiLvlLbl val="0"/>
      </c:catAx>
      <c:valAx>
        <c:axId val="2719949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038053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DD237-01CA-4579-B739-F80DE6D9854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25ECE5B1-2A70-43F1-A20D-8073DF0C3349}">
      <dgm:prSet phldrT="[Text]"/>
      <dgm:spPr/>
      <dgm:t>
        <a:bodyPr/>
        <a:lstStyle/>
        <a:p>
          <a:r>
            <a:rPr lang="en-US" dirty="0" smtClean="0"/>
            <a:t>Approaches</a:t>
          </a:r>
          <a:endParaRPr lang="en-IN" dirty="0"/>
        </a:p>
      </dgm:t>
    </dgm:pt>
    <dgm:pt modelId="{1C66E68E-5788-4A1B-ACAC-98C298C8C780}" type="parTrans" cxnId="{A995B84E-B57E-42AE-ACA3-B76823873B4A}">
      <dgm:prSet/>
      <dgm:spPr/>
      <dgm:t>
        <a:bodyPr/>
        <a:lstStyle/>
        <a:p>
          <a:endParaRPr lang="en-IN"/>
        </a:p>
      </dgm:t>
    </dgm:pt>
    <dgm:pt modelId="{AD522C5A-8750-45B7-A91A-787F815312F4}" type="sibTrans" cxnId="{A995B84E-B57E-42AE-ACA3-B76823873B4A}">
      <dgm:prSet/>
      <dgm:spPr/>
      <dgm:t>
        <a:bodyPr/>
        <a:lstStyle/>
        <a:p>
          <a:endParaRPr lang="en-IN"/>
        </a:p>
      </dgm:t>
    </dgm:pt>
    <dgm:pt modelId="{E537A1E5-5219-4AB2-B854-07694C070644}">
      <dgm:prSet phldrT="[Text]"/>
      <dgm:spPr/>
      <dgm:t>
        <a:bodyPr/>
        <a:lstStyle/>
        <a:p>
          <a:r>
            <a:rPr lang="en-US" dirty="0" smtClean="0"/>
            <a:t>Window-based</a:t>
          </a:r>
          <a:endParaRPr lang="en-IN" dirty="0"/>
        </a:p>
      </dgm:t>
    </dgm:pt>
    <dgm:pt modelId="{421F9726-4E4C-4112-BCF3-BF5949BD26FF}" type="parTrans" cxnId="{043FAE3E-4DDA-4E16-A876-37B945921712}">
      <dgm:prSet/>
      <dgm:spPr/>
      <dgm:t>
        <a:bodyPr/>
        <a:lstStyle/>
        <a:p>
          <a:endParaRPr lang="en-IN"/>
        </a:p>
      </dgm:t>
    </dgm:pt>
    <dgm:pt modelId="{20B1D083-2B04-4E26-8AA5-8F84D9D392C3}" type="sibTrans" cxnId="{043FAE3E-4DDA-4E16-A876-37B945921712}">
      <dgm:prSet/>
      <dgm:spPr/>
      <dgm:t>
        <a:bodyPr/>
        <a:lstStyle/>
        <a:p>
          <a:endParaRPr lang="en-IN"/>
        </a:p>
      </dgm:t>
    </dgm:pt>
    <dgm:pt modelId="{7E0A7812-553F-4917-B8E9-E562514FB2FB}">
      <dgm:prSet phldrT="[Text]"/>
      <dgm:spPr/>
      <dgm:t>
        <a:bodyPr/>
        <a:lstStyle/>
        <a:p>
          <a:r>
            <a:rPr lang="en-US" dirty="0" smtClean="0"/>
            <a:t>Sentence-level</a:t>
          </a:r>
          <a:endParaRPr lang="en-IN" dirty="0"/>
        </a:p>
      </dgm:t>
    </dgm:pt>
    <dgm:pt modelId="{29C4A040-1956-4F1E-A39C-84157C7223AE}" type="parTrans" cxnId="{9210FFB7-1074-4F7A-B5D4-16E1A736066C}">
      <dgm:prSet/>
      <dgm:spPr/>
      <dgm:t>
        <a:bodyPr/>
        <a:lstStyle/>
        <a:p>
          <a:endParaRPr lang="en-IN"/>
        </a:p>
      </dgm:t>
    </dgm:pt>
    <dgm:pt modelId="{F2CE6B53-BA91-488A-BC8F-D062D3FD6AB0}" type="sibTrans" cxnId="{9210FFB7-1074-4F7A-B5D4-16E1A736066C}">
      <dgm:prSet/>
      <dgm:spPr/>
      <dgm:t>
        <a:bodyPr/>
        <a:lstStyle/>
        <a:p>
          <a:endParaRPr lang="en-IN"/>
        </a:p>
      </dgm:t>
    </dgm:pt>
    <dgm:pt modelId="{A9681DD7-CBF4-4A6B-8F77-1B7D6BE9224A}">
      <dgm:prSet phldrT="[Text]"/>
      <dgm:spPr/>
      <dgm:t>
        <a:bodyPr/>
        <a:lstStyle/>
        <a:p>
          <a:r>
            <a:rPr lang="en-US" dirty="0" smtClean="0"/>
            <a:t>word feature vector only</a:t>
          </a:r>
          <a:endParaRPr lang="en-IN" dirty="0"/>
        </a:p>
      </dgm:t>
    </dgm:pt>
    <dgm:pt modelId="{BB4F489E-D0B3-4EDC-A151-C18538C6B79B}" type="parTrans" cxnId="{6B84FE63-0BA9-47BD-A82D-2CCF50EC8C69}">
      <dgm:prSet/>
      <dgm:spPr/>
      <dgm:t>
        <a:bodyPr/>
        <a:lstStyle/>
        <a:p>
          <a:endParaRPr lang="en-IN"/>
        </a:p>
      </dgm:t>
    </dgm:pt>
    <dgm:pt modelId="{F1BDE28D-6B44-4E82-9CB0-60BFAB90DBD6}" type="sibTrans" cxnId="{6B84FE63-0BA9-47BD-A82D-2CCF50EC8C69}">
      <dgm:prSet/>
      <dgm:spPr/>
      <dgm:t>
        <a:bodyPr/>
        <a:lstStyle/>
        <a:p>
          <a:endParaRPr lang="en-IN"/>
        </a:p>
      </dgm:t>
    </dgm:pt>
    <dgm:pt modelId="{2D884D99-F0A4-4862-A075-AC505F34156E}">
      <dgm:prSet phldrT="[Text]"/>
      <dgm:spPr/>
      <dgm:t>
        <a:bodyPr/>
        <a:lstStyle/>
        <a:p>
          <a:r>
            <a:rPr lang="en-US" dirty="0" smtClean="0"/>
            <a:t>Syntactic and semantic features incorporated</a:t>
          </a:r>
          <a:endParaRPr lang="en-IN" dirty="0"/>
        </a:p>
      </dgm:t>
    </dgm:pt>
    <dgm:pt modelId="{FA7CBE0E-F4B1-4847-B2DB-94E73F2C2B76}" type="parTrans" cxnId="{6E261E10-1BE2-48E1-9105-E570DD809E14}">
      <dgm:prSet/>
      <dgm:spPr/>
      <dgm:t>
        <a:bodyPr/>
        <a:lstStyle/>
        <a:p>
          <a:endParaRPr lang="en-IN"/>
        </a:p>
      </dgm:t>
    </dgm:pt>
    <dgm:pt modelId="{26F821CE-02FF-4B30-A927-E35680B6A76C}" type="sibTrans" cxnId="{6E261E10-1BE2-48E1-9105-E570DD809E14}">
      <dgm:prSet/>
      <dgm:spPr/>
      <dgm:t>
        <a:bodyPr/>
        <a:lstStyle/>
        <a:p>
          <a:endParaRPr lang="en-IN"/>
        </a:p>
      </dgm:t>
    </dgm:pt>
    <dgm:pt modelId="{3D46F058-02FB-4D11-AB9F-71AFDAECC995}" type="pres">
      <dgm:prSet presAssocID="{433DD237-01CA-4579-B739-F80DE6D98548}" presName="Name0" presStyleCnt="0">
        <dgm:presLayoutVars>
          <dgm:chPref val="1"/>
          <dgm:dir/>
          <dgm:animOne val="branch"/>
          <dgm:animLvl val="lvl"/>
          <dgm:resizeHandles val="exact"/>
        </dgm:presLayoutVars>
      </dgm:prSet>
      <dgm:spPr/>
    </dgm:pt>
    <dgm:pt modelId="{FC40073B-BFF2-4B93-AA73-AA6F2DCBBF18}" type="pres">
      <dgm:prSet presAssocID="{25ECE5B1-2A70-43F1-A20D-8073DF0C3349}" presName="root1" presStyleCnt="0"/>
      <dgm:spPr/>
    </dgm:pt>
    <dgm:pt modelId="{8DF3FAD2-C7CC-4691-B843-51DA4E907B77}" type="pres">
      <dgm:prSet presAssocID="{25ECE5B1-2A70-43F1-A20D-8073DF0C3349}" presName="LevelOneTextNode" presStyleLbl="node0" presStyleIdx="0" presStyleCnt="1">
        <dgm:presLayoutVars>
          <dgm:chPref val="3"/>
        </dgm:presLayoutVars>
      </dgm:prSet>
      <dgm:spPr/>
      <dgm:t>
        <a:bodyPr/>
        <a:lstStyle/>
        <a:p>
          <a:endParaRPr lang="en-IN"/>
        </a:p>
      </dgm:t>
    </dgm:pt>
    <dgm:pt modelId="{F2FA1E54-E39C-43B4-A94D-2F3454C9D420}" type="pres">
      <dgm:prSet presAssocID="{25ECE5B1-2A70-43F1-A20D-8073DF0C3349}" presName="level2hierChild" presStyleCnt="0"/>
      <dgm:spPr/>
    </dgm:pt>
    <dgm:pt modelId="{51167D31-0D7F-47D7-92FA-2681E8935C61}" type="pres">
      <dgm:prSet presAssocID="{421F9726-4E4C-4112-BCF3-BF5949BD26FF}" presName="conn2-1" presStyleLbl="parChTrans1D2" presStyleIdx="0" presStyleCnt="2"/>
      <dgm:spPr/>
    </dgm:pt>
    <dgm:pt modelId="{D2289367-2FE7-4386-9DF7-4452FB30E617}" type="pres">
      <dgm:prSet presAssocID="{421F9726-4E4C-4112-BCF3-BF5949BD26FF}" presName="connTx" presStyleLbl="parChTrans1D2" presStyleIdx="0" presStyleCnt="2"/>
      <dgm:spPr/>
    </dgm:pt>
    <dgm:pt modelId="{16E46737-CFA7-4CAC-AD82-8F8DB3457051}" type="pres">
      <dgm:prSet presAssocID="{E537A1E5-5219-4AB2-B854-07694C070644}" presName="root2" presStyleCnt="0"/>
      <dgm:spPr/>
    </dgm:pt>
    <dgm:pt modelId="{6D49263A-5AC2-4DF0-A01C-CC680B5FF84D}" type="pres">
      <dgm:prSet presAssocID="{E537A1E5-5219-4AB2-B854-07694C070644}" presName="LevelTwoTextNode" presStyleLbl="node2" presStyleIdx="0" presStyleCnt="2">
        <dgm:presLayoutVars>
          <dgm:chPref val="3"/>
        </dgm:presLayoutVars>
      </dgm:prSet>
      <dgm:spPr/>
      <dgm:t>
        <a:bodyPr/>
        <a:lstStyle/>
        <a:p>
          <a:endParaRPr lang="en-IN"/>
        </a:p>
      </dgm:t>
    </dgm:pt>
    <dgm:pt modelId="{ABC44B90-1846-4567-AFA4-487E9B506219}" type="pres">
      <dgm:prSet presAssocID="{E537A1E5-5219-4AB2-B854-07694C070644}" presName="level3hierChild" presStyleCnt="0"/>
      <dgm:spPr/>
    </dgm:pt>
    <dgm:pt modelId="{C78FDE7A-77B3-4F2E-8388-88F0B113CC09}" type="pres">
      <dgm:prSet presAssocID="{29C4A040-1956-4F1E-A39C-84157C7223AE}" presName="conn2-1" presStyleLbl="parChTrans1D2" presStyleIdx="1" presStyleCnt="2"/>
      <dgm:spPr/>
    </dgm:pt>
    <dgm:pt modelId="{2ED506A7-3641-4088-B19B-DD6E732042FF}" type="pres">
      <dgm:prSet presAssocID="{29C4A040-1956-4F1E-A39C-84157C7223AE}" presName="connTx" presStyleLbl="parChTrans1D2" presStyleIdx="1" presStyleCnt="2"/>
      <dgm:spPr/>
    </dgm:pt>
    <dgm:pt modelId="{19E46A36-5397-47E5-BC88-8000FD3B0B15}" type="pres">
      <dgm:prSet presAssocID="{7E0A7812-553F-4917-B8E9-E562514FB2FB}" presName="root2" presStyleCnt="0"/>
      <dgm:spPr/>
    </dgm:pt>
    <dgm:pt modelId="{213ED794-D536-4258-8964-57B6FE2F5A36}" type="pres">
      <dgm:prSet presAssocID="{7E0A7812-553F-4917-B8E9-E562514FB2FB}" presName="LevelTwoTextNode" presStyleLbl="node2" presStyleIdx="1" presStyleCnt="2">
        <dgm:presLayoutVars>
          <dgm:chPref val="3"/>
        </dgm:presLayoutVars>
      </dgm:prSet>
      <dgm:spPr/>
      <dgm:t>
        <a:bodyPr/>
        <a:lstStyle/>
        <a:p>
          <a:endParaRPr lang="en-IN"/>
        </a:p>
      </dgm:t>
    </dgm:pt>
    <dgm:pt modelId="{2884B018-792D-4EC6-94E8-F72D5B0BF133}" type="pres">
      <dgm:prSet presAssocID="{7E0A7812-553F-4917-B8E9-E562514FB2FB}" presName="level3hierChild" presStyleCnt="0"/>
      <dgm:spPr/>
    </dgm:pt>
    <dgm:pt modelId="{7EC9ACB1-FC1E-47DE-87BC-65B156825D3C}" type="pres">
      <dgm:prSet presAssocID="{BB4F489E-D0B3-4EDC-A151-C18538C6B79B}" presName="conn2-1" presStyleLbl="parChTrans1D3" presStyleIdx="0" presStyleCnt="2"/>
      <dgm:spPr/>
    </dgm:pt>
    <dgm:pt modelId="{8CE58D2F-CA2C-4000-996B-D5C455F83F6E}" type="pres">
      <dgm:prSet presAssocID="{BB4F489E-D0B3-4EDC-A151-C18538C6B79B}" presName="connTx" presStyleLbl="parChTrans1D3" presStyleIdx="0" presStyleCnt="2"/>
      <dgm:spPr/>
    </dgm:pt>
    <dgm:pt modelId="{84784DDD-1268-4DD3-ACF2-7BEA4A6ACD6F}" type="pres">
      <dgm:prSet presAssocID="{A9681DD7-CBF4-4A6B-8F77-1B7D6BE9224A}" presName="root2" presStyleCnt="0"/>
      <dgm:spPr/>
    </dgm:pt>
    <dgm:pt modelId="{1460745B-E540-48A8-8E98-FDB07D146276}" type="pres">
      <dgm:prSet presAssocID="{A9681DD7-CBF4-4A6B-8F77-1B7D6BE9224A}" presName="LevelTwoTextNode" presStyleLbl="node3" presStyleIdx="0" presStyleCnt="2">
        <dgm:presLayoutVars>
          <dgm:chPref val="3"/>
        </dgm:presLayoutVars>
      </dgm:prSet>
      <dgm:spPr/>
      <dgm:t>
        <a:bodyPr/>
        <a:lstStyle/>
        <a:p>
          <a:endParaRPr lang="en-IN"/>
        </a:p>
      </dgm:t>
    </dgm:pt>
    <dgm:pt modelId="{39FC80AA-7A81-4EA3-A10F-08B764214951}" type="pres">
      <dgm:prSet presAssocID="{A9681DD7-CBF4-4A6B-8F77-1B7D6BE9224A}" presName="level3hierChild" presStyleCnt="0"/>
      <dgm:spPr/>
    </dgm:pt>
    <dgm:pt modelId="{0BBE86B5-E586-45F4-AE2D-2760CD8552EE}" type="pres">
      <dgm:prSet presAssocID="{FA7CBE0E-F4B1-4847-B2DB-94E73F2C2B76}" presName="conn2-1" presStyleLbl="parChTrans1D3" presStyleIdx="1" presStyleCnt="2"/>
      <dgm:spPr/>
    </dgm:pt>
    <dgm:pt modelId="{862A5DEA-4A84-41E5-97AB-B543D2049963}" type="pres">
      <dgm:prSet presAssocID="{FA7CBE0E-F4B1-4847-B2DB-94E73F2C2B76}" presName="connTx" presStyleLbl="parChTrans1D3" presStyleIdx="1" presStyleCnt="2"/>
      <dgm:spPr/>
    </dgm:pt>
    <dgm:pt modelId="{8113505C-B6E3-4157-847F-CF445DC591D7}" type="pres">
      <dgm:prSet presAssocID="{2D884D99-F0A4-4862-A075-AC505F34156E}" presName="root2" presStyleCnt="0"/>
      <dgm:spPr/>
    </dgm:pt>
    <dgm:pt modelId="{FC1E977E-77F4-4B37-AC65-9BDD293E88D8}" type="pres">
      <dgm:prSet presAssocID="{2D884D99-F0A4-4862-A075-AC505F34156E}" presName="LevelTwoTextNode" presStyleLbl="node3" presStyleIdx="1" presStyleCnt="2">
        <dgm:presLayoutVars>
          <dgm:chPref val="3"/>
        </dgm:presLayoutVars>
      </dgm:prSet>
      <dgm:spPr/>
      <dgm:t>
        <a:bodyPr/>
        <a:lstStyle/>
        <a:p>
          <a:endParaRPr lang="en-IN"/>
        </a:p>
      </dgm:t>
    </dgm:pt>
    <dgm:pt modelId="{452BCF2D-3BF6-46D6-8C08-0329947B56CD}" type="pres">
      <dgm:prSet presAssocID="{2D884D99-F0A4-4862-A075-AC505F34156E}" presName="level3hierChild" presStyleCnt="0"/>
      <dgm:spPr/>
    </dgm:pt>
  </dgm:ptLst>
  <dgm:cxnLst>
    <dgm:cxn modelId="{E83D88EB-9B02-41FC-8C94-41D6181704B2}" type="presOf" srcId="{2D884D99-F0A4-4862-A075-AC505F34156E}" destId="{FC1E977E-77F4-4B37-AC65-9BDD293E88D8}" srcOrd="0" destOrd="0" presId="urn:microsoft.com/office/officeart/2008/layout/HorizontalMultiLevelHierarchy"/>
    <dgm:cxn modelId="{FA5492A9-C4B1-4E92-8063-E30F97FF70F8}" type="presOf" srcId="{FA7CBE0E-F4B1-4847-B2DB-94E73F2C2B76}" destId="{862A5DEA-4A84-41E5-97AB-B543D2049963}" srcOrd="1" destOrd="0" presId="urn:microsoft.com/office/officeart/2008/layout/HorizontalMultiLevelHierarchy"/>
    <dgm:cxn modelId="{EA946DD3-B425-4739-808A-C804384EA126}" type="presOf" srcId="{29C4A040-1956-4F1E-A39C-84157C7223AE}" destId="{2ED506A7-3641-4088-B19B-DD6E732042FF}" srcOrd="1" destOrd="0" presId="urn:microsoft.com/office/officeart/2008/layout/HorizontalMultiLevelHierarchy"/>
    <dgm:cxn modelId="{043FAE3E-4DDA-4E16-A876-37B945921712}" srcId="{25ECE5B1-2A70-43F1-A20D-8073DF0C3349}" destId="{E537A1E5-5219-4AB2-B854-07694C070644}" srcOrd="0" destOrd="0" parTransId="{421F9726-4E4C-4112-BCF3-BF5949BD26FF}" sibTransId="{20B1D083-2B04-4E26-8AA5-8F84D9D392C3}"/>
    <dgm:cxn modelId="{C147CDC5-5C8C-4AF2-ABF2-DCAC61D96E69}" type="presOf" srcId="{A9681DD7-CBF4-4A6B-8F77-1B7D6BE9224A}" destId="{1460745B-E540-48A8-8E98-FDB07D146276}" srcOrd="0" destOrd="0" presId="urn:microsoft.com/office/officeart/2008/layout/HorizontalMultiLevelHierarchy"/>
    <dgm:cxn modelId="{77ADF394-6E1E-424A-A864-38AF7C4B78A9}" type="presOf" srcId="{29C4A040-1956-4F1E-A39C-84157C7223AE}" destId="{C78FDE7A-77B3-4F2E-8388-88F0B113CC09}" srcOrd="0" destOrd="0" presId="urn:microsoft.com/office/officeart/2008/layout/HorizontalMultiLevelHierarchy"/>
    <dgm:cxn modelId="{245FA810-AC1E-4AEC-8A31-DBB5C61781FF}" type="presOf" srcId="{FA7CBE0E-F4B1-4847-B2DB-94E73F2C2B76}" destId="{0BBE86B5-E586-45F4-AE2D-2760CD8552EE}" srcOrd="0" destOrd="0" presId="urn:microsoft.com/office/officeart/2008/layout/HorizontalMultiLevelHierarchy"/>
    <dgm:cxn modelId="{F09470D8-2300-4ECD-9138-3B6C26D01015}" type="presOf" srcId="{421F9726-4E4C-4112-BCF3-BF5949BD26FF}" destId="{D2289367-2FE7-4386-9DF7-4452FB30E617}" srcOrd="1" destOrd="0" presId="urn:microsoft.com/office/officeart/2008/layout/HorizontalMultiLevelHierarchy"/>
    <dgm:cxn modelId="{94D2BA58-DD7A-495C-84EB-554FE19E6F8A}" type="presOf" srcId="{E537A1E5-5219-4AB2-B854-07694C070644}" destId="{6D49263A-5AC2-4DF0-A01C-CC680B5FF84D}" srcOrd="0" destOrd="0" presId="urn:microsoft.com/office/officeart/2008/layout/HorizontalMultiLevelHierarchy"/>
    <dgm:cxn modelId="{BC08617F-FD27-4340-8B38-DD0EE0A54547}" type="presOf" srcId="{25ECE5B1-2A70-43F1-A20D-8073DF0C3349}" destId="{8DF3FAD2-C7CC-4691-B843-51DA4E907B77}" srcOrd="0" destOrd="0" presId="urn:microsoft.com/office/officeart/2008/layout/HorizontalMultiLevelHierarchy"/>
    <dgm:cxn modelId="{C643406C-2B28-4363-9414-A194CF817CC4}" type="presOf" srcId="{433DD237-01CA-4579-B739-F80DE6D98548}" destId="{3D46F058-02FB-4D11-AB9F-71AFDAECC995}" srcOrd="0" destOrd="0" presId="urn:microsoft.com/office/officeart/2008/layout/HorizontalMultiLevelHierarchy"/>
    <dgm:cxn modelId="{9210FFB7-1074-4F7A-B5D4-16E1A736066C}" srcId="{25ECE5B1-2A70-43F1-A20D-8073DF0C3349}" destId="{7E0A7812-553F-4917-B8E9-E562514FB2FB}" srcOrd="1" destOrd="0" parTransId="{29C4A040-1956-4F1E-A39C-84157C7223AE}" sibTransId="{F2CE6B53-BA91-488A-BC8F-D062D3FD6AB0}"/>
    <dgm:cxn modelId="{D7F2EF57-E5F1-4FA9-8481-421705AE0494}" type="presOf" srcId="{7E0A7812-553F-4917-B8E9-E562514FB2FB}" destId="{213ED794-D536-4258-8964-57B6FE2F5A36}" srcOrd="0" destOrd="0" presId="urn:microsoft.com/office/officeart/2008/layout/HorizontalMultiLevelHierarchy"/>
    <dgm:cxn modelId="{8DFE5C16-54A6-4683-8022-855D30EF2C7C}" type="presOf" srcId="{421F9726-4E4C-4112-BCF3-BF5949BD26FF}" destId="{51167D31-0D7F-47D7-92FA-2681E8935C61}" srcOrd="0" destOrd="0" presId="urn:microsoft.com/office/officeart/2008/layout/HorizontalMultiLevelHierarchy"/>
    <dgm:cxn modelId="{6B84FE63-0BA9-47BD-A82D-2CCF50EC8C69}" srcId="{7E0A7812-553F-4917-B8E9-E562514FB2FB}" destId="{A9681DD7-CBF4-4A6B-8F77-1B7D6BE9224A}" srcOrd="0" destOrd="0" parTransId="{BB4F489E-D0B3-4EDC-A151-C18538C6B79B}" sibTransId="{F1BDE28D-6B44-4E82-9CB0-60BFAB90DBD6}"/>
    <dgm:cxn modelId="{6E261E10-1BE2-48E1-9105-E570DD809E14}" srcId="{7E0A7812-553F-4917-B8E9-E562514FB2FB}" destId="{2D884D99-F0A4-4862-A075-AC505F34156E}" srcOrd="1" destOrd="0" parTransId="{FA7CBE0E-F4B1-4847-B2DB-94E73F2C2B76}" sibTransId="{26F821CE-02FF-4B30-A927-E35680B6A76C}"/>
    <dgm:cxn modelId="{B4FCDD7C-8363-42DD-A4D0-F48A9E906E31}" type="presOf" srcId="{BB4F489E-D0B3-4EDC-A151-C18538C6B79B}" destId="{8CE58D2F-CA2C-4000-996B-D5C455F83F6E}" srcOrd="1" destOrd="0" presId="urn:microsoft.com/office/officeart/2008/layout/HorizontalMultiLevelHierarchy"/>
    <dgm:cxn modelId="{A995B84E-B57E-42AE-ACA3-B76823873B4A}" srcId="{433DD237-01CA-4579-B739-F80DE6D98548}" destId="{25ECE5B1-2A70-43F1-A20D-8073DF0C3349}" srcOrd="0" destOrd="0" parTransId="{1C66E68E-5788-4A1B-ACAC-98C298C8C780}" sibTransId="{AD522C5A-8750-45B7-A91A-787F815312F4}"/>
    <dgm:cxn modelId="{84A4EAEA-DBD1-4973-859A-EB2158155878}" type="presOf" srcId="{BB4F489E-D0B3-4EDC-A151-C18538C6B79B}" destId="{7EC9ACB1-FC1E-47DE-87BC-65B156825D3C}" srcOrd="0" destOrd="0" presId="urn:microsoft.com/office/officeart/2008/layout/HorizontalMultiLevelHierarchy"/>
    <dgm:cxn modelId="{A0824B2B-2A4C-4746-964E-305576E9C953}" type="presParOf" srcId="{3D46F058-02FB-4D11-AB9F-71AFDAECC995}" destId="{FC40073B-BFF2-4B93-AA73-AA6F2DCBBF18}" srcOrd="0" destOrd="0" presId="urn:microsoft.com/office/officeart/2008/layout/HorizontalMultiLevelHierarchy"/>
    <dgm:cxn modelId="{66C8C1EB-465B-4235-9286-5C487DDF7E4C}" type="presParOf" srcId="{FC40073B-BFF2-4B93-AA73-AA6F2DCBBF18}" destId="{8DF3FAD2-C7CC-4691-B843-51DA4E907B77}" srcOrd="0" destOrd="0" presId="urn:microsoft.com/office/officeart/2008/layout/HorizontalMultiLevelHierarchy"/>
    <dgm:cxn modelId="{C5015632-4EF6-42E4-9296-612823EB100C}" type="presParOf" srcId="{FC40073B-BFF2-4B93-AA73-AA6F2DCBBF18}" destId="{F2FA1E54-E39C-43B4-A94D-2F3454C9D420}" srcOrd="1" destOrd="0" presId="urn:microsoft.com/office/officeart/2008/layout/HorizontalMultiLevelHierarchy"/>
    <dgm:cxn modelId="{2BCA64DA-A52C-4975-BC83-EFE054449BD0}" type="presParOf" srcId="{F2FA1E54-E39C-43B4-A94D-2F3454C9D420}" destId="{51167D31-0D7F-47D7-92FA-2681E8935C61}" srcOrd="0" destOrd="0" presId="urn:microsoft.com/office/officeart/2008/layout/HorizontalMultiLevelHierarchy"/>
    <dgm:cxn modelId="{6C120FE0-BC2C-44A5-8036-EF6270C725EC}" type="presParOf" srcId="{51167D31-0D7F-47D7-92FA-2681E8935C61}" destId="{D2289367-2FE7-4386-9DF7-4452FB30E617}" srcOrd="0" destOrd="0" presId="urn:microsoft.com/office/officeart/2008/layout/HorizontalMultiLevelHierarchy"/>
    <dgm:cxn modelId="{46C483E9-D552-4685-BECC-7A1D2547F5FE}" type="presParOf" srcId="{F2FA1E54-E39C-43B4-A94D-2F3454C9D420}" destId="{16E46737-CFA7-4CAC-AD82-8F8DB3457051}" srcOrd="1" destOrd="0" presId="urn:microsoft.com/office/officeart/2008/layout/HorizontalMultiLevelHierarchy"/>
    <dgm:cxn modelId="{E1A3FF90-8139-4CDE-9E38-EB1D7879A865}" type="presParOf" srcId="{16E46737-CFA7-4CAC-AD82-8F8DB3457051}" destId="{6D49263A-5AC2-4DF0-A01C-CC680B5FF84D}" srcOrd="0" destOrd="0" presId="urn:microsoft.com/office/officeart/2008/layout/HorizontalMultiLevelHierarchy"/>
    <dgm:cxn modelId="{CA99AA7D-A719-48A9-819D-C6E25BB8956B}" type="presParOf" srcId="{16E46737-CFA7-4CAC-AD82-8F8DB3457051}" destId="{ABC44B90-1846-4567-AFA4-487E9B506219}" srcOrd="1" destOrd="0" presId="urn:microsoft.com/office/officeart/2008/layout/HorizontalMultiLevelHierarchy"/>
    <dgm:cxn modelId="{E4A4A5FC-3916-4AC4-A858-2DD4828E0CEC}" type="presParOf" srcId="{F2FA1E54-E39C-43B4-A94D-2F3454C9D420}" destId="{C78FDE7A-77B3-4F2E-8388-88F0B113CC09}" srcOrd="2" destOrd="0" presId="urn:microsoft.com/office/officeart/2008/layout/HorizontalMultiLevelHierarchy"/>
    <dgm:cxn modelId="{5D54A5F6-C2FB-4818-8EC3-2C0340D8E92D}" type="presParOf" srcId="{C78FDE7A-77B3-4F2E-8388-88F0B113CC09}" destId="{2ED506A7-3641-4088-B19B-DD6E732042FF}" srcOrd="0" destOrd="0" presId="urn:microsoft.com/office/officeart/2008/layout/HorizontalMultiLevelHierarchy"/>
    <dgm:cxn modelId="{018A270D-7076-4F1A-BD06-CBA5A0037B45}" type="presParOf" srcId="{F2FA1E54-E39C-43B4-A94D-2F3454C9D420}" destId="{19E46A36-5397-47E5-BC88-8000FD3B0B15}" srcOrd="3" destOrd="0" presId="urn:microsoft.com/office/officeart/2008/layout/HorizontalMultiLevelHierarchy"/>
    <dgm:cxn modelId="{ED6B9C67-AD04-47A0-B449-33908D748ECF}" type="presParOf" srcId="{19E46A36-5397-47E5-BC88-8000FD3B0B15}" destId="{213ED794-D536-4258-8964-57B6FE2F5A36}" srcOrd="0" destOrd="0" presId="urn:microsoft.com/office/officeart/2008/layout/HorizontalMultiLevelHierarchy"/>
    <dgm:cxn modelId="{C2280BB6-64A1-4D8C-A685-742BDE441305}" type="presParOf" srcId="{19E46A36-5397-47E5-BC88-8000FD3B0B15}" destId="{2884B018-792D-4EC6-94E8-F72D5B0BF133}" srcOrd="1" destOrd="0" presId="urn:microsoft.com/office/officeart/2008/layout/HorizontalMultiLevelHierarchy"/>
    <dgm:cxn modelId="{0D83F6D4-6B08-4984-89E7-E450429D6F3A}" type="presParOf" srcId="{2884B018-792D-4EC6-94E8-F72D5B0BF133}" destId="{7EC9ACB1-FC1E-47DE-87BC-65B156825D3C}" srcOrd="0" destOrd="0" presId="urn:microsoft.com/office/officeart/2008/layout/HorizontalMultiLevelHierarchy"/>
    <dgm:cxn modelId="{EEBB52A1-5CDE-4ED6-99B3-2C4263CE3A6D}" type="presParOf" srcId="{7EC9ACB1-FC1E-47DE-87BC-65B156825D3C}" destId="{8CE58D2F-CA2C-4000-996B-D5C455F83F6E}" srcOrd="0" destOrd="0" presId="urn:microsoft.com/office/officeart/2008/layout/HorizontalMultiLevelHierarchy"/>
    <dgm:cxn modelId="{E56E3E87-FFAC-4781-BF90-AF5E8CF69CF8}" type="presParOf" srcId="{2884B018-792D-4EC6-94E8-F72D5B0BF133}" destId="{84784DDD-1268-4DD3-ACF2-7BEA4A6ACD6F}" srcOrd="1" destOrd="0" presId="urn:microsoft.com/office/officeart/2008/layout/HorizontalMultiLevelHierarchy"/>
    <dgm:cxn modelId="{C1BED13C-5F25-470A-9AE1-D14558FAB8F5}" type="presParOf" srcId="{84784DDD-1268-4DD3-ACF2-7BEA4A6ACD6F}" destId="{1460745B-E540-48A8-8E98-FDB07D146276}" srcOrd="0" destOrd="0" presId="urn:microsoft.com/office/officeart/2008/layout/HorizontalMultiLevelHierarchy"/>
    <dgm:cxn modelId="{2D141E24-29DC-48A6-9F8C-6A23087D1117}" type="presParOf" srcId="{84784DDD-1268-4DD3-ACF2-7BEA4A6ACD6F}" destId="{39FC80AA-7A81-4EA3-A10F-08B764214951}" srcOrd="1" destOrd="0" presId="urn:microsoft.com/office/officeart/2008/layout/HorizontalMultiLevelHierarchy"/>
    <dgm:cxn modelId="{CB390610-EB7C-48E4-8647-F705EF70A401}" type="presParOf" srcId="{2884B018-792D-4EC6-94E8-F72D5B0BF133}" destId="{0BBE86B5-E586-45F4-AE2D-2760CD8552EE}" srcOrd="2" destOrd="0" presId="urn:microsoft.com/office/officeart/2008/layout/HorizontalMultiLevelHierarchy"/>
    <dgm:cxn modelId="{34615AF7-4F67-4F51-928E-146ABCCC2DAD}" type="presParOf" srcId="{0BBE86B5-E586-45F4-AE2D-2760CD8552EE}" destId="{862A5DEA-4A84-41E5-97AB-B543D2049963}" srcOrd="0" destOrd="0" presId="urn:microsoft.com/office/officeart/2008/layout/HorizontalMultiLevelHierarchy"/>
    <dgm:cxn modelId="{D8E763D6-A0BB-4A52-B062-B0B4D251F072}" type="presParOf" srcId="{2884B018-792D-4EC6-94E8-F72D5B0BF133}" destId="{8113505C-B6E3-4157-847F-CF445DC591D7}" srcOrd="3" destOrd="0" presId="urn:microsoft.com/office/officeart/2008/layout/HorizontalMultiLevelHierarchy"/>
    <dgm:cxn modelId="{BAFCDBA2-4753-4F63-B9D1-B83E4296D3E1}" type="presParOf" srcId="{8113505C-B6E3-4157-847F-CF445DC591D7}" destId="{FC1E977E-77F4-4B37-AC65-9BDD293E88D8}" srcOrd="0" destOrd="0" presId="urn:microsoft.com/office/officeart/2008/layout/HorizontalMultiLevelHierarchy"/>
    <dgm:cxn modelId="{4645B31D-20A5-4AD4-914A-3C88472A7206}" type="presParOf" srcId="{8113505C-B6E3-4157-847F-CF445DC591D7}" destId="{452BCF2D-3BF6-46D6-8C08-0329947B56CD}"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9A86BD-8E65-418C-A14A-719196FAA85C}"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IN"/>
        </a:p>
      </dgm:t>
    </dgm:pt>
    <dgm:pt modelId="{B1337322-C99C-4DBB-9DDC-D3F9EFD3F010}">
      <dgm:prSet phldrT="[Text]" custT="1"/>
      <dgm:spPr/>
      <dgm:t>
        <a:bodyPr/>
        <a:lstStyle/>
        <a:p>
          <a:r>
            <a:rPr lang="en-US" sz="2300" b="1" dirty="0" smtClean="0"/>
            <a:t>Input</a:t>
          </a:r>
          <a:r>
            <a:rPr lang="en-US" sz="2000" b="1" dirty="0" smtClean="0"/>
            <a:t> </a:t>
          </a:r>
          <a:r>
            <a:rPr lang="en-US" sz="2300" b="1" dirty="0" smtClean="0"/>
            <a:t>Window</a:t>
          </a:r>
          <a:r>
            <a:rPr lang="en-US" sz="2000" dirty="0" smtClean="0"/>
            <a:t> </a:t>
          </a:r>
          <a:r>
            <a:rPr lang="en-US" sz="2300" dirty="0" smtClean="0"/>
            <a:t>– Takes in a sequence of words (indices) and passes it to the next layer</a:t>
          </a:r>
          <a:endParaRPr lang="en-IN" sz="2300" dirty="0"/>
        </a:p>
      </dgm:t>
    </dgm:pt>
    <dgm:pt modelId="{B2B1A6A9-A6FD-4BB6-94D3-877887E621D6}" type="parTrans" cxnId="{225F1A7B-BDA6-4001-A086-0617A53F7627}">
      <dgm:prSet/>
      <dgm:spPr/>
      <dgm:t>
        <a:bodyPr/>
        <a:lstStyle/>
        <a:p>
          <a:endParaRPr lang="en-IN"/>
        </a:p>
      </dgm:t>
    </dgm:pt>
    <dgm:pt modelId="{292F7F13-03C7-476B-9EA1-3FE916B17759}" type="sibTrans" cxnId="{225F1A7B-BDA6-4001-A086-0617A53F7627}">
      <dgm:prSet/>
      <dgm:spPr/>
      <dgm:t>
        <a:bodyPr/>
        <a:lstStyle/>
        <a:p>
          <a:endParaRPr lang="en-IN"/>
        </a:p>
      </dgm:t>
    </dgm:pt>
    <dgm:pt modelId="{436E08EA-5CB0-4032-996F-6913771A4320}">
      <dgm:prSet phldrT="[Text]" custT="1"/>
      <dgm:spPr/>
      <dgm:t>
        <a:bodyPr/>
        <a:lstStyle/>
        <a:p>
          <a:r>
            <a:rPr lang="en-US" sz="2300" b="1" dirty="0" smtClean="0"/>
            <a:t>Linear</a:t>
          </a:r>
          <a:r>
            <a:rPr lang="en-US" sz="2000" b="1" dirty="0" smtClean="0"/>
            <a:t> </a:t>
          </a:r>
          <a:r>
            <a:rPr lang="en-US" sz="2300" b="1" dirty="0" smtClean="0"/>
            <a:t>Layer</a:t>
          </a:r>
          <a:r>
            <a:rPr lang="en-US" sz="2000" b="1" dirty="0" smtClean="0"/>
            <a:t> </a:t>
          </a:r>
          <a:r>
            <a:rPr lang="en-US" sz="2300" dirty="0" smtClean="0"/>
            <a:t>– Standard NN layer which </a:t>
          </a:r>
          <a:r>
            <a:rPr lang="en-IN" sz="2300" b="0" i="0" dirty="0" smtClean="0"/>
            <a:t>applies a linear transformation to the input vector</a:t>
          </a:r>
          <a:endParaRPr lang="en-IN" sz="2300" dirty="0"/>
        </a:p>
      </dgm:t>
    </dgm:pt>
    <dgm:pt modelId="{6B091920-49BA-4D04-B2BF-69E696043ECC}" type="parTrans" cxnId="{7890F083-3271-4AAF-ADBA-3F6EEC6C0782}">
      <dgm:prSet/>
      <dgm:spPr/>
      <dgm:t>
        <a:bodyPr/>
        <a:lstStyle/>
        <a:p>
          <a:endParaRPr lang="en-IN"/>
        </a:p>
      </dgm:t>
    </dgm:pt>
    <dgm:pt modelId="{20B8978C-ECB5-465F-A9B8-25BA8A5BC058}" type="sibTrans" cxnId="{7890F083-3271-4AAF-ADBA-3F6EEC6C0782}">
      <dgm:prSet/>
      <dgm:spPr/>
      <dgm:t>
        <a:bodyPr/>
        <a:lstStyle/>
        <a:p>
          <a:endParaRPr lang="en-IN"/>
        </a:p>
      </dgm:t>
    </dgm:pt>
    <dgm:pt modelId="{58527C02-647E-498F-9163-1A2D31A80639}">
      <dgm:prSet phldrT="[Text]" custT="1"/>
      <dgm:spPr/>
      <dgm:t>
        <a:bodyPr/>
        <a:lstStyle/>
        <a:p>
          <a:r>
            <a:rPr lang="en-US" sz="2300" b="1" dirty="0" smtClean="0"/>
            <a:t>Look Up Table Layer  </a:t>
          </a:r>
          <a:r>
            <a:rPr lang="en-US" sz="1600" dirty="0" smtClean="0"/>
            <a:t>- </a:t>
          </a:r>
          <a:r>
            <a:rPr lang="en-US" sz="2300" dirty="0" smtClean="0"/>
            <a:t>Converts the index into the specified dimensional real-valued vector and learns a relevant representation for each word, trained by backpropagation</a:t>
          </a:r>
          <a:endParaRPr lang="en-IN" sz="2300" dirty="0"/>
        </a:p>
      </dgm:t>
    </dgm:pt>
    <dgm:pt modelId="{B69DC4C1-9DD5-4E86-AF1B-B3796078333C}" type="parTrans" cxnId="{F1277B02-2A3D-4B46-80A7-7A9A12F03407}">
      <dgm:prSet/>
      <dgm:spPr/>
      <dgm:t>
        <a:bodyPr/>
        <a:lstStyle/>
        <a:p>
          <a:endParaRPr lang="en-IN"/>
        </a:p>
      </dgm:t>
    </dgm:pt>
    <dgm:pt modelId="{247D79A5-9D84-4C0A-A178-488E6FBCEDEF}" type="sibTrans" cxnId="{F1277B02-2A3D-4B46-80A7-7A9A12F03407}">
      <dgm:prSet/>
      <dgm:spPr/>
      <dgm:t>
        <a:bodyPr/>
        <a:lstStyle/>
        <a:p>
          <a:endParaRPr lang="en-IN" dirty="0"/>
        </a:p>
      </dgm:t>
    </dgm:pt>
    <dgm:pt modelId="{95F60361-BCCF-448B-84F6-C596ED6DC9C6}">
      <dgm:prSet phldrT="[Text]" custT="1"/>
      <dgm:spPr/>
      <dgm:t>
        <a:bodyPr/>
        <a:lstStyle/>
        <a:p>
          <a:r>
            <a:rPr lang="en-US" sz="2300" b="1" dirty="0" smtClean="0"/>
            <a:t>LSTM Cell Layer </a:t>
          </a:r>
          <a:r>
            <a:rPr lang="en-US" sz="2300" dirty="0" smtClean="0"/>
            <a:t>– Takes a sequence of input vectors and outputs a sequences of target vectors  </a:t>
          </a:r>
          <a:endParaRPr lang="en-IN" sz="2300" dirty="0"/>
        </a:p>
      </dgm:t>
    </dgm:pt>
    <dgm:pt modelId="{EB67AB8E-C5D6-4A62-8634-2BD2B0AE64BC}" type="parTrans" cxnId="{843E404E-C153-4F09-B045-ABF25011A46E}">
      <dgm:prSet/>
      <dgm:spPr/>
      <dgm:t>
        <a:bodyPr/>
        <a:lstStyle/>
        <a:p>
          <a:endParaRPr lang="en-IN"/>
        </a:p>
      </dgm:t>
    </dgm:pt>
    <dgm:pt modelId="{111C2399-B22F-4C22-882B-7D67033834EF}" type="sibTrans" cxnId="{843E404E-C153-4F09-B045-ABF25011A46E}">
      <dgm:prSet/>
      <dgm:spPr/>
      <dgm:t>
        <a:bodyPr/>
        <a:lstStyle/>
        <a:p>
          <a:endParaRPr lang="en-IN"/>
        </a:p>
      </dgm:t>
    </dgm:pt>
    <dgm:pt modelId="{9602D282-DC32-4B3B-962D-3765393FE484}">
      <dgm:prSet phldrT="[Text]" custT="1"/>
      <dgm:spPr/>
      <dgm:t>
        <a:bodyPr/>
        <a:lstStyle/>
        <a:p>
          <a:r>
            <a:rPr lang="en-US" sz="2300" b="1" dirty="0" smtClean="0"/>
            <a:t>LogSoftMax Layer </a:t>
          </a:r>
          <a:r>
            <a:rPr lang="en-US" sz="2300" dirty="0" smtClean="0"/>
            <a:t>- </a:t>
          </a:r>
          <a:r>
            <a:rPr lang="en-IN" sz="2300" b="0" i="0" dirty="0" smtClean="0"/>
            <a:t>Applies the  function to an n-dimensional input Tensor</a:t>
          </a:r>
          <a:endParaRPr lang="en-IN" sz="2300" dirty="0"/>
        </a:p>
      </dgm:t>
    </dgm:pt>
    <dgm:pt modelId="{7FF2559C-6DB4-4595-9A10-0DC3FE3E694A}" type="parTrans" cxnId="{3C340C56-FDBF-4F4B-92F2-84D81DAF2F8B}">
      <dgm:prSet/>
      <dgm:spPr/>
      <dgm:t>
        <a:bodyPr/>
        <a:lstStyle/>
        <a:p>
          <a:endParaRPr lang="en-IN"/>
        </a:p>
      </dgm:t>
    </dgm:pt>
    <dgm:pt modelId="{8CAF1621-84CC-46A4-B8CB-908028D565C7}" type="sibTrans" cxnId="{3C340C56-FDBF-4F4B-92F2-84D81DAF2F8B}">
      <dgm:prSet/>
      <dgm:spPr/>
      <dgm:t>
        <a:bodyPr/>
        <a:lstStyle/>
        <a:p>
          <a:endParaRPr lang="en-IN"/>
        </a:p>
      </dgm:t>
    </dgm:pt>
    <dgm:pt modelId="{9A6EA617-AB87-4867-AF3A-895B9A35D205}" type="pres">
      <dgm:prSet presAssocID="{AA9A86BD-8E65-418C-A14A-719196FAA85C}" presName="outerComposite" presStyleCnt="0">
        <dgm:presLayoutVars>
          <dgm:chMax val="5"/>
          <dgm:dir/>
          <dgm:resizeHandles val="exact"/>
        </dgm:presLayoutVars>
      </dgm:prSet>
      <dgm:spPr/>
    </dgm:pt>
    <dgm:pt modelId="{9454B322-04B4-4684-AFE4-5D20CB1C9055}" type="pres">
      <dgm:prSet presAssocID="{AA9A86BD-8E65-418C-A14A-719196FAA85C}" presName="dummyMaxCanvas" presStyleCnt="0">
        <dgm:presLayoutVars/>
      </dgm:prSet>
      <dgm:spPr/>
    </dgm:pt>
    <dgm:pt modelId="{C062D667-0428-4508-86D5-6B22A8158CA3}" type="pres">
      <dgm:prSet presAssocID="{AA9A86BD-8E65-418C-A14A-719196FAA85C}" presName="FiveNodes_1" presStyleLbl="node1" presStyleIdx="0" presStyleCnt="5" custLinFactNeighborX="34" custLinFactNeighborY="197">
        <dgm:presLayoutVars>
          <dgm:bulletEnabled val="1"/>
        </dgm:presLayoutVars>
      </dgm:prSet>
      <dgm:spPr/>
      <dgm:t>
        <a:bodyPr/>
        <a:lstStyle/>
        <a:p>
          <a:endParaRPr lang="en-IN"/>
        </a:p>
      </dgm:t>
    </dgm:pt>
    <dgm:pt modelId="{69428DA9-C800-4E2B-B3DB-80739F2D0E64}" type="pres">
      <dgm:prSet presAssocID="{AA9A86BD-8E65-418C-A14A-719196FAA85C}" presName="FiveNodes_2" presStyleLbl="node1" presStyleIdx="1" presStyleCnt="5" custScaleY="129592" custLinFactNeighborX="1473" custLinFactNeighborY="15354">
        <dgm:presLayoutVars>
          <dgm:bulletEnabled val="1"/>
        </dgm:presLayoutVars>
      </dgm:prSet>
      <dgm:spPr/>
      <dgm:t>
        <a:bodyPr/>
        <a:lstStyle/>
        <a:p>
          <a:endParaRPr lang="en-IN"/>
        </a:p>
      </dgm:t>
    </dgm:pt>
    <dgm:pt modelId="{A75799B1-8127-4B43-819F-B12D9293E739}" type="pres">
      <dgm:prSet presAssocID="{AA9A86BD-8E65-418C-A14A-719196FAA85C}" presName="FiveNodes_3" presStyleLbl="node1" presStyleIdx="2" presStyleCnt="5" custLinFactNeighborX="539" custLinFactNeighborY="26714">
        <dgm:presLayoutVars>
          <dgm:bulletEnabled val="1"/>
        </dgm:presLayoutVars>
      </dgm:prSet>
      <dgm:spPr/>
      <dgm:t>
        <a:bodyPr/>
        <a:lstStyle/>
        <a:p>
          <a:endParaRPr lang="en-IN"/>
        </a:p>
      </dgm:t>
    </dgm:pt>
    <dgm:pt modelId="{A6C388B8-C469-42CC-BDAA-9CBD94DD4AE2}" type="pres">
      <dgm:prSet presAssocID="{AA9A86BD-8E65-418C-A14A-719196FAA85C}" presName="FiveNodes_4" presStyleLbl="node1" presStyleIdx="3" presStyleCnt="5" custScaleY="100408" custLinFactNeighborX="2523" custLinFactNeighborY="24060">
        <dgm:presLayoutVars>
          <dgm:bulletEnabled val="1"/>
        </dgm:presLayoutVars>
      </dgm:prSet>
      <dgm:spPr/>
      <dgm:t>
        <a:bodyPr/>
        <a:lstStyle/>
        <a:p>
          <a:endParaRPr lang="en-IN"/>
        </a:p>
      </dgm:t>
    </dgm:pt>
    <dgm:pt modelId="{E02F253C-BCCC-4988-BB67-8AA78D6CB001}" type="pres">
      <dgm:prSet presAssocID="{AA9A86BD-8E65-418C-A14A-719196FAA85C}" presName="FiveNodes_5" presStyleLbl="node1" presStyleIdx="4" presStyleCnt="5" custScaleY="79250" custLinFactNeighborX="0" custLinFactNeighborY="10375">
        <dgm:presLayoutVars>
          <dgm:bulletEnabled val="1"/>
        </dgm:presLayoutVars>
      </dgm:prSet>
      <dgm:spPr/>
      <dgm:t>
        <a:bodyPr/>
        <a:lstStyle/>
        <a:p>
          <a:endParaRPr lang="en-IN"/>
        </a:p>
      </dgm:t>
    </dgm:pt>
    <dgm:pt modelId="{162C293A-6FD2-4CC5-86B0-B68517933217}" type="pres">
      <dgm:prSet presAssocID="{AA9A86BD-8E65-418C-A14A-719196FAA85C}" presName="FiveConn_1-2" presStyleLbl="fgAccFollowNode1" presStyleIdx="0" presStyleCnt="4">
        <dgm:presLayoutVars>
          <dgm:bulletEnabled val="1"/>
        </dgm:presLayoutVars>
      </dgm:prSet>
      <dgm:spPr/>
    </dgm:pt>
    <dgm:pt modelId="{1534B1A3-E380-4648-832B-F616A6BA6E11}" type="pres">
      <dgm:prSet presAssocID="{AA9A86BD-8E65-418C-A14A-719196FAA85C}" presName="FiveConn_2-3" presStyleLbl="fgAccFollowNode1" presStyleIdx="1" presStyleCnt="4" custLinFactNeighborX="4097" custLinFactNeighborY="37838">
        <dgm:presLayoutVars>
          <dgm:bulletEnabled val="1"/>
        </dgm:presLayoutVars>
      </dgm:prSet>
      <dgm:spPr/>
    </dgm:pt>
    <dgm:pt modelId="{441A5771-2F69-42C8-A7DC-00EAAE8862B4}" type="pres">
      <dgm:prSet presAssocID="{AA9A86BD-8E65-418C-A14A-719196FAA85C}" presName="FiveConn_3-4" presStyleLbl="fgAccFollowNode1" presStyleIdx="2" presStyleCnt="4" custLinFactNeighborX="2981" custLinFactNeighborY="56677">
        <dgm:presLayoutVars>
          <dgm:bulletEnabled val="1"/>
        </dgm:presLayoutVars>
      </dgm:prSet>
      <dgm:spPr/>
    </dgm:pt>
    <dgm:pt modelId="{0C957163-8F91-41C0-B3AA-ECD5876A040A}" type="pres">
      <dgm:prSet presAssocID="{AA9A86BD-8E65-418C-A14A-719196FAA85C}" presName="FiveConn_4-5" presStyleLbl="fgAccFollowNode1" presStyleIdx="3" presStyleCnt="4" custLinFactNeighborX="23845" custLinFactNeighborY="36339">
        <dgm:presLayoutVars>
          <dgm:bulletEnabled val="1"/>
        </dgm:presLayoutVars>
      </dgm:prSet>
      <dgm:spPr/>
    </dgm:pt>
    <dgm:pt modelId="{159A5DCC-2D79-4C21-A71A-F1B0E73AE36C}" type="pres">
      <dgm:prSet presAssocID="{AA9A86BD-8E65-418C-A14A-719196FAA85C}" presName="FiveNodes_1_text" presStyleLbl="node1" presStyleIdx="4" presStyleCnt="5">
        <dgm:presLayoutVars>
          <dgm:bulletEnabled val="1"/>
        </dgm:presLayoutVars>
      </dgm:prSet>
      <dgm:spPr/>
      <dgm:t>
        <a:bodyPr/>
        <a:lstStyle/>
        <a:p>
          <a:endParaRPr lang="en-IN"/>
        </a:p>
      </dgm:t>
    </dgm:pt>
    <dgm:pt modelId="{90585A45-C947-4403-A020-F16AD5BE6F33}" type="pres">
      <dgm:prSet presAssocID="{AA9A86BD-8E65-418C-A14A-719196FAA85C}" presName="FiveNodes_2_text" presStyleLbl="node1" presStyleIdx="4" presStyleCnt="5">
        <dgm:presLayoutVars>
          <dgm:bulletEnabled val="1"/>
        </dgm:presLayoutVars>
      </dgm:prSet>
      <dgm:spPr/>
      <dgm:t>
        <a:bodyPr/>
        <a:lstStyle/>
        <a:p>
          <a:endParaRPr lang="en-IN"/>
        </a:p>
      </dgm:t>
    </dgm:pt>
    <dgm:pt modelId="{2A7DF3E6-D344-4F26-B19A-D55B09BEC96F}" type="pres">
      <dgm:prSet presAssocID="{AA9A86BD-8E65-418C-A14A-719196FAA85C}" presName="FiveNodes_3_text" presStyleLbl="node1" presStyleIdx="4" presStyleCnt="5">
        <dgm:presLayoutVars>
          <dgm:bulletEnabled val="1"/>
        </dgm:presLayoutVars>
      </dgm:prSet>
      <dgm:spPr/>
      <dgm:t>
        <a:bodyPr/>
        <a:lstStyle/>
        <a:p>
          <a:endParaRPr lang="en-IN"/>
        </a:p>
      </dgm:t>
    </dgm:pt>
    <dgm:pt modelId="{1585C845-914A-4105-B9F6-0D680E0A32F0}" type="pres">
      <dgm:prSet presAssocID="{AA9A86BD-8E65-418C-A14A-719196FAA85C}" presName="FiveNodes_4_text" presStyleLbl="node1" presStyleIdx="4" presStyleCnt="5">
        <dgm:presLayoutVars>
          <dgm:bulletEnabled val="1"/>
        </dgm:presLayoutVars>
      </dgm:prSet>
      <dgm:spPr/>
      <dgm:t>
        <a:bodyPr/>
        <a:lstStyle/>
        <a:p>
          <a:endParaRPr lang="en-IN"/>
        </a:p>
      </dgm:t>
    </dgm:pt>
    <dgm:pt modelId="{D9907F14-0590-4851-9951-F99530E94BB3}" type="pres">
      <dgm:prSet presAssocID="{AA9A86BD-8E65-418C-A14A-719196FAA85C}" presName="FiveNodes_5_text" presStyleLbl="node1" presStyleIdx="4" presStyleCnt="5">
        <dgm:presLayoutVars>
          <dgm:bulletEnabled val="1"/>
        </dgm:presLayoutVars>
      </dgm:prSet>
      <dgm:spPr/>
      <dgm:t>
        <a:bodyPr/>
        <a:lstStyle/>
        <a:p>
          <a:endParaRPr lang="en-IN"/>
        </a:p>
      </dgm:t>
    </dgm:pt>
  </dgm:ptLst>
  <dgm:cxnLst>
    <dgm:cxn modelId="{7B54FCC3-269F-4E3A-B1B8-AE76A895FBC4}" type="presOf" srcId="{95F60361-BCCF-448B-84F6-C596ED6DC9C6}" destId="{2A7DF3E6-D344-4F26-B19A-D55B09BEC96F}" srcOrd="1" destOrd="0" presId="urn:microsoft.com/office/officeart/2005/8/layout/vProcess5"/>
    <dgm:cxn modelId="{6E6DCCDF-6FA5-4740-8936-9CF53F8EEDA7}" type="presOf" srcId="{292F7F13-03C7-476B-9EA1-3FE916B17759}" destId="{162C293A-6FD2-4CC5-86B0-B68517933217}" srcOrd="0" destOrd="0" presId="urn:microsoft.com/office/officeart/2005/8/layout/vProcess5"/>
    <dgm:cxn modelId="{0E6DD868-8B23-40A1-82D3-49EE089EF6CA}" type="presOf" srcId="{111C2399-B22F-4C22-882B-7D67033834EF}" destId="{441A5771-2F69-42C8-A7DC-00EAAE8862B4}" srcOrd="0" destOrd="0" presId="urn:microsoft.com/office/officeart/2005/8/layout/vProcess5"/>
    <dgm:cxn modelId="{E2EFA2D8-F5C6-4F94-9ECB-77DB0F520718}" type="presOf" srcId="{247D79A5-9D84-4C0A-A178-488E6FBCEDEF}" destId="{1534B1A3-E380-4648-832B-F616A6BA6E11}" srcOrd="0" destOrd="0" presId="urn:microsoft.com/office/officeart/2005/8/layout/vProcess5"/>
    <dgm:cxn modelId="{D82184B5-682B-4C54-9C19-031534749B1E}" type="presOf" srcId="{9602D282-DC32-4B3B-962D-3765393FE484}" destId="{E02F253C-BCCC-4988-BB67-8AA78D6CB001}" srcOrd="0" destOrd="0" presId="urn:microsoft.com/office/officeart/2005/8/layout/vProcess5"/>
    <dgm:cxn modelId="{DF45BCC5-88DC-458A-AB7D-8427C7E18CE6}" type="presOf" srcId="{58527C02-647E-498F-9163-1A2D31A80639}" destId="{90585A45-C947-4403-A020-F16AD5BE6F33}" srcOrd="1" destOrd="0" presId="urn:microsoft.com/office/officeart/2005/8/layout/vProcess5"/>
    <dgm:cxn modelId="{F1277B02-2A3D-4B46-80A7-7A9A12F03407}" srcId="{AA9A86BD-8E65-418C-A14A-719196FAA85C}" destId="{58527C02-647E-498F-9163-1A2D31A80639}" srcOrd="1" destOrd="0" parTransId="{B69DC4C1-9DD5-4E86-AF1B-B3796078333C}" sibTransId="{247D79A5-9D84-4C0A-A178-488E6FBCEDEF}"/>
    <dgm:cxn modelId="{75D0D435-3F12-42A2-AA28-DED6D2EE77AA}" type="presOf" srcId="{436E08EA-5CB0-4032-996F-6913771A4320}" destId="{A6C388B8-C469-42CC-BDAA-9CBD94DD4AE2}" srcOrd="0" destOrd="0" presId="urn:microsoft.com/office/officeart/2005/8/layout/vProcess5"/>
    <dgm:cxn modelId="{1704E3F2-2ECF-48ED-8859-03E2ADD4678C}" type="presOf" srcId="{B1337322-C99C-4DBB-9DDC-D3F9EFD3F010}" destId="{159A5DCC-2D79-4C21-A71A-F1B0E73AE36C}" srcOrd="1" destOrd="0" presId="urn:microsoft.com/office/officeart/2005/8/layout/vProcess5"/>
    <dgm:cxn modelId="{C9180E17-C733-4813-98E1-B4D4F11EAAC1}" type="presOf" srcId="{58527C02-647E-498F-9163-1A2D31A80639}" destId="{69428DA9-C800-4E2B-B3DB-80739F2D0E64}" srcOrd="0" destOrd="0" presId="urn:microsoft.com/office/officeart/2005/8/layout/vProcess5"/>
    <dgm:cxn modelId="{3C340C56-FDBF-4F4B-92F2-84D81DAF2F8B}" srcId="{AA9A86BD-8E65-418C-A14A-719196FAA85C}" destId="{9602D282-DC32-4B3B-962D-3765393FE484}" srcOrd="4" destOrd="0" parTransId="{7FF2559C-6DB4-4595-9A10-0DC3FE3E694A}" sibTransId="{8CAF1621-84CC-46A4-B8CB-908028D565C7}"/>
    <dgm:cxn modelId="{F643330C-0045-45E9-BA29-CAD420E7CA71}" type="presOf" srcId="{AA9A86BD-8E65-418C-A14A-719196FAA85C}" destId="{9A6EA617-AB87-4867-AF3A-895B9A35D205}" srcOrd="0" destOrd="0" presId="urn:microsoft.com/office/officeart/2005/8/layout/vProcess5"/>
    <dgm:cxn modelId="{225F1A7B-BDA6-4001-A086-0617A53F7627}" srcId="{AA9A86BD-8E65-418C-A14A-719196FAA85C}" destId="{B1337322-C99C-4DBB-9DDC-D3F9EFD3F010}" srcOrd="0" destOrd="0" parTransId="{B2B1A6A9-A6FD-4BB6-94D3-877887E621D6}" sibTransId="{292F7F13-03C7-476B-9EA1-3FE916B17759}"/>
    <dgm:cxn modelId="{5FA4339C-503E-48B8-BCB9-E4C38C6B4748}" type="presOf" srcId="{B1337322-C99C-4DBB-9DDC-D3F9EFD3F010}" destId="{C062D667-0428-4508-86D5-6B22A8158CA3}" srcOrd="0" destOrd="0" presId="urn:microsoft.com/office/officeart/2005/8/layout/vProcess5"/>
    <dgm:cxn modelId="{C4EC6BEB-3AD9-44D0-BA82-13E8A50D5F89}" type="presOf" srcId="{9602D282-DC32-4B3B-962D-3765393FE484}" destId="{D9907F14-0590-4851-9951-F99530E94BB3}" srcOrd="1" destOrd="0" presId="urn:microsoft.com/office/officeart/2005/8/layout/vProcess5"/>
    <dgm:cxn modelId="{7890F083-3271-4AAF-ADBA-3F6EEC6C0782}" srcId="{AA9A86BD-8E65-418C-A14A-719196FAA85C}" destId="{436E08EA-5CB0-4032-996F-6913771A4320}" srcOrd="3" destOrd="0" parTransId="{6B091920-49BA-4D04-B2BF-69E696043ECC}" sibTransId="{20B8978C-ECB5-465F-A9B8-25BA8A5BC058}"/>
    <dgm:cxn modelId="{843E404E-C153-4F09-B045-ABF25011A46E}" srcId="{AA9A86BD-8E65-418C-A14A-719196FAA85C}" destId="{95F60361-BCCF-448B-84F6-C596ED6DC9C6}" srcOrd="2" destOrd="0" parTransId="{EB67AB8E-C5D6-4A62-8634-2BD2B0AE64BC}" sibTransId="{111C2399-B22F-4C22-882B-7D67033834EF}"/>
    <dgm:cxn modelId="{BE2ECC66-E379-4383-AEF1-95C35CD36268}" type="presOf" srcId="{436E08EA-5CB0-4032-996F-6913771A4320}" destId="{1585C845-914A-4105-B9F6-0D680E0A32F0}" srcOrd="1" destOrd="0" presId="urn:microsoft.com/office/officeart/2005/8/layout/vProcess5"/>
    <dgm:cxn modelId="{0CE38E71-300E-4A15-9B6A-36AA06E6232F}" type="presOf" srcId="{95F60361-BCCF-448B-84F6-C596ED6DC9C6}" destId="{A75799B1-8127-4B43-819F-B12D9293E739}" srcOrd="0" destOrd="0" presId="urn:microsoft.com/office/officeart/2005/8/layout/vProcess5"/>
    <dgm:cxn modelId="{49FEBF85-D230-42AD-942B-B00E9823E459}" type="presOf" srcId="{20B8978C-ECB5-465F-A9B8-25BA8A5BC058}" destId="{0C957163-8F91-41C0-B3AA-ECD5876A040A}" srcOrd="0" destOrd="0" presId="urn:microsoft.com/office/officeart/2005/8/layout/vProcess5"/>
    <dgm:cxn modelId="{592CF39E-B12E-4B81-A337-43D2694A4BE5}" type="presParOf" srcId="{9A6EA617-AB87-4867-AF3A-895B9A35D205}" destId="{9454B322-04B4-4684-AFE4-5D20CB1C9055}" srcOrd="0" destOrd="0" presId="urn:microsoft.com/office/officeart/2005/8/layout/vProcess5"/>
    <dgm:cxn modelId="{0B19B702-4C3D-4D41-B2E5-0683EC334D2F}" type="presParOf" srcId="{9A6EA617-AB87-4867-AF3A-895B9A35D205}" destId="{C062D667-0428-4508-86D5-6B22A8158CA3}" srcOrd="1" destOrd="0" presId="urn:microsoft.com/office/officeart/2005/8/layout/vProcess5"/>
    <dgm:cxn modelId="{477DCCEA-9DB2-430F-9CB6-09A3A19BF92D}" type="presParOf" srcId="{9A6EA617-AB87-4867-AF3A-895B9A35D205}" destId="{69428DA9-C800-4E2B-B3DB-80739F2D0E64}" srcOrd="2" destOrd="0" presId="urn:microsoft.com/office/officeart/2005/8/layout/vProcess5"/>
    <dgm:cxn modelId="{8ADE9B55-B508-4801-8A6C-4C11627077BD}" type="presParOf" srcId="{9A6EA617-AB87-4867-AF3A-895B9A35D205}" destId="{A75799B1-8127-4B43-819F-B12D9293E739}" srcOrd="3" destOrd="0" presId="urn:microsoft.com/office/officeart/2005/8/layout/vProcess5"/>
    <dgm:cxn modelId="{8BE61603-D3C8-494B-85F6-A7E778293399}" type="presParOf" srcId="{9A6EA617-AB87-4867-AF3A-895B9A35D205}" destId="{A6C388B8-C469-42CC-BDAA-9CBD94DD4AE2}" srcOrd="4" destOrd="0" presId="urn:microsoft.com/office/officeart/2005/8/layout/vProcess5"/>
    <dgm:cxn modelId="{DAF1496C-BFDE-41F4-9BEE-94569479D407}" type="presParOf" srcId="{9A6EA617-AB87-4867-AF3A-895B9A35D205}" destId="{E02F253C-BCCC-4988-BB67-8AA78D6CB001}" srcOrd="5" destOrd="0" presId="urn:microsoft.com/office/officeart/2005/8/layout/vProcess5"/>
    <dgm:cxn modelId="{5DB6D43D-5DCA-4F2F-BBAD-64D3B2242011}" type="presParOf" srcId="{9A6EA617-AB87-4867-AF3A-895B9A35D205}" destId="{162C293A-6FD2-4CC5-86B0-B68517933217}" srcOrd="6" destOrd="0" presId="urn:microsoft.com/office/officeart/2005/8/layout/vProcess5"/>
    <dgm:cxn modelId="{AFA69153-0EC5-42D2-B884-F67869CCFB76}" type="presParOf" srcId="{9A6EA617-AB87-4867-AF3A-895B9A35D205}" destId="{1534B1A3-E380-4648-832B-F616A6BA6E11}" srcOrd="7" destOrd="0" presId="urn:microsoft.com/office/officeart/2005/8/layout/vProcess5"/>
    <dgm:cxn modelId="{666247B4-0110-4F4F-BF36-485D8C448B6B}" type="presParOf" srcId="{9A6EA617-AB87-4867-AF3A-895B9A35D205}" destId="{441A5771-2F69-42C8-A7DC-00EAAE8862B4}" srcOrd="8" destOrd="0" presId="urn:microsoft.com/office/officeart/2005/8/layout/vProcess5"/>
    <dgm:cxn modelId="{803B3518-E86A-4D7A-A72E-A46DC3871753}" type="presParOf" srcId="{9A6EA617-AB87-4867-AF3A-895B9A35D205}" destId="{0C957163-8F91-41C0-B3AA-ECD5876A040A}" srcOrd="9" destOrd="0" presId="urn:microsoft.com/office/officeart/2005/8/layout/vProcess5"/>
    <dgm:cxn modelId="{B288B820-B9AA-462D-804B-779E45813DA3}" type="presParOf" srcId="{9A6EA617-AB87-4867-AF3A-895B9A35D205}" destId="{159A5DCC-2D79-4C21-A71A-F1B0E73AE36C}" srcOrd="10" destOrd="0" presId="urn:microsoft.com/office/officeart/2005/8/layout/vProcess5"/>
    <dgm:cxn modelId="{10884287-3896-40EC-901D-CF88304E7D44}" type="presParOf" srcId="{9A6EA617-AB87-4867-AF3A-895B9A35D205}" destId="{90585A45-C947-4403-A020-F16AD5BE6F33}" srcOrd="11" destOrd="0" presId="urn:microsoft.com/office/officeart/2005/8/layout/vProcess5"/>
    <dgm:cxn modelId="{220B1BF9-B7B7-422C-B7D0-AC194EB0DA74}" type="presParOf" srcId="{9A6EA617-AB87-4867-AF3A-895B9A35D205}" destId="{2A7DF3E6-D344-4F26-B19A-D55B09BEC96F}" srcOrd="12" destOrd="0" presId="urn:microsoft.com/office/officeart/2005/8/layout/vProcess5"/>
    <dgm:cxn modelId="{46AEF62B-9FE0-4EEE-A6B5-F1B7126F2399}" type="presParOf" srcId="{9A6EA617-AB87-4867-AF3A-895B9A35D205}" destId="{1585C845-914A-4105-B9F6-0D680E0A32F0}" srcOrd="13" destOrd="0" presId="urn:microsoft.com/office/officeart/2005/8/layout/vProcess5"/>
    <dgm:cxn modelId="{29900D74-3267-4011-A06C-C0C745B80E29}" type="presParOf" srcId="{9A6EA617-AB87-4867-AF3A-895B9A35D205}" destId="{D9907F14-0590-4851-9951-F99530E94BB3}" srcOrd="14" destOrd="0" presId="urn:microsoft.com/office/officeart/2005/8/layout/vProcess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E86B5-E586-45F4-AE2D-2760CD8552EE}">
      <dsp:nvSpPr>
        <dsp:cNvPr id="0" name=""/>
        <dsp:cNvSpPr/>
      </dsp:nvSpPr>
      <dsp:spPr>
        <a:xfrm>
          <a:off x="5471769" y="2680538"/>
          <a:ext cx="539963" cy="514446"/>
        </a:xfrm>
        <a:custGeom>
          <a:avLst/>
          <a:gdLst/>
          <a:ahLst/>
          <a:cxnLst/>
          <a:rect l="0" t="0" r="0" b="0"/>
          <a:pathLst>
            <a:path>
              <a:moveTo>
                <a:pt x="0" y="0"/>
              </a:moveTo>
              <a:lnTo>
                <a:pt x="269981" y="0"/>
              </a:lnTo>
              <a:lnTo>
                <a:pt x="269981" y="514446"/>
              </a:lnTo>
              <a:lnTo>
                <a:pt x="539963" y="5144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723106" y="2919117"/>
        <a:ext cx="37289" cy="37289"/>
      </dsp:txXfrm>
    </dsp:sp>
    <dsp:sp modelId="{7EC9ACB1-FC1E-47DE-87BC-65B156825D3C}">
      <dsp:nvSpPr>
        <dsp:cNvPr id="0" name=""/>
        <dsp:cNvSpPr/>
      </dsp:nvSpPr>
      <dsp:spPr>
        <a:xfrm>
          <a:off x="5471769" y="2166092"/>
          <a:ext cx="539963" cy="514446"/>
        </a:xfrm>
        <a:custGeom>
          <a:avLst/>
          <a:gdLst/>
          <a:ahLst/>
          <a:cxnLst/>
          <a:rect l="0" t="0" r="0" b="0"/>
          <a:pathLst>
            <a:path>
              <a:moveTo>
                <a:pt x="0" y="514446"/>
              </a:moveTo>
              <a:lnTo>
                <a:pt x="269981" y="514446"/>
              </a:lnTo>
              <a:lnTo>
                <a:pt x="269981" y="0"/>
              </a:lnTo>
              <a:lnTo>
                <a:pt x="53996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723106" y="2404670"/>
        <a:ext cx="37289" cy="37289"/>
      </dsp:txXfrm>
    </dsp:sp>
    <dsp:sp modelId="{C78FDE7A-77B3-4F2E-8388-88F0B113CC09}">
      <dsp:nvSpPr>
        <dsp:cNvPr id="0" name=""/>
        <dsp:cNvSpPr/>
      </dsp:nvSpPr>
      <dsp:spPr>
        <a:xfrm>
          <a:off x="2231988" y="2166092"/>
          <a:ext cx="539963" cy="514446"/>
        </a:xfrm>
        <a:custGeom>
          <a:avLst/>
          <a:gdLst/>
          <a:ahLst/>
          <a:cxnLst/>
          <a:rect l="0" t="0" r="0" b="0"/>
          <a:pathLst>
            <a:path>
              <a:moveTo>
                <a:pt x="0" y="0"/>
              </a:moveTo>
              <a:lnTo>
                <a:pt x="269981" y="0"/>
              </a:lnTo>
              <a:lnTo>
                <a:pt x="269981" y="514446"/>
              </a:lnTo>
              <a:lnTo>
                <a:pt x="539963" y="5144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483325" y="2404670"/>
        <a:ext cx="37289" cy="37289"/>
      </dsp:txXfrm>
    </dsp:sp>
    <dsp:sp modelId="{51167D31-0D7F-47D7-92FA-2681E8935C61}">
      <dsp:nvSpPr>
        <dsp:cNvPr id="0" name=""/>
        <dsp:cNvSpPr/>
      </dsp:nvSpPr>
      <dsp:spPr>
        <a:xfrm>
          <a:off x="2231988" y="1651645"/>
          <a:ext cx="539963" cy="514446"/>
        </a:xfrm>
        <a:custGeom>
          <a:avLst/>
          <a:gdLst/>
          <a:ahLst/>
          <a:cxnLst/>
          <a:rect l="0" t="0" r="0" b="0"/>
          <a:pathLst>
            <a:path>
              <a:moveTo>
                <a:pt x="0" y="514446"/>
              </a:moveTo>
              <a:lnTo>
                <a:pt x="269981" y="514446"/>
              </a:lnTo>
              <a:lnTo>
                <a:pt x="269981" y="0"/>
              </a:lnTo>
              <a:lnTo>
                <a:pt x="53996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483325" y="1890223"/>
        <a:ext cx="37289" cy="37289"/>
      </dsp:txXfrm>
    </dsp:sp>
    <dsp:sp modelId="{8DF3FAD2-C7CC-4691-B843-51DA4E907B77}">
      <dsp:nvSpPr>
        <dsp:cNvPr id="0" name=""/>
        <dsp:cNvSpPr/>
      </dsp:nvSpPr>
      <dsp:spPr>
        <a:xfrm rot="16200000">
          <a:off x="-345660" y="1754534"/>
          <a:ext cx="4332184" cy="823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Approaches</a:t>
          </a:r>
          <a:endParaRPr lang="en-IN" sz="5400" kern="1200" dirty="0"/>
        </a:p>
      </dsp:txBody>
      <dsp:txXfrm>
        <a:off x="-345660" y="1754534"/>
        <a:ext cx="4332184" cy="823114"/>
      </dsp:txXfrm>
    </dsp:sp>
    <dsp:sp modelId="{6D49263A-5AC2-4DF0-A01C-CC680B5FF84D}">
      <dsp:nvSpPr>
        <dsp:cNvPr id="0" name=""/>
        <dsp:cNvSpPr/>
      </dsp:nvSpPr>
      <dsp:spPr>
        <a:xfrm>
          <a:off x="2771952" y="1240087"/>
          <a:ext cx="2699817" cy="823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Window-based</a:t>
          </a:r>
          <a:endParaRPr lang="en-IN" sz="2200" kern="1200" dirty="0"/>
        </a:p>
      </dsp:txBody>
      <dsp:txXfrm>
        <a:off x="2771952" y="1240087"/>
        <a:ext cx="2699817" cy="823114"/>
      </dsp:txXfrm>
    </dsp:sp>
    <dsp:sp modelId="{213ED794-D536-4258-8964-57B6FE2F5A36}">
      <dsp:nvSpPr>
        <dsp:cNvPr id="0" name=""/>
        <dsp:cNvSpPr/>
      </dsp:nvSpPr>
      <dsp:spPr>
        <a:xfrm>
          <a:off x="2771952" y="2268981"/>
          <a:ext cx="2699817" cy="823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Sentence-level</a:t>
          </a:r>
          <a:endParaRPr lang="en-IN" sz="2200" kern="1200" dirty="0"/>
        </a:p>
      </dsp:txBody>
      <dsp:txXfrm>
        <a:off x="2771952" y="2268981"/>
        <a:ext cx="2699817" cy="823114"/>
      </dsp:txXfrm>
    </dsp:sp>
    <dsp:sp modelId="{1460745B-E540-48A8-8E98-FDB07D146276}">
      <dsp:nvSpPr>
        <dsp:cNvPr id="0" name=""/>
        <dsp:cNvSpPr/>
      </dsp:nvSpPr>
      <dsp:spPr>
        <a:xfrm>
          <a:off x="6011732" y="1754534"/>
          <a:ext cx="2699817" cy="823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word feature vector only</a:t>
          </a:r>
          <a:endParaRPr lang="en-IN" sz="2200" kern="1200" dirty="0"/>
        </a:p>
      </dsp:txBody>
      <dsp:txXfrm>
        <a:off x="6011732" y="1754534"/>
        <a:ext cx="2699817" cy="823114"/>
      </dsp:txXfrm>
    </dsp:sp>
    <dsp:sp modelId="{FC1E977E-77F4-4B37-AC65-9BDD293E88D8}">
      <dsp:nvSpPr>
        <dsp:cNvPr id="0" name=""/>
        <dsp:cNvSpPr/>
      </dsp:nvSpPr>
      <dsp:spPr>
        <a:xfrm>
          <a:off x="6011732" y="2783428"/>
          <a:ext cx="2699817" cy="823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Syntactic and semantic features incorporated</a:t>
          </a:r>
          <a:endParaRPr lang="en-IN" sz="2200" kern="1200" dirty="0"/>
        </a:p>
      </dsp:txBody>
      <dsp:txXfrm>
        <a:off x="6011732" y="2783428"/>
        <a:ext cx="2699817" cy="823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2D667-0428-4508-86D5-6B22A8158CA3}">
      <dsp:nvSpPr>
        <dsp:cNvPr id="0" name=""/>
        <dsp:cNvSpPr/>
      </dsp:nvSpPr>
      <dsp:spPr>
        <a:xfrm>
          <a:off x="2637" y="1937"/>
          <a:ext cx="7757159" cy="9832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t>Input</a:t>
          </a:r>
          <a:r>
            <a:rPr lang="en-US" sz="2000" b="1" kern="1200" dirty="0" smtClean="0"/>
            <a:t> </a:t>
          </a:r>
          <a:r>
            <a:rPr lang="en-US" sz="2300" b="1" kern="1200" dirty="0" smtClean="0"/>
            <a:t>Window</a:t>
          </a:r>
          <a:r>
            <a:rPr lang="en-US" sz="2000" kern="1200" dirty="0" smtClean="0"/>
            <a:t> </a:t>
          </a:r>
          <a:r>
            <a:rPr lang="en-US" sz="2300" kern="1200" dirty="0" smtClean="0"/>
            <a:t>– Takes in a sequence of words (indices) and passes it to the next layer</a:t>
          </a:r>
          <a:endParaRPr lang="en-IN" sz="2300" kern="1200" dirty="0"/>
        </a:p>
      </dsp:txBody>
      <dsp:txXfrm>
        <a:off x="31436" y="30736"/>
        <a:ext cx="6581081" cy="925680"/>
      </dsp:txXfrm>
    </dsp:sp>
    <dsp:sp modelId="{69428DA9-C800-4E2B-B3DB-80739F2D0E64}">
      <dsp:nvSpPr>
        <dsp:cNvPr id="0" name=""/>
        <dsp:cNvSpPr/>
      </dsp:nvSpPr>
      <dsp:spPr>
        <a:xfrm>
          <a:off x="693531" y="1125332"/>
          <a:ext cx="7757159" cy="127425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t>Look Up Table Layer  </a:t>
          </a:r>
          <a:r>
            <a:rPr lang="en-US" sz="1600" kern="1200" dirty="0" smtClean="0"/>
            <a:t>- </a:t>
          </a:r>
          <a:r>
            <a:rPr lang="en-US" sz="2300" kern="1200" dirty="0" smtClean="0"/>
            <a:t>Converts the index into the specified dimensional real-valued vector and learns a relevant representation for each word, trained by backpropagation</a:t>
          </a:r>
          <a:endParaRPr lang="en-IN" sz="2300" kern="1200" dirty="0"/>
        </a:p>
      </dsp:txBody>
      <dsp:txXfrm>
        <a:off x="730853" y="1162654"/>
        <a:ext cx="6464115" cy="1199606"/>
      </dsp:txXfrm>
    </dsp:sp>
    <dsp:sp modelId="{A75799B1-8127-4B43-819F-B12D9293E739}">
      <dsp:nvSpPr>
        <dsp:cNvPr id="0" name=""/>
        <dsp:cNvSpPr/>
      </dsp:nvSpPr>
      <dsp:spPr>
        <a:xfrm>
          <a:off x="1200347" y="2502364"/>
          <a:ext cx="7757159" cy="9832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t>LSTM Cell Layer </a:t>
          </a:r>
          <a:r>
            <a:rPr lang="en-US" sz="2300" kern="1200" dirty="0" smtClean="0"/>
            <a:t>– Takes a sequence of input vectors and outputs a sequences of target vectors  </a:t>
          </a:r>
          <a:endParaRPr lang="en-IN" sz="2300" kern="1200" dirty="0"/>
        </a:p>
      </dsp:txBody>
      <dsp:txXfrm>
        <a:off x="1229146" y="2531163"/>
        <a:ext cx="6481161" cy="925680"/>
      </dsp:txXfrm>
    </dsp:sp>
    <dsp:sp modelId="{A6C388B8-C469-42CC-BDAA-9CBD94DD4AE2}">
      <dsp:nvSpPr>
        <dsp:cNvPr id="0" name=""/>
        <dsp:cNvSpPr/>
      </dsp:nvSpPr>
      <dsp:spPr>
        <a:xfrm>
          <a:off x="1933518" y="3594107"/>
          <a:ext cx="7757159" cy="98729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t>Linear</a:t>
          </a:r>
          <a:r>
            <a:rPr lang="en-US" sz="2000" b="1" kern="1200" dirty="0" smtClean="0"/>
            <a:t> </a:t>
          </a:r>
          <a:r>
            <a:rPr lang="en-US" sz="2300" b="1" kern="1200" dirty="0" smtClean="0"/>
            <a:t>Layer</a:t>
          </a:r>
          <a:r>
            <a:rPr lang="en-US" sz="2000" b="1" kern="1200" dirty="0" smtClean="0"/>
            <a:t> </a:t>
          </a:r>
          <a:r>
            <a:rPr lang="en-US" sz="2300" kern="1200" dirty="0" smtClean="0"/>
            <a:t>– Standard NN layer which </a:t>
          </a:r>
          <a:r>
            <a:rPr lang="en-IN" sz="2300" b="0" i="0" kern="1200" dirty="0" smtClean="0"/>
            <a:t>applies a linear transformation to the input vector</a:t>
          </a:r>
          <a:endParaRPr lang="en-IN" sz="2300" kern="1200" dirty="0"/>
        </a:p>
      </dsp:txBody>
      <dsp:txXfrm>
        <a:off x="1962435" y="3623024"/>
        <a:ext cx="6480925" cy="929456"/>
      </dsp:txXfrm>
    </dsp:sp>
    <dsp:sp modelId="{E02F253C-BCCC-4988-BB67-8AA78D6CB001}">
      <dsp:nvSpPr>
        <dsp:cNvPr id="0" name=""/>
        <dsp:cNvSpPr/>
      </dsp:nvSpPr>
      <dsp:spPr>
        <a:xfrm>
          <a:off x="2317073" y="4683412"/>
          <a:ext cx="7757159" cy="77924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t>LogSoftMax Layer </a:t>
          </a:r>
          <a:r>
            <a:rPr lang="en-US" sz="2300" kern="1200" dirty="0" smtClean="0"/>
            <a:t>- </a:t>
          </a:r>
          <a:r>
            <a:rPr lang="en-IN" sz="2300" b="0" i="0" kern="1200" dirty="0" smtClean="0"/>
            <a:t>Applies the  function to an n-dimensional input Tensor</a:t>
          </a:r>
          <a:endParaRPr lang="en-IN" sz="2300" kern="1200" dirty="0"/>
        </a:p>
      </dsp:txBody>
      <dsp:txXfrm>
        <a:off x="2339896" y="4706235"/>
        <a:ext cx="6493113" cy="733602"/>
      </dsp:txXfrm>
    </dsp:sp>
    <dsp:sp modelId="{162C293A-6FD2-4CC5-86B0-B68517933217}">
      <dsp:nvSpPr>
        <dsp:cNvPr id="0" name=""/>
        <dsp:cNvSpPr/>
      </dsp:nvSpPr>
      <dsp:spPr>
        <a:xfrm>
          <a:off x="7118028" y="718339"/>
          <a:ext cx="639131" cy="6391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IN" sz="2900" kern="1200"/>
        </a:p>
      </dsp:txBody>
      <dsp:txXfrm>
        <a:off x="7261832" y="718339"/>
        <a:ext cx="351523" cy="480946"/>
      </dsp:txXfrm>
    </dsp:sp>
    <dsp:sp modelId="{1534B1A3-E380-4648-832B-F616A6BA6E11}">
      <dsp:nvSpPr>
        <dsp:cNvPr id="0" name=""/>
        <dsp:cNvSpPr/>
      </dsp:nvSpPr>
      <dsp:spPr>
        <a:xfrm>
          <a:off x="7723481" y="2080019"/>
          <a:ext cx="639131" cy="6391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IN" sz="2900" kern="1200" dirty="0"/>
        </a:p>
      </dsp:txBody>
      <dsp:txXfrm>
        <a:off x="7867285" y="2080019"/>
        <a:ext cx="351523" cy="480946"/>
      </dsp:txXfrm>
    </dsp:sp>
    <dsp:sp modelId="{441A5771-2F69-42C8-A7DC-00EAAE8862B4}">
      <dsp:nvSpPr>
        <dsp:cNvPr id="0" name=""/>
        <dsp:cNvSpPr/>
      </dsp:nvSpPr>
      <dsp:spPr>
        <a:xfrm>
          <a:off x="8295617" y="3303883"/>
          <a:ext cx="639131" cy="6391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IN" sz="2900" kern="1200"/>
        </a:p>
      </dsp:txBody>
      <dsp:txXfrm>
        <a:off x="8439421" y="3303883"/>
        <a:ext cx="351523" cy="480946"/>
      </dsp:txXfrm>
    </dsp:sp>
    <dsp:sp modelId="{0C957163-8F91-41C0-B3AA-ECD5876A040A}">
      <dsp:nvSpPr>
        <dsp:cNvPr id="0" name=""/>
        <dsp:cNvSpPr/>
      </dsp:nvSpPr>
      <dsp:spPr>
        <a:xfrm>
          <a:off x="9008234" y="4304667"/>
          <a:ext cx="639131" cy="6391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IN" sz="2900" kern="1200"/>
        </a:p>
      </dsp:txBody>
      <dsp:txXfrm>
        <a:off x="9152038" y="4304667"/>
        <a:ext cx="351523" cy="48094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7/6/2016</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448263"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21" name="Rectangle 33"/>
          <p:cNvSpPr>
            <a:spLocks noChangeArrowheads="1"/>
          </p:cNvSpPr>
          <p:nvPr userDrawn="1"/>
        </p:nvSpPr>
        <p:spPr bwMode="auto">
          <a:xfrm>
            <a:off x="10843922"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7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7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7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7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25605614"/>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8" name="Rectangle 33"/>
          <p:cNvSpPr>
            <a:spLocks noChangeArrowheads="1"/>
          </p:cNvSpPr>
          <p:nvPr/>
        </p:nvSpPr>
        <p:spPr bwMode="auto">
          <a:xfrm>
            <a:off x="445592" y="4835626"/>
            <a:ext cx="20494884" cy="2459861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0" name="Text Box 14"/>
          <p:cNvSpPr txBox="1">
            <a:spLocks noChangeArrowheads="1"/>
          </p:cNvSpPr>
          <p:nvPr/>
        </p:nvSpPr>
        <p:spPr bwMode="auto">
          <a:xfrm>
            <a:off x="1011866" y="29670236"/>
            <a:ext cx="1862933"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09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09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0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0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3" name="TextBox 62"/>
            <p:cNvSpPr txBox="1"/>
            <p:nvPr userDrawn="1"/>
          </p:nvSpPr>
          <p:spPr>
            <a:xfrm>
              <a:off x="44262808" y="25605614"/>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chart" Target="../charts/chart2.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440616" y="5365571"/>
            <a:ext cx="10101856" cy="2781838"/>
          </a:xfrm>
        </p:spPr>
        <p:txBody>
          <a:bodyPr/>
          <a:lstStyle/>
          <a:p>
            <a:r>
              <a:rPr lang="en-US" dirty="0" smtClean="0"/>
              <a:t>Key phrases provide a concise and meaningful summary of a document. They are extensively used in document indexing, categorization, clustering, search and summarization. Despite its importance, state-of-the-art performance in automatic keyphrase extraction is still much lower than many core NLP tasks. </a:t>
            </a:r>
            <a:r>
              <a:rPr lang="en-IN" dirty="0"/>
              <a:t>S</a:t>
            </a:r>
            <a:r>
              <a:rPr lang="en-IN" dirty="0" smtClean="0"/>
              <a:t>everal </a:t>
            </a:r>
            <a:r>
              <a:rPr lang="en-IN" dirty="0"/>
              <a:t>factors contribute to this difficulty, including document length, structural inconsistency, changes in topic, and (a lack of) correlations between </a:t>
            </a:r>
            <a:r>
              <a:rPr lang="en-IN" dirty="0" smtClean="0"/>
              <a:t>topics. Moreover, there is no absolute ground truth for the keyphrases, except human-labelled keyphrases, which varies across humans!</a:t>
            </a:r>
            <a:endParaRPr lang="en-US" dirty="0"/>
          </a:p>
        </p:txBody>
      </p:sp>
      <p:sp>
        <p:nvSpPr>
          <p:cNvPr id="233" name="Text Placeholder 232"/>
          <p:cNvSpPr>
            <a:spLocks noGrp="1"/>
          </p:cNvSpPr>
          <p:nvPr>
            <p:ph type="body" sz="quarter" idx="11"/>
          </p:nvPr>
        </p:nvSpPr>
        <p:spPr/>
        <p:txBody>
          <a:bodyPr/>
          <a:lstStyle/>
          <a:p>
            <a:r>
              <a:rPr lang="en-US" dirty="0" smtClean="0"/>
              <a:t>INTRODUCTION</a:t>
            </a:r>
            <a:endParaRPr lang="en-US" dirty="0"/>
          </a:p>
        </p:txBody>
      </p:sp>
      <p:sp>
        <p:nvSpPr>
          <p:cNvPr id="236" name="Text Placeholder 235"/>
          <p:cNvSpPr>
            <a:spLocks noGrp="1"/>
          </p:cNvSpPr>
          <p:nvPr>
            <p:ph type="body" sz="quarter" idx="20"/>
          </p:nvPr>
        </p:nvSpPr>
        <p:spPr>
          <a:xfrm>
            <a:off x="440616" y="11375802"/>
            <a:ext cx="10096349" cy="566030"/>
          </a:xfrm>
        </p:spPr>
        <p:txBody>
          <a:bodyPr/>
          <a:lstStyle/>
          <a:p>
            <a:r>
              <a:rPr lang="en-US" dirty="0"/>
              <a:t>OBJECTIVES</a:t>
            </a:r>
            <a:endParaRPr lang="en-US" dirty="0"/>
          </a:p>
        </p:txBody>
      </p:sp>
      <p:sp>
        <p:nvSpPr>
          <p:cNvPr id="238" name="Text Placeholder 237"/>
          <p:cNvSpPr>
            <a:spLocks noGrp="1"/>
          </p:cNvSpPr>
          <p:nvPr>
            <p:ph type="body" sz="quarter" idx="26"/>
          </p:nvPr>
        </p:nvSpPr>
        <p:spPr>
          <a:xfrm>
            <a:off x="10855514" y="5447953"/>
            <a:ext cx="10093752" cy="10845584"/>
          </a:xfrm>
        </p:spPr>
        <p:txBody>
          <a:bodyPr/>
          <a:lstStyle/>
          <a:p>
            <a:r>
              <a:rPr lang="en-US" dirty="0" smtClean="0"/>
              <a:t>We present some of the testing results which compares the two sentence-based approaches, which cue us to use the optimum approach and threshold for the application phase.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As a final step, we tested the model on the text we aimed at. Though the performance was reasonably well. Due to lack of any performance measures for it, </a:t>
            </a:r>
            <a:r>
              <a:rPr lang="en-US" dirty="0"/>
              <a:t>w</a:t>
            </a:r>
            <a:r>
              <a:rPr lang="en-US" dirty="0" smtClean="0"/>
              <a:t>e present few good and not-so-good examples of our model as applie</a:t>
            </a:r>
            <a:r>
              <a:rPr lang="en-US" dirty="0" smtClean="0"/>
              <a:t>d on the subtitles of the lecture.</a:t>
            </a:r>
          </a:p>
          <a:p>
            <a:endParaRPr lang="en-US" dirty="0"/>
          </a:p>
          <a:p>
            <a:r>
              <a:rPr lang="en-US" b="1" dirty="0" smtClean="0"/>
              <a:t>Good:</a:t>
            </a:r>
          </a:p>
          <a:p>
            <a:r>
              <a:rPr lang="en-US" dirty="0"/>
              <a:t>1</a:t>
            </a:r>
            <a:r>
              <a:rPr lang="en-US" dirty="0" smtClean="0"/>
              <a:t>.</a:t>
            </a:r>
            <a:r>
              <a:rPr lang="en-US" b="1" dirty="0" smtClean="0"/>
              <a:t> </a:t>
            </a:r>
            <a:r>
              <a:rPr lang="en-IN" b="1" u="sng" dirty="0"/>
              <a:t>O</a:t>
            </a:r>
            <a:r>
              <a:rPr lang="en-IN" b="1" u="sng" dirty="0" smtClean="0"/>
              <a:t>ptical</a:t>
            </a:r>
            <a:r>
              <a:rPr lang="en-IN" b="1" u="sng" dirty="0"/>
              <a:t> signals</a:t>
            </a:r>
            <a:r>
              <a:rPr lang="en-IN" b="1" dirty="0"/>
              <a:t> </a:t>
            </a:r>
            <a:r>
              <a:rPr lang="en-IN" dirty="0"/>
              <a:t>traveling for long distances through </a:t>
            </a:r>
            <a:r>
              <a:rPr lang="en-IN" b="1" u="sng" dirty="0"/>
              <a:t>fiber</a:t>
            </a:r>
            <a:r>
              <a:rPr lang="en-IN" b="1" dirty="0"/>
              <a:t> </a:t>
            </a:r>
            <a:r>
              <a:rPr lang="en-IN" dirty="0"/>
              <a:t>need to be </a:t>
            </a:r>
            <a:r>
              <a:rPr lang="en-IN" dirty="0" smtClean="0"/>
              <a:t>strengthened.</a:t>
            </a:r>
          </a:p>
          <a:p>
            <a:r>
              <a:rPr lang="en-US" b="1" dirty="0" smtClean="0"/>
              <a:t>2. </a:t>
            </a:r>
            <a:r>
              <a:rPr lang="en-IN" b="1" u="sng" dirty="0"/>
              <a:t>M</a:t>
            </a:r>
            <a:r>
              <a:rPr lang="en-IN" b="1" u="sng" dirty="0" smtClean="0"/>
              <a:t>ultiplexing</a:t>
            </a:r>
            <a:r>
              <a:rPr lang="en-IN" b="1" dirty="0"/>
              <a:t> </a:t>
            </a:r>
            <a:r>
              <a:rPr lang="en-IN" dirty="0"/>
              <a:t>is about sharing a medium that means different users are sharing the same medium for communication at the same </a:t>
            </a:r>
            <a:r>
              <a:rPr lang="en-IN" dirty="0" smtClean="0"/>
              <a:t>time.</a:t>
            </a:r>
            <a:endParaRPr lang="en-US" b="1" dirty="0" smtClean="0"/>
          </a:p>
          <a:p>
            <a:r>
              <a:rPr lang="en-US" b="1" dirty="0" smtClean="0"/>
              <a:t>3.</a:t>
            </a:r>
            <a:r>
              <a:rPr lang="en-IN" dirty="0"/>
              <a:t> </a:t>
            </a:r>
            <a:r>
              <a:rPr lang="en-IN" dirty="0" smtClean="0"/>
              <a:t>As </a:t>
            </a:r>
            <a:r>
              <a:rPr lang="en-IN" dirty="0"/>
              <a:t>I</a:t>
            </a:r>
            <a:r>
              <a:rPr lang="en-IN" dirty="0" smtClean="0"/>
              <a:t> mentioned, </a:t>
            </a:r>
            <a:r>
              <a:rPr lang="en-IN" dirty="0"/>
              <a:t>you have this </a:t>
            </a:r>
            <a:r>
              <a:rPr lang="en-IN" b="1" u="sng" dirty="0"/>
              <a:t>geostationary </a:t>
            </a:r>
            <a:r>
              <a:rPr lang="en-IN" b="1" u="sng" dirty="0" smtClean="0"/>
              <a:t>satellites</a:t>
            </a:r>
            <a:r>
              <a:rPr lang="en-IN" b="1" dirty="0" smtClean="0"/>
              <a:t>,</a:t>
            </a:r>
            <a:r>
              <a:rPr lang="en-IN" b="1" dirty="0"/>
              <a:t> </a:t>
            </a:r>
            <a:r>
              <a:rPr lang="en-IN" dirty="0"/>
              <a:t>which are nothing but repeaters on the </a:t>
            </a:r>
            <a:r>
              <a:rPr lang="en-IN" dirty="0" smtClean="0"/>
              <a:t>sky.</a:t>
            </a:r>
            <a:endParaRPr lang="en-US" b="1" dirty="0" smtClean="0"/>
          </a:p>
          <a:p>
            <a:endParaRPr lang="en-US" b="1" dirty="0"/>
          </a:p>
          <a:p>
            <a:r>
              <a:rPr lang="en-US" b="1" dirty="0" smtClean="0"/>
              <a:t>Not-So-Good</a:t>
            </a:r>
            <a:r>
              <a:rPr lang="en-US" b="1" dirty="0" smtClean="0"/>
              <a:t>:</a:t>
            </a:r>
          </a:p>
          <a:p>
            <a:r>
              <a:rPr lang="en-US" b="1" dirty="0" smtClean="0"/>
              <a:t>1. </a:t>
            </a:r>
            <a:r>
              <a:rPr lang="en-IN" dirty="0"/>
              <a:t>O</a:t>
            </a:r>
            <a:r>
              <a:rPr lang="en-IN" dirty="0" smtClean="0"/>
              <a:t>ne </a:t>
            </a:r>
            <a:r>
              <a:rPr lang="en-IN" dirty="0"/>
              <a:t>issue which is important in </a:t>
            </a:r>
            <a:r>
              <a:rPr lang="en-IN" dirty="0" smtClean="0"/>
              <a:t>MAN </a:t>
            </a:r>
            <a:r>
              <a:rPr lang="en-IN" dirty="0"/>
              <a:t>is the issue of </a:t>
            </a:r>
            <a:r>
              <a:rPr lang="en-IN" b="1" u="sng" dirty="0" smtClean="0"/>
              <a:t>access</a:t>
            </a:r>
            <a:r>
              <a:rPr lang="en-IN" b="1" dirty="0" smtClean="0"/>
              <a:t>.</a:t>
            </a:r>
            <a:endParaRPr lang="en-IN" dirty="0"/>
          </a:p>
          <a:p>
            <a:r>
              <a:rPr lang="en-US" b="1" dirty="0" smtClean="0"/>
              <a:t>2. </a:t>
            </a:r>
            <a:r>
              <a:rPr lang="en-IN" dirty="0"/>
              <a:t>W</a:t>
            </a:r>
            <a:r>
              <a:rPr lang="en-IN" dirty="0" smtClean="0"/>
              <a:t>e </a:t>
            </a:r>
            <a:r>
              <a:rPr lang="en-IN" dirty="0"/>
              <a:t>have seen the different ways these</a:t>
            </a:r>
            <a:r>
              <a:rPr lang="en-IN" b="1" u="sng" dirty="0"/>
              <a:t> digital signals</a:t>
            </a:r>
            <a:r>
              <a:rPr lang="en-IN" b="1" dirty="0"/>
              <a:t> </a:t>
            </a:r>
            <a:r>
              <a:rPr lang="en-IN" dirty="0"/>
              <a:t>and analog signals </a:t>
            </a:r>
            <a:r>
              <a:rPr lang="en-IN" dirty="0" smtClean="0"/>
              <a:t>etc.</a:t>
            </a:r>
            <a:r>
              <a:rPr lang="en-IN" dirty="0"/>
              <a:t> </a:t>
            </a:r>
            <a:r>
              <a:rPr lang="en-IN" dirty="0" smtClean="0"/>
              <a:t>can </a:t>
            </a:r>
            <a:r>
              <a:rPr lang="en-IN" dirty="0"/>
              <a:t>be used for communication and how digital </a:t>
            </a:r>
            <a:r>
              <a:rPr lang="en-IN" b="1" u="sng" dirty="0"/>
              <a:t>data</a:t>
            </a:r>
            <a:r>
              <a:rPr lang="en-IN" b="1" dirty="0"/>
              <a:t> </a:t>
            </a:r>
            <a:r>
              <a:rPr lang="en-IN" dirty="0"/>
              <a:t>or analog </a:t>
            </a:r>
            <a:r>
              <a:rPr lang="en-IN" b="1" u="sng" dirty="0"/>
              <a:t>data</a:t>
            </a:r>
            <a:r>
              <a:rPr lang="en-IN" b="1" dirty="0"/>
              <a:t> </a:t>
            </a:r>
            <a:r>
              <a:rPr lang="en-IN" dirty="0"/>
              <a:t>can be </a:t>
            </a:r>
            <a:r>
              <a:rPr lang="en-IN" dirty="0" smtClean="0"/>
              <a:t>encoded.</a:t>
            </a:r>
          </a:p>
          <a:p>
            <a:r>
              <a:rPr lang="en-US" b="1" dirty="0" smtClean="0"/>
              <a:t>3. </a:t>
            </a:r>
            <a:r>
              <a:rPr lang="en-IN" dirty="0"/>
              <a:t>you can use </a:t>
            </a:r>
            <a:r>
              <a:rPr lang="en-IN" b="1" u="sng" dirty="0"/>
              <a:t>multimode</a:t>
            </a:r>
            <a:r>
              <a:rPr lang="en-IN" b="1" dirty="0"/>
              <a:t> </a:t>
            </a:r>
            <a:r>
              <a:rPr lang="en-IN" dirty="0"/>
              <a:t>fibers over here and you can use single mode </a:t>
            </a:r>
            <a:r>
              <a:rPr lang="en-IN" dirty="0" smtClean="0"/>
              <a:t>fibers</a:t>
            </a:r>
            <a:endParaRPr lang="en-US" b="1" dirty="0" smtClean="0"/>
          </a:p>
        </p:txBody>
      </p:sp>
      <p:sp>
        <p:nvSpPr>
          <p:cNvPr id="239" name="Text Placeholder 238"/>
          <p:cNvSpPr>
            <a:spLocks noGrp="1"/>
          </p:cNvSpPr>
          <p:nvPr>
            <p:ph type="body" sz="quarter" idx="27"/>
          </p:nvPr>
        </p:nvSpPr>
        <p:spPr>
          <a:xfrm>
            <a:off x="10902962" y="21180578"/>
            <a:ext cx="10090978" cy="566030"/>
          </a:xfrm>
        </p:spPr>
        <p:txBody>
          <a:bodyPr/>
          <a:lstStyle/>
          <a:p>
            <a:r>
              <a:rPr lang="en-US" dirty="0" smtClean="0"/>
              <a:t>REFERENCES</a:t>
            </a:r>
            <a:endParaRPr lang="en-US" dirty="0"/>
          </a:p>
        </p:txBody>
      </p:sp>
      <p:sp>
        <p:nvSpPr>
          <p:cNvPr id="240" name="Text Placeholder 239"/>
          <p:cNvSpPr>
            <a:spLocks noGrp="1"/>
          </p:cNvSpPr>
          <p:nvPr>
            <p:ph type="body" sz="quarter" idx="28"/>
          </p:nvPr>
        </p:nvSpPr>
        <p:spPr>
          <a:xfrm>
            <a:off x="10854419" y="21752429"/>
            <a:ext cx="10094847" cy="5244050"/>
          </a:xfrm>
        </p:spPr>
        <p:txBody>
          <a:bodyPr/>
          <a:lstStyle/>
          <a:p>
            <a:pPr marL="457200" indent="-457200">
              <a:buFont typeface="+mj-lt"/>
              <a:buAutoNum type="arabicPeriod"/>
            </a:pPr>
            <a:r>
              <a:rPr lang="en-IN" dirty="0"/>
              <a:t>Collobert, Ronan, et al. "Natural language processing (almost) from </a:t>
            </a:r>
            <a:r>
              <a:rPr lang="en-IN" dirty="0" err="1"/>
              <a:t>scratch."Journal</a:t>
            </a:r>
            <a:r>
              <a:rPr lang="en-IN" dirty="0"/>
              <a:t> of Machine Learning Research 12.Aug (2011): 2493-2537.</a:t>
            </a:r>
          </a:p>
          <a:p>
            <a:pPr marL="457200" indent="-457200">
              <a:buFont typeface="+mj-lt"/>
              <a:buAutoNum type="arabicPeriod"/>
            </a:pPr>
            <a:r>
              <a:rPr lang="en-IN" dirty="0"/>
              <a:t>Hasan</a:t>
            </a:r>
            <a:r>
              <a:rPr lang="en-IN" dirty="0"/>
              <a:t>, </a:t>
            </a:r>
            <a:r>
              <a:rPr lang="en-IN" dirty="0" err="1"/>
              <a:t>Kazi</a:t>
            </a:r>
            <a:r>
              <a:rPr lang="en-IN" dirty="0"/>
              <a:t> </a:t>
            </a:r>
            <a:r>
              <a:rPr lang="en-IN" dirty="0" err="1"/>
              <a:t>Saidul</a:t>
            </a:r>
            <a:r>
              <a:rPr lang="en-IN" dirty="0"/>
              <a:t>, and Vincent Ng. "Automatic </a:t>
            </a:r>
            <a:r>
              <a:rPr lang="en-IN" dirty="0" err="1"/>
              <a:t>Keyphrase</a:t>
            </a:r>
            <a:r>
              <a:rPr lang="en-IN" dirty="0"/>
              <a:t> Extraction: A Survey of the State of the Art." ACL (1). 2014</a:t>
            </a:r>
            <a:r>
              <a:rPr lang="en-IN" dirty="0"/>
              <a:t>.</a:t>
            </a:r>
          </a:p>
          <a:p>
            <a:pPr marL="457200" indent="-457200">
              <a:buFont typeface="+mj-lt"/>
              <a:buAutoNum type="arabicPeriod"/>
            </a:pPr>
            <a:r>
              <a:rPr lang="en-IN" dirty="0"/>
              <a:t>Hasan, </a:t>
            </a:r>
            <a:r>
              <a:rPr lang="en-IN" dirty="0" err="1"/>
              <a:t>Kazi</a:t>
            </a:r>
            <a:r>
              <a:rPr lang="en-IN" dirty="0"/>
              <a:t> </a:t>
            </a:r>
            <a:r>
              <a:rPr lang="en-IN" dirty="0" err="1"/>
              <a:t>Saidul</a:t>
            </a:r>
            <a:r>
              <a:rPr lang="en-IN" dirty="0"/>
              <a:t>, and Vincent Ng. "Conundrums in unsupervised </a:t>
            </a:r>
            <a:r>
              <a:rPr lang="en-IN" dirty="0" err="1"/>
              <a:t>keyphrase</a:t>
            </a:r>
            <a:r>
              <a:rPr lang="en-IN" dirty="0"/>
              <a:t> extraction: making sense of the state-of-the-art." Proceedings of the 23rd International Conference on Computational Linguistics: Posters. Association for Computational Linguistics, 2010.</a:t>
            </a:r>
            <a:endParaRPr lang="en-IN" dirty="0"/>
          </a:p>
          <a:p>
            <a:pPr marL="457200" indent="-457200">
              <a:buFont typeface="+mj-lt"/>
              <a:buAutoNum type="arabicPeriod"/>
            </a:pPr>
            <a:r>
              <a:rPr lang="en-IN" dirty="0"/>
              <a:t>Rush</a:t>
            </a:r>
            <a:r>
              <a:rPr lang="en-IN" dirty="0"/>
              <a:t>, Alexander M., </a:t>
            </a:r>
            <a:r>
              <a:rPr lang="en-IN" dirty="0" err="1"/>
              <a:t>Sumit</a:t>
            </a:r>
            <a:r>
              <a:rPr lang="en-IN" dirty="0"/>
              <a:t> Chopra, and Jason Weston. "A neural attention model for abstractive sentence summarization." </a:t>
            </a:r>
            <a:r>
              <a:rPr lang="en-IN" dirty="0" err="1"/>
              <a:t>arXiv</a:t>
            </a:r>
            <a:r>
              <a:rPr lang="en-IN" dirty="0"/>
              <a:t> preprint arXiv:1509.00685 (2015</a:t>
            </a:r>
            <a:r>
              <a:rPr lang="en-IN" dirty="0"/>
              <a:t>).</a:t>
            </a:r>
          </a:p>
          <a:p>
            <a:pPr marL="457200" indent="-457200">
              <a:buFont typeface="+mj-lt"/>
              <a:buAutoNum type="arabicPeriod"/>
            </a:pPr>
            <a:r>
              <a:rPr lang="en-IN" dirty="0" err="1"/>
              <a:t>Nallapati</a:t>
            </a:r>
            <a:r>
              <a:rPr lang="en-IN" dirty="0"/>
              <a:t>, R., Zhou, B., </a:t>
            </a:r>
            <a:r>
              <a:rPr lang="en-IN" dirty="0" err="1"/>
              <a:t>glar</a:t>
            </a:r>
            <a:r>
              <a:rPr lang="en-IN" dirty="0"/>
              <a:t> </a:t>
            </a:r>
            <a:r>
              <a:rPr lang="en-IN" dirty="0" err="1"/>
              <a:t>Gulçehre</a:t>
            </a:r>
            <a:r>
              <a:rPr lang="en-IN" dirty="0"/>
              <a:t>, Ç., &amp; Xiang, B. Abstractive Text Summarization using Sequence-to-sequence RNNs and Beyond</a:t>
            </a:r>
            <a:r>
              <a:rPr lang="en-IN" dirty="0"/>
              <a:t>.</a:t>
            </a:r>
          </a:p>
          <a:p>
            <a:pPr marL="457200" indent="-457200">
              <a:buFont typeface="+mj-lt"/>
              <a:buAutoNum type="arabicPeriod"/>
            </a:pPr>
            <a:r>
              <a:rPr lang="en-IN" dirty="0"/>
              <a:t>Lipton, Zachary C., John Berkowitz, and Charles Elkan. "A critical review of recurrent neural networks for sequence learning." </a:t>
            </a:r>
            <a:r>
              <a:rPr lang="en-IN" dirty="0" err="1"/>
              <a:t>arXiv</a:t>
            </a:r>
            <a:r>
              <a:rPr lang="en-IN" dirty="0"/>
              <a:t> preprint arXiv:1506.00019 (2015).</a:t>
            </a:r>
            <a:endParaRPr lang="en-US" dirty="0"/>
          </a:p>
        </p:txBody>
      </p:sp>
      <p:sp>
        <p:nvSpPr>
          <p:cNvPr id="241" name="Text Placeholder 240"/>
          <p:cNvSpPr>
            <a:spLocks noGrp="1"/>
          </p:cNvSpPr>
          <p:nvPr>
            <p:ph type="body" sz="quarter" idx="29"/>
          </p:nvPr>
        </p:nvSpPr>
        <p:spPr>
          <a:xfrm>
            <a:off x="10842726" y="27211712"/>
            <a:ext cx="10085926" cy="566030"/>
          </a:xfrm>
        </p:spPr>
        <p:txBody>
          <a:bodyPr/>
          <a:lstStyle/>
          <a:p>
            <a:r>
              <a:rPr lang="en-US" dirty="0" smtClean="0"/>
              <a:t>ACKNOWLEDGEMENTS</a:t>
            </a:r>
            <a:endParaRPr lang="en-US" dirty="0"/>
          </a:p>
        </p:txBody>
      </p:sp>
      <p:sp>
        <p:nvSpPr>
          <p:cNvPr id="242" name="Text Placeholder 241"/>
          <p:cNvSpPr>
            <a:spLocks noGrp="1"/>
          </p:cNvSpPr>
          <p:nvPr>
            <p:ph type="body" sz="quarter" idx="30"/>
          </p:nvPr>
        </p:nvSpPr>
        <p:spPr>
          <a:xfrm>
            <a:off x="10854419" y="27871698"/>
            <a:ext cx="10090978" cy="1242955"/>
          </a:xfrm>
        </p:spPr>
        <p:txBody>
          <a:bodyPr/>
          <a:lstStyle/>
          <a:p>
            <a:r>
              <a:rPr lang="en-US" dirty="0" smtClean="0"/>
              <a:t>We </a:t>
            </a:r>
            <a:r>
              <a:rPr lang="en-US" dirty="0" smtClean="0"/>
              <a:t>acknowledge Xerox Research Center India (XRCI) for supporting and funding the research work. Special thanks to Om Deshmukh for providing us the opportunity to work together on such an interesting problem.</a:t>
            </a:r>
            <a:endParaRPr lang="en-US" dirty="0"/>
          </a:p>
        </p:txBody>
      </p:sp>
      <p:sp>
        <p:nvSpPr>
          <p:cNvPr id="244" name="Text Placeholder 243"/>
          <p:cNvSpPr>
            <a:spLocks noGrp="1"/>
          </p:cNvSpPr>
          <p:nvPr>
            <p:ph type="body" sz="quarter" idx="96"/>
          </p:nvPr>
        </p:nvSpPr>
        <p:spPr>
          <a:xfrm>
            <a:off x="392027" y="11941832"/>
            <a:ext cx="10102728" cy="1550731"/>
          </a:xfrm>
        </p:spPr>
        <p:txBody>
          <a:bodyPr/>
          <a:lstStyle/>
          <a:p>
            <a:r>
              <a:rPr lang="en-US" dirty="0" smtClean="0"/>
              <a:t>We aim to identify the key phrases in any given document. Particularly, we focus on the subtitles of the educational videos(lectures) in the field of Computer Science. We simplify our goal by identifying keywords in the document and leverage its results in identifying the key phrases.</a:t>
            </a:r>
            <a:endParaRPr lang="en-US" dirty="0"/>
          </a:p>
        </p:txBody>
      </p:sp>
      <p:sp>
        <p:nvSpPr>
          <p:cNvPr id="281" name="Text Placeholder 280"/>
          <p:cNvSpPr>
            <a:spLocks noGrp="1"/>
          </p:cNvSpPr>
          <p:nvPr>
            <p:ph type="body" sz="quarter" idx="150"/>
          </p:nvPr>
        </p:nvSpPr>
        <p:spPr>
          <a:xfrm>
            <a:off x="2890078" y="3152130"/>
            <a:ext cx="15608232" cy="769233"/>
          </a:xfrm>
        </p:spPr>
        <p:txBody>
          <a:bodyPr/>
          <a:lstStyle/>
          <a:p>
            <a:r>
              <a:rPr lang="en-US" dirty="0" smtClean="0"/>
              <a:t>Xerox Research Center India</a:t>
            </a:r>
            <a:endParaRPr lang="en-US" dirty="0"/>
          </a:p>
        </p:txBody>
      </p:sp>
      <p:sp>
        <p:nvSpPr>
          <p:cNvPr id="282" name="Text Placeholder 281"/>
          <p:cNvSpPr>
            <a:spLocks noGrp="1"/>
          </p:cNvSpPr>
          <p:nvPr>
            <p:ph type="body" sz="quarter" idx="151"/>
          </p:nvPr>
        </p:nvSpPr>
        <p:spPr>
          <a:xfrm>
            <a:off x="2890078" y="2151743"/>
            <a:ext cx="15608232" cy="1318684"/>
          </a:xfrm>
        </p:spPr>
        <p:txBody>
          <a:bodyPr>
            <a:normAutofit fontScale="77500" lnSpcReduction="20000"/>
          </a:bodyPr>
          <a:lstStyle/>
          <a:p>
            <a:r>
              <a:rPr lang="en-US" dirty="0" smtClean="0"/>
              <a:t>Avinash Mohak, Mentors: Arijit Biswas, Ankit Gandhi</a:t>
            </a:r>
            <a:endParaRPr lang="en-US" dirty="0"/>
          </a:p>
        </p:txBody>
      </p:sp>
      <p:sp>
        <p:nvSpPr>
          <p:cNvPr id="283" name="Text Placeholder 282"/>
          <p:cNvSpPr>
            <a:spLocks noGrp="1"/>
          </p:cNvSpPr>
          <p:nvPr>
            <p:ph type="body" sz="quarter" idx="153"/>
          </p:nvPr>
        </p:nvSpPr>
        <p:spPr>
          <a:xfrm>
            <a:off x="3038610" y="874104"/>
            <a:ext cx="15608232" cy="1117674"/>
          </a:xfrm>
        </p:spPr>
        <p:txBody>
          <a:bodyPr>
            <a:normAutofit fontScale="77500" lnSpcReduction="20000"/>
          </a:bodyPr>
          <a:lstStyle/>
          <a:p>
            <a:r>
              <a:rPr lang="en-US" dirty="0" smtClean="0"/>
              <a:t>AUTOMATIC KEYPHRASE EXTRACTION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831" y="8147409"/>
            <a:ext cx="5639425" cy="2706924"/>
          </a:xfrm>
          <a:prstGeom prst="rect">
            <a:avLst/>
          </a:prstGeom>
        </p:spPr>
      </p:pic>
      <p:graphicFrame>
        <p:nvGraphicFramePr>
          <p:cNvPr id="5" name="Diagram 4"/>
          <p:cNvGraphicFramePr/>
          <p:nvPr>
            <p:extLst>
              <p:ext uri="{D42A27DB-BD31-4B8C-83A1-F6EECF244321}">
                <p14:modId xmlns:p14="http://schemas.microsoft.com/office/powerpoint/2010/main" val="2448170472"/>
              </p:ext>
            </p:extLst>
          </p:nvPr>
        </p:nvGraphicFramePr>
        <p:xfrm>
          <a:off x="431767" y="18184916"/>
          <a:ext cx="10120424" cy="4332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440615" y="17545617"/>
            <a:ext cx="10087501" cy="523220"/>
          </a:xfrm>
          <a:prstGeom prst="rect">
            <a:avLst/>
          </a:prstGeom>
          <a:noFill/>
        </p:spPr>
        <p:txBody>
          <a:bodyPr wrap="square" rtlCol="0">
            <a:spAutoFit/>
          </a:bodyPr>
          <a:lstStyle/>
          <a:p>
            <a:pPr algn="ctr"/>
            <a:r>
              <a:rPr lang="en-US" sz="2800" b="1" u="sng" dirty="0" smtClean="0">
                <a:solidFill>
                  <a:schemeClr val="accent5">
                    <a:lumMod val="50000"/>
                  </a:schemeClr>
                </a:solidFill>
              </a:rPr>
              <a:t>APPROACHES</a:t>
            </a:r>
            <a:endParaRPr lang="en-IN" b="1" u="sng" dirty="0">
              <a:solidFill>
                <a:schemeClr val="accent5">
                  <a:lumMod val="50000"/>
                </a:schemeClr>
              </a:solidFill>
            </a:endParaRPr>
          </a:p>
        </p:txBody>
      </p:sp>
      <p:sp>
        <p:nvSpPr>
          <p:cNvPr id="7" name="TextBox 6"/>
          <p:cNvSpPr txBox="1"/>
          <p:nvPr/>
        </p:nvSpPr>
        <p:spPr>
          <a:xfrm>
            <a:off x="449463" y="13927289"/>
            <a:ext cx="10078653" cy="523220"/>
          </a:xfrm>
          <a:prstGeom prst="rect">
            <a:avLst/>
          </a:prstGeom>
          <a:noFill/>
        </p:spPr>
        <p:txBody>
          <a:bodyPr wrap="square" rtlCol="0">
            <a:spAutoFit/>
          </a:bodyPr>
          <a:lstStyle/>
          <a:p>
            <a:pPr algn="ctr"/>
            <a:r>
              <a:rPr lang="en-US" sz="2800" b="1" u="sng" dirty="0" smtClean="0">
                <a:solidFill>
                  <a:schemeClr val="accent5">
                    <a:lumMod val="50000"/>
                  </a:schemeClr>
                </a:solidFill>
              </a:rPr>
              <a:t>MOTIVATION</a:t>
            </a:r>
            <a:endParaRPr lang="en-IN" sz="2800" b="1" u="sng" dirty="0">
              <a:solidFill>
                <a:schemeClr val="accent5">
                  <a:lumMod val="50000"/>
                </a:schemeClr>
              </a:solidFill>
            </a:endParaRPr>
          </a:p>
        </p:txBody>
      </p:sp>
      <p:sp>
        <p:nvSpPr>
          <p:cNvPr id="8" name="TextBox 7"/>
          <p:cNvSpPr txBox="1"/>
          <p:nvPr/>
        </p:nvSpPr>
        <p:spPr>
          <a:xfrm>
            <a:off x="457076" y="14561467"/>
            <a:ext cx="10087501" cy="2554545"/>
          </a:xfrm>
          <a:prstGeom prst="rect">
            <a:avLst/>
          </a:prstGeom>
          <a:noFill/>
        </p:spPr>
        <p:txBody>
          <a:bodyPr wrap="square" rtlCol="0">
            <a:spAutoFit/>
          </a:bodyPr>
          <a:lstStyle/>
          <a:p>
            <a:r>
              <a:rPr lang="en-IN" sz="2000" dirty="0">
                <a:solidFill>
                  <a:schemeClr val="accent5">
                    <a:lumMod val="50000"/>
                  </a:schemeClr>
                </a:solidFill>
                <a:latin typeface="Trebuchet MS" panose="020B0603020202020204" pitchFamily="34" charset="0"/>
              </a:rPr>
              <a:t>Our approach relies on the basic idea: Keywords are a function of their context. In other words, it’s the context or its adjacent or nearby words, which determine “keywordness” of any word. </a:t>
            </a:r>
            <a:r>
              <a:rPr lang="en-IN" sz="2000" dirty="0" smtClean="0">
                <a:solidFill>
                  <a:schemeClr val="accent5">
                    <a:lumMod val="50000"/>
                  </a:schemeClr>
                </a:solidFill>
                <a:latin typeface="Trebuchet MS" panose="020B0603020202020204" pitchFamily="34" charset="0"/>
              </a:rPr>
              <a:t>Since </a:t>
            </a:r>
            <a:r>
              <a:rPr lang="en-IN" sz="2000" dirty="0">
                <a:solidFill>
                  <a:schemeClr val="accent5">
                    <a:lumMod val="50000"/>
                  </a:schemeClr>
                </a:solidFill>
                <a:latin typeface="Trebuchet MS" panose="020B0603020202020204" pitchFamily="34" charset="0"/>
              </a:rPr>
              <a:t>recurrent neural network (RNN) are particularly designed for capturing the context, we used it as our </a:t>
            </a:r>
            <a:r>
              <a:rPr lang="en-IN" sz="2000" dirty="0" smtClean="0">
                <a:solidFill>
                  <a:schemeClr val="accent5">
                    <a:lumMod val="50000"/>
                  </a:schemeClr>
                </a:solidFill>
                <a:latin typeface="Trebuchet MS" panose="020B0603020202020204" pitchFamily="34" charset="0"/>
              </a:rPr>
              <a:t>underlying model</a:t>
            </a:r>
            <a:r>
              <a:rPr lang="en-IN" sz="2000" dirty="0">
                <a:solidFill>
                  <a:schemeClr val="accent5">
                    <a:lumMod val="50000"/>
                  </a:schemeClr>
                </a:solidFill>
                <a:latin typeface="Trebuchet MS" panose="020B0603020202020204" pitchFamily="34" charset="0"/>
              </a:rPr>
              <a:t>, expecting it to learn to identify the keywords in any given text. Specifically, we used LSTM-based model, which does off with the exploding/vanishing gradient problem (which exists in vanilla RNN model), thus allowing the model to capture a longer context and, thus, learning in a better </a:t>
            </a:r>
            <a:r>
              <a:rPr lang="en-IN" sz="2000" dirty="0" smtClean="0">
                <a:solidFill>
                  <a:schemeClr val="accent5">
                    <a:lumMod val="50000"/>
                  </a:schemeClr>
                </a:solidFill>
                <a:latin typeface="Trebuchet MS" panose="020B0603020202020204" pitchFamily="34" charset="0"/>
              </a:rPr>
              <a:t>fashion</a:t>
            </a:r>
            <a:r>
              <a:rPr lang="en-IN" sz="2000" dirty="0">
                <a:solidFill>
                  <a:schemeClr val="accent5">
                    <a:lumMod val="50000"/>
                  </a:schemeClr>
                </a:solidFill>
                <a:latin typeface="Trebuchet MS" panose="020B0603020202020204" pitchFamily="34" charset="0"/>
              </a:rPr>
              <a:t>.</a:t>
            </a:r>
          </a:p>
        </p:txBody>
      </p:sp>
      <p:graphicFrame>
        <p:nvGraphicFramePr>
          <p:cNvPr id="21" name="Diagram 20"/>
          <p:cNvGraphicFramePr/>
          <p:nvPr>
            <p:extLst>
              <p:ext uri="{D42A27DB-BD31-4B8C-83A1-F6EECF244321}">
                <p14:modId xmlns:p14="http://schemas.microsoft.com/office/powerpoint/2010/main" val="1131828817"/>
              </p:ext>
            </p:extLst>
          </p:nvPr>
        </p:nvGraphicFramePr>
        <p:xfrm>
          <a:off x="454426" y="23868940"/>
          <a:ext cx="10074233" cy="546266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2" name="TextBox 21"/>
          <p:cNvSpPr txBox="1"/>
          <p:nvPr/>
        </p:nvSpPr>
        <p:spPr>
          <a:xfrm>
            <a:off x="514512" y="23145240"/>
            <a:ext cx="10037679" cy="523220"/>
          </a:xfrm>
          <a:prstGeom prst="rect">
            <a:avLst/>
          </a:prstGeom>
          <a:noFill/>
        </p:spPr>
        <p:txBody>
          <a:bodyPr wrap="square" rtlCol="0">
            <a:spAutoFit/>
          </a:bodyPr>
          <a:lstStyle/>
          <a:p>
            <a:pPr algn="ctr"/>
            <a:r>
              <a:rPr lang="en-US" sz="2800" b="1" u="sng" dirty="0" smtClean="0">
                <a:solidFill>
                  <a:schemeClr val="accent5">
                    <a:lumMod val="50000"/>
                  </a:schemeClr>
                </a:solidFill>
              </a:rPr>
              <a:t>ARCHITECTURE</a:t>
            </a:r>
            <a:endParaRPr lang="en-IN" sz="2800" b="1" u="sng" dirty="0">
              <a:solidFill>
                <a:schemeClr val="accent5">
                  <a:lumMod val="50000"/>
                </a:schemeClr>
              </a:solidFill>
            </a:endParaRPr>
          </a:p>
        </p:txBody>
      </p:sp>
      <p:graphicFrame>
        <p:nvGraphicFramePr>
          <p:cNvPr id="30" name="Chart 29"/>
          <p:cNvGraphicFramePr/>
          <p:nvPr>
            <p:extLst>
              <p:ext uri="{D42A27DB-BD31-4B8C-83A1-F6EECF244321}">
                <p14:modId xmlns:p14="http://schemas.microsoft.com/office/powerpoint/2010/main" val="2930565050"/>
              </p:ext>
            </p:extLst>
          </p:nvPr>
        </p:nvGraphicFramePr>
        <p:xfrm>
          <a:off x="11094758" y="6885557"/>
          <a:ext cx="4785631" cy="2952953"/>
        </p:xfrm>
        <a:graphic>
          <a:graphicData uri="http://schemas.openxmlformats.org/drawingml/2006/chart">
            <c:chart xmlns:c="http://schemas.openxmlformats.org/drawingml/2006/chart" xmlns:r="http://schemas.openxmlformats.org/officeDocument/2006/relationships" r:id="rId14"/>
          </a:graphicData>
        </a:graphic>
      </p:graphicFrame>
      <p:sp>
        <p:nvSpPr>
          <p:cNvPr id="31" name="TextBox 30"/>
          <p:cNvSpPr txBox="1"/>
          <p:nvPr/>
        </p:nvSpPr>
        <p:spPr>
          <a:xfrm>
            <a:off x="10968250" y="4864331"/>
            <a:ext cx="9960402" cy="523220"/>
          </a:xfrm>
          <a:prstGeom prst="rect">
            <a:avLst/>
          </a:prstGeom>
          <a:noFill/>
        </p:spPr>
        <p:txBody>
          <a:bodyPr wrap="square" rtlCol="0">
            <a:spAutoFit/>
          </a:bodyPr>
          <a:lstStyle/>
          <a:p>
            <a:pPr algn="ctr"/>
            <a:r>
              <a:rPr lang="en-US" sz="2800" b="1" u="sng" dirty="0" smtClean="0">
                <a:solidFill>
                  <a:schemeClr val="accent5">
                    <a:lumMod val="50000"/>
                  </a:schemeClr>
                </a:solidFill>
              </a:rPr>
              <a:t>RESULTS</a:t>
            </a:r>
            <a:endParaRPr lang="en-IN" sz="2800" b="1" u="sng" dirty="0">
              <a:solidFill>
                <a:schemeClr val="accent5">
                  <a:lumMod val="50000"/>
                </a:schemeClr>
              </a:solidFill>
            </a:endParaRPr>
          </a:p>
        </p:txBody>
      </p:sp>
      <p:graphicFrame>
        <p:nvGraphicFramePr>
          <p:cNvPr id="227" name="Chart 226"/>
          <p:cNvGraphicFramePr/>
          <p:nvPr>
            <p:extLst>
              <p:ext uri="{D42A27DB-BD31-4B8C-83A1-F6EECF244321}">
                <p14:modId xmlns:p14="http://schemas.microsoft.com/office/powerpoint/2010/main" val="3893837074"/>
              </p:ext>
            </p:extLst>
          </p:nvPr>
        </p:nvGraphicFramePr>
        <p:xfrm>
          <a:off x="16198938" y="6841694"/>
          <a:ext cx="4707559" cy="2968967"/>
        </p:xfrm>
        <a:graphic>
          <a:graphicData uri="http://schemas.openxmlformats.org/drawingml/2006/chart">
            <c:chart xmlns:c="http://schemas.openxmlformats.org/drawingml/2006/chart" xmlns:r="http://schemas.openxmlformats.org/officeDocument/2006/relationships" r:id="rId15"/>
          </a:graphicData>
        </a:graphic>
      </p:graphicFrame>
      <p:sp>
        <p:nvSpPr>
          <p:cNvPr id="228" name="TextBox 227"/>
          <p:cNvSpPr txBox="1"/>
          <p:nvPr/>
        </p:nvSpPr>
        <p:spPr>
          <a:xfrm>
            <a:off x="10902962" y="19013570"/>
            <a:ext cx="10083531" cy="523220"/>
          </a:xfrm>
          <a:prstGeom prst="rect">
            <a:avLst/>
          </a:prstGeom>
          <a:noFill/>
        </p:spPr>
        <p:txBody>
          <a:bodyPr wrap="square" rtlCol="0">
            <a:spAutoFit/>
          </a:bodyPr>
          <a:lstStyle/>
          <a:p>
            <a:pPr algn="ctr"/>
            <a:r>
              <a:rPr lang="en-US" sz="2800" b="1" u="sng" dirty="0" smtClean="0">
                <a:solidFill>
                  <a:schemeClr val="accent5">
                    <a:lumMod val="50000"/>
                  </a:schemeClr>
                </a:solidFill>
              </a:rPr>
              <a:t>FURTHER WORK</a:t>
            </a:r>
            <a:endParaRPr lang="en-IN" sz="2800" b="1" u="sng" dirty="0">
              <a:solidFill>
                <a:schemeClr val="accent5">
                  <a:lumMod val="50000"/>
                </a:schemeClr>
              </a:solidFill>
            </a:endParaRPr>
          </a:p>
        </p:txBody>
      </p:sp>
      <p:sp>
        <p:nvSpPr>
          <p:cNvPr id="230" name="TextBox 229"/>
          <p:cNvSpPr txBox="1"/>
          <p:nvPr/>
        </p:nvSpPr>
        <p:spPr>
          <a:xfrm>
            <a:off x="10879953" y="19625955"/>
            <a:ext cx="10106540" cy="1323439"/>
          </a:xfrm>
          <a:prstGeom prst="rect">
            <a:avLst/>
          </a:prstGeom>
          <a:noFill/>
        </p:spPr>
        <p:txBody>
          <a:bodyPr wrap="square" rtlCol="0">
            <a:spAutoFit/>
          </a:bodyPr>
          <a:lstStyle/>
          <a:p>
            <a:r>
              <a:rPr lang="en-US" sz="2000" dirty="0" smtClean="0">
                <a:solidFill>
                  <a:schemeClr val="accent5">
                    <a:lumMod val="50000"/>
                  </a:schemeClr>
                </a:solidFill>
                <a:latin typeface="Trebuchet MS" panose="020B0603020202020204" pitchFamily="34" charset="0"/>
              </a:rPr>
              <a:t>Our work can be easily extended to a paragraph-level approach where we input an entire paragraph to the model, and then predict the keywords. Besides, we can leverage the results from classical approaches viz. graph-based ranking algorithm or topic-based clustering, in an ad hoc or some heuristic method. </a:t>
            </a:r>
            <a:endParaRPr lang="en-IN" sz="2000" dirty="0">
              <a:solidFill>
                <a:schemeClr val="accent5">
                  <a:lumMod val="50000"/>
                </a:schemeClr>
              </a:solidFill>
              <a:latin typeface="Trebuchet MS" panose="020B0603020202020204" pitchFamily="34" charset="0"/>
            </a:endParaRPr>
          </a:p>
        </p:txBody>
      </p:sp>
      <p:sp>
        <p:nvSpPr>
          <p:cNvPr id="234" name="TextBox 233"/>
          <p:cNvSpPr txBox="1"/>
          <p:nvPr/>
        </p:nvSpPr>
        <p:spPr>
          <a:xfrm>
            <a:off x="10816042" y="16457691"/>
            <a:ext cx="10063771" cy="523220"/>
          </a:xfrm>
          <a:prstGeom prst="rect">
            <a:avLst/>
          </a:prstGeom>
          <a:noFill/>
        </p:spPr>
        <p:txBody>
          <a:bodyPr wrap="square" rtlCol="0">
            <a:spAutoFit/>
          </a:bodyPr>
          <a:lstStyle/>
          <a:p>
            <a:pPr algn="ctr"/>
            <a:r>
              <a:rPr lang="en-US" sz="2800" b="1" u="sng" dirty="0" smtClean="0">
                <a:solidFill>
                  <a:schemeClr val="accent5">
                    <a:lumMod val="50000"/>
                  </a:schemeClr>
                </a:solidFill>
              </a:rPr>
              <a:t>CONCLUSIONS</a:t>
            </a:r>
            <a:endParaRPr lang="en-IN" sz="2800" b="1" u="sng" dirty="0">
              <a:solidFill>
                <a:schemeClr val="accent5">
                  <a:lumMod val="50000"/>
                </a:schemeClr>
              </a:solidFill>
            </a:endParaRPr>
          </a:p>
        </p:txBody>
      </p:sp>
      <p:sp>
        <p:nvSpPr>
          <p:cNvPr id="235" name="TextBox 234"/>
          <p:cNvSpPr txBox="1"/>
          <p:nvPr/>
        </p:nvSpPr>
        <p:spPr>
          <a:xfrm>
            <a:off x="10816042" y="17212095"/>
            <a:ext cx="1006377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accent5">
                    <a:lumMod val="50000"/>
                  </a:schemeClr>
                </a:solidFill>
                <a:latin typeface="Trebuchet MS" panose="020B0603020202020204" pitchFamily="34" charset="0"/>
              </a:rPr>
              <a:t>Keywords can be modeled to be a function of their context quite reasonably.</a:t>
            </a:r>
          </a:p>
          <a:p>
            <a:pPr marL="342900" indent="-342900">
              <a:buFont typeface="Arial" panose="020B0604020202020204" pitchFamily="34" charset="0"/>
              <a:buChar char="•"/>
            </a:pPr>
            <a:r>
              <a:rPr lang="en-US" sz="2000" dirty="0">
                <a:solidFill>
                  <a:schemeClr val="accent5">
                    <a:lumMod val="50000"/>
                  </a:schemeClr>
                </a:solidFill>
                <a:latin typeface="Trebuchet MS" panose="020B0603020202020204" pitchFamily="34" charset="0"/>
              </a:rPr>
              <a:t>W</a:t>
            </a:r>
            <a:r>
              <a:rPr lang="en-US" sz="2000" dirty="0" smtClean="0">
                <a:solidFill>
                  <a:schemeClr val="accent5">
                    <a:lumMod val="50000"/>
                  </a:schemeClr>
                </a:solidFill>
                <a:latin typeface="Trebuchet MS" panose="020B0603020202020204" pitchFamily="34" charset="0"/>
              </a:rPr>
              <a:t>ord representation (vector embedding) affects the performance of the model.</a:t>
            </a:r>
          </a:p>
          <a:p>
            <a:pPr marL="342900" indent="-342900">
              <a:buFont typeface="Arial" panose="020B0604020202020204" pitchFamily="34" charset="0"/>
              <a:buChar char="•"/>
            </a:pPr>
            <a:r>
              <a:rPr lang="en-US" sz="2000" dirty="0" smtClean="0">
                <a:solidFill>
                  <a:schemeClr val="accent5">
                    <a:lumMod val="50000"/>
                  </a:schemeClr>
                </a:solidFill>
                <a:latin typeface="Trebuchet MS" panose="020B0603020202020204" pitchFamily="34" charset="0"/>
              </a:rPr>
              <a:t>Syntactic and semantic features of a word play a considerable role in determining its importance.</a:t>
            </a:r>
            <a:endParaRPr lang="en-US" sz="2000" dirty="0" smtClean="0">
              <a:latin typeface="Trebuchet MS" panose="020B0603020202020204" pitchFamily="34" charset="0"/>
            </a:endParaRPr>
          </a:p>
        </p:txBody>
      </p:sp>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0</TotalTime>
  <Words>635</Words>
  <Application>Microsoft Office PowerPoint</Application>
  <PresentationFormat>Custom</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Mohak, Avinash</cp:lastModifiedBy>
  <cp:revision>58</cp:revision>
  <dcterms:created xsi:type="dcterms:W3CDTF">2012-02-10T00:21:22Z</dcterms:created>
  <dcterms:modified xsi:type="dcterms:W3CDTF">2016-07-09T11:46:31Z</dcterms:modified>
</cp:coreProperties>
</file>