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omfortaa Light"/>
      <p:regular r:id="rId15"/>
      <p:bold r:id="rId16"/>
    </p:embeddedFont>
    <p:embeddedFont>
      <p:font typeface="Comfortaa SemiBold"/>
      <p:regular r:id="rId17"/>
      <p:bold r:id="rId18"/>
    </p:embeddedFont>
    <p:embeddedFont>
      <p:font typeface="Roboto"/>
      <p:regular r:id="rId19"/>
      <p:bold r:id="rId20"/>
      <p:italic r:id="rId21"/>
      <p:boldItalic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Light-regular.fntdata"/><Relationship Id="rId14" Type="http://schemas.openxmlformats.org/officeDocument/2006/relationships/slide" Target="slides/slide9.xml"/><Relationship Id="rId17" Type="http://schemas.openxmlformats.org/officeDocument/2006/relationships/font" Target="fonts/ComfortaaSemiBold-regular.fntdata"/><Relationship Id="rId16" Type="http://schemas.openxmlformats.org/officeDocument/2006/relationships/font" Target="fonts/ComfortaaLight-bold.fntdata"/><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Comfortaa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05223a7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05223a7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15efd6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515efd6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05223a7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05223a7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05223a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05223a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05223a7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05223a7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15efd6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15efd6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205223a7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205223a7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05223a7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205223a7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71400" y="955500"/>
            <a:ext cx="9001200" cy="214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LOAN DEFAULT PREDICTION</a:t>
            </a:r>
            <a:endParaRPr b="1">
              <a:latin typeface="Comfortaa"/>
              <a:ea typeface="Comfortaa"/>
              <a:cs typeface="Comfortaa"/>
              <a:sym typeface="Comfortaa"/>
            </a:endParaRPr>
          </a:p>
        </p:txBody>
      </p:sp>
      <p:sp>
        <p:nvSpPr>
          <p:cNvPr id="68" name="Google Shape;68;p13"/>
          <p:cNvSpPr txBox="1"/>
          <p:nvPr>
            <p:ph idx="1" type="subTitle"/>
          </p:nvPr>
        </p:nvSpPr>
        <p:spPr>
          <a:xfrm>
            <a:off x="366925" y="3104700"/>
            <a:ext cx="8222100" cy="1543200"/>
          </a:xfrm>
          <a:prstGeom prst="rect">
            <a:avLst/>
          </a:prstGeom>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b="1" lang="en" sz="2400">
                <a:latin typeface="Comfortaa"/>
                <a:ea typeface="Comfortaa"/>
                <a:cs typeface="Comfortaa"/>
                <a:sym typeface="Comfortaa"/>
              </a:rPr>
              <a:t>Final Submission</a:t>
            </a:r>
            <a:endParaRPr b="1" sz="2400">
              <a:latin typeface="Comfortaa"/>
              <a:ea typeface="Comfortaa"/>
              <a:cs typeface="Comfortaa"/>
              <a:sym typeface="Comfortaa"/>
            </a:endParaRPr>
          </a:p>
          <a:p>
            <a:pPr indent="0" lvl="0" marL="0" rtl="0" algn="ctr">
              <a:lnSpc>
                <a:spcPct val="200000"/>
              </a:lnSpc>
              <a:spcBef>
                <a:spcPts val="0"/>
              </a:spcBef>
              <a:spcAft>
                <a:spcPts val="0"/>
              </a:spcAft>
              <a:buNone/>
            </a:pPr>
            <a:r>
              <a:rPr b="1" lang="en">
                <a:latin typeface="Comfortaa"/>
                <a:ea typeface="Comfortaa"/>
                <a:cs typeface="Comfortaa"/>
                <a:sym typeface="Comfortaa"/>
              </a:rPr>
              <a:t>By Adithi Mohan</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294925"/>
            <a:ext cx="8222100" cy="1176000"/>
          </a:xfrm>
          <a:prstGeom prst="rect">
            <a:avLst/>
          </a:prstGeom>
        </p:spPr>
        <p:txBody>
          <a:bodyPr anchorCtr="0" anchor="ctr" bIns="91425" lIns="91425" spcFirstLastPara="1" rIns="91425" wrap="square" tIns="91425">
            <a:normAutofit/>
          </a:bodyPr>
          <a:lstStyle/>
          <a:p>
            <a:pPr indent="0" lvl="0" marL="0" rtl="0" algn="ctr">
              <a:lnSpc>
                <a:spcPct val="160000"/>
              </a:lnSpc>
              <a:spcBef>
                <a:spcPts val="0"/>
              </a:spcBef>
              <a:spcAft>
                <a:spcPts val="0"/>
              </a:spcAft>
              <a:buNone/>
            </a:pPr>
            <a:r>
              <a:rPr b="1" lang="en" sz="3000">
                <a:latin typeface="Comfortaa"/>
                <a:ea typeface="Comfortaa"/>
                <a:cs typeface="Comfortaa"/>
                <a:sym typeface="Comfortaa"/>
              </a:rPr>
              <a:t>THE PROBLEM SUMMARY</a:t>
            </a:r>
            <a:endParaRPr b="1" sz="3000">
              <a:latin typeface="Comfortaa"/>
              <a:ea typeface="Comfortaa"/>
              <a:cs typeface="Comfortaa"/>
              <a:sym typeface="Comfortaa"/>
            </a:endParaRPr>
          </a:p>
        </p:txBody>
      </p:sp>
      <p:sp>
        <p:nvSpPr>
          <p:cNvPr id="74" name="Google Shape;74;p14"/>
          <p:cNvSpPr txBox="1"/>
          <p:nvPr>
            <p:ph idx="1" type="body"/>
          </p:nvPr>
        </p:nvSpPr>
        <p:spPr>
          <a:xfrm>
            <a:off x="471900" y="1701625"/>
            <a:ext cx="8222100" cy="314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u="sng">
                <a:solidFill>
                  <a:schemeClr val="dk1"/>
                </a:solidFill>
                <a:highlight>
                  <a:srgbClr val="FFFFFF"/>
                </a:highlight>
                <a:latin typeface="Comfortaa"/>
                <a:ea typeface="Comfortaa"/>
                <a:cs typeface="Comfortaa"/>
                <a:sym typeface="Comfortaa"/>
              </a:rPr>
              <a:t>WHAT PROBLEM WAS BEING SOLVED? </a:t>
            </a:r>
            <a:endParaRPr b="1" sz="1400" u="sng">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400">
              <a:solidFill>
                <a:schemeClr val="dk1"/>
              </a:solidFill>
              <a:highlight>
                <a:schemeClr val="lt1"/>
              </a:highlight>
              <a:latin typeface="Comfortaa"/>
              <a:ea typeface="Comfortaa"/>
              <a:cs typeface="Comfortaa"/>
              <a:sym typeface="Comfortaa"/>
            </a:endParaRPr>
          </a:p>
          <a:p>
            <a:pPr indent="0" lvl="0" marL="0" rtl="0" algn="l">
              <a:spcBef>
                <a:spcPts val="0"/>
              </a:spcBef>
              <a:spcAft>
                <a:spcPts val="0"/>
              </a:spcAft>
              <a:buNone/>
            </a:pPr>
            <a:r>
              <a:rPr lang="en" sz="1250">
                <a:solidFill>
                  <a:schemeClr val="dk1"/>
                </a:solidFill>
                <a:highlight>
                  <a:schemeClr val="lt1"/>
                </a:highlight>
                <a:latin typeface="Comfortaa"/>
                <a:ea typeface="Comfortaa"/>
                <a:cs typeface="Comfortaa"/>
                <a:sym typeface="Comfortaa"/>
              </a:rPr>
              <a:t>For banks, mortgage loans make up a huge part of their profits. Increased client defaults can in turn affect the overall economy. Thus identifying the factors that can predict loan defaulters can significantly thwart this problem.</a:t>
            </a:r>
            <a:endParaRPr sz="125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4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en" sz="1400" u="sng">
                <a:solidFill>
                  <a:schemeClr val="dk1"/>
                </a:solidFill>
                <a:highlight>
                  <a:srgbClr val="FFFFFF"/>
                </a:highlight>
                <a:latin typeface="Comfortaa"/>
                <a:ea typeface="Comfortaa"/>
                <a:cs typeface="Comfortaa"/>
                <a:sym typeface="Comfortaa"/>
              </a:rPr>
              <a:t>WHY IS THIS A 'VALID' SOLUTION THAT IS LIKELY TO SOLVE THE PROBLEM?</a:t>
            </a:r>
            <a:endParaRPr b="1" sz="1400" u="sng">
              <a:solidFill>
                <a:schemeClr val="dk1"/>
              </a:solidFill>
              <a:highlight>
                <a:srgbClr val="FFFFFF"/>
              </a:highlight>
              <a:latin typeface="Comfortaa"/>
              <a:ea typeface="Comfortaa"/>
              <a:cs typeface="Comfortaa"/>
              <a:sym typeface="Comfortaa"/>
            </a:endParaRPr>
          </a:p>
          <a:p>
            <a:pPr indent="0" lvl="0" marL="0" rtl="0" algn="l">
              <a:lnSpc>
                <a:spcPct val="105000"/>
              </a:lnSpc>
              <a:spcBef>
                <a:spcPts val="0"/>
              </a:spcBef>
              <a:spcAft>
                <a:spcPts val="0"/>
              </a:spcAft>
              <a:buNone/>
            </a:pPr>
            <a:r>
              <a:t/>
            </a:r>
            <a:endParaRPr sz="1400">
              <a:solidFill>
                <a:schemeClr val="dk1"/>
              </a:solidFill>
              <a:highlight>
                <a:schemeClr val="lt1"/>
              </a:highlight>
              <a:latin typeface="Comfortaa"/>
              <a:ea typeface="Comfortaa"/>
              <a:cs typeface="Comfortaa"/>
              <a:sym typeface="Comfortaa"/>
            </a:endParaRPr>
          </a:p>
          <a:p>
            <a:pPr indent="0" lvl="0" marL="0" rtl="0" algn="l">
              <a:lnSpc>
                <a:spcPct val="105000"/>
              </a:lnSpc>
              <a:spcBef>
                <a:spcPts val="0"/>
              </a:spcBef>
              <a:spcAft>
                <a:spcPts val="0"/>
              </a:spcAft>
              <a:buNone/>
            </a:pPr>
            <a:r>
              <a:rPr lang="en" sz="1200">
                <a:solidFill>
                  <a:schemeClr val="dk1"/>
                </a:solidFill>
                <a:highlight>
                  <a:schemeClr val="lt1"/>
                </a:highlight>
                <a:latin typeface="Comfortaa"/>
                <a:ea typeface="Comfortaa"/>
                <a:cs typeface="Comfortaa"/>
                <a:sym typeface="Comfortaa"/>
              </a:rPr>
              <a:t>According to previous studies, it has been shown that the recent advances in Data Science and Machine Learning have helped ensure unbiased prediction and ease in the overall decision making process. The Pre-IT heuristics were extensive and severely biased; Studies show that customers who belonged to certain minority groups and/or belong to certain income brackets, fell prey to higher mortgages of up to approximately 40% (Bartlett, Morse, Stanton, Wallace, 2019)</a:t>
            </a:r>
            <a:r>
              <a:rPr baseline="30000" lang="en" sz="1200">
                <a:solidFill>
                  <a:schemeClr val="dk1"/>
                </a:solidFill>
                <a:highlight>
                  <a:schemeClr val="lt1"/>
                </a:highlight>
                <a:latin typeface="Comfortaa"/>
                <a:ea typeface="Comfortaa"/>
                <a:cs typeface="Comfortaa"/>
                <a:sym typeface="Comfortaa"/>
              </a:rPr>
              <a:t>1</a:t>
            </a:r>
            <a:r>
              <a:rPr lang="en" sz="1200">
                <a:solidFill>
                  <a:schemeClr val="dk1"/>
                </a:solidFill>
                <a:highlight>
                  <a:schemeClr val="lt1"/>
                </a:highlight>
                <a:latin typeface="Comfortaa"/>
                <a:ea typeface="Comfortaa"/>
                <a:cs typeface="Comfortaa"/>
                <a:sym typeface="Comfortaa"/>
              </a:rPr>
              <a:t>. </a:t>
            </a:r>
            <a:endParaRPr sz="1200">
              <a:solidFill>
                <a:schemeClr val="dk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1400">
              <a:solidFill>
                <a:schemeClr val="dk1"/>
              </a:solidFill>
              <a:latin typeface="Comfortaa Light"/>
              <a:ea typeface="Comfortaa Light"/>
              <a:cs typeface="Comfortaa Light"/>
              <a:sym typeface="Comfortaa Light"/>
            </a:endParaRPr>
          </a:p>
        </p:txBody>
      </p:sp>
      <p:sp>
        <p:nvSpPr>
          <p:cNvPr id="75" name="Google Shape;75;p14"/>
          <p:cNvSpPr txBox="1"/>
          <p:nvPr/>
        </p:nvSpPr>
        <p:spPr>
          <a:xfrm>
            <a:off x="471900" y="4851000"/>
            <a:ext cx="8222100" cy="323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Times New Roman"/>
              <a:buAutoNum type="arabicPeriod"/>
            </a:pPr>
            <a:r>
              <a:rPr lang="en" sz="900">
                <a:solidFill>
                  <a:schemeClr val="dk1"/>
                </a:solidFill>
                <a:highlight>
                  <a:schemeClr val="lt1"/>
                </a:highlight>
                <a:latin typeface="Times New Roman"/>
                <a:ea typeface="Times New Roman"/>
                <a:cs typeface="Times New Roman"/>
                <a:sym typeface="Times New Roman"/>
              </a:rPr>
              <a:t>Bartlett, Morse, Stanton, Wallace, 2019; Consumer-Lending Discrimination in the FinTech Era - </a:t>
            </a:r>
            <a:r>
              <a:rPr lang="en" sz="900">
                <a:solidFill>
                  <a:schemeClr val="dk1"/>
                </a:solidFill>
                <a:latin typeface="Times New Roman"/>
                <a:ea typeface="Times New Roman"/>
                <a:cs typeface="Times New Roman"/>
                <a:sym typeface="Times New Roman"/>
              </a:rPr>
              <a:t>http://faculty.haas.berkeley.edu/morse/research/papers/discrim.pdf</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341925"/>
            <a:ext cx="8222100" cy="1023000"/>
          </a:xfrm>
          <a:prstGeom prst="rect">
            <a:avLst/>
          </a:prstGeom>
        </p:spPr>
        <p:txBody>
          <a:bodyPr anchorCtr="0" anchor="ctr" bIns="91425" lIns="91425" spcFirstLastPara="1" rIns="91425" wrap="square" tIns="91425">
            <a:normAutofit/>
          </a:bodyPr>
          <a:lstStyle/>
          <a:p>
            <a:pPr indent="0" lvl="0" marL="0" rtl="0" algn="ctr">
              <a:lnSpc>
                <a:spcPct val="160000"/>
              </a:lnSpc>
              <a:spcBef>
                <a:spcPts val="0"/>
              </a:spcBef>
              <a:spcAft>
                <a:spcPts val="0"/>
              </a:spcAft>
              <a:buNone/>
            </a:pPr>
            <a:r>
              <a:rPr b="1" lang="en" sz="3000">
                <a:latin typeface="Comfortaa"/>
                <a:ea typeface="Comfortaa"/>
                <a:cs typeface="Comfortaa"/>
                <a:sym typeface="Comfortaa"/>
              </a:rPr>
              <a:t>THE SOLUTION SUMMARY</a:t>
            </a:r>
            <a:endParaRPr b="1" sz="3000">
              <a:latin typeface="Comfortaa"/>
              <a:ea typeface="Comfortaa"/>
              <a:cs typeface="Comfortaa"/>
              <a:sym typeface="Comfortaa"/>
            </a:endParaRPr>
          </a:p>
        </p:txBody>
      </p:sp>
      <p:sp>
        <p:nvSpPr>
          <p:cNvPr id="81" name="Google Shape;81;p15"/>
          <p:cNvSpPr txBox="1"/>
          <p:nvPr>
            <p:ph idx="1" type="body"/>
          </p:nvPr>
        </p:nvSpPr>
        <p:spPr>
          <a:xfrm>
            <a:off x="471900" y="1834875"/>
            <a:ext cx="8222100" cy="26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dk1"/>
                </a:solidFill>
                <a:highlight>
                  <a:schemeClr val="lt1"/>
                </a:highlight>
                <a:latin typeface="Comfortaa"/>
                <a:ea typeface="Comfortaa"/>
                <a:cs typeface="Comfortaa"/>
                <a:sym typeface="Comfortaa"/>
              </a:rPr>
              <a:t>WHAT KEY POINTS ARE DESCRIBING THE FINAL PROPOSED SOLUTION DESIGN? </a:t>
            </a:r>
            <a:endParaRPr b="1" sz="1400" u="sng">
              <a:solidFill>
                <a:schemeClr val="dk1"/>
              </a:solidFill>
              <a:highlight>
                <a:schemeClr val="lt1"/>
              </a:highlight>
              <a:latin typeface="Comfortaa"/>
              <a:ea typeface="Comfortaa"/>
              <a:cs typeface="Comfortaa"/>
              <a:sym typeface="Comfortaa"/>
            </a:endParaRPr>
          </a:p>
          <a:p>
            <a:pPr indent="0" lvl="0" marL="457200" rtl="0" algn="l">
              <a:spcBef>
                <a:spcPts val="0"/>
              </a:spcBef>
              <a:spcAft>
                <a:spcPts val="0"/>
              </a:spcAft>
              <a:buNone/>
            </a:pPr>
            <a:r>
              <a:t/>
            </a:r>
            <a:endParaRPr sz="1200">
              <a:solidFill>
                <a:schemeClr val="dk1"/>
              </a:solidFill>
              <a:highlight>
                <a:schemeClr val="lt1"/>
              </a:highlight>
              <a:latin typeface="Comfortaa Light"/>
              <a:ea typeface="Comfortaa Light"/>
              <a:cs typeface="Comfortaa Light"/>
              <a:sym typeface="Comfortaa Light"/>
            </a:endParaRPr>
          </a:p>
          <a:p>
            <a:pPr indent="-304800" lvl="0" marL="457200" rtl="0" algn="l">
              <a:spcBef>
                <a:spcPts val="1000"/>
              </a:spcBef>
              <a:spcAft>
                <a:spcPts val="0"/>
              </a:spcAft>
              <a:buClr>
                <a:schemeClr val="dk1"/>
              </a:buClr>
              <a:buSzPts val="1200"/>
              <a:buFont typeface="Comfortaa"/>
              <a:buChar char="●"/>
            </a:pPr>
            <a:r>
              <a:rPr lang="en" sz="1200">
                <a:solidFill>
                  <a:schemeClr val="dk1"/>
                </a:solidFill>
                <a:highlight>
                  <a:schemeClr val="lt1"/>
                </a:highlight>
                <a:latin typeface="Comfortaa"/>
                <a:ea typeface="Comfortaa"/>
                <a:cs typeface="Comfortaa"/>
                <a:sym typeface="Comfortaa"/>
              </a:rPr>
              <a:t>The goal is to create a classification model to predict if a client would default on the loan based on credit history and personal information.</a:t>
            </a:r>
            <a:endParaRPr sz="1200">
              <a:solidFill>
                <a:schemeClr val="dk1"/>
              </a:solidFill>
              <a:highlight>
                <a:schemeClr val="lt1"/>
              </a:highlight>
              <a:latin typeface="Comfortaa"/>
              <a:ea typeface="Comfortaa"/>
              <a:cs typeface="Comfortaa"/>
              <a:sym typeface="Comfortaa"/>
            </a:endParaRPr>
          </a:p>
          <a:p>
            <a:pPr indent="-304800" lvl="0" marL="457200" rtl="0" algn="l">
              <a:spcBef>
                <a:spcPts val="1000"/>
              </a:spcBef>
              <a:spcAft>
                <a:spcPts val="0"/>
              </a:spcAft>
              <a:buClr>
                <a:schemeClr val="dk1"/>
              </a:buClr>
              <a:buSzPts val="1200"/>
              <a:buFont typeface="Comfortaa"/>
              <a:buChar char="●"/>
            </a:pPr>
            <a:r>
              <a:rPr lang="en" sz="1200">
                <a:solidFill>
                  <a:schemeClr val="dk1"/>
                </a:solidFill>
                <a:highlight>
                  <a:schemeClr val="lt1"/>
                </a:highlight>
                <a:latin typeface="Comfortaa"/>
                <a:ea typeface="Comfortaa"/>
                <a:cs typeface="Comfortaa"/>
                <a:sym typeface="Comfortaa"/>
              </a:rPr>
              <a:t>The target variable ‘BAD’ is a binary variable for bad credit history; 0 = delinquent, 1 = defaulter, the best model via Data Science for binary variable is Classification.</a:t>
            </a:r>
            <a:endParaRPr sz="1200">
              <a:solidFill>
                <a:schemeClr val="dk1"/>
              </a:solidFill>
              <a:highlight>
                <a:schemeClr val="lt1"/>
              </a:highlight>
              <a:latin typeface="Comfortaa"/>
              <a:ea typeface="Comfortaa"/>
              <a:cs typeface="Comfortaa"/>
              <a:sym typeface="Comfortaa"/>
            </a:endParaRPr>
          </a:p>
          <a:p>
            <a:pPr indent="-304800" lvl="0" marL="457200" rtl="0" algn="l">
              <a:spcBef>
                <a:spcPts val="1000"/>
              </a:spcBef>
              <a:spcAft>
                <a:spcPts val="100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Through the Data Science classifiers of L</a:t>
            </a:r>
            <a:r>
              <a:rPr lang="en" sz="1200">
                <a:solidFill>
                  <a:schemeClr val="dk1"/>
                </a:solidFill>
                <a:latin typeface="Comfortaa"/>
                <a:ea typeface="Comfortaa"/>
                <a:cs typeface="Comfortaa"/>
                <a:sym typeface="Comfortaa"/>
              </a:rPr>
              <a:t>ogistic Regression, Decision Tree, Tuned Decision Trees, Random Forest, Tuned Random Forest, etc., the intention was to create a model to make the loan approval process simple and unbiased.</a:t>
            </a:r>
            <a:endParaRPr sz="1200">
              <a:solidFill>
                <a:schemeClr val="dk1"/>
              </a:solidFill>
              <a:highlight>
                <a:schemeClr val="lt1"/>
              </a:highlight>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330325"/>
            <a:ext cx="8222100" cy="11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Comfortaa"/>
                <a:ea typeface="Comfortaa"/>
                <a:cs typeface="Comfortaa"/>
                <a:sym typeface="Comfortaa"/>
              </a:rPr>
              <a:t>EXECUTIVE SUMMARY</a:t>
            </a:r>
            <a:endParaRPr b="1" sz="3000">
              <a:latin typeface="Comfortaa"/>
              <a:ea typeface="Comfortaa"/>
              <a:cs typeface="Comfortaa"/>
              <a:sym typeface="Comfortaa"/>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p:txBody>
      </p:sp>
      <p:sp>
        <p:nvSpPr>
          <p:cNvPr id="87" name="Google Shape;87;p16"/>
          <p:cNvSpPr txBox="1"/>
          <p:nvPr>
            <p:ph idx="1" type="body"/>
          </p:nvPr>
        </p:nvSpPr>
        <p:spPr>
          <a:xfrm>
            <a:off x="471900" y="1922725"/>
            <a:ext cx="8222100" cy="2706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1000"/>
              </a:spcBef>
              <a:spcAft>
                <a:spcPts val="0"/>
              </a:spcAft>
              <a:buNone/>
            </a:pPr>
            <a:r>
              <a:rPr b="1" lang="en" sz="1400" u="sng">
                <a:solidFill>
                  <a:schemeClr val="dk1"/>
                </a:solidFill>
                <a:highlight>
                  <a:srgbClr val="FFFFFF"/>
                </a:highlight>
                <a:latin typeface="Comfortaa"/>
                <a:ea typeface="Comfortaa"/>
                <a:cs typeface="Comfortaa"/>
                <a:sym typeface="Comfortaa"/>
              </a:rPr>
              <a:t>WHAT ARE THE KEY TAKEAWAYS?</a:t>
            </a:r>
            <a:endParaRPr b="1" sz="1400" u="sng">
              <a:solidFill>
                <a:schemeClr val="dk1"/>
              </a:solidFill>
              <a:highlight>
                <a:srgbClr val="FFFFFF"/>
              </a:highlight>
              <a:latin typeface="Comfortaa"/>
              <a:ea typeface="Comfortaa"/>
              <a:cs typeface="Comfortaa"/>
              <a:sym typeface="Comfortaa"/>
            </a:endParaRPr>
          </a:p>
          <a:p>
            <a:pPr indent="0" lvl="0" marL="0" rtl="0" algn="l">
              <a:lnSpc>
                <a:spcPct val="100000"/>
              </a:lnSpc>
              <a:spcBef>
                <a:spcPts val="1000"/>
              </a:spcBef>
              <a:spcAft>
                <a:spcPts val="0"/>
              </a:spcAft>
              <a:buNone/>
            </a:pPr>
            <a:r>
              <a:t/>
            </a:r>
            <a:endParaRPr b="1" sz="1200" u="sng">
              <a:solidFill>
                <a:schemeClr val="dk1"/>
              </a:solidFill>
              <a:highlight>
                <a:srgbClr val="FFFFFF"/>
              </a:highlight>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highlight>
                  <a:schemeClr val="lt1"/>
                </a:highlight>
                <a:latin typeface="Comfortaa"/>
                <a:ea typeface="Comfortaa"/>
                <a:cs typeface="Comfortaa"/>
                <a:sym typeface="Comfortaa"/>
              </a:rPr>
              <a:t>The purpose of building this model is to create an unbiased an simple prediction method for identifying loan defaulters. This is to make it easier for implementation on big data and ensure bank revenue safety from defaulters.</a:t>
            </a:r>
            <a:endParaRPr sz="1200">
              <a:solidFill>
                <a:schemeClr val="dk1"/>
              </a:solidFill>
              <a:highlight>
                <a:schemeClr val="lt1"/>
              </a:highlight>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Total Debt-income ratio is the most important feature followed by Credit Delinquency and amount of Derogatory reports.</a:t>
            </a:r>
            <a:endParaRPr sz="1200">
              <a:solidFill>
                <a:schemeClr val="dk1"/>
              </a:solidFill>
              <a:highlight>
                <a:schemeClr val="lt1"/>
              </a:highlight>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highlight>
                  <a:schemeClr val="lt1"/>
                </a:highlight>
                <a:latin typeface="Comfortaa"/>
                <a:ea typeface="Comfortaa"/>
                <a:cs typeface="Comfortaa"/>
                <a:sym typeface="Comfortaa"/>
              </a:rPr>
              <a:t>There is a positive correlation between defaulter status and LOAN amount. We can infer that this could be probably due to inability to pay back the high amounts.</a:t>
            </a:r>
            <a:endParaRPr sz="1200">
              <a:solidFill>
                <a:schemeClr val="dk1"/>
              </a:solidFill>
              <a:highlight>
                <a:schemeClr val="lt1"/>
              </a:highlight>
              <a:latin typeface="Comfortaa"/>
              <a:ea typeface="Comfortaa"/>
              <a:cs typeface="Comfortaa"/>
              <a:sym typeface="Comfortaa"/>
            </a:endParaRPr>
          </a:p>
          <a:p>
            <a:pPr indent="-304800" lvl="0" marL="457200" rtl="0" algn="l">
              <a:lnSpc>
                <a:spcPct val="100000"/>
              </a:lnSpc>
              <a:spcBef>
                <a:spcPts val="1000"/>
              </a:spcBef>
              <a:spcAft>
                <a:spcPts val="1000"/>
              </a:spcAft>
              <a:buClr>
                <a:schemeClr val="dk1"/>
              </a:buClr>
              <a:buSzPts val="1200"/>
              <a:buFont typeface="Comfortaa"/>
              <a:buChar char="●"/>
            </a:pPr>
            <a:r>
              <a:rPr lang="en" sz="1200">
                <a:solidFill>
                  <a:schemeClr val="dk1"/>
                </a:solidFill>
                <a:latin typeface="Comfortaa"/>
                <a:ea typeface="Comfortaa"/>
                <a:cs typeface="Comfortaa"/>
                <a:sym typeface="Comfortaa"/>
              </a:rPr>
              <a:t>Clientele higher DEBINC , higher DELIQ , higher DEROG amounts are an indication that they might default on their mortgage loans.</a:t>
            </a:r>
            <a:endParaRPr sz="1200">
              <a:solidFill>
                <a:schemeClr val="dk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60950" y="420200"/>
            <a:ext cx="8222100" cy="76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latin typeface="Comfortaa"/>
                <a:ea typeface="Comfortaa"/>
                <a:cs typeface="Comfortaa"/>
                <a:sym typeface="Comfortaa"/>
              </a:rPr>
              <a:t>EXECUTIVE SUMMARY</a:t>
            </a:r>
            <a:endParaRPr b="1" sz="3000">
              <a:latin typeface="Comfortaa"/>
              <a:ea typeface="Comfortaa"/>
              <a:cs typeface="Comfortaa"/>
              <a:sym typeface="Comfortaa"/>
            </a:endParaRPr>
          </a:p>
        </p:txBody>
      </p:sp>
      <p:sp>
        <p:nvSpPr>
          <p:cNvPr id="93" name="Google Shape;93;p17"/>
          <p:cNvSpPr txBox="1"/>
          <p:nvPr>
            <p:ph idx="1" type="body"/>
          </p:nvPr>
        </p:nvSpPr>
        <p:spPr>
          <a:xfrm>
            <a:off x="471900" y="1942225"/>
            <a:ext cx="8222100" cy="268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u="sng">
                <a:solidFill>
                  <a:schemeClr val="dk1"/>
                </a:solidFill>
                <a:latin typeface="Comfortaa"/>
                <a:ea typeface="Comfortaa"/>
                <a:cs typeface="Comfortaa"/>
                <a:sym typeface="Comfortaa"/>
              </a:rPr>
              <a:t>WHAT ARE THE KEY NEXT STEPS?</a:t>
            </a:r>
            <a:endParaRPr b="1" sz="1400" u="sng">
              <a:solidFill>
                <a:schemeClr val="dk1"/>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b="1" sz="1200" u="sng">
              <a:solidFill>
                <a:schemeClr val="dk1"/>
              </a:solidFill>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Grid Search aims to choose the best parameters but is dependent on model classifiers on output.</a:t>
            </a:r>
            <a:endParaRPr sz="1200">
              <a:solidFill>
                <a:schemeClr val="dk1"/>
              </a:solidFill>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Overall the Tuned Decision Tree Classifier model provides the most accurate prediction of non-defaulters due to its high recall and accuracy values. </a:t>
            </a:r>
            <a:endParaRPr sz="1200">
              <a:solidFill>
                <a:schemeClr val="dk1"/>
              </a:solidFill>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Tuning the different hyperparameters of each model could improve data’s fit.</a:t>
            </a:r>
            <a:endParaRPr sz="1200">
              <a:solidFill>
                <a:schemeClr val="dk1"/>
              </a:solidFill>
              <a:latin typeface="Comfortaa"/>
              <a:ea typeface="Comfortaa"/>
              <a:cs typeface="Comfortaa"/>
              <a:sym typeface="Comfortaa"/>
            </a:endParaRPr>
          </a:p>
          <a:p>
            <a:pPr indent="-304800" lvl="0" marL="457200" rtl="0" algn="l">
              <a:lnSpc>
                <a:spcPct val="100000"/>
              </a:lnSpc>
              <a:spcBef>
                <a:spcPts val="1000"/>
              </a:spcBef>
              <a:spcAft>
                <a:spcPts val="100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Additionally, performing the “boosting” or “bagging” methods may provide greedier approaches to achieve a more accurate model.</a:t>
            </a:r>
            <a:endParaRPr sz="1200">
              <a:solidFill>
                <a:schemeClr val="dk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141575"/>
            <a:ext cx="8222100" cy="1392000"/>
          </a:xfrm>
          <a:prstGeom prst="rect">
            <a:avLst/>
          </a:prstGeom>
        </p:spPr>
        <p:txBody>
          <a:bodyPr anchorCtr="0" anchor="ctr" bIns="91425" lIns="91425" spcFirstLastPara="1" rIns="91425" wrap="square" tIns="91425">
            <a:noAutofit/>
          </a:bodyPr>
          <a:lstStyle/>
          <a:p>
            <a:pPr indent="0" lvl="0" marL="0" rtl="0" algn="ctr">
              <a:lnSpc>
                <a:spcPct val="160000"/>
              </a:lnSpc>
              <a:spcBef>
                <a:spcPts val="0"/>
              </a:spcBef>
              <a:spcAft>
                <a:spcPts val="0"/>
              </a:spcAft>
              <a:buNone/>
            </a:pPr>
            <a:r>
              <a:rPr b="1" lang="en" sz="3000">
                <a:latin typeface="Comfortaa"/>
                <a:ea typeface="Comfortaa"/>
                <a:cs typeface="Comfortaa"/>
                <a:sym typeface="Comfortaa"/>
              </a:rPr>
              <a:t>RECOMMENDATIONS FOR IMPLEMENTATION</a:t>
            </a:r>
            <a:endParaRPr b="1" sz="3000">
              <a:latin typeface="Comfortaa"/>
              <a:ea typeface="Comfortaa"/>
              <a:cs typeface="Comfortaa"/>
              <a:sym typeface="Comfortaa"/>
            </a:endParaRPr>
          </a:p>
        </p:txBody>
      </p:sp>
      <p:sp>
        <p:nvSpPr>
          <p:cNvPr id="99" name="Google Shape;99;p18"/>
          <p:cNvSpPr txBox="1"/>
          <p:nvPr>
            <p:ph idx="1" type="body"/>
          </p:nvPr>
        </p:nvSpPr>
        <p:spPr>
          <a:xfrm>
            <a:off x="471900" y="1932475"/>
            <a:ext cx="8222100" cy="25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u="sng">
                <a:solidFill>
                  <a:schemeClr val="dk1"/>
                </a:solidFill>
                <a:highlight>
                  <a:srgbClr val="FFFFFF"/>
                </a:highlight>
                <a:latin typeface="Comfortaa"/>
                <a:ea typeface="Comfortaa"/>
                <a:cs typeface="Comfortaa"/>
                <a:sym typeface="Comfortaa"/>
              </a:rPr>
              <a:t>WHAT ARE SOME KEY RECOMMENDATIONS TO IMPLEMENT THE SOLUTIONS? </a:t>
            </a:r>
            <a:endParaRPr sz="1500">
              <a:solidFill>
                <a:schemeClr val="dk1"/>
              </a:solidFill>
              <a:highlight>
                <a:srgbClr val="FFFFFF"/>
              </a:highlight>
              <a:latin typeface="Comfortaa SemiBold"/>
              <a:ea typeface="Comfortaa SemiBold"/>
              <a:cs typeface="Comfortaa SemiBold"/>
              <a:sym typeface="Comfortaa SemiBold"/>
            </a:endParaRPr>
          </a:p>
          <a:p>
            <a:pPr indent="0" lvl="0" marL="0" rtl="0" algn="l">
              <a:spcBef>
                <a:spcPts val="0"/>
              </a:spcBef>
              <a:spcAft>
                <a:spcPts val="0"/>
              </a:spcAft>
              <a:buNone/>
            </a:pPr>
            <a:r>
              <a:t/>
            </a:r>
            <a:endParaRPr sz="1200">
              <a:solidFill>
                <a:schemeClr val="dk1"/>
              </a:solidFill>
              <a:highlight>
                <a:srgbClr val="FFFFFF"/>
              </a:highlight>
              <a:latin typeface="Comfortaa SemiBold"/>
              <a:ea typeface="Comfortaa SemiBold"/>
              <a:cs typeface="Comfortaa SemiBold"/>
              <a:sym typeface="Comfortaa SemiBold"/>
            </a:endParaRPr>
          </a:p>
          <a:p>
            <a:pPr indent="-304800" lvl="0" marL="457200" rtl="0" algn="l">
              <a:spcBef>
                <a:spcPts val="1000"/>
              </a:spcBef>
              <a:spcAft>
                <a:spcPts val="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Banks must incorporate </a:t>
            </a:r>
            <a:r>
              <a:rPr lang="en" sz="1200">
                <a:solidFill>
                  <a:schemeClr val="dk1"/>
                </a:solidFill>
                <a:highlight>
                  <a:srgbClr val="FFFFFF"/>
                </a:highlight>
                <a:latin typeface="Comfortaa"/>
                <a:ea typeface="Comfortaa"/>
                <a:cs typeface="Comfortaa"/>
                <a:sym typeface="Comfortaa"/>
              </a:rPr>
              <a:t>the Equal Credit Opportunity Act guidelines to establish an unbiased prediction model for loan approval.</a:t>
            </a:r>
            <a:r>
              <a:rPr baseline="30000" lang="en" sz="1200">
                <a:solidFill>
                  <a:schemeClr val="dk1"/>
                </a:solidFill>
                <a:highlight>
                  <a:schemeClr val="lt1"/>
                </a:highlight>
                <a:latin typeface="Comfortaa"/>
                <a:ea typeface="Comfortaa"/>
                <a:cs typeface="Comfortaa"/>
                <a:sym typeface="Comfortaa"/>
              </a:rPr>
              <a:t>1</a:t>
            </a:r>
            <a:endParaRPr sz="1200">
              <a:solidFill>
                <a:schemeClr val="dk1"/>
              </a:solidFill>
              <a:highlight>
                <a:srgbClr val="FFFFFF"/>
              </a:highlight>
              <a:latin typeface="Comfortaa"/>
              <a:ea typeface="Comfortaa"/>
              <a:cs typeface="Comfortaa"/>
              <a:sym typeface="Comfortaa"/>
            </a:endParaRPr>
          </a:p>
          <a:p>
            <a:pPr indent="-304800" lvl="0" marL="457200" rtl="0" algn="l">
              <a:spcBef>
                <a:spcPts val="1000"/>
              </a:spcBef>
              <a:spcAft>
                <a:spcPts val="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This model will be based on the data obtained from applicant credit portfolios. </a:t>
            </a:r>
            <a:endParaRPr sz="1200">
              <a:solidFill>
                <a:schemeClr val="dk1"/>
              </a:solidFill>
              <a:highlight>
                <a:srgbClr val="FFFFFF"/>
              </a:highlight>
              <a:latin typeface="Comfortaa"/>
              <a:ea typeface="Comfortaa"/>
              <a:cs typeface="Comfortaa"/>
              <a:sym typeface="Comfortaa"/>
            </a:endParaRPr>
          </a:p>
          <a:p>
            <a:pPr indent="-304800" lvl="0" marL="457200" rtl="0" algn="l">
              <a:spcBef>
                <a:spcPts val="1000"/>
              </a:spcBef>
              <a:spcAft>
                <a:spcPts val="100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The model should be predictive and perceptible in nature in case of possible rejections or “waitlists”, if a situation to justify arises (ex: court cases, etc.).</a:t>
            </a:r>
            <a:endParaRPr sz="1200">
              <a:solidFill>
                <a:schemeClr val="dk1"/>
              </a:solidFill>
              <a:latin typeface="Comfortaa"/>
              <a:ea typeface="Comfortaa"/>
              <a:cs typeface="Comfortaa"/>
              <a:sym typeface="Comfortaa"/>
            </a:endParaRPr>
          </a:p>
        </p:txBody>
      </p:sp>
      <p:sp>
        <p:nvSpPr>
          <p:cNvPr id="100" name="Google Shape;100;p18"/>
          <p:cNvSpPr txBox="1"/>
          <p:nvPr/>
        </p:nvSpPr>
        <p:spPr>
          <a:xfrm>
            <a:off x="702725" y="4820400"/>
            <a:ext cx="7661700" cy="3078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Times New Roman"/>
              <a:buAutoNum type="arabicPeriod"/>
            </a:pPr>
            <a:r>
              <a:rPr lang="en" sz="800">
                <a:solidFill>
                  <a:schemeClr val="dk1"/>
                </a:solidFill>
                <a:highlight>
                  <a:schemeClr val="lt1"/>
                </a:highlight>
                <a:latin typeface="Times New Roman"/>
                <a:ea typeface="Times New Roman"/>
                <a:cs typeface="Times New Roman"/>
                <a:sym typeface="Times New Roman"/>
              </a:rPr>
              <a:t>Bartlett, Morse, Stanton, Wallace, 2019; Consumer-Lending Discrimination in the FinTech Era - </a:t>
            </a:r>
            <a:r>
              <a:rPr lang="en" sz="800">
                <a:solidFill>
                  <a:schemeClr val="dk1"/>
                </a:solidFill>
                <a:latin typeface="Times New Roman"/>
                <a:ea typeface="Times New Roman"/>
                <a:cs typeface="Times New Roman"/>
                <a:sym typeface="Times New Roman"/>
              </a:rPr>
              <a:t>http://faculty.haas.berkeley.edu/morse/research/papers/discrim.pdf</a:t>
            </a:r>
            <a:endParaRPr sz="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244000"/>
            <a:ext cx="8222100" cy="1262400"/>
          </a:xfrm>
          <a:prstGeom prst="rect">
            <a:avLst/>
          </a:prstGeom>
        </p:spPr>
        <p:txBody>
          <a:bodyPr anchorCtr="0" anchor="b" bIns="91425" lIns="91425" spcFirstLastPara="1" rIns="91425" wrap="square" tIns="91425">
            <a:normAutofit fontScale="90000"/>
          </a:bodyPr>
          <a:lstStyle/>
          <a:p>
            <a:pPr indent="0" lvl="0" marL="0" rtl="0" algn="ctr">
              <a:lnSpc>
                <a:spcPct val="160000"/>
              </a:lnSpc>
              <a:spcBef>
                <a:spcPts val="0"/>
              </a:spcBef>
              <a:spcAft>
                <a:spcPts val="0"/>
              </a:spcAft>
              <a:buNone/>
            </a:pPr>
            <a:r>
              <a:rPr b="1" lang="en" sz="3000">
                <a:latin typeface="Comfortaa"/>
                <a:ea typeface="Comfortaa"/>
                <a:cs typeface="Comfortaa"/>
                <a:sym typeface="Comfortaa"/>
              </a:rPr>
              <a:t>RECOMMENDATIONS FOR IMPLEMENTATION</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dk1"/>
                </a:solidFill>
                <a:highlight>
                  <a:schemeClr val="lt1"/>
                </a:highlight>
                <a:latin typeface="Comfortaa"/>
                <a:ea typeface="Comfortaa"/>
                <a:cs typeface="Comfortaa"/>
                <a:sym typeface="Comfortaa"/>
              </a:rPr>
              <a:t>WHAT ARE THE KEY ACTIONABLES FOR STAKEHOLDERS? </a:t>
            </a:r>
            <a:endParaRPr b="1" sz="1400" u="sng">
              <a:solidFill>
                <a:schemeClr val="dk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b="1" sz="1200" u="sng">
              <a:solidFill>
                <a:schemeClr val="dk1"/>
              </a:solidFill>
              <a:highlight>
                <a:schemeClr val="lt1"/>
              </a:highlight>
              <a:latin typeface="Comfortaa"/>
              <a:ea typeface="Comfortaa"/>
              <a:cs typeface="Comfortaa"/>
              <a:sym typeface="Comfortaa"/>
            </a:endParaRPr>
          </a:p>
          <a:p>
            <a:pPr indent="-304800" lvl="0" marL="457200" rtl="0" algn="l">
              <a:spcBef>
                <a:spcPts val="1000"/>
              </a:spcBef>
              <a:spcAft>
                <a:spcPts val="0"/>
              </a:spcAft>
              <a:buClr>
                <a:schemeClr val="dk1"/>
              </a:buClr>
              <a:buSzPts val="1200"/>
              <a:buFont typeface="Comfortaa"/>
              <a:buChar char="●"/>
            </a:pPr>
            <a:r>
              <a:rPr lang="en" sz="1200">
                <a:solidFill>
                  <a:schemeClr val="dk1"/>
                </a:solidFill>
                <a:highlight>
                  <a:schemeClr val="lt1"/>
                </a:highlight>
                <a:latin typeface="Comfortaa"/>
                <a:ea typeface="Comfortaa"/>
                <a:cs typeface="Comfortaa"/>
                <a:sym typeface="Comfortaa"/>
              </a:rPr>
              <a:t>As per the assessments thus far, it is imperative that banks obtain a full and complete profile of their mortgage loan clientele. </a:t>
            </a:r>
            <a:endParaRPr sz="1200">
              <a:solidFill>
                <a:schemeClr val="dk1"/>
              </a:solidFill>
              <a:highlight>
                <a:srgbClr val="FFFFFF"/>
              </a:highlight>
              <a:latin typeface="Comfortaa"/>
              <a:ea typeface="Comfortaa"/>
              <a:cs typeface="Comfortaa"/>
              <a:sym typeface="Comfortaa"/>
            </a:endParaRPr>
          </a:p>
          <a:p>
            <a:pPr indent="-304800" lvl="0" marL="457200" rtl="0" algn="l">
              <a:spcBef>
                <a:spcPts val="1000"/>
              </a:spcBef>
              <a:spcAft>
                <a:spcPts val="1000"/>
              </a:spcAft>
              <a:buClr>
                <a:schemeClr val="dk1"/>
              </a:buClr>
              <a:buSzPts val="1200"/>
              <a:buChar char="●"/>
            </a:pPr>
            <a:r>
              <a:rPr lang="en" sz="1200">
                <a:solidFill>
                  <a:schemeClr val="dk1"/>
                </a:solidFill>
                <a:highlight>
                  <a:srgbClr val="FFFFFF"/>
                </a:highlight>
                <a:latin typeface="Comfortaa"/>
                <a:ea typeface="Comfortaa"/>
                <a:cs typeface="Comfortaa"/>
                <a:sym typeface="Comfortaa"/>
              </a:rPr>
              <a:t>Banks should focus on getting a complete portfolio about the applicant including but not limited to credit history, number of credit cards (CLNO</a:t>
            </a:r>
            <a:r>
              <a:rPr lang="en" sz="1200">
                <a:solidFill>
                  <a:schemeClr val="dk1"/>
                </a:solidFill>
                <a:latin typeface="Comfortaa"/>
                <a:ea typeface="Comfortaa"/>
                <a:cs typeface="Comfortaa"/>
                <a:sym typeface="Comfortaa"/>
              </a:rPr>
              <a:t>), </a:t>
            </a:r>
            <a:r>
              <a:rPr lang="en" sz="1200">
                <a:solidFill>
                  <a:schemeClr val="dk1"/>
                </a:solidFill>
                <a:highlight>
                  <a:srgbClr val="FFFFFF"/>
                </a:highlight>
                <a:latin typeface="Comfortaa"/>
                <a:ea typeface="Comfortaa"/>
                <a:cs typeface="Comfortaa"/>
                <a:sym typeface="Comfortaa"/>
              </a:rPr>
              <a:t>credit line age (</a:t>
            </a:r>
            <a:r>
              <a:rPr lang="en" sz="1200">
                <a:solidFill>
                  <a:schemeClr val="dk1"/>
                </a:solidFill>
                <a:latin typeface="Comfortaa"/>
                <a:ea typeface="Comfortaa"/>
                <a:cs typeface="Comfortaa"/>
                <a:sym typeface="Comfortaa"/>
              </a:rPr>
              <a:t>CLAGE), </a:t>
            </a:r>
            <a:r>
              <a:rPr lang="en" sz="1200">
                <a:solidFill>
                  <a:schemeClr val="dk1"/>
                </a:solidFill>
                <a:highlight>
                  <a:srgbClr val="FFFFFF"/>
                </a:highlight>
                <a:latin typeface="Comfortaa"/>
                <a:ea typeface="Comfortaa"/>
                <a:cs typeface="Comfortaa"/>
                <a:sym typeface="Comfortaa"/>
              </a:rPr>
              <a:t>debt to income ratio (</a:t>
            </a:r>
            <a:r>
              <a:rPr lang="en" sz="1200">
                <a:solidFill>
                  <a:schemeClr val="dk1"/>
                </a:solidFill>
                <a:latin typeface="Comfortaa"/>
                <a:ea typeface="Comfortaa"/>
                <a:cs typeface="Comfortaa"/>
                <a:sym typeface="Comfortaa"/>
              </a:rPr>
              <a:t>DEBTINC)</a:t>
            </a:r>
            <a:r>
              <a:rPr lang="en" sz="1200">
                <a:solidFill>
                  <a:schemeClr val="dk1"/>
                </a:solidFill>
                <a:highlight>
                  <a:srgbClr val="FFFFFF"/>
                </a:highlight>
                <a:latin typeface="Comfortaa"/>
                <a:ea typeface="Comfortaa"/>
                <a:cs typeface="Comfortaa"/>
                <a:sym typeface="Comfortaa"/>
              </a:rPr>
              <a:t>, delinquency information (</a:t>
            </a:r>
            <a:r>
              <a:rPr lang="en" sz="1200">
                <a:solidFill>
                  <a:schemeClr val="dk1"/>
                </a:solidFill>
                <a:latin typeface="Comfortaa"/>
                <a:ea typeface="Comfortaa"/>
                <a:cs typeface="Comfortaa"/>
                <a:sym typeface="Comfortaa"/>
              </a:rPr>
              <a:t>DELINQ)</a:t>
            </a:r>
            <a:r>
              <a:rPr lang="en" sz="1200">
                <a:solidFill>
                  <a:schemeClr val="dk1"/>
                </a:solidFill>
                <a:highlight>
                  <a:srgbClr val="FFFFFF"/>
                </a:highlight>
                <a:latin typeface="Comfortaa"/>
                <a:ea typeface="Comfortaa"/>
                <a:cs typeface="Comfortaa"/>
                <a:sym typeface="Comfortaa"/>
              </a:rPr>
              <a:t> and any delayed payments (DEROG</a:t>
            </a:r>
            <a:r>
              <a:rPr lang="en" sz="1200">
                <a:solidFill>
                  <a:schemeClr val="dk1"/>
                </a:solidFill>
                <a:latin typeface="Comfortaa"/>
                <a:ea typeface="Comfortaa"/>
                <a:cs typeface="Comfortaa"/>
                <a:sym typeface="Comfortaa"/>
              </a:rPr>
              <a:t>), etc.</a:t>
            </a:r>
            <a:r>
              <a:rPr lang="en" sz="1200">
                <a:solidFill>
                  <a:schemeClr val="dk1"/>
                </a:solidFill>
                <a:highlight>
                  <a:srgbClr val="FFFFFF"/>
                </a:highlight>
                <a:latin typeface="Comfortaa"/>
                <a:ea typeface="Comfortaa"/>
                <a:cs typeface="Comfortaa"/>
                <a:sym typeface="Comfortaa"/>
              </a:rPr>
              <a:t> in order to create a empirically sound model.</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176950"/>
            <a:ext cx="8222100" cy="1329600"/>
          </a:xfrm>
          <a:prstGeom prst="rect">
            <a:avLst/>
          </a:prstGeom>
        </p:spPr>
        <p:txBody>
          <a:bodyPr anchorCtr="0" anchor="ctr" bIns="91425" lIns="91425" spcFirstLastPara="1" rIns="91425" wrap="square" tIns="91425">
            <a:noAutofit/>
          </a:bodyPr>
          <a:lstStyle/>
          <a:p>
            <a:pPr indent="0" lvl="0" marL="0" rtl="0" algn="ctr">
              <a:lnSpc>
                <a:spcPct val="160000"/>
              </a:lnSpc>
              <a:spcBef>
                <a:spcPts val="0"/>
              </a:spcBef>
              <a:spcAft>
                <a:spcPts val="0"/>
              </a:spcAft>
              <a:buNone/>
            </a:pPr>
            <a:r>
              <a:rPr b="1" lang="en" sz="3000">
                <a:latin typeface="Comfortaa"/>
                <a:ea typeface="Comfortaa"/>
                <a:cs typeface="Comfortaa"/>
                <a:sym typeface="Comfortaa"/>
              </a:rPr>
              <a:t>RECOMMENDATIONS FOR IMPLEMENTATION</a:t>
            </a:r>
            <a:endParaRPr b="1" sz="3000">
              <a:latin typeface="Comfortaa"/>
              <a:ea typeface="Comfortaa"/>
              <a:cs typeface="Comfortaa"/>
              <a:sym typeface="Comfortaa"/>
            </a:endParaRPr>
          </a:p>
        </p:txBody>
      </p:sp>
      <p:sp>
        <p:nvSpPr>
          <p:cNvPr id="112" name="Google Shape;112;p20"/>
          <p:cNvSpPr txBox="1"/>
          <p:nvPr>
            <p:ph idx="1" type="body"/>
          </p:nvPr>
        </p:nvSpPr>
        <p:spPr>
          <a:xfrm>
            <a:off x="471900" y="1942225"/>
            <a:ext cx="8222100" cy="292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chemeClr val="dk1"/>
                </a:solidFill>
                <a:highlight>
                  <a:schemeClr val="lt1"/>
                </a:highlight>
                <a:latin typeface="Comfortaa"/>
                <a:ea typeface="Comfortaa"/>
                <a:cs typeface="Comfortaa"/>
                <a:sym typeface="Comfortaa"/>
              </a:rPr>
              <a:t>WHAT IS THE EXPECTED BENEFIT AND/OR COSTS? </a:t>
            </a:r>
            <a:endParaRPr b="1" sz="1400">
              <a:solidFill>
                <a:srgbClr val="000000"/>
              </a:solidFill>
              <a:highlight>
                <a:srgbClr val="FFFFFF"/>
              </a:highlight>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The expectation of the entire model building is to ensure a faster, simpler, and unbiased loan approval process.</a:t>
            </a:r>
            <a:endParaRPr sz="1200">
              <a:solidFill>
                <a:schemeClr val="dk1"/>
              </a:solidFill>
              <a:highlight>
                <a:srgbClr val="FFFFFF"/>
              </a:highlight>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Identifying loan defaulters from large applicant pools would salvage bank expenditure in the long run.</a:t>
            </a:r>
            <a:endParaRPr sz="1200">
              <a:solidFill>
                <a:schemeClr val="dk1"/>
              </a:solidFill>
              <a:highlight>
                <a:schemeClr val="lt1"/>
              </a:highlight>
              <a:latin typeface="Comfortaa"/>
              <a:ea typeface="Comfortaa"/>
              <a:cs typeface="Comfortaa"/>
              <a:sym typeface="Comfortaa"/>
            </a:endParaRPr>
          </a:p>
          <a:p>
            <a:pPr indent="0" lvl="0" marL="0" rtl="0" algn="l">
              <a:lnSpc>
                <a:spcPct val="100000"/>
              </a:lnSpc>
              <a:spcBef>
                <a:spcPts val="1000"/>
              </a:spcBef>
              <a:spcAft>
                <a:spcPts val="0"/>
              </a:spcAft>
              <a:buNone/>
            </a:pPr>
            <a:r>
              <a:rPr lang="en" sz="1400" u="sng">
                <a:solidFill>
                  <a:schemeClr val="dk1"/>
                </a:solidFill>
                <a:highlight>
                  <a:schemeClr val="lt1"/>
                </a:highlight>
                <a:latin typeface="Comfortaa SemiBold"/>
                <a:ea typeface="Comfortaa SemiBold"/>
                <a:cs typeface="Comfortaa SemiBold"/>
                <a:sym typeface="Comfortaa SemiBold"/>
              </a:rPr>
              <a:t>WHAT ARE THE KEY RISKS AND CHALLENGES?</a:t>
            </a:r>
            <a:endParaRPr sz="1200">
              <a:solidFill>
                <a:srgbClr val="292929"/>
              </a:solidFill>
              <a:latin typeface="Arial"/>
              <a:ea typeface="Arial"/>
              <a:cs typeface="Arial"/>
              <a:sym typeface="Arial"/>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One risk that banks may face when obtaining applicants history is misinformation or erroneous data.</a:t>
            </a:r>
            <a:endParaRPr sz="1200">
              <a:solidFill>
                <a:schemeClr val="dk1"/>
              </a:solidFill>
              <a:highlight>
                <a:srgbClr val="FFFFFF"/>
              </a:highlight>
              <a:latin typeface="Comfortaa"/>
              <a:ea typeface="Comfortaa"/>
              <a:cs typeface="Comfortaa"/>
              <a:sym typeface="Comfortaa"/>
            </a:endParaRPr>
          </a:p>
          <a:p>
            <a:pPr indent="-304800" lvl="0" marL="457200" rtl="0" algn="l">
              <a:lnSpc>
                <a:spcPct val="100000"/>
              </a:lnSpc>
              <a:spcBef>
                <a:spcPts val="1000"/>
              </a:spcBef>
              <a:spcAft>
                <a:spcPts val="100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A holistic approach to approval process is unfortunately not existent, which can affect clientele-bank relationship</a:t>
            </a:r>
            <a:endParaRPr sz="1200">
              <a:solidFill>
                <a:schemeClr val="dk1"/>
              </a:solidFill>
              <a:highlight>
                <a:schemeClr val="lt1"/>
              </a:highlight>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176950"/>
            <a:ext cx="8222100" cy="1329300"/>
          </a:xfrm>
          <a:prstGeom prst="rect">
            <a:avLst/>
          </a:prstGeom>
        </p:spPr>
        <p:txBody>
          <a:bodyPr anchorCtr="0" anchor="ctr" bIns="91425" lIns="91425" spcFirstLastPara="1" rIns="91425" wrap="square" tIns="91425">
            <a:noAutofit/>
          </a:bodyPr>
          <a:lstStyle/>
          <a:p>
            <a:pPr indent="0" lvl="0" marL="0" rtl="0" algn="ctr">
              <a:lnSpc>
                <a:spcPct val="160000"/>
              </a:lnSpc>
              <a:spcBef>
                <a:spcPts val="0"/>
              </a:spcBef>
              <a:spcAft>
                <a:spcPts val="0"/>
              </a:spcAft>
              <a:buNone/>
            </a:pPr>
            <a:r>
              <a:rPr b="1" lang="en" sz="3000">
                <a:latin typeface="Comfortaa"/>
                <a:ea typeface="Comfortaa"/>
                <a:cs typeface="Comfortaa"/>
                <a:sym typeface="Comfortaa"/>
              </a:rPr>
              <a:t>RECOMMENDATIONS FOR IMPLEMENTATION</a:t>
            </a:r>
            <a:endParaRPr b="1" sz="3000">
              <a:latin typeface="Comfortaa"/>
              <a:ea typeface="Comfortaa"/>
              <a:cs typeface="Comfortaa"/>
              <a:sym typeface="Comfortaa"/>
            </a:endParaRPr>
          </a:p>
        </p:txBody>
      </p:sp>
      <p:sp>
        <p:nvSpPr>
          <p:cNvPr id="118" name="Google Shape;118;p21"/>
          <p:cNvSpPr txBox="1"/>
          <p:nvPr>
            <p:ph idx="1" type="body"/>
          </p:nvPr>
        </p:nvSpPr>
        <p:spPr>
          <a:xfrm>
            <a:off x="471900" y="1932475"/>
            <a:ext cx="8222100" cy="26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dk1"/>
                </a:solidFill>
                <a:highlight>
                  <a:schemeClr val="lt1"/>
                </a:highlight>
                <a:latin typeface="Comfortaa"/>
                <a:ea typeface="Comfortaa"/>
                <a:cs typeface="Comfortaa"/>
                <a:sym typeface="Comfortaa"/>
              </a:rPr>
              <a:t>WHAT FURTHER ANALYSIS NEEDS TO BE DONE OR WHAT OTHER ASSOCIATED PROBLEMS NEED TO BE SOLVED?</a:t>
            </a:r>
            <a:endParaRPr b="1" sz="1400" u="sng">
              <a:solidFill>
                <a:schemeClr val="dk1"/>
              </a:solidFill>
              <a:highlight>
                <a:schemeClr val="lt1"/>
              </a:highlight>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Over a period of time if model is not tuned regularly, it may not work efficiently.</a:t>
            </a:r>
            <a:endParaRPr sz="1200">
              <a:solidFill>
                <a:schemeClr val="dk1"/>
              </a:solidFill>
              <a:highlight>
                <a:srgbClr val="FFFFFF"/>
              </a:highlight>
              <a:latin typeface="Comfortaa"/>
              <a:ea typeface="Comfortaa"/>
              <a:cs typeface="Comfortaa"/>
              <a:sym typeface="Comfortaa"/>
            </a:endParaRPr>
          </a:p>
          <a:p>
            <a:pPr indent="-304800" lvl="0" marL="457200" rtl="0" algn="l">
              <a:lnSpc>
                <a:spcPct val="100000"/>
              </a:lnSpc>
              <a:spcBef>
                <a:spcPts val="1000"/>
              </a:spcBef>
              <a:spcAft>
                <a:spcPts val="0"/>
              </a:spcAft>
              <a:buClr>
                <a:schemeClr val="dk1"/>
              </a:buClr>
              <a:buSzPts val="1200"/>
              <a:buFont typeface="Comfortaa"/>
              <a:buChar char="●"/>
            </a:pPr>
            <a:r>
              <a:rPr lang="en" sz="1200">
                <a:solidFill>
                  <a:schemeClr val="dk1"/>
                </a:solidFill>
                <a:highlight>
                  <a:schemeClr val="lt1"/>
                </a:highlight>
                <a:latin typeface="Comfortaa"/>
                <a:ea typeface="Comfortaa"/>
                <a:cs typeface="Comfortaa"/>
                <a:sym typeface="Comfortaa"/>
              </a:rPr>
              <a:t>Under JOB approximately 42% of applicants belong in "other" job category. This might need more exploration, however given the dataset, we may need to incorporate more variable and sub-variables to further analyze. </a:t>
            </a:r>
            <a:endParaRPr sz="1200">
              <a:solidFill>
                <a:schemeClr val="dk1"/>
              </a:solidFill>
              <a:highlight>
                <a:srgbClr val="FFFFFF"/>
              </a:highlight>
              <a:latin typeface="Comfortaa"/>
              <a:ea typeface="Comfortaa"/>
              <a:cs typeface="Comfortaa"/>
              <a:sym typeface="Comfortaa"/>
            </a:endParaRPr>
          </a:p>
          <a:p>
            <a:pPr indent="-304800" lvl="0" marL="457200" rtl="0" algn="l">
              <a:lnSpc>
                <a:spcPct val="100000"/>
              </a:lnSpc>
              <a:spcBef>
                <a:spcPts val="1000"/>
              </a:spcBef>
              <a:spcAft>
                <a:spcPts val="1000"/>
              </a:spcAft>
              <a:buClr>
                <a:schemeClr val="dk1"/>
              </a:buClr>
              <a:buSzPts val="1200"/>
              <a:buFont typeface="Comfortaa"/>
              <a:buChar char="●"/>
            </a:pPr>
            <a:r>
              <a:rPr lang="en" sz="1200">
                <a:solidFill>
                  <a:schemeClr val="dk1"/>
                </a:solidFill>
                <a:highlight>
                  <a:srgbClr val="FFFFFF"/>
                </a:highlight>
                <a:latin typeface="Comfortaa"/>
                <a:ea typeface="Comfortaa"/>
                <a:cs typeface="Comfortaa"/>
                <a:sym typeface="Comfortaa"/>
              </a:rPr>
              <a:t>Holistic attitude of the decision-making process is eradicated. External factors should also be considered to ensure positive clientele-bank relationship.</a:t>
            </a:r>
            <a:endParaRPr>
              <a:solidFill>
                <a:schemeClr val="dk1"/>
              </a:solidFill>
              <a:highlight>
                <a:schemeClr val="lt1"/>
              </a:highlight>
              <a:latin typeface="Comfortaa SemiBold"/>
              <a:ea typeface="Comfortaa SemiBold"/>
              <a:cs typeface="Comfortaa SemiBold"/>
              <a:sym typeface="Comforta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