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5" r:id="rId5"/>
    <p:sldId id="273" r:id="rId6"/>
    <p:sldId id="256" r:id="rId7"/>
    <p:sldId id="277" r:id="rId8"/>
    <p:sldId id="286" r:id="rId9"/>
    <p:sldId id="278" r:id="rId10"/>
    <p:sldId id="263" r:id="rId11"/>
    <p:sldId id="294" r:id="rId12"/>
    <p:sldId id="264" r:id="rId13"/>
    <p:sldId id="29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6130845" y="285893"/>
            <a:ext cx="5486400" cy="2387600"/>
          </a:xfrm>
        </p:spPr>
        <p:txBody>
          <a:bodyPr/>
          <a:lstStyle/>
          <a:p>
            <a:r>
              <a:rPr lang="en-US" dirty="0"/>
              <a:t>AN OCULAR MALADY</a:t>
            </a:r>
          </a:p>
        </p:txBody>
      </p:sp>
      <p:sp>
        <p:nvSpPr>
          <p:cNvPr id="31" name="Subtitle 30"/>
          <p:cNvSpPr>
            <a:spLocks noGrp="1"/>
          </p:cNvSpPr>
          <p:nvPr>
            <p:ph type="subTitle" idx="1"/>
          </p:nvPr>
        </p:nvSpPr>
        <p:spPr>
          <a:xfrm>
            <a:off x="6570285" y="5470092"/>
            <a:ext cx="5486400" cy="1655762"/>
          </a:xfrm>
        </p:spPr>
        <p:txBody>
          <a:bodyPr>
            <a:normAutofit/>
          </a:bodyPr>
          <a:lstStyle/>
          <a:p>
            <a:r>
              <a:rPr lang="en-US" sz="2100" dirty="0"/>
              <a:t>A simple solution to a Perplex Problem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35" name="Picture 34" descr="eye-gfc094ea0c_1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11" y="2453120"/>
            <a:ext cx="4405744" cy="3304308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709" y="1882066"/>
            <a:ext cx="7547217" cy="478658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200" noProof="1"/>
              <a:t>Increasing the amount and variety of data collected, such as photographs shot in various lighting situations or from various ethnic groups, can aid in the model's generalisation.</a:t>
            </a:r>
          </a:p>
          <a:p>
            <a:r>
              <a:rPr lang="en-US" sz="2200" dirty="0"/>
              <a:t>● </a:t>
            </a:r>
            <a:r>
              <a:rPr lang="en-US" sz="2200" noProof="1"/>
              <a:t>By adding additional modalities like depth data or thermal imagery, will make the eye disease detection more effective.</a:t>
            </a:r>
          </a:p>
          <a:p>
            <a:r>
              <a:rPr lang="en-US" sz="2200" dirty="0"/>
              <a:t>● </a:t>
            </a:r>
            <a:r>
              <a:rPr lang="en-US" sz="2200" noProof="1"/>
              <a:t>Domain adaptation approaches can be applied to adjust the model to a new environment if the eye detection system is to be deployed in a place that is entirely different from the place it was trained on.</a:t>
            </a:r>
          </a:p>
          <a:p>
            <a:r>
              <a:rPr lang="en-US" sz="2200" dirty="0"/>
              <a:t>● Building a user-friendly application around this model inclusive of many more features for a wider audience.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Recommending the dietary measures and necessary precautions a person can take to prevent the aggravation of the eye disease’s condition.</a:t>
            </a: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415" y="251979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FUN MOMENTS DURING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147" y="4741332"/>
            <a:ext cx="7703126" cy="1913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Overall, the </a:t>
            </a:r>
            <a:r>
              <a:rPr lang="en-US" dirty="0" err="1"/>
              <a:t>hackathon</a:t>
            </a:r>
            <a:r>
              <a:rPr lang="en-US" dirty="0"/>
              <a:t> made us enthusiastic in exploring the various challenges faced by the society and kept us driven in developing easily accessible and meaningful solutions.</a:t>
            </a:r>
          </a:p>
          <a:p>
            <a:r>
              <a:rPr lang="en-US" dirty="0"/>
              <a:t>As tech students, we felt great joy in serving our society by delivering sophisticated solutions through Code.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5D8FC-2B0A-B6D2-0839-CDBEEECC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23" y="1633277"/>
            <a:ext cx="6653877" cy="3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422" y="1122362"/>
            <a:ext cx="6513642" cy="2794881"/>
          </a:xfrm>
        </p:spPr>
        <p:txBody>
          <a:bodyPr>
            <a:normAutofit/>
          </a:bodyPr>
          <a:lstStyle/>
          <a:p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19DB-D6DF-4D0C-9164-039C04B1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5" y="525145"/>
            <a:ext cx="10515600" cy="1325880"/>
          </a:xfrm>
        </p:spPr>
        <p:txBody>
          <a:bodyPr/>
          <a:lstStyle/>
          <a:p>
            <a:r>
              <a:rPr lang="en-US" dirty="0"/>
              <a:t>MEET THE TEAM </a:t>
            </a:r>
            <a:r>
              <a:rPr lang="en-IN" sz="4400" dirty="0">
                <a:latin typeface="Arial MT"/>
                <a:cs typeface="Arial MT"/>
              </a:rPr>
              <a:t>&amp;</a:t>
            </a:r>
            <a:r>
              <a:rPr lang="en-IN" sz="4400" spc="-35" dirty="0">
                <a:latin typeface="Arial MT"/>
                <a:cs typeface="Arial MT"/>
              </a:rPr>
              <a:t> </a:t>
            </a:r>
            <a:r>
              <a:rPr lang="en-IN" sz="4400" spc="-5" dirty="0">
                <a:latin typeface="Arial MT"/>
                <a:cs typeface="Arial MT"/>
              </a:rPr>
              <a:t>Roles</a:t>
            </a:r>
            <a:r>
              <a:rPr lang="en-US" dirty="0"/>
              <a:t> </a:t>
            </a:r>
          </a:p>
        </p:txBody>
      </p:sp>
      <p:sp>
        <p:nvSpPr>
          <p:cNvPr id="202" name="Slide Number Placeholder 201">
            <a:extLst>
              <a:ext uri="{FF2B5EF4-FFF2-40B4-BE49-F238E27FC236}">
                <a16:creationId xmlns:a16="http://schemas.microsoft.com/office/drawing/2014/main" id="{ED6B041C-4941-4234-B2B0-0061E50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74053C-75A2-7CCA-F6E2-8021F0B5A1D1}"/>
              </a:ext>
            </a:extLst>
          </p:cNvPr>
          <p:cNvSpPr txBox="1"/>
          <p:nvPr/>
        </p:nvSpPr>
        <p:spPr>
          <a:xfrm>
            <a:off x="1259628" y="1625247"/>
            <a:ext cx="10092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TEAM NAME: HIGH FIVE (TEAM-133)</a:t>
            </a:r>
          </a:p>
          <a:p>
            <a:endParaRPr lang="en-IN" sz="2600" b="1" dirty="0">
              <a:solidFill>
                <a:schemeClr val="bg1"/>
              </a:solidFill>
              <a:latin typeface="Avenir Next LT Pro (Headings)"/>
            </a:endParaRP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A Mohan Kumar</a:t>
            </a:r>
          </a:p>
          <a:p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             Designing and Research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Adithya Mathialagan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          </a:t>
            </a:r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Data pre-processing and Implementation with proper documentation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Akshay C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          </a:t>
            </a:r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Dataset collection and Research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Sathyanarayana R K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          </a:t>
            </a:r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Designing, Research and Dataset collection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Suhas T J</a:t>
            </a:r>
          </a:p>
          <a:p>
            <a:r>
              <a:rPr lang="en-IN" sz="2600" b="1" dirty="0">
                <a:solidFill>
                  <a:schemeClr val="bg1"/>
                </a:solidFill>
                <a:latin typeface="Avenir Next LT Pro (Headings)"/>
              </a:rPr>
              <a:t>          </a:t>
            </a:r>
            <a:r>
              <a:rPr lang="en-IN" sz="2000" dirty="0">
                <a:solidFill>
                  <a:schemeClr val="bg1"/>
                </a:solidFill>
                <a:latin typeface="Avenir Next LT Pro (Headings)"/>
              </a:rPr>
              <a:t>Dataset Collection and Data model implementation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940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692" y="-338668"/>
            <a:ext cx="8410264" cy="2370668"/>
          </a:xfrm>
        </p:spPr>
        <p:txBody>
          <a:bodyPr>
            <a:normAutofit/>
          </a:bodyPr>
          <a:lstStyle/>
          <a:p>
            <a:r>
              <a:rPr lang="en-IN" sz="6000" spc="-10" dirty="0">
                <a:solidFill>
                  <a:schemeClr val="bg1"/>
                </a:solidFill>
              </a:rPr>
              <a:t>Problem</a:t>
            </a:r>
            <a:r>
              <a:rPr lang="en-IN" sz="6000" spc="-85" dirty="0">
                <a:solidFill>
                  <a:schemeClr val="bg1"/>
                </a:solidFill>
              </a:rPr>
              <a:t> </a:t>
            </a:r>
            <a:r>
              <a:rPr lang="en-IN" sz="6000" spc="-5" dirty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415" y="2238080"/>
            <a:ext cx="6656493" cy="3169355"/>
          </a:xfrm>
        </p:spPr>
        <p:txBody>
          <a:bodyPr/>
          <a:lstStyle/>
          <a:p>
            <a:r>
              <a:rPr lang="en-US" sz="2200" b="1" i="0" dirty="0">
                <a:effectLst/>
                <a:latin typeface="Avenir Next LT Pro (Headings)"/>
              </a:rPr>
              <a:t>Eye diseases </a:t>
            </a:r>
            <a:r>
              <a:rPr lang="en-US" sz="2200" i="0" dirty="0">
                <a:effectLst/>
                <a:latin typeface="Avenir Next LT Pro (Headings)"/>
              </a:rPr>
              <a:t>are a significant global health problem, affecting </a:t>
            </a:r>
            <a:r>
              <a:rPr lang="en-US" sz="2200" b="1" i="0" dirty="0">
                <a:effectLst/>
                <a:latin typeface="Avenir Next LT Pro (Headings)"/>
              </a:rPr>
              <a:t>millions of people worldwide</a:t>
            </a:r>
            <a:r>
              <a:rPr lang="en-US" sz="2200" i="0" dirty="0">
                <a:effectLst/>
                <a:latin typeface="Avenir Next LT Pro (Headings)"/>
              </a:rPr>
              <a:t>. </a:t>
            </a:r>
          </a:p>
          <a:p>
            <a:endParaRPr lang="en-US" sz="2200" dirty="0">
              <a:latin typeface="Avenir Next LT Pro (Headings)"/>
            </a:endParaRPr>
          </a:p>
          <a:p>
            <a:r>
              <a:rPr lang="en-US" sz="2200" i="0" dirty="0">
                <a:effectLst/>
                <a:latin typeface="Avenir Next LT Pro (Headings)"/>
              </a:rPr>
              <a:t>Imagine a world where eye diseases are diagnosed and treated at an </a:t>
            </a:r>
            <a:r>
              <a:rPr lang="en-US" sz="2200" b="1" i="0" dirty="0">
                <a:effectLst/>
                <a:latin typeface="Avenir Next LT Pro (Headings)"/>
              </a:rPr>
              <a:t>early stage</a:t>
            </a:r>
            <a:r>
              <a:rPr lang="en-US" sz="2200" i="0" dirty="0">
                <a:effectLst/>
                <a:latin typeface="Avenir Next LT Pro (Headings)"/>
              </a:rPr>
              <a:t> before the symptoms appear, reducing</a:t>
            </a:r>
            <a:r>
              <a:rPr lang="en-US" sz="2200" b="1" i="0" dirty="0">
                <a:effectLst/>
                <a:latin typeface="Avenir Next LT Pro (Headings)"/>
              </a:rPr>
              <a:t> the risk of blindness </a:t>
            </a:r>
            <a:r>
              <a:rPr lang="en-US" sz="2200" i="0" dirty="0">
                <a:effectLst/>
                <a:latin typeface="Avenir Next LT Pro (Headings)"/>
              </a:rPr>
              <a:t>and improving the patient’s conditions well in advance.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28" y="462069"/>
            <a:ext cx="6343650" cy="1325880"/>
          </a:xfrm>
        </p:spPr>
        <p:txBody>
          <a:bodyPr>
            <a:normAutofit fontScale="90000"/>
          </a:bodyPr>
          <a:lstStyle/>
          <a:p>
            <a:r>
              <a:rPr lang="en-IN" sz="4400" spc="-10" dirty="0">
                <a:solidFill>
                  <a:srgbClr val="002060"/>
                </a:solidFill>
              </a:rPr>
              <a:t>Problem</a:t>
            </a:r>
            <a:r>
              <a:rPr lang="en-IN" sz="4400" spc="-85" dirty="0">
                <a:solidFill>
                  <a:srgbClr val="002060"/>
                </a:solidFill>
              </a:rPr>
              <a:t> </a:t>
            </a:r>
            <a:r>
              <a:rPr lang="en-IN" sz="4400" spc="-5" dirty="0">
                <a:solidFill>
                  <a:srgbClr val="002060"/>
                </a:solidFill>
              </a:rPr>
              <a:t>Statement</a:t>
            </a:r>
            <a:br>
              <a:rPr lang="en-IN" sz="4400" spc="-5" dirty="0">
                <a:solidFill>
                  <a:srgbClr val="002060"/>
                </a:solidFill>
              </a:rPr>
            </a:b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6317" y="1458236"/>
            <a:ext cx="8355683" cy="48662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6000" dirty="0">
                <a:latin typeface="Avenir Next LT Pro (Headings)"/>
                <a:cs typeface="Times New Roman" panose="02020603050405020304" pitchFamily="18" charset="0"/>
              </a:rPr>
              <a:t>  </a:t>
            </a:r>
            <a:r>
              <a:rPr lang="en-US" sz="6000" i="0" dirty="0">
                <a:effectLst/>
                <a:latin typeface="Avenir Next LT Pro (Headings)"/>
              </a:rPr>
              <a:t>Is it possible for any normal user with </a:t>
            </a:r>
            <a:r>
              <a:rPr lang="en-US" sz="6000" b="1" i="0" dirty="0">
                <a:effectLst/>
                <a:latin typeface="Avenir Next LT Pro (Headings)"/>
              </a:rPr>
              <a:t>no medical knowledge </a:t>
            </a:r>
            <a:r>
              <a:rPr lang="en-US" sz="6000" i="0" dirty="0">
                <a:effectLst/>
                <a:latin typeface="Avenir Next LT Pro (Headings)"/>
              </a:rPr>
              <a:t>to take a picture of his/her eye and ensure their eye is healthy </a:t>
            </a:r>
            <a:r>
              <a:rPr lang="en-US" sz="6000" b="1" i="0" dirty="0">
                <a:effectLst/>
                <a:latin typeface="Avenir Next LT Pro (Headings)"/>
              </a:rPr>
              <a:t>FREE OF COST</a:t>
            </a:r>
            <a:r>
              <a:rPr lang="en-US" sz="6000" dirty="0">
                <a:latin typeface="Avenir Next LT Pro (Headings)"/>
              </a:rPr>
              <a:t> </a:t>
            </a:r>
            <a:r>
              <a:rPr lang="en-US" sz="6000" b="1" i="0" dirty="0">
                <a:effectLst/>
                <a:latin typeface="Avenir Next LT Pro (Headings)"/>
              </a:rPr>
              <a:t> </a:t>
            </a:r>
            <a:r>
              <a:rPr lang="en-US" sz="6000" i="0" dirty="0">
                <a:effectLst/>
                <a:latin typeface="Avenir Next LT Pro (Headings)"/>
              </a:rPr>
              <a:t>?</a:t>
            </a:r>
          </a:p>
          <a:p>
            <a:endParaRPr lang="en-US" sz="6000" i="0" dirty="0">
              <a:effectLst/>
              <a:latin typeface="Avenir Next LT Pro (Headings)"/>
            </a:endParaRP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6000" dirty="0">
                <a:latin typeface="Avenir Next LT Pro (Headings)"/>
                <a:cs typeface="Times New Roman" panose="02020603050405020304" pitchFamily="18" charset="0"/>
              </a:rPr>
              <a:t>  Can</a:t>
            </a:r>
            <a:r>
              <a:rPr lang="en-US" sz="6000" i="0" dirty="0">
                <a:effectLst/>
                <a:latin typeface="Avenir Next LT Pro (Headings)"/>
              </a:rPr>
              <a:t> other diseases like </a:t>
            </a:r>
            <a:r>
              <a:rPr lang="en-US" sz="6000" b="1" i="0" dirty="0">
                <a:effectLst/>
                <a:latin typeface="Avenir Next LT Pro (Headings)"/>
              </a:rPr>
              <a:t>Jaundice </a:t>
            </a:r>
            <a:r>
              <a:rPr lang="en-US" sz="6000" i="0" dirty="0">
                <a:effectLst/>
                <a:latin typeface="Avenir Next LT Pro (Headings)"/>
              </a:rPr>
              <a:t>be detected</a:t>
            </a:r>
            <a:r>
              <a:rPr lang="en-US" sz="6000" b="1" i="0" dirty="0">
                <a:effectLst/>
                <a:latin typeface="Avenir Next LT Pro (Headings)"/>
              </a:rPr>
              <a:t> </a:t>
            </a:r>
            <a:r>
              <a:rPr lang="en-US" sz="6000" i="0" dirty="0">
                <a:effectLst/>
                <a:latin typeface="Avenir Next LT Pro (Headings)"/>
              </a:rPr>
              <a:t>using eye images?</a:t>
            </a:r>
          </a:p>
          <a:p>
            <a:endParaRPr lang="en-US" sz="6000" dirty="0">
              <a:latin typeface="Avenir Next LT Pro (Headings)"/>
            </a:endParaRPr>
          </a:p>
          <a:p>
            <a:r>
              <a:rPr lang="en-US" sz="6000" dirty="0">
                <a:latin typeface="Avenir Next LT Pro (Headings)"/>
              </a:rPr>
              <a:t>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</a:t>
            </a:r>
            <a:r>
              <a:rPr lang="en-US" sz="6000" dirty="0">
                <a:latin typeface="Avenir Next LT Pro (Headings)"/>
              </a:rPr>
              <a:t>It is </a:t>
            </a:r>
            <a:r>
              <a:rPr lang="en-US" sz="6000" i="0" dirty="0">
                <a:effectLst/>
                <a:latin typeface="Avenir Next LT Pro (Headings)"/>
              </a:rPr>
              <a:t>difficult for </a:t>
            </a:r>
            <a:r>
              <a:rPr lang="en-US" sz="6000" b="1" i="0" dirty="0">
                <a:effectLst/>
                <a:latin typeface="Avenir Next LT Pro (Headings)"/>
              </a:rPr>
              <a:t>medical professionals </a:t>
            </a:r>
            <a:r>
              <a:rPr lang="en-US" sz="6000" i="0" dirty="0">
                <a:effectLst/>
                <a:latin typeface="Avenir Next LT Pro (Headings)"/>
              </a:rPr>
              <a:t>to identify </a:t>
            </a:r>
          </a:p>
          <a:p>
            <a:r>
              <a:rPr lang="en-US" sz="6000" i="0" dirty="0">
                <a:effectLst/>
                <a:latin typeface="Avenir Next LT Pro (Headings)"/>
              </a:rPr>
              <a:t>          eye diseases at an early stage, which can lead to a </a:t>
            </a:r>
          </a:p>
          <a:p>
            <a:r>
              <a:rPr lang="en-US" sz="6000" i="0" dirty="0">
                <a:effectLst/>
                <a:latin typeface="Avenir Next LT Pro (Headings)"/>
              </a:rPr>
              <a:t>          delay in treatment. </a:t>
            </a:r>
          </a:p>
          <a:p>
            <a:endParaRPr lang="en-US" sz="6000" b="1" i="0" dirty="0">
              <a:effectLst/>
              <a:latin typeface="Avenir Next LT Pro (Headings)"/>
            </a:endParaRPr>
          </a:p>
          <a:p>
            <a:r>
              <a:rPr lang="en-US" sz="6000" b="1" dirty="0">
                <a:latin typeface="Avenir Next LT Pro (Headings)"/>
              </a:rPr>
              <a:t>  </a:t>
            </a:r>
            <a:r>
              <a:rPr lang="en-US" sz="6000" b="1" i="0" dirty="0">
                <a:effectLst/>
                <a:latin typeface="Avenir Next LT Pro (Headings)"/>
              </a:rPr>
              <a:t>       </a:t>
            </a:r>
            <a:r>
              <a:rPr lang="en-US" sz="7500" b="1" i="0" dirty="0">
                <a:effectLst/>
                <a:latin typeface="Avenir Next LT Pro (Headings)"/>
              </a:rPr>
              <a:t>Is it possible to speed up this process?</a:t>
            </a:r>
          </a:p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893" y="341724"/>
            <a:ext cx="6339840" cy="1325880"/>
          </a:xfrm>
        </p:spPr>
        <p:txBody>
          <a:bodyPr/>
          <a:lstStyle/>
          <a:p>
            <a:r>
              <a:rPr lang="en-US" dirty="0"/>
              <a:t>WHY THE PROBLEM OCCURS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2622" y="2033559"/>
            <a:ext cx="3200400" cy="365760"/>
          </a:xfrm>
        </p:spPr>
        <p:txBody>
          <a:bodyPr/>
          <a:lstStyle/>
          <a:p>
            <a:r>
              <a:rPr lang="en-IN" sz="2200" i="0" dirty="0">
                <a:effectLst/>
                <a:latin typeface="Avenir Next LT Pro (Body)"/>
              </a:rPr>
              <a:t>unavailability</a:t>
            </a:r>
            <a:endParaRPr lang="en-US" sz="2200" dirty="0">
              <a:latin typeface="Avenir Next LT Pro (Body)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0740" y="2491866"/>
            <a:ext cx="3303129" cy="1289912"/>
          </a:xfrm>
        </p:spPr>
        <p:txBody>
          <a:bodyPr>
            <a:noAutofit/>
          </a:bodyPr>
          <a:lstStyle/>
          <a:p>
            <a:r>
              <a:rPr lang="en-IN" sz="1600" i="0" dirty="0">
                <a:effectLst/>
                <a:latin typeface="Avenir Next LT Pro (Headings)"/>
              </a:rPr>
              <a:t>Many</a:t>
            </a:r>
            <a:r>
              <a:rPr lang="en-US" sz="1600" b="0" i="0" dirty="0">
                <a:effectLst/>
                <a:latin typeface="Avenir Next LT Pro (Headings)"/>
              </a:rPr>
              <a:t> people live in remote areas where eye care is </a:t>
            </a:r>
            <a:r>
              <a:rPr lang="en-US" sz="1600" b="1" i="0" dirty="0">
                <a:effectLst/>
                <a:latin typeface="Avenir Next LT Pro (Headings)"/>
              </a:rPr>
              <a:t>not easily accessible</a:t>
            </a:r>
            <a:r>
              <a:rPr lang="en-US" sz="1600" b="0" i="0" dirty="0">
                <a:effectLst/>
                <a:latin typeface="Avenir Next LT Pro (Headings)"/>
              </a:rPr>
              <a:t>, making it difficult for them to seek medical attention.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1859" y="4201500"/>
            <a:ext cx="3200400" cy="365760"/>
          </a:xfrm>
        </p:spPr>
        <p:txBody>
          <a:bodyPr/>
          <a:lstStyle/>
          <a:p>
            <a:r>
              <a:rPr lang="en-US" sz="2200" dirty="0"/>
              <a:t>NEGLIGANCE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52622" y="4656045"/>
            <a:ext cx="3488266" cy="1844674"/>
          </a:xfrm>
        </p:spPr>
        <p:txBody>
          <a:bodyPr>
            <a:noAutofit/>
          </a:bodyPr>
          <a:lstStyle/>
          <a:p>
            <a:r>
              <a:rPr lang="en-US" sz="1600" b="0" i="0" dirty="0">
                <a:effectLst/>
                <a:latin typeface="Avenir Next LT Pro (Headings)"/>
              </a:rPr>
              <a:t>Most of the eye diseases often do </a:t>
            </a:r>
            <a:r>
              <a:rPr lang="en-US" sz="1600" dirty="0">
                <a:latin typeface="Avenir Next LT Pro (Headings)"/>
              </a:rPr>
              <a:t>not have</a:t>
            </a:r>
            <a:r>
              <a:rPr lang="en-US" sz="1600" b="0" i="0" dirty="0">
                <a:effectLst/>
                <a:latin typeface="Avenir Next LT Pro (Headings)"/>
              </a:rPr>
              <a:t> any </a:t>
            </a:r>
            <a:r>
              <a:rPr lang="en-US" sz="1600" b="1" i="0" dirty="0">
                <a:effectLst/>
                <a:latin typeface="Avenir Next LT Pro (Headings)"/>
              </a:rPr>
              <a:t>“serious” symptoms </a:t>
            </a:r>
            <a:r>
              <a:rPr lang="en-US" sz="1600" b="0" i="0" dirty="0">
                <a:effectLst/>
                <a:latin typeface="Avenir Next LT Pro (Headings)"/>
              </a:rPr>
              <a:t>in the early stages. This can make it </a:t>
            </a:r>
            <a:r>
              <a:rPr lang="en-US" sz="1600" i="0" dirty="0">
                <a:effectLst/>
                <a:latin typeface="Avenir Next LT Pro (Headings)"/>
              </a:rPr>
              <a:t>difficult  for people </a:t>
            </a:r>
            <a:r>
              <a:rPr lang="en-US" sz="1600" b="0" i="0" dirty="0">
                <a:effectLst/>
                <a:latin typeface="Avenir Next LT Pro (Headings)"/>
              </a:rPr>
              <a:t>to realize that they actually have a </a:t>
            </a:r>
            <a:r>
              <a:rPr lang="en-US" sz="1600" b="1" i="0" dirty="0">
                <a:effectLst/>
                <a:latin typeface="Avenir Next LT Pro (Headings)"/>
              </a:rPr>
              <a:t>problem</a:t>
            </a:r>
            <a:r>
              <a:rPr lang="en-US" sz="1600" i="0" dirty="0">
                <a:effectLst/>
                <a:latin typeface="Avenir Next LT Pro (Headings)"/>
              </a:rPr>
              <a:t>.</a:t>
            </a:r>
            <a:endParaRPr lang="en-US" sz="1600" b="1" i="0" dirty="0">
              <a:effectLst/>
              <a:latin typeface="Avenir Next LT Pro (Headings)"/>
            </a:endParaRP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1987789"/>
            <a:ext cx="3200400" cy="365760"/>
          </a:xfrm>
        </p:spPr>
        <p:txBody>
          <a:bodyPr/>
          <a:lstStyle/>
          <a:p>
            <a:r>
              <a:rPr lang="en-US" sz="2200" dirty="0"/>
              <a:t>COSTS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394186"/>
            <a:ext cx="3200400" cy="1189792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venir Next LT Pro (Headings)"/>
                <a:cs typeface="Times New Roman" panose="02020603050405020304" pitchFamily="18" charset="0"/>
              </a:rPr>
              <a:t>When it comes to the problem of the eye, s</a:t>
            </a:r>
            <a:r>
              <a:rPr lang="en-US" sz="6400" b="0" i="0" dirty="0">
                <a:effectLst/>
                <a:latin typeface="Avenir Next LT Pro (Headings)"/>
                <a:cs typeface="Times New Roman" panose="02020603050405020304" pitchFamily="18" charset="0"/>
              </a:rPr>
              <a:t>ufferers are generally</a:t>
            </a:r>
            <a:r>
              <a:rPr lang="en-US" sz="6400" b="0" i="0" dirty="0">
                <a:effectLst/>
                <a:latin typeface="Avenir Next LT Pro (Headings)"/>
              </a:rPr>
              <a:t> discouraged from seeking medical attention keeping the</a:t>
            </a:r>
            <a:r>
              <a:rPr lang="en-US" sz="6400" i="0" dirty="0">
                <a:effectLst/>
                <a:latin typeface="Avenir Next LT Pro (Headings)"/>
              </a:rPr>
              <a:t> </a:t>
            </a:r>
            <a:r>
              <a:rPr lang="en-US" sz="6400" b="1" i="0" dirty="0">
                <a:effectLst/>
                <a:latin typeface="Avenir Next LT Pro (Headings)"/>
              </a:rPr>
              <a:t>costs </a:t>
            </a:r>
            <a:r>
              <a:rPr lang="en-US" sz="6400" i="0" dirty="0">
                <a:effectLst/>
                <a:latin typeface="Avenir Next LT Pro (Headings)"/>
              </a:rPr>
              <a:t>associated with diagnosis and treatment in mind.</a:t>
            </a:r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4180329"/>
            <a:ext cx="3200400" cy="365760"/>
          </a:xfrm>
        </p:spPr>
        <p:txBody>
          <a:bodyPr/>
          <a:lstStyle/>
          <a:p>
            <a:r>
              <a:rPr lang="en-US" sz="2200" dirty="0"/>
              <a:t>Risk </a:t>
            </a:r>
            <a:r>
              <a:rPr lang="en-US" sz="2200" dirty="0" err="1"/>
              <a:t>facTOR</a:t>
            </a:r>
            <a:endParaRPr lang="en-US" sz="22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42370" y="4636215"/>
            <a:ext cx="3288094" cy="129469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venir Next LT Pro (Headings)"/>
              </a:rPr>
              <a:t>M</a:t>
            </a:r>
            <a:r>
              <a:rPr lang="en-US" sz="1600" b="0" i="0" dirty="0">
                <a:effectLst/>
                <a:latin typeface="Avenir Next LT Pro (Headings)"/>
              </a:rPr>
              <a:t>any people fail to</a:t>
            </a:r>
            <a:r>
              <a:rPr lang="en-US" sz="1600" dirty="0">
                <a:latin typeface="Avenir Next LT Pro (Headings)"/>
              </a:rPr>
              <a:t> understand</a:t>
            </a:r>
            <a:r>
              <a:rPr lang="en-US" sz="1600" b="0" i="0" dirty="0">
                <a:effectLst/>
                <a:latin typeface="Avenir Next LT Pro (Headings)"/>
              </a:rPr>
              <a:t> that they are at </a:t>
            </a:r>
            <a:r>
              <a:rPr lang="en-US" sz="1600" dirty="0">
                <a:latin typeface="Avenir Next LT Pro (Headings)"/>
              </a:rPr>
              <a:t>a </a:t>
            </a:r>
            <a:r>
              <a:rPr lang="en-US" sz="1600" b="1" i="0" dirty="0">
                <a:effectLst/>
                <a:latin typeface="Avenir Next LT Pro (Headings)"/>
              </a:rPr>
              <a:t>risk</a:t>
            </a:r>
            <a:r>
              <a:rPr lang="en-US" sz="1600" b="0" i="0" dirty="0">
                <a:effectLst/>
                <a:latin typeface="Avenir Next LT Pro (Headings)"/>
              </a:rPr>
              <a:t> of developing an eye disease.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65" y="129309"/>
            <a:ext cx="9725026" cy="132588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ILL EYE IDENTIFIER</a:t>
            </a:r>
            <a:endParaRPr lang="en-IN" sz="5400" b="1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99764C8-7C21-3067-A1F9-9EED97DE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807" y="1186354"/>
            <a:ext cx="3838222" cy="1053682"/>
          </a:xfrm>
        </p:spPr>
        <p:txBody>
          <a:bodyPr/>
          <a:lstStyle/>
          <a:p>
            <a:r>
              <a:rPr lang="en-US" sz="3500" dirty="0">
                <a:solidFill>
                  <a:srgbClr val="7030A0"/>
                </a:solidFill>
              </a:rPr>
              <a:t>LOGO</a:t>
            </a:r>
            <a:endParaRPr lang="en-IN" sz="3500" dirty="0">
              <a:solidFill>
                <a:srgbClr val="7030A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042135-14F8-05A5-7FC7-265CBFE8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7" y="2059625"/>
            <a:ext cx="5176982" cy="46686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EBB43C-904A-7D21-66B6-EA87C1FA5295}"/>
              </a:ext>
            </a:extLst>
          </p:cNvPr>
          <p:cNvSpPr txBox="1"/>
          <p:nvPr/>
        </p:nvSpPr>
        <p:spPr>
          <a:xfrm>
            <a:off x="1234964" y="1618786"/>
            <a:ext cx="559823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/>
              <a:t>Categorized searching of vision impairment.</a:t>
            </a:r>
          </a:p>
          <a:p>
            <a:endParaRPr lang="en-US" sz="2000" dirty="0"/>
          </a:p>
          <a:p>
            <a:r>
              <a:rPr lang="en-US" sz="2000" b="1" dirty="0"/>
              <a:t>Know what you’re headed for with a click of a </a:t>
            </a:r>
            <a:r>
              <a:rPr lang="en-US" sz="2000" b="1" dirty="0" err="1"/>
              <a:t>pic</a:t>
            </a:r>
            <a:r>
              <a:rPr lang="en-US" sz="2000" b="1" dirty="0"/>
              <a:t> !</a:t>
            </a:r>
          </a:p>
          <a:p>
            <a:endParaRPr lang="en-US" sz="2000" dirty="0"/>
          </a:p>
          <a:p>
            <a:r>
              <a:rPr lang="en-US" sz="2000" dirty="0"/>
              <a:t>One application to detect multiple eye diseases.</a:t>
            </a:r>
          </a:p>
          <a:p>
            <a:endParaRPr lang="en-US" sz="2000" dirty="0"/>
          </a:p>
          <a:p>
            <a:r>
              <a:rPr lang="en-US" sz="2000" dirty="0"/>
              <a:t>A tiny anomaly in your eye could actually turn out to be serious if you don’t figure out what it is.</a:t>
            </a:r>
          </a:p>
          <a:p>
            <a:endParaRPr lang="en-US" sz="2000" dirty="0"/>
          </a:p>
          <a:p>
            <a:r>
              <a:rPr lang="en-US" sz="2000" dirty="0"/>
              <a:t>A Machine Learning model which tells what eye disease you can develop into based on the </a:t>
            </a:r>
            <a:r>
              <a:rPr lang="en-US" sz="2000" dirty="0" err="1"/>
              <a:t>pic</a:t>
            </a:r>
            <a:r>
              <a:rPr lang="en-US" sz="2000" dirty="0"/>
              <a:t> you’ll upload.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F84B22F-B1AD-C53A-7242-61C3E147B855}"/>
              </a:ext>
            </a:extLst>
          </p:cNvPr>
          <p:cNvSpPr txBox="1">
            <a:spLocks/>
          </p:cNvSpPr>
          <p:nvPr/>
        </p:nvSpPr>
        <p:spPr>
          <a:xfrm>
            <a:off x="406188" y="566887"/>
            <a:ext cx="6726343" cy="12874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336B35-AB9B-6ECE-86FA-0960ABE9974D}"/>
              </a:ext>
            </a:extLst>
          </p:cNvPr>
          <p:cNvSpPr txBox="1">
            <a:spLocks/>
          </p:cNvSpPr>
          <p:nvPr/>
        </p:nvSpPr>
        <p:spPr>
          <a:xfrm>
            <a:off x="289249" y="1502228"/>
            <a:ext cx="7717067" cy="5355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AI-powered eye disease classifier that uses deep learning algorithms to analyze images of the eye and accurately classifies as well as detects complex eye diseases. </a:t>
            </a:r>
          </a:p>
          <a:p>
            <a:pPr marL="285750" indent="-285750" algn="just"/>
            <a:endParaRPr lang="en-US" sz="2000" b="1" dirty="0"/>
          </a:p>
          <a:p>
            <a:pPr algn="just"/>
            <a:r>
              <a:rPr lang="en-US" sz="2000" b="1" dirty="0"/>
              <a:t>Dataset Details: </a:t>
            </a:r>
            <a:r>
              <a:rPr lang="en-US" sz="2000" dirty="0"/>
              <a:t>We created the dataset on our own by web scraping </a:t>
            </a:r>
            <a:r>
              <a:rPr lang="en-US" sz="2000" dirty="0" err="1"/>
              <a:t>google</a:t>
            </a:r>
            <a:r>
              <a:rPr lang="en-US" sz="2000" dirty="0"/>
              <a:t> images as well as combining some available datasets.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consists of 10 folders, where each folder contains around 150+ images for each type of eye disease.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The following steps were done to solve the problem mentioned in the previous slides: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32000" indent="-457200" algn="just">
              <a:buFont typeface="+mj-lt"/>
              <a:buAutoNum type="arabicPeriod"/>
            </a:pPr>
            <a:r>
              <a:rPr lang="en-US" sz="2000" dirty="0"/>
              <a:t>Importing Required Modules</a:t>
            </a:r>
          </a:p>
          <a:p>
            <a:pPr marL="432000" indent="-457200" algn="just">
              <a:buFont typeface="+mj-lt"/>
              <a:buAutoNum type="arabicPeriod"/>
            </a:pPr>
            <a:r>
              <a:rPr lang="en-US" sz="2000" dirty="0"/>
              <a:t>Loading the dataset</a:t>
            </a:r>
          </a:p>
          <a:p>
            <a:pPr marL="432000" indent="-457200" algn="just">
              <a:buFont typeface="+mj-lt"/>
              <a:buAutoNum type="arabicPeriod"/>
            </a:pPr>
            <a:r>
              <a:rPr lang="en-IN" sz="2000" dirty="0"/>
              <a:t>Understanding the Data</a:t>
            </a:r>
          </a:p>
          <a:p>
            <a:pPr marL="432000" indent="-457200" algn="just">
              <a:buFont typeface="+mj-lt"/>
              <a:buAutoNum type="arabicPeriod"/>
            </a:pPr>
            <a:r>
              <a:rPr lang="en-US" sz="2000" dirty="0"/>
              <a:t>Scaling and Splitting the data into Train and Test</a:t>
            </a:r>
          </a:p>
          <a:p>
            <a:pPr marL="432000" indent="-457200" algn="just">
              <a:buFont typeface="+mj-lt"/>
              <a:buAutoNum type="arabicPeriod"/>
            </a:pPr>
            <a:r>
              <a:rPr lang="en-IN" sz="2000" dirty="0"/>
              <a:t>Building the Models (CNN,YOLOv3, ResNet, MobileNet) </a:t>
            </a:r>
          </a:p>
          <a:p>
            <a:pPr marL="432000" indent="-457200" algn="just">
              <a:buFont typeface="+mj-lt"/>
              <a:buAutoNum type="arabicPeriod"/>
            </a:pPr>
            <a:r>
              <a:rPr lang="en-US" sz="2000" dirty="0"/>
              <a:t>Testing the Models</a:t>
            </a:r>
          </a:p>
          <a:p>
            <a:pPr marL="432000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Please look into the Jupyter notebook for complete details.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3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1" y="93306"/>
            <a:ext cx="6920862" cy="1176201"/>
          </a:xfrm>
        </p:spPr>
        <p:txBody>
          <a:bodyPr/>
          <a:lstStyle/>
          <a:p>
            <a:r>
              <a:rPr lang="en-US" dirty="0"/>
              <a:t>WOW FACTOR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66B4E-458E-65A6-38FA-EADA24BCC1A3}"/>
              </a:ext>
            </a:extLst>
          </p:cNvPr>
          <p:cNvSpPr txBox="1"/>
          <p:nvPr/>
        </p:nvSpPr>
        <p:spPr>
          <a:xfrm>
            <a:off x="150921" y="866661"/>
            <a:ext cx="78080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 machine learning (ML) based eye disease classifiers created in the past concentrate on helping medical practitioners diagnose and cure eye ONLY ONE SPECIFIC  illness. </a:t>
            </a:r>
          </a:p>
          <a:p>
            <a:endParaRPr lang="en-US" dirty="0"/>
          </a:p>
          <a:p>
            <a:r>
              <a:rPr lang="en-US" b="1" dirty="0"/>
              <a:t>But our project is tailored for the general public who cannot  afford healthcare services or  remain unable to visit doctors due to negligence or fear.</a:t>
            </a:r>
          </a:p>
          <a:p>
            <a:endParaRPr lang="en-US" b="1" dirty="0"/>
          </a:p>
          <a:p>
            <a:r>
              <a:rPr lang="en-US" b="1" dirty="0"/>
              <a:t>Using our solution:</a:t>
            </a:r>
          </a:p>
          <a:p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We can detect any disease in the human based on the picture of his/her eye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Provide people accurate results of what's wrong with their eye without them having to feel embarrassed in revealing to anyone and detect other diseases like Jaundice using eye images.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Medical professionals  can identify eye diseases at an early stage at a much faster speed using our models.</a:t>
            </a:r>
          </a:p>
          <a:p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Any normal user with no medical knowledge to be able to take a picture  of his/her eye and make sure their eye is healthy at  </a:t>
            </a:r>
            <a:r>
              <a:rPr lang="en-US" sz="1700" b="1" dirty="0"/>
              <a:t>zero costs</a:t>
            </a:r>
            <a:r>
              <a:rPr lang="en-US" sz="1700" dirty="0"/>
              <a:t>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7011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LEARNINGS FROM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5243"/>
            <a:ext cx="6800850" cy="384048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/>
              <a:t>We, as a team learned to work with </a:t>
            </a:r>
            <a:r>
              <a:rPr lang="en-US" sz="2000" b="1" dirty="0"/>
              <a:t>coordination</a:t>
            </a:r>
            <a:r>
              <a:rPr lang="en-US" sz="2000" dirty="0"/>
              <a:t> and learnt technical skills to accomplish the task together.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Implementing</a:t>
            </a:r>
            <a:r>
              <a:rPr lang="en-US" sz="2000" dirty="0"/>
              <a:t> our innovative ideas by coding helped us to enhance our </a:t>
            </a:r>
            <a:r>
              <a:rPr lang="en-US" sz="2000" b="1" dirty="0"/>
              <a:t>problem-solving skills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/>
              <a:t>While presenting the PPT, we became clear how to do it from a </a:t>
            </a:r>
            <a:r>
              <a:rPr lang="en-US" sz="2000" b="1" dirty="0"/>
              <a:t>user's perspective </a:t>
            </a:r>
            <a:r>
              <a:rPr lang="en-US" sz="2000" dirty="0"/>
              <a:t>to make it</a:t>
            </a:r>
            <a:r>
              <a:rPr lang="en-US" sz="2000" b="1" dirty="0"/>
              <a:t> </a:t>
            </a:r>
            <a:r>
              <a:rPr lang="en-US" sz="2000" dirty="0"/>
              <a:t>easier to understand.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dirty="0"/>
              <a:t>Technologically, explored cutting-edge deep learning methods like YOLOv3, ResNet and MobileNet.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b="1" dirty="0"/>
              <a:t>Contributing to social causes builds our responsibility for those in need.</a:t>
            </a: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309</TotalTime>
  <Words>964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MT</vt:lpstr>
      <vt:lpstr>Avenir Next LT Pro</vt:lpstr>
      <vt:lpstr>Avenir Next LT Pro (Body)</vt:lpstr>
      <vt:lpstr>Avenir Next LT Pro (Headings)</vt:lpstr>
      <vt:lpstr>Calibri</vt:lpstr>
      <vt:lpstr>Courier New</vt:lpstr>
      <vt:lpstr>Roboto</vt:lpstr>
      <vt:lpstr>Times New Roman</vt:lpstr>
      <vt:lpstr>Office Theme</vt:lpstr>
      <vt:lpstr>AN OCULAR MALADY</vt:lpstr>
      <vt:lpstr>MEET THE TEAM &amp; Roles </vt:lpstr>
      <vt:lpstr>Problem Statement</vt:lpstr>
      <vt:lpstr>Problem Statement </vt:lpstr>
      <vt:lpstr>WHY THE PROBLEM OCCURS</vt:lpstr>
      <vt:lpstr>ILL EYE IDENTIFIER</vt:lpstr>
      <vt:lpstr>PowerPoint Presentation</vt:lpstr>
      <vt:lpstr>WOW FACTOR</vt:lpstr>
      <vt:lpstr>LEARNINGS FROM HACKATHON</vt:lpstr>
      <vt:lpstr>FUTURE WORK</vt:lpstr>
      <vt:lpstr>FUN MOMENTS DURING HACKATHON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TEAM &amp; Roles</dc:title>
  <dc:creator>Sathyanarayana</dc:creator>
  <cp:lastModifiedBy>EC CSE 6A ADITHYA MATHIALAGAN</cp:lastModifiedBy>
  <cp:revision>32</cp:revision>
  <dcterms:created xsi:type="dcterms:W3CDTF">2023-01-21T13:51:42Z</dcterms:created>
  <dcterms:modified xsi:type="dcterms:W3CDTF">2023-01-22T02:32:20Z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