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71" r:id="rId6"/>
    <p:sldId id="272" r:id="rId7"/>
    <p:sldId id="273" r:id="rId8"/>
    <p:sldId id="274" r:id="rId9"/>
    <p:sldId id="275" r:id="rId10"/>
    <p:sldId id="276" r:id="rId11"/>
    <p:sldId id="277" r:id="rId12"/>
    <p:sldId id="278" r:id="rId13"/>
    <p:sldId id="279" r:id="rId14"/>
    <p:sldId id="28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1"/>
    <p:restoredTop sz="96327"/>
  </p:normalViewPr>
  <p:slideViewPr>
    <p:cSldViewPr snapToGrid="0">
      <p:cViewPr varScale="1">
        <p:scale>
          <a:sx n="85" d="100"/>
          <a:sy n="85" d="100"/>
        </p:scale>
        <p:origin x="-54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xmlns=""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8/16/2022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xmlns=""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Bank Marketing Campaign</a:t>
            </a:r>
          </a:p>
          <a:p>
            <a:endParaRPr lang="en-US" sz="4000" dirty="0"/>
          </a:p>
          <a:p>
            <a:r>
              <a:rPr lang="en-US" sz="2800" b="1" dirty="0"/>
              <a:t>15</a:t>
            </a:r>
            <a:r>
              <a:rPr lang="en-US" sz="2800" b="1" baseline="30000" dirty="0"/>
              <a:t>th</a:t>
            </a:r>
            <a:r>
              <a:rPr lang="en-US" sz="2800" b="1" dirty="0"/>
              <a:t> Aug 2022</a:t>
            </a: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2"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Profit Share Analysis</a:t>
            </a:r>
          </a:p>
        </p:txBody>
      </p:sp>
      <p:pic>
        <p:nvPicPr>
          <p:cNvPr id="7" name="Picture 6" descr="Chart, waterfall chart&#10;&#10;Description automatically generated">
            <a:extLst>
              <a:ext uri="{FF2B5EF4-FFF2-40B4-BE49-F238E27FC236}">
                <a16:creationId xmlns:a16="http://schemas.microsoft.com/office/drawing/2014/main" xmlns="" id="{E117EA91-F1FA-8735-5804-3F3EA73859B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45816" y="1182758"/>
            <a:ext cx="10672418" cy="3666492"/>
          </a:xfrm>
          <a:prstGeom prst="rect">
            <a:avLst/>
          </a:prstGeom>
        </p:spPr>
      </p:pic>
      <p:sp>
        <p:nvSpPr>
          <p:cNvPr id="8" name="TextBox 7">
            <a:extLst>
              <a:ext uri="{FF2B5EF4-FFF2-40B4-BE49-F238E27FC236}">
                <a16:creationId xmlns:a16="http://schemas.microsoft.com/office/drawing/2014/main" xmlns="" id="{7E53AE72-5C96-B274-C220-4FDFBBC4E9F3}"/>
              </a:ext>
            </a:extLst>
          </p:cNvPr>
          <p:cNvSpPr txBox="1"/>
          <p:nvPr/>
        </p:nvSpPr>
        <p:spPr>
          <a:xfrm>
            <a:off x="1523997" y="5033345"/>
            <a:ext cx="9518377" cy="646331"/>
          </a:xfrm>
          <a:prstGeom prst="rect">
            <a:avLst/>
          </a:prstGeom>
          <a:noFill/>
        </p:spPr>
        <p:txBody>
          <a:bodyPr wrap="square" rtlCol="0">
            <a:spAutoFit/>
          </a:bodyPr>
          <a:lstStyle/>
          <a:p>
            <a:r>
              <a:rPr lang="en-US" dirty="0"/>
              <a:t>From the bar charts we can conclude that the age range 26-40 has taken more loan than other age groups.</a:t>
            </a:r>
            <a:endParaRPr lang="en-AE" dirty="0"/>
          </a:p>
        </p:txBody>
      </p:sp>
    </p:spTree>
    <p:extLst>
      <p:ext uri="{BB962C8B-B14F-4D97-AF65-F5344CB8AC3E}">
        <p14:creationId xmlns:p14="http://schemas.microsoft.com/office/powerpoint/2010/main" xmlns="" val="362845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4"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045816" y="241136"/>
            <a:ext cx="9703901" cy="1033670"/>
          </a:xfrm>
        </p:spPr>
        <p:txBody>
          <a:bodyPr>
            <a:normAutofit fontScale="92500"/>
          </a:bodyPr>
          <a:lstStyle/>
          <a:p>
            <a:r>
              <a:rPr lang="en-AE" sz="4000" dirty="0">
                <a:solidFill>
                  <a:srgbClr val="FF6600"/>
                </a:solidFill>
              </a:rPr>
              <a:t>Feature selection based on Descriptive Analysis</a:t>
            </a:r>
          </a:p>
        </p:txBody>
      </p:sp>
      <p:pic>
        <p:nvPicPr>
          <p:cNvPr id="5" name="Picture 4" descr="Chart&#10;&#10;Description automatically generated">
            <a:extLst>
              <a:ext uri="{FF2B5EF4-FFF2-40B4-BE49-F238E27FC236}">
                <a16:creationId xmlns:a16="http://schemas.microsoft.com/office/drawing/2014/main" xmlns="" id="{CE3F33F0-6F82-5F85-E170-5D9F3E4DF05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8660" y="1480138"/>
            <a:ext cx="7937500" cy="4178300"/>
          </a:xfrm>
          <a:prstGeom prst="rect">
            <a:avLst/>
          </a:prstGeom>
        </p:spPr>
      </p:pic>
      <p:sp>
        <p:nvSpPr>
          <p:cNvPr id="9" name="TextBox 8">
            <a:extLst>
              <a:ext uri="{FF2B5EF4-FFF2-40B4-BE49-F238E27FC236}">
                <a16:creationId xmlns:a16="http://schemas.microsoft.com/office/drawing/2014/main" xmlns="" id="{293B7012-388A-7784-E654-8E56F28881C6}"/>
              </a:ext>
            </a:extLst>
          </p:cNvPr>
          <p:cNvSpPr txBox="1"/>
          <p:nvPr/>
        </p:nvSpPr>
        <p:spPr>
          <a:xfrm>
            <a:off x="8319052" y="1496942"/>
            <a:ext cx="3190461" cy="4770537"/>
          </a:xfrm>
          <a:prstGeom prst="rect">
            <a:avLst/>
          </a:prstGeom>
          <a:noFill/>
        </p:spPr>
        <p:txBody>
          <a:bodyPr wrap="square" rtlCol="0">
            <a:spAutoFit/>
          </a:bodyPr>
          <a:lstStyle/>
          <a:p>
            <a:r>
              <a:rPr lang="en-US" sz="1600" dirty="0"/>
              <a:t>We have provided basic statistics of each attribute in the dataset, based on this some of the problems we have identified such as imbalance of categorical target. In this dataset, there are a higher number of instances of the major class and fewer number of instances of the minor class as shown in the bar chart below.</a:t>
            </a:r>
          </a:p>
          <a:p>
            <a:endParaRPr lang="en-US" sz="1600" dirty="0"/>
          </a:p>
          <a:p>
            <a:r>
              <a:rPr lang="en-US" sz="1600" dirty="0"/>
              <a:t>So we decided to use the under-sampling method to delete the samples in the majority class as there is a huge difference between y=1 and y=0, So the ML algorithm will omit the smaller value, which may affect the performance of the algorithm.</a:t>
            </a:r>
            <a:endParaRPr lang="en-AE" sz="1600" dirty="0"/>
          </a:p>
        </p:txBody>
      </p:sp>
    </p:spTree>
    <p:extLst>
      <p:ext uri="{BB962C8B-B14F-4D97-AF65-F5344CB8AC3E}">
        <p14:creationId xmlns:p14="http://schemas.microsoft.com/office/powerpoint/2010/main" xmlns="" val="208378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0" y="188366"/>
            <a:ext cx="12115800" cy="1033670"/>
          </a:xfrm>
        </p:spPr>
        <p:txBody>
          <a:bodyPr>
            <a:normAutofit fontScale="92500" lnSpcReduction="10000"/>
          </a:bodyPr>
          <a:lstStyle/>
          <a:p>
            <a:r>
              <a:rPr lang="en-AE" sz="4000" dirty="0">
                <a:solidFill>
                  <a:srgbClr val="FF6600"/>
                </a:solidFill>
              </a:rPr>
              <a:t>Feature selection based on Correlation Analysis (Bivariate Analysis)</a:t>
            </a:r>
          </a:p>
        </p:txBody>
      </p:sp>
      <p:sp>
        <p:nvSpPr>
          <p:cNvPr id="9" name="TextBox 8">
            <a:extLst>
              <a:ext uri="{FF2B5EF4-FFF2-40B4-BE49-F238E27FC236}">
                <a16:creationId xmlns:a16="http://schemas.microsoft.com/office/drawing/2014/main" xmlns="" id="{293B7012-388A-7784-E654-8E56F28881C6}"/>
              </a:ext>
            </a:extLst>
          </p:cNvPr>
          <p:cNvSpPr txBox="1"/>
          <p:nvPr/>
        </p:nvSpPr>
        <p:spPr>
          <a:xfrm>
            <a:off x="8070574" y="2305615"/>
            <a:ext cx="3150705" cy="2246769"/>
          </a:xfrm>
          <a:prstGeom prst="rect">
            <a:avLst/>
          </a:prstGeom>
          <a:noFill/>
        </p:spPr>
        <p:txBody>
          <a:bodyPr wrap="square" rtlCol="0">
            <a:spAutoFit/>
          </a:bodyPr>
          <a:lstStyle/>
          <a:p>
            <a:r>
              <a:rPr lang="en-US" sz="2000" dirty="0"/>
              <a:t>After performing the under-sampling method and removal of highly positively correlated features we got the features useful in terms</a:t>
            </a:r>
          </a:p>
          <a:p>
            <a:r>
              <a:rPr lang="en-US" sz="2000" dirty="0"/>
              <a:t>of predicting the desired target.</a:t>
            </a:r>
            <a:endParaRPr lang="en-AE" sz="2000" dirty="0"/>
          </a:p>
        </p:txBody>
      </p:sp>
      <p:pic>
        <p:nvPicPr>
          <p:cNvPr id="7" name="Picture 6" descr="A picture containing timeline&#10;&#10;Description automatically generated">
            <a:extLst>
              <a:ext uri="{FF2B5EF4-FFF2-40B4-BE49-F238E27FC236}">
                <a16:creationId xmlns:a16="http://schemas.microsoft.com/office/drawing/2014/main" xmlns="" id="{5D657002-C704-2FA5-CF99-8C9E8DB1879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27313" y="1393598"/>
            <a:ext cx="6859605" cy="4730384"/>
          </a:xfrm>
          <a:prstGeom prst="rect">
            <a:avLst/>
          </a:prstGeom>
        </p:spPr>
      </p:pic>
    </p:spTree>
    <p:extLst>
      <p:ext uri="{BB962C8B-B14F-4D97-AF65-F5344CB8AC3E}">
        <p14:creationId xmlns:p14="http://schemas.microsoft.com/office/powerpoint/2010/main" xmlns="" val="159159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3" y="-5487818"/>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26157"/>
            <a:ext cx="2216493" cy="1331846"/>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0" y="188366"/>
            <a:ext cx="12115800" cy="1033670"/>
          </a:xfrm>
        </p:spPr>
        <p:txBody>
          <a:bodyPr>
            <a:normAutofit/>
          </a:bodyPr>
          <a:lstStyle/>
          <a:p>
            <a:r>
              <a:rPr lang="en-AE" sz="4000" dirty="0">
                <a:solidFill>
                  <a:srgbClr val="FF6600"/>
                </a:solidFill>
              </a:rPr>
              <a:t>Quantitative Analysis</a:t>
            </a:r>
          </a:p>
        </p:txBody>
      </p:sp>
      <p:sp>
        <p:nvSpPr>
          <p:cNvPr id="9" name="TextBox 8">
            <a:extLst>
              <a:ext uri="{FF2B5EF4-FFF2-40B4-BE49-F238E27FC236}">
                <a16:creationId xmlns:a16="http://schemas.microsoft.com/office/drawing/2014/main" xmlns="" id="{293B7012-388A-7784-E654-8E56F28881C6}"/>
              </a:ext>
            </a:extLst>
          </p:cNvPr>
          <p:cNvSpPr txBox="1"/>
          <p:nvPr/>
        </p:nvSpPr>
        <p:spPr>
          <a:xfrm>
            <a:off x="1325217" y="2204075"/>
            <a:ext cx="9541566" cy="2677656"/>
          </a:xfrm>
          <a:prstGeom prst="rect">
            <a:avLst/>
          </a:prstGeom>
          <a:noFill/>
        </p:spPr>
        <p:txBody>
          <a:bodyPr wrap="square" rtlCol="0">
            <a:spAutoFit/>
          </a:bodyPr>
          <a:lstStyle/>
          <a:p>
            <a:r>
              <a:rPr lang="en-US" sz="2400" dirty="0"/>
              <a:t>We also tried to perform the chi-squared test, The comparison is deemed statistically significant if the relationship between the categorical attribute “marital” where we got to know that P- value of 1 depicts that there is no difference in value of the groups other than due to chance. </a:t>
            </a:r>
          </a:p>
          <a:p>
            <a:endParaRPr lang="en-US" sz="2400" dirty="0"/>
          </a:p>
          <a:p>
            <a:r>
              <a:rPr lang="en-US" sz="2400" dirty="0"/>
              <a:t>Whereas in Z-test, we found  Z-stat is less than Z-critical we</a:t>
            </a:r>
          </a:p>
          <a:p>
            <a:r>
              <a:rPr lang="en-US" sz="2400" dirty="0"/>
              <a:t>accept the null hypothesis test.</a:t>
            </a:r>
            <a:endParaRPr lang="en-AE" sz="2400" dirty="0"/>
          </a:p>
        </p:txBody>
      </p:sp>
    </p:spTree>
    <p:extLst>
      <p:ext uri="{BB962C8B-B14F-4D97-AF65-F5344CB8AC3E}">
        <p14:creationId xmlns:p14="http://schemas.microsoft.com/office/powerpoint/2010/main" xmlns="" val="10910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t> </a:t>
            </a:r>
            <a:r>
              <a:rPr lang="en-US" b="1" dirty="0" smtClean="0"/>
              <a:t>Dedicated </a:t>
            </a:r>
            <a:r>
              <a:rPr lang="en-US" b="1" dirty="0" smtClean="0"/>
              <a:t>to technical user </a:t>
            </a:r>
            <a:r>
              <a:rPr lang="en-US" b="1" dirty="0" smtClean="0"/>
              <a:t>:</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Imbalanced dataset is a common problem in data science; however some approaches have been used on the dataset such as over and </a:t>
            </a:r>
            <a:r>
              <a:rPr lang="en-US" dirty="0" err="1" smtClean="0"/>
              <a:t>undersampling</a:t>
            </a:r>
            <a:r>
              <a:rPr lang="en-US" dirty="0" smtClean="0"/>
              <a:t> methods as well as boosting algorithm (for traditional machine learning approach) like </a:t>
            </a:r>
            <a:r>
              <a:rPr lang="en-US" dirty="0" err="1" smtClean="0"/>
              <a:t>adaboost</a:t>
            </a:r>
            <a:r>
              <a:rPr lang="en-US" dirty="0" smtClean="0"/>
              <a:t>, so we would like to use </a:t>
            </a:r>
            <a:r>
              <a:rPr lang="en-US" dirty="0" err="1" smtClean="0"/>
              <a:t>Adaboost</a:t>
            </a:r>
            <a:r>
              <a:rPr lang="en-US" dirty="0" smtClean="0"/>
              <a:t> in the model.</a:t>
            </a:r>
            <a:r>
              <a:rPr lang="en-US" dirty="0" smtClean="0"/>
              <a:t> </a:t>
            </a:r>
            <a:endParaRPr lang="en-US" dirty="0" smtClean="0"/>
          </a:p>
          <a:p>
            <a:r>
              <a:rPr lang="en-US" dirty="0" smtClean="0"/>
              <a:t>For deep learning and imbalanced datasets, the two main topics that comes to mind is the loss function and the use of dropout layers. The loss function plays a crucial role in deep learning models, and selecting the right one for imbalanced datasets is important, therefore experimenting with different loss functions like weighted cross entropy or the Generalized Dice overlap loss </a:t>
            </a:r>
            <a:r>
              <a:rPr lang="en-US" dirty="0" smtClean="0"/>
              <a:t>functions. The </a:t>
            </a:r>
            <a:r>
              <a:rPr lang="en-US" dirty="0" smtClean="0"/>
              <a:t>dropout layer helps to stop </a:t>
            </a:r>
            <a:r>
              <a:rPr lang="en-US" dirty="0" err="1" smtClean="0"/>
              <a:t>overfitting</a:t>
            </a:r>
            <a:r>
              <a:rPr lang="en-US" dirty="0" smtClean="0"/>
              <a:t> which can help with reducing bias especially if used injunction with oversampling minority classes.</a:t>
            </a:r>
          </a:p>
          <a:p>
            <a:r>
              <a:rPr lang="en-US" dirty="0" smtClean="0"/>
              <a:t>We can also use booting </a:t>
            </a:r>
            <a:r>
              <a:rPr lang="en-US" dirty="0" smtClean="0"/>
              <a:t>trees like </a:t>
            </a:r>
            <a:r>
              <a:rPr lang="en-US" dirty="0" err="1" smtClean="0"/>
              <a:t>adaboost</a:t>
            </a:r>
            <a:r>
              <a:rPr lang="en-US" dirty="0" smtClean="0"/>
              <a:t>, </a:t>
            </a:r>
            <a:r>
              <a:rPr lang="en-US" dirty="0" err="1" smtClean="0"/>
              <a:t>xgboost</a:t>
            </a:r>
            <a:r>
              <a:rPr lang="en-US" dirty="0" smtClean="0"/>
              <a:t> and random forests that are more robust to imbalanced datasets.</a:t>
            </a:r>
          </a:p>
          <a:p>
            <a:r>
              <a:rPr lang="en-US" dirty="0" smtClean="0"/>
              <a:t>Also a popular method for dealing with imbalanced datasets for machine learning models and deep learning models within the preprocessing phase is data augmentation</a:t>
            </a:r>
            <a:r>
              <a:rPr lang="en-US" dirty="0" smtClean="0"/>
              <a:t>.</a:t>
            </a:r>
          </a:p>
          <a:p>
            <a:r>
              <a:rPr lang="en-US" dirty="0" smtClean="0"/>
              <a:t>We would also recommend logistic Regression model as it can provide better accuracy after providing model pipeline like </a:t>
            </a:r>
            <a:r>
              <a:rPr lang="en-US" dirty="0" err="1" smtClean="0"/>
              <a:t>min_max</a:t>
            </a:r>
            <a:r>
              <a:rPr lang="en-US" dirty="0" smtClean="0"/>
              <a:t> normalization or dimensionality reduction using PCA.</a:t>
            </a:r>
          </a:p>
          <a:p>
            <a:r>
              <a:rPr lang="en-US" dirty="0" smtClean="0"/>
              <a:t>Heterogeneous </a:t>
            </a:r>
            <a:r>
              <a:rPr lang="en-US" dirty="0" err="1" smtClean="0"/>
              <a:t>ensembling</a:t>
            </a:r>
            <a:r>
              <a:rPr lang="en-US" dirty="0" smtClean="0"/>
              <a:t> is also good option  which combines several base model to produce final optimum solution.</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xmlns=""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12511" y="4204542"/>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234752" y="54737"/>
            <a:ext cx="5514715" cy="1107996"/>
          </a:xfrm>
          <a:prstGeom prst="rect">
            <a:avLst/>
          </a:prstGeom>
          <a:solidFill>
            <a:srgbClr val="3B3B3B"/>
          </a:solidFill>
        </p:spPr>
        <p:txBody>
          <a:bodyPr wrap="none" rtlCol="0">
            <a:spAutoFit/>
          </a:bodyPr>
          <a:lstStyle/>
          <a:p>
            <a:r>
              <a:rPr lang="en-US" sz="6600" dirty="0">
                <a:solidFill>
                  <a:srgbClr val="FF6600"/>
                </a:solidFill>
              </a:rPr>
              <a:t>Team Members</a:t>
            </a:r>
          </a:p>
        </p:txBody>
      </p:sp>
      <p:sp>
        <p:nvSpPr>
          <p:cNvPr id="3" name="TextBox 2">
            <a:extLst>
              <a:ext uri="{FF2B5EF4-FFF2-40B4-BE49-F238E27FC236}">
                <a16:creationId xmlns:a16="http://schemas.microsoft.com/office/drawing/2014/main" xmlns="" id="{B45E4CCD-AE27-1097-5B7D-5D8AE73115EF}"/>
              </a:ext>
            </a:extLst>
          </p:cNvPr>
          <p:cNvSpPr txBox="1"/>
          <p:nvPr/>
        </p:nvSpPr>
        <p:spPr>
          <a:xfrm>
            <a:off x="526774" y="1162733"/>
            <a:ext cx="8696739" cy="5367276"/>
          </a:xfrm>
          <a:prstGeom prst="rect">
            <a:avLst/>
          </a:prstGeom>
          <a:noFill/>
        </p:spPr>
        <p:txBody>
          <a:bodyPr wrap="square" rtlCol="0">
            <a:spAutoFit/>
          </a:bodyPr>
          <a:lstStyle/>
          <a:p>
            <a:r>
              <a:rPr lang="en-US" dirty="0">
                <a:solidFill>
                  <a:schemeClr val="bg1"/>
                </a:solidFill>
              </a:rPr>
              <a:t>1. Name: Mohini Kalbandhe</a:t>
            </a:r>
          </a:p>
          <a:p>
            <a:r>
              <a:rPr lang="en-US" dirty="0">
                <a:solidFill>
                  <a:schemeClr val="bg1"/>
                </a:solidFill>
              </a:rPr>
              <a:t>o Email:amohini099@gmail.com</a:t>
            </a:r>
          </a:p>
          <a:p>
            <a:r>
              <a:rPr lang="en-US" dirty="0">
                <a:solidFill>
                  <a:schemeClr val="bg1"/>
                </a:solidFill>
              </a:rPr>
              <a:t>o Country: Canada</a:t>
            </a:r>
          </a:p>
          <a:p>
            <a:r>
              <a:rPr lang="en-US" dirty="0">
                <a:solidFill>
                  <a:schemeClr val="bg1"/>
                </a:solidFill>
              </a:rPr>
              <a:t>o Company: Happy Orchard</a:t>
            </a:r>
          </a:p>
          <a:p>
            <a:r>
              <a:rPr lang="en-US" dirty="0">
                <a:solidFill>
                  <a:schemeClr val="bg1"/>
                </a:solidFill>
              </a:rPr>
              <a:t>o Specialization: Data science</a:t>
            </a:r>
          </a:p>
          <a:p>
            <a:endParaRPr lang="en-US" dirty="0">
              <a:solidFill>
                <a:schemeClr val="bg1"/>
              </a:solidFill>
            </a:endParaRPr>
          </a:p>
          <a:p>
            <a:r>
              <a:rPr lang="en-US" dirty="0">
                <a:solidFill>
                  <a:schemeClr val="bg1"/>
                </a:solidFill>
              </a:rPr>
              <a:t>2. Name: Kashish Joshipura</a:t>
            </a:r>
          </a:p>
          <a:p>
            <a:r>
              <a:rPr lang="en-US" dirty="0">
                <a:solidFill>
                  <a:schemeClr val="bg1"/>
                </a:solidFill>
              </a:rPr>
              <a:t>o Email: kashishjoshipura@gmail.com</a:t>
            </a:r>
          </a:p>
          <a:p>
            <a:r>
              <a:rPr lang="en-US" dirty="0">
                <a:solidFill>
                  <a:schemeClr val="bg1"/>
                </a:solidFill>
              </a:rPr>
              <a:t>o Country: Canada</a:t>
            </a:r>
          </a:p>
          <a:p>
            <a:r>
              <a:rPr lang="en-US" dirty="0">
                <a:solidFill>
                  <a:schemeClr val="bg1"/>
                </a:solidFill>
              </a:rPr>
              <a:t>o College: The University of British</a:t>
            </a:r>
          </a:p>
          <a:p>
            <a:r>
              <a:rPr lang="en-US" dirty="0">
                <a:solidFill>
                  <a:schemeClr val="bg1"/>
                </a:solidFill>
              </a:rPr>
              <a:t>Columbia (UBC)</a:t>
            </a:r>
          </a:p>
          <a:p>
            <a:r>
              <a:rPr lang="en-US" dirty="0">
                <a:solidFill>
                  <a:schemeClr val="bg1"/>
                </a:solidFill>
              </a:rPr>
              <a:t>o Specialization: Data Science</a:t>
            </a:r>
          </a:p>
          <a:p>
            <a:endParaRPr lang="en-US" dirty="0">
              <a:solidFill>
                <a:schemeClr val="bg1"/>
              </a:solidFill>
            </a:endParaRPr>
          </a:p>
          <a:p>
            <a:r>
              <a:rPr lang="en-US" dirty="0">
                <a:solidFill>
                  <a:schemeClr val="bg1"/>
                </a:solidFill>
              </a:rPr>
              <a:t>3. Name: Amir Shahcheraghian</a:t>
            </a:r>
          </a:p>
          <a:p>
            <a:r>
              <a:rPr lang="en-US" dirty="0">
                <a:solidFill>
                  <a:schemeClr val="bg1"/>
                </a:solidFill>
              </a:rPr>
              <a:t>o Email: Amir.shahcheraghian@gmail.com</a:t>
            </a:r>
          </a:p>
          <a:p>
            <a:r>
              <a:rPr lang="en-US" dirty="0">
                <a:solidFill>
                  <a:schemeClr val="bg1"/>
                </a:solidFill>
              </a:rPr>
              <a:t>o Country: Canada</a:t>
            </a:r>
          </a:p>
          <a:p>
            <a:r>
              <a:rPr lang="en-US" dirty="0">
                <a:solidFill>
                  <a:schemeClr val="bg1"/>
                </a:solidFill>
              </a:rPr>
              <a:t>o College: University of Quebec, Canada</a:t>
            </a:r>
          </a:p>
          <a:p>
            <a:r>
              <a:rPr lang="en-US" dirty="0">
                <a:solidFill>
                  <a:schemeClr val="bg1"/>
                </a:solidFill>
              </a:rPr>
              <a:t>o Specialization: Data Science, Energy</a:t>
            </a:r>
          </a:p>
          <a:p>
            <a:r>
              <a:rPr lang="en-US" dirty="0">
                <a:solidFill>
                  <a:schemeClr val="bg1"/>
                </a:solidFill>
              </a:rPr>
              <a:t>Management analysis</a:t>
            </a:r>
            <a:endParaRPr lang="en-AE" dirty="0">
              <a:solidFill>
                <a:schemeClr val="bg1"/>
              </a:solidFill>
            </a:endParaRPr>
          </a:p>
        </p:txBody>
      </p:sp>
      <p:sp>
        <p:nvSpPr>
          <p:cNvPr id="4" name="TextBox 3">
            <a:extLst>
              <a:ext uri="{FF2B5EF4-FFF2-40B4-BE49-F238E27FC236}">
                <a16:creationId xmlns:a16="http://schemas.microsoft.com/office/drawing/2014/main" xmlns="" id="{6C3AA2DA-FCE1-6F8B-7652-562B19CD5B83}"/>
              </a:ext>
            </a:extLst>
          </p:cNvPr>
          <p:cNvSpPr txBox="1"/>
          <p:nvPr/>
        </p:nvSpPr>
        <p:spPr>
          <a:xfrm>
            <a:off x="4875143" y="1162733"/>
            <a:ext cx="4637368" cy="1754326"/>
          </a:xfrm>
          <a:prstGeom prst="rect">
            <a:avLst/>
          </a:prstGeom>
          <a:noFill/>
        </p:spPr>
        <p:txBody>
          <a:bodyPr wrap="square" rtlCol="0">
            <a:spAutoFit/>
          </a:bodyPr>
          <a:lstStyle/>
          <a:p>
            <a:r>
              <a:rPr lang="en-AE" dirty="0">
                <a:solidFill>
                  <a:schemeClr val="bg1"/>
                </a:solidFill>
              </a:rPr>
              <a:t>4. Name: Mohammed Maqsood</a:t>
            </a:r>
          </a:p>
          <a:p>
            <a:pPr marL="285750" indent="-285750">
              <a:buFont typeface="Courier New" panose="02070309020205020404" pitchFamily="49" charset="0"/>
              <a:buChar char="o"/>
            </a:pPr>
            <a:r>
              <a:rPr lang="en-AE" dirty="0">
                <a:solidFill>
                  <a:schemeClr val="bg1"/>
                </a:solidFill>
              </a:rPr>
              <a:t>Email: mohammedmaqsood48@gmail.com</a:t>
            </a:r>
          </a:p>
          <a:p>
            <a:pPr marL="285750" indent="-285750">
              <a:buFont typeface="Courier New" panose="02070309020205020404" pitchFamily="49" charset="0"/>
              <a:buChar char="o"/>
            </a:pPr>
            <a:r>
              <a:rPr lang="en-AE" dirty="0">
                <a:solidFill>
                  <a:schemeClr val="bg1"/>
                </a:solidFill>
              </a:rPr>
              <a:t>Country: Germany</a:t>
            </a:r>
          </a:p>
          <a:p>
            <a:pPr marL="285750" indent="-285750">
              <a:buFont typeface="Courier New" panose="02070309020205020404" pitchFamily="49" charset="0"/>
              <a:buChar char="o"/>
            </a:pPr>
            <a:r>
              <a:rPr lang="en-AE" dirty="0">
                <a:solidFill>
                  <a:schemeClr val="bg1"/>
                </a:solidFill>
              </a:rPr>
              <a:t>College: Otto von Guericke University</a:t>
            </a:r>
          </a:p>
          <a:p>
            <a:pPr marL="285750" indent="-285750">
              <a:buFont typeface="Courier New" panose="02070309020205020404" pitchFamily="49" charset="0"/>
              <a:buChar char="o"/>
            </a:pPr>
            <a:r>
              <a:rPr lang="en-AE" dirty="0">
                <a:solidFill>
                  <a:schemeClr val="bg1"/>
                </a:solidFill>
              </a:rPr>
              <a:t>Specilization: Chemical and Energy Engineering</a:t>
            </a:r>
          </a:p>
        </p:txBody>
      </p:sp>
    </p:spTree>
    <p:extLst>
      <p:ext uri="{BB962C8B-B14F-4D97-AF65-F5344CB8AC3E}">
        <p14:creationId xmlns:p14="http://schemas.microsoft.com/office/powerpoint/2010/main" xmlns="" val="296383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Background</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Data Exploration</a:t>
            </a:r>
          </a:p>
          <a:p>
            <a:pPr algn="just"/>
            <a:r>
              <a:rPr lang="en-US" sz="2800" dirty="0">
                <a:solidFill>
                  <a:srgbClr val="FF6600"/>
                </a:solidFill>
              </a:rPr>
              <a:t>         Descriptive Analysis</a:t>
            </a:r>
          </a:p>
          <a:p>
            <a:pPr algn="just"/>
            <a:r>
              <a:rPr lang="en-US" sz="2800" dirty="0">
                <a:solidFill>
                  <a:srgbClr val="FF6600"/>
                </a:solidFill>
              </a:rPr>
              <a:t>         EDA</a:t>
            </a:r>
          </a:p>
          <a:p>
            <a:pPr algn="just"/>
            <a:r>
              <a:rPr lang="en-US" sz="2800" dirty="0">
                <a:solidFill>
                  <a:srgbClr val="FF6600"/>
                </a:solidFill>
              </a:rPr>
              <a:t>         Feature selection</a:t>
            </a:r>
          </a:p>
          <a:p>
            <a:pPr algn="just"/>
            <a:r>
              <a:rPr lang="en-US" sz="2800" dirty="0">
                <a:solidFill>
                  <a:srgbClr val="FF6600"/>
                </a:solidFill>
              </a:rPr>
              <a:t>         Quantitative Analysis</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xmlns=""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39131" y="5513501"/>
            <a:ext cx="2101888" cy="126298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Background : Bank Management Campaign</a:t>
            </a:r>
          </a:p>
        </p:txBody>
      </p:sp>
      <p:sp>
        <p:nvSpPr>
          <p:cNvPr id="7" name="TextBox 6">
            <a:extLst>
              <a:ext uri="{FF2B5EF4-FFF2-40B4-BE49-F238E27FC236}">
                <a16:creationId xmlns:a16="http://schemas.microsoft.com/office/drawing/2014/main" xmlns="" id="{F53D7480-AEB5-CF5E-D605-92917B744502}"/>
              </a:ext>
            </a:extLst>
          </p:cNvPr>
          <p:cNvSpPr txBox="1"/>
          <p:nvPr/>
        </p:nvSpPr>
        <p:spPr>
          <a:xfrm>
            <a:off x="515175" y="1570386"/>
            <a:ext cx="1116164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ABC Bank wants to sell its term deposit product to customers and before launching the product they want to know that based on the customer's past interaction with the bank or other Financial Institution, how successful their product will be.</a:t>
            </a:r>
          </a:p>
          <a:p>
            <a:endParaRPr lang="en-US" sz="2000" dirty="0"/>
          </a:p>
          <a:p>
            <a:pPr marL="285750" indent="-285750">
              <a:buFont typeface="Arial" panose="020B0604020202020204" pitchFamily="34" charset="0"/>
              <a:buChar char="•"/>
            </a:pPr>
            <a:r>
              <a:rPr lang="en-US" sz="2000" dirty="0"/>
              <a:t>Objective: By converting this problem into a machine learning classification problem we will build a model to predict whether a client will subscribe a term deposit or not so that the banks can arrange a better management of available resources by focusing on the potential customers “predicted” by the classifier .</a:t>
            </a:r>
          </a:p>
          <a:p>
            <a:r>
              <a:rPr lang="en-US" sz="2000" dirty="0"/>
              <a:t>     </a:t>
            </a:r>
            <a:r>
              <a:rPr lang="en-US" sz="2000" b="1" dirty="0"/>
              <a:t>Technique to be used: </a:t>
            </a:r>
            <a:r>
              <a:rPr lang="en-US" sz="2000" dirty="0"/>
              <a:t>Classification</a:t>
            </a:r>
          </a:p>
          <a:p>
            <a:endParaRPr lang="en-US" sz="2000" dirty="0"/>
          </a:p>
          <a:p>
            <a:pPr marL="285750" indent="-285750">
              <a:buFont typeface="Arial" panose="020B0604020202020204" pitchFamily="34" charset="0"/>
              <a:buChar char="•"/>
            </a:pPr>
            <a:r>
              <a:rPr lang="en-US" sz="2000" dirty="0"/>
              <a:t>Analysis has been divided into 4 parts:</a:t>
            </a:r>
            <a:endParaRPr lang="en-AE" sz="2000" dirty="0"/>
          </a:p>
          <a:p>
            <a:pPr marL="742950" lvl="1" indent="-285750">
              <a:buFont typeface="Wingdings" pitchFamily="2" charset="2"/>
              <a:buChar char="§"/>
            </a:pPr>
            <a:r>
              <a:rPr lang="en-US" sz="2000" dirty="0"/>
              <a:t>Data Understanding</a:t>
            </a:r>
          </a:p>
          <a:p>
            <a:pPr marL="742950" lvl="1" indent="-285750">
              <a:buFont typeface="Wingdings" pitchFamily="2" charset="2"/>
              <a:buChar char="§"/>
            </a:pPr>
            <a:r>
              <a:rPr lang="en-US" sz="2000" dirty="0"/>
              <a:t>Forecasting profit and customer engagement</a:t>
            </a:r>
          </a:p>
          <a:p>
            <a:pPr marL="742950" lvl="1" indent="-285750">
              <a:buFont typeface="Wingdings" pitchFamily="2" charset="2"/>
              <a:buChar char="§"/>
            </a:pPr>
            <a:r>
              <a:rPr lang="en-US" sz="2000" dirty="0"/>
              <a:t>Finding whether the product is profitable or not</a:t>
            </a:r>
          </a:p>
          <a:p>
            <a:pPr marL="742950" lvl="1" indent="-285750">
              <a:buFont typeface="Wingdings" pitchFamily="2" charset="2"/>
              <a:buChar char="§"/>
            </a:pPr>
            <a:r>
              <a:rPr lang="en-US" sz="2000" dirty="0"/>
              <a:t>Recommendations and conclusion of the analysis.</a:t>
            </a:r>
          </a:p>
        </p:txBody>
      </p:sp>
    </p:spTree>
    <p:extLst>
      <p:ext uri="{BB962C8B-B14F-4D97-AF65-F5344CB8AC3E}">
        <p14:creationId xmlns:p14="http://schemas.microsoft.com/office/powerpoint/2010/main" xmlns="" val="334707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Data Exploration</a:t>
            </a:r>
          </a:p>
        </p:txBody>
      </p:sp>
      <p:sp>
        <p:nvSpPr>
          <p:cNvPr id="7" name="TextBox 6">
            <a:extLst>
              <a:ext uri="{FF2B5EF4-FFF2-40B4-BE49-F238E27FC236}">
                <a16:creationId xmlns:a16="http://schemas.microsoft.com/office/drawing/2014/main" xmlns="" id="{F53D7480-AEB5-CF5E-D605-92917B744502}"/>
              </a:ext>
            </a:extLst>
          </p:cNvPr>
          <p:cNvSpPr txBox="1"/>
          <p:nvPr/>
        </p:nvSpPr>
        <p:spPr>
          <a:xfrm>
            <a:off x="356149" y="1928195"/>
            <a:ext cx="11161644"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Dataset has been checked and reviewed by all the peers and concluded that there were no missing values found in the dataset however we found some “unknown” and “other” values which needs to be converted to numerical values or needs to be removed in order to clean the dataset. No “skewness” in dataset was found, data seems symmetrical dataset. Statistics summery such as slandered deviation, distribution and skewness has been checked. </a:t>
            </a:r>
          </a:p>
          <a:p>
            <a:endParaRPr lang="en-US" sz="2000" dirty="0"/>
          </a:p>
          <a:p>
            <a:pPr marL="285750" indent="-285750">
              <a:buFont typeface="Arial" panose="020B0604020202020204" pitchFamily="34" charset="0"/>
              <a:buChar char="•"/>
            </a:pPr>
            <a:r>
              <a:rPr lang="en-US" sz="2000" dirty="0"/>
              <a:t>Exploratory Data Analysis refers to the bank dataset provides critical process of performing initial investigations on data to discover patterns, to spot anomalies, to test hypothesis and to check assumptions with the help of summary statistics and graphical representations.</a:t>
            </a:r>
          </a:p>
        </p:txBody>
      </p:sp>
    </p:spTree>
    <p:extLst>
      <p:ext uri="{BB962C8B-B14F-4D97-AF65-F5344CB8AC3E}">
        <p14:creationId xmlns:p14="http://schemas.microsoft.com/office/powerpoint/2010/main" xmlns="" val="69033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Descriptive Analysis(Univariate Analysis)</a:t>
            </a:r>
          </a:p>
        </p:txBody>
      </p:sp>
      <p:sp>
        <p:nvSpPr>
          <p:cNvPr id="7" name="TextBox 6">
            <a:extLst>
              <a:ext uri="{FF2B5EF4-FFF2-40B4-BE49-F238E27FC236}">
                <a16:creationId xmlns:a16="http://schemas.microsoft.com/office/drawing/2014/main" xmlns="" id="{F53D7480-AEB5-CF5E-D605-92917B744502}"/>
              </a:ext>
            </a:extLst>
          </p:cNvPr>
          <p:cNvSpPr txBox="1"/>
          <p:nvPr/>
        </p:nvSpPr>
        <p:spPr>
          <a:xfrm>
            <a:off x="356149" y="1570386"/>
            <a:ext cx="11161644"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While performing this analysis we provide an understanding of the characteristics of each attribute of the dataset which is important evidence for feature selection.</a:t>
            </a:r>
          </a:p>
          <a:p>
            <a:pPr marL="285750" indent="-285750">
              <a:buFont typeface="Arial" panose="020B0604020202020204" pitchFamily="34" charset="0"/>
              <a:buChar char="•"/>
            </a:pPr>
            <a:r>
              <a:rPr lang="en-US" sz="2000" dirty="0"/>
              <a:t>There were no missing values but found some “unknown” values, we decided to drop the outliers and ambiguous values, such as “others” and “unknown”.</a:t>
            </a:r>
          </a:p>
          <a:p>
            <a:pPr marL="285750" indent="-285750">
              <a:buFont typeface="Arial" panose="020B0604020202020204" pitchFamily="34" charset="0"/>
              <a:buChar char="•"/>
            </a:pPr>
            <a:r>
              <a:rPr lang="en-US" sz="2000" dirty="0"/>
              <a:t>The columns which have two values(‘yes’ and ‘no’) and are slightly imbalanced such as default, loan, and y, have been converted to (1,0) numerical values. The rest are continuous variables that were binned so that outliers values are converted into count values.</a:t>
            </a:r>
          </a:p>
          <a:p>
            <a:pPr marL="285750" indent="-285750">
              <a:buFont typeface="Arial" panose="020B0604020202020204" pitchFamily="34" charset="0"/>
              <a:buChar char="•"/>
            </a:pPr>
            <a:r>
              <a:rPr lang="en-US" sz="2000" dirty="0"/>
              <a:t>Skewness doesn’t provide many insights into data, as the values of columns are nearly zero apart from ‘previous’. Data seems symmetrical.</a:t>
            </a:r>
          </a:p>
          <a:p>
            <a:pPr marL="285750" indent="-285750">
              <a:buFont typeface="Arial" panose="020B0604020202020204" pitchFamily="34" charset="0"/>
              <a:buChar char="•"/>
            </a:pPr>
            <a:r>
              <a:rPr lang="en-US" sz="2000" dirty="0"/>
              <a:t>Flooring and clapping using interquartile range(IQR) Outliers are removed by dropping values that are below 25% and 75% percentile.</a:t>
            </a:r>
          </a:p>
          <a:p>
            <a:pPr marL="285750" indent="-285750">
              <a:buFont typeface="Arial" panose="020B0604020202020204" pitchFamily="34" charset="0"/>
              <a:buChar char="•"/>
            </a:pPr>
            <a:r>
              <a:rPr lang="en-US" sz="2000" dirty="0"/>
              <a:t>We classified the dataset into numerical and categorical attributes. </a:t>
            </a:r>
          </a:p>
          <a:p>
            <a:endParaRPr lang="en-US" sz="2000" dirty="0"/>
          </a:p>
          <a:p>
            <a:pPr marL="285750" indent="-285750">
              <a:buFont typeface="Arial" panose="020B0604020202020204" pitchFamily="34" charset="0"/>
              <a:buChar char="•"/>
            </a:pPr>
            <a:r>
              <a:rPr lang="en-US" sz="2000" dirty="0"/>
              <a:t>Numerical Attributes: The following table provides statistical information in descriptive analysis.</a:t>
            </a:r>
          </a:p>
        </p:txBody>
      </p:sp>
    </p:spTree>
    <p:extLst>
      <p:ext uri="{BB962C8B-B14F-4D97-AF65-F5344CB8AC3E}">
        <p14:creationId xmlns:p14="http://schemas.microsoft.com/office/powerpoint/2010/main" xmlns="" val="405570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19"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Categorical Attribute Analysis</a:t>
            </a:r>
          </a:p>
        </p:txBody>
      </p:sp>
      <p:pic>
        <p:nvPicPr>
          <p:cNvPr id="5" name="Picture 4" descr="Chart, bar chart, waterfall chart&#10;&#10;Description automatically generated">
            <a:extLst>
              <a:ext uri="{FF2B5EF4-FFF2-40B4-BE49-F238E27FC236}">
                <a16:creationId xmlns:a16="http://schemas.microsoft.com/office/drawing/2014/main" xmlns="" id="{9DBDDE88-7467-0B03-92AA-DA88A0EA45F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0436" y="1212577"/>
            <a:ext cx="7696200" cy="4876800"/>
          </a:xfrm>
          <a:prstGeom prst="rect">
            <a:avLst/>
          </a:prstGeom>
        </p:spPr>
      </p:pic>
      <p:sp>
        <p:nvSpPr>
          <p:cNvPr id="8" name="TextBox 7">
            <a:extLst>
              <a:ext uri="{FF2B5EF4-FFF2-40B4-BE49-F238E27FC236}">
                <a16:creationId xmlns:a16="http://schemas.microsoft.com/office/drawing/2014/main" xmlns="" id="{B3855847-6A61-7039-3554-53DB164F6E29}"/>
              </a:ext>
            </a:extLst>
          </p:cNvPr>
          <p:cNvSpPr txBox="1"/>
          <p:nvPr/>
        </p:nvSpPr>
        <p:spPr>
          <a:xfrm>
            <a:off x="7778400" y="1302028"/>
            <a:ext cx="4213157" cy="4524315"/>
          </a:xfrm>
          <a:prstGeom prst="rect">
            <a:avLst/>
          </a:prstGeom>
          <a:noFill/>
        </p:spPr>
        <p:txBody>
          <a:bodyPr wrap="square" rtlCol="0">
            <a:spAutoFit/>
          </a:bodyPr>
          <a:lstStyle/>
          <a:p>
            <a:r>
              <a:rPr lang="en-US" b="1" dirty="0"/>
              <a:t>Job: </a:t>
            </a:r>
            <a:r>
              <a:rPr lang="en-US" dirty="0"/>
              <a:t>Highest Number of applications are from </a:t>
            </a:r>
            <a:r>
              <a:rPr lang="en-US" dirty="0" smtClean="0"/>
              <a:t>blue collar</a:t>
            </a:r>
            <a:r>
              <a:rPr lang="en-US" dirty="0" smtClean="0"/>
              <a:t> </a:t>
            </a:r>
            <a:r>
              <a:rPr lang="en-US" dirty="0"/>
              <a:t>type</a:t>
            </a:r>
          </a:p>
          <a:p>
            <a:r>
              <a:rPr lang="en-US" dirty="0"/>
              <a:t>Of job.</a:t>
            </a:r>
          </a:p>
          <a:p>
            <a:r>
              <a:rPr lang="en-US" b="1" dirty="0"/>
              <a:t>Marital: </a:t>
            </a:r>
            <a:r>
              <a:rPr lang="en-US" dirty="0"/>
              <a:t>most of the clients approached were married.</a:t>
            </a:r>
          </a:p>
          <a:p>
            <a:r>
              <a:rPr lang="en-US" b="1" dirty="0"/>
              <a:t>Education: </a:t>
            </a:r>
            <a:r>
              <a:rPr lang="en-US" dirty="0"/>
              <a:t>Clients with a university degree and high school</a:t>
            </a:r>
          </a:p>
          <a:p>
            <a:r>
              <a:rPr lang="en-US" dirty="0"/>
              <a:t>Were approached more as compared to others and they have a higher success rate compared to others. Default: it doesn’t</a:t>
            </a:r>
          </a:p>
          <a:p>
            <a:r>
              <a:rPr lang="en-US" dirty="0"/>
              <a:t>Show much impact.</a:t>
            </a:r>
          </a:p>
          <a:p>
            <a:r>
              <a:rPr lang="en-US" b="1" dirty="0"/>
              <a:t>Month: </a:t>
            </a:r>
            <a:r>
              <a:rPr lang="en-US" dirty="0"/>
              <a:t>Around 33% were approached in may and in January, and February we don’t have data or no one was approached. The success rate was almost the same in June, July, and August.</a:t>
            </a:r>
            <a:endParaRPr lang="en-AE" dirty="0"/>
          </a:p>
        </p:txBody>
      </p:sp>
    </p:spTree>
    <p:extLst>
      <p:ext uri="{BB962C8B-B14F-4D97-AF65-F5344CB8AC3E}">
        <p14:creationId xmlns:p14="http://schemas.microsoft.com/office/powerpoint/2010/main" xmlns="" val="385407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Numerical Attribute Analysis</a:t>
            </a:r>
          </a:p>
        </p:txBody>
      </p:sp>
      <p:pic>
        <p:nvPicPr>
          <p:cNvPr id="7" name="Picture 6" descr="Graphical user interface&#10;&#10;Description automatically generated">
            <a:extLst>
              <a:ext uri="{FF2B5EF4-FFF2-40B4-BE49-F238E27FC236}">
                <a16:creationId xmlns:a16="http://schemas.microsoft.com/office/drawing/2014/main" xmlns="" id="{C63110B8-A8E3-64FC-7077-00034F65555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4183" y="1182758"/>
            <a:ext cx="7074428" cy="4363277"/>
          </a:xfrm>
          <a:prstGeom prst="rect">
            <a:avLst/>
          </a:prstGeom>
        </p:spPr>
      </p:pic>
      <p:sp>
        <p:nvSpPr>
          <p:cNvPr id="8" name="TextBox 7">
            <a:extLst>
              <a:ext uri="{FF2B5EF4-FFF2-40B4-BE49-F238E27FC236}">
                <a16:creationId xmlns:a16="http://schemas.microsoft.com/office/drawing/2014/main" xmlns="" id="{CFDEBF8F-2DE9-4616-C4CB-7757F3046523}"/>
              </a:ext>
            </a:extLst>
          </p:cNvPr>
          <p:cNvSpPr txBox="1"/>
          <p:nvPr/>
        </p:nvSpPr>
        <p:spPr>
          <a:xfrm>
            <a:off x="7295322" y="1421296"/>
            <a:ext cx="4820478" cy="3970318"/>
          </a:xfrm>
          <a:prstGeom prst="rect">
            <a:avLst/>
          </a:prstGeom>
          <a:noFill/>
        </p:spPr>
        <p:txBody>
          <a:bodyPr wrap="square" rtlCol="0">
            <a:spAutoFit/>
          </a:bodyPr>
          <a:lstStyle/>
          <a:p>
            <a:r>
              <a:rPr lang="en-US" b="1" dirty="0"/>
              <a:t>Housing: </a:t>
            </a:r>
            <a:r>
              <a:rPr lang="en-US" dirty="0"/>
              <a:t>A housing loan does not have much effect on the number of term deposits purchased.</a:t>
            </a:r>
          </a:p>
          <a:p>
            <a:r>
              <a:rPr lang="en-US" b="1" dirty="0"/>
              <a:t>Loan: </a:t>
            </a:r>
            <a:r>
              <a:rPr lang="en-US" dirty="0"/>
              <a:t>most clients with not have personal loans were approached most.</a:t>
            </a:r>
          </a:p>
          <a:p>
            <a:r>
              <a:rPr lang="en-US" b="1" dirty="0"/>
              <a:t>Contact: </a:t>
            </a:r>
            <a:r>
              <a:rPr lang="en-US" dirty="0"/>
              <a:t>Around 64% of calls are from cellular.</a:t>
            </a:r>
          </a:p>
          <a:p>
            <a:r>
              <a:rPr lang="en-US" b="1" dirty="0"/>
              <a:t>Day_of_week: </a:t>
            </a:r>
            <a:r>
              <a:rPr lang="en-US" dirty="0"/>
              <a:t>We have 5 days of collected values. There is no significant difference in the number of clients approached and the number of people subscribed. So we will drop this feature.</a:t>
            </a:r>
          </a:p>
          <a:p>
            <a:r>
              <a:rPr lang="en-US" b="1" dirty="0"/>
              <a:t>Poutcome: </a:t>
            </a:r>
            <a:r>
              <a:rPr lang="en-US" dirty="0"/>
              <a:t>If a client took the term deposit last time then</a:t>
            </a:r>
          </a:p>
          <a:p>
            <a:r>
              <a:rPr lang="en-US" dirty="0"/>
              <a:t>There is a higher chance of that client subscribing to it again.</a:t>
            </a:r>
            <a:endParaRPr lang="en-AE" dirty="0"/>
          </a:p>
        </p:txBody>
      </p:sp>
    </p:spTree>
    <p:extLst>
      <p:ext uri="{BB962C8B-B14F-4D97-AF65-F5344CB8AC3E}">
        <p14:creationId xmlns:p14="http://schemas.microsoft.com/office/powerpoint/2010/main" xmlns="" val="415516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504621" y="-5504622"/>
            <a:ext cx="1182757" cy="12192002"/>
          </a:xfrm>
          <a:solidFill>
            <a:srgbClr val="3B3B3B"/>
          </a:solidFill>
        </p:spPr>
        <p:txBody>
          <a:bodyPr vert="vert270" anchor="t" anchorCtr="0">
            <a:normAutofit fontScale="90000"/>
          </a:bodyPr>
          <a:lstStyle/>
          <a:p>
            <a:r>
              <a:rPr lang="en-US" dirty="0"/>
              <a:t/>
            </a:r>
            <a:br>
              <a:rPr lang="en-US" dirty="0"/>
            </a:br>
            <a:r>
              <a:rPr lang="en-US" dirty="0"/>
              <a:t/>
            </a:r>
            <a:br>
              <a:rPr lang="en-US" dirty="0"/>
            </a:br>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A58A813F-93DD-6859-D690-7359783865B3}"/>
              </a:ext>
            </a:extLst>
          </p:cNvPr>
          <p:cNvSpPr>
            <a:spLocks noGrp="1"/>
          </p:cNvSpPr>
          <p:nvPr>
            <p:ph type="subTitle" idx="1"/>
          </p:nvPr>
        </p:nvSpPr>
        <p:spPr>
          <a:xfrm>
            <a:off x="1523997" y="268358"/>
            <a:ext cx="9144000" cy="1033670"/>
          </a:xfrm>
        </p:spPr>
        <p:txBody>
          <a:bodyPr>
            <a:normAutofit/>
          </a:bodyPr>
          <a:lstStyle/>
          <a:p>
            <a:r>
              <a:rPr lang="en-AE" sz="4000" dirty="0">
                <a:solidFill>
                  <a:srgbClr val="FF6600"/>
                </a:solidFill>
              </a:rPr>
              <a:t>Term deposit Analysis</a:t>
            </a:r>
          </a:p>
        </p:txBody>
      </p:sp>
      <p:pic>
        <p:nvPicPr>
          <p:cNvPr id="5" name="Picture 4" descr="Chart, bar chart&#10;&#10;Description automatically generated">
            <a:extLst>
              <a:ext uri="{FF2B5EF4-FFF2-40B4-BE49-F238E27FC236}">
                <a16:creationId xmlns:a16="http://schemas.microsoft.com/office/drawing/2014/main" xmlns="" id="{A545A5F2-E4E3-A305-A3E8-E4F303D142D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302028"/>
            <a:ext cx="5791976" cy="4051576"/>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xmlns="" id="{FC1CE98B-E0A4-DBDE-DCD7-DB08A09D867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278993" y="1182758"/>
            <a:ext cx="5319972" cy="5491862"/>
          </a:xfrm>
          <a:prstGeom prst="rect">
            <a:avLst/>
          </a:prstGeom>
        </p:spPr>
      </p:pic>
    </p:spTree>
    <p:extLst>
      <p:ext uri="{BB962C8B-B14F-4D97-AF65-F5344CB8AC3E}">
        <p14:creationId xmlns:p14="http://schemas.microsoft.com/office/powerpoint/2010/main" xmlns="" val="1928524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1088</Words>
  <Application>Microsoft Macintosh PowerPoint</Application>
  <PresentationFormat>Custom</PresentationFormat>
  <Paragraphs>114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   Agenda</vt:lpstr>
      <vt:lpstr>  </vt:lpstr>
      <vt:lpstr>  </vt:lpstr>
      <vt:lpstr>  </vt:lpstr>
      <vt:lpstr>  </vt:lpstr>
      <vt:lpstr>  </vt:lpstr>
      <vt:lpstr>  </vt:lpstr>
      <vt:lpstr>  </vt:lpstr>
      <vt:lpstr>  </vt:lpstr>
      <vt:lpstr>  </vt:lpstr>
      <vt:lpstr>  </vt:lpstr>
      <vt:lpstr> Dedicated to technical user :</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Hemal Joshipura</dc:creator>
  <cp:lastModifiedBy>anmul</cp:lastModifiedBy>
  <cp:revision>27</cp:revision>
  <dcterms:created xsi:type="dcterms:W3CDTF">2022-08-16T08:14:28Z</dcterms:created>
  <dcterms:modified xsi:type="dcterms:W3CDTF">2022-08-16T17:10:17Z</dcterms:modified>
</cp:coreProperties>
</file>