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71" r:id="rId6"/>
    <p:sldId id="283" r:id="rId7"/>
    <p:sldId id="285" r:id="rId8"/>
    <p:sldId id="272" r:id="rId9"/>
    <p:sldId id="273" r:id="rId10"/>
    <p:sldId id="274" r:id="rId11"/>
    <p:sldId id="287" r:id="rId12"/>
    <p:sldId id="286" r:id="rId13"/>
    <p:sldId id="275" r:id="rId14"/>
    <p:sldId id="288" r:id="rId15"/>
    <p:sldId id="278" r:id="rId16"/>
    <p:sldId id="289" r:id="rId17"/>
    <p:sldId id="28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1"/>
    <p:restoredTop sz="96327"/>
  </p:normalViewPr>
  <p:slideViewPr>
    <p:cSldViewPr snapToGrid="0">
      <p:cViewPr varScale="1">
        <p:scale>
          <a:sx n="87" d="100"/>
          <a:sy n="87" d="100"/>
        </p:scale>
        <p:origin x="-499" y="5"/>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8/31/2022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xmlns=""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993949" y="1779689"/>
            <a:ext cx="9360832" cy="5078313"/>
          </a:xfrm>
          <a:prstGeom prst="rect">
            <a:avLst/>
          </a:prstGeom>
          <a:solidFill>
            <a:srgbClr val="3B3B3B"/>
          </a:solidFill>
        </p:spPr>
        <p:txBody>
          <a:bodyPr wrap="square" rtlCol="0">
            <a:spAutoFit/>
          </a:bodyPr>
          <a:lstStyle/>
          <a:p>
            <a:pPr algn="ctr"/>
            <a:r>
              <a:rPr lang="en-US" sz="8000" dirty="0">
                <a:solidFill>
                  <a:schemeClr val="accent2"/>
                </a:solidFill>
                <a:latin typeface="Arial Black" pitchFamily="34" charset="0"/>
              </a:rPr>
              <a:t>Bank Marketing </a:t>
            </a:r>
          </a:p>
          <a:p>
            <a:pPr algn="ctr"/>
            <a:r>
              <a:rPr lang="en-US" sz="8000" dirty="0">
                <a:solidFill>
                  <a:schemeClr val="accent2"/>
                </a:solidFill>
                <a:latin typeface="Arial Black" pitchFamily="34" charset="0"/>
              </a:rPr>
              <a:t>Campaign</a:t>
            </a:r>
          </a:p>
          <a:p>
            <a:endParaRPr lang="en-US" sz="4000" dirty="0"/>
          </a:p>
          <a:p>
            <a:endParaRPr lang="en-US" sz="4000" dirty="0"/>
          </a:p>
          <a:p>
            <a:r>
              <a:rPr lang="en-US" sz="2800" b="1" dirty="0"/>
              <a:t> 30</a:t>
            </a:r>
            <a:r>
              <a:rPr lang="en-US" sz="2800" b="1" baseline="30000" dirty="0"/>
              <a:t>th</a:t>
            </a:r>
            <a:r>
              <a:rPr lang="en-US" sz="2800" b="1" dirty="0"/>
              <a:t> Aug 2022</a:t>
            </a:r>
          </a:p>
          <a:p>
            <a:endParaRPr lang="en-US" sz="2800" b="1" dirty="0"/>
          </a:p>
          <a:p>
            <a:endParaRPr lang="en-US" sz="2800" b="1" dirty="0"/>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Outlier Analysis</a:t>
            </a:r>
          </a:p>
        </p:txBody>
      </p:sp>
      <p:pic>
        <p:nvPicPr>
          <p:cNvPr id="8" name="Picture 7">
            <a:extLst>
              <a:ext uri="{FF2B5EF4-FFF2-40B4-BE49-F238E27FC236}">
                <a16:creationId xmlns:a16="http://schemas.microsoft.com/office/drawing/2014/main" xmlns="" id="{F93DC9D8-3770-D301-2505-44CDF45EF08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3454" y="1570386"/>
            <a:ext cx="5354079" cy="4512362"/>
          </a:xfrm>
          <a:prstGeom prst="rect">
            <a:avLst/>
          </a:prstGeom>
        </p:spPr>
      </p:pic>
      <p:sp>
        <p:nvSpPr>
          <p:cNvPr id="9" name="TextBox 8">
            <a:extLst>
              <a:ext uri="{FF2B5EF4-FFF2-40B4-BE49-F238E27FC236}">
                <a16:creationId xmlns:a16="http://schemas.microsoft.com/office/drawing/2014/main" xmlns="" id="{A08ED9AD-C321-1F2B-44D3-FFD1009088D2}"/>
              </a:ext>
            </a:extLst>
          </p:cNvPr>
          <p:cNvSpPr txBox="1"/>
          <p:nvPr/>
        </p:nvSpPr>
        <p:spPr>
          <a:xfrm>
            <a:off x="7861852" y="1451116"/>
            <a:ext cx="3429000" cy="5078313"/>
          </a:xfrm>
          <a:prstGeom prst="rect">
            <a:avLst/>
          </a:prstGeom>
          <a:noFill/>
        </p:spPr>
        <p:txBody>
          <a:bodyPr wrap="square" rtlCol="0">
            <a:spAutoFit/>
          </a:bodyPr>
          <a:lstStyle/>
          <a:p>
            <a:r>
              <a:rPr lang="en-US" dirty="0"/>
              <a:t>The difference between a good and an average machine learning model is often its ability to clean data. One of the biggest challenges in data cleaning is the identification and treatment of outliers. In simple terms, outliers are observations that are significantly different from other data points. Even the best machine learning algorithms will underperform if outliers are not cleaned from the data because outliers can adversely affect the training process of a machine learning algorithm, resulting in a loss of accuracy</a:t>
            </a:r>
          </a:p>
          <a:p>
            <a:endParaRPr lang="en-AE" dirty="0"/>
          </a:p>
        </p:txBody>
      </p:sp>
    </p:spTree>
    <p:extLst>
      <p:ext uri="{BB962C8B-B14F-4D97-AF65-F5344CB8AC3E}">
        <p14:creationId xmlns:p14="http://schemas.microsoft.com/office/powerpoint/2010/main" xmlns="" val="415516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73360" y="607713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smtClean="0">
                <a:solidFill>
                  <a:srgbClr val="FF6600"/>
                </a:solidFill>
              </a:rPr>
              <a:t>Which Models we used to classify data? </a:t>
            </a:r>
            <a:endParaRPr lang="en-AE" sz="4000" dirty="0">
              <a:solidFill>
                <a:srgbClr val="FF6600"/>
              </a:solidFill>
            </a:endParaRPr>
          </a:p>
        </p:txBody>
      </p:sp>
      <p:sp>
        <p:nvSpPr>
          <p:cNvPr id="7" name="TextBox 6"/>
          <p:cNvSpPr txBox="1"/>
          <p:nvPr/>
        </p:nvSpPr>
        <p:spPr>
          <a:xfrm>
            <a:off x="660400" y="1808481"/>
            <a:ext cx="10881360" cy="5078313"/>
          </a:xfrm>
          <a:prstGeom prst="rect">
            <a:avLst/>
          </a:prstGeom>
          <a:noFill/>
        </p:spPr>
        <p:txBody>
          <a:bodyPr wrap="square" rtlCol="0">
            <a:spAutoFit/>
          </a:bodyPr>
          <a:lstStyle/>
          <a:p>
            <a:pPr marL="342900" indent="-342900">
              <a:buFont typeface="Arial" pitchFamily="34" charset="0"/>
              <a:buChar char="•"/>
            </a:pPr>
            <a:r>
              <a:rPr lang="en-US" dirty="0" smtClean="0"/>
              <a:t>Boosting is a method of converting weak learners into strong learners. In boosting, each new tree is a fit on a modified version of the original data set</a:t>
            </a:r>
            <a:r>
              <a:rPr lang="en-US" dirty="0" smtClean="0"/>
              <a:t>. We’ve used ‘</a:t>
            </a:r>
            <a:r>
              <a:rPr lang="en-US" b="1" dirty="0" smtClean="0"/>
              <a:t>gradient </a:t>
            </a:r>
            <a:r>
              <a:rPr lang="en-US" b="1" dirty="0" smtClean="0"/>
              <a:t>boosting </a:t>
            </a:r>
            <a:r>
              <a:rPr lang="en-US" b="1" dirty="0" smtClean="0"/>
              <a:t>classifier</a:t>
            </a:r>
            <a:r>
              <a:rPr lang="en-US" dirty="0" smtClean="0"/>
              <a:t>’. We </a:t>
            </a:r>
            <a:r>
              <a:rPr lang="en-US" dirty="0" smtClean="0"/>
              <a:t>experiment with two main </a:t>
            </a:r>
            <a:r>
              <a:rPr lang="en-US" dirty="0" err="1" smtClean="0"/>
              <a:t>hyperparameters</a:t>
            </a:r>
            <a:r>
              <a:rPr lang="en-US" dirty="0" smtClean="0"/>
              <a:t> now - </a:t>
            </a:r>
            <a:r>
              <a:rPr lang="en-US" dirty="0" err="1" smtClean="0"/>
              <a:t>learning_rate</a:t>
            </a:r>
            <a:r>
              <a:rPr lang="en-US" dirty="0" smtClean="0"/>
              <a:t> (shrinkage) and subsample . By adjusting the learning rate to less than 1, we can regularize the model. </a:t>
            </a:r>
            <a:r>
              <a:rPr lang="en-US" dirty="0" smtClean="0"/>
              <a:t>there's </a:t>
            </a:r>
            <a:r>
              <a:rPr lang="en-US" dirty="0" smtClean="0"/>
              <a:t>a trade-off between </a:t>
            </a:r>
            <a:r>
              <a:rPr lang="en-US" dirty="0" err="1" smtClean="0"/>
              <a:t>learning_rate</a:t>
            </a:r>
            <a:r>
              <a:rPr lang="en-US" dirty="0" smtClean="0"/>
              <a:t> and </a:t>
            </a:r>
            <a:r>
              <a:rPr lang="en-US" dirty="0" err="1" smtClean="0"/>
              <a:t>n_estimators</a:t>
            </a:r>
            <a:r>
              <a:rPr lang="en-US" dirty="0" smtClean="0"/>
              <a:t> - the higher the learning rate, the lesser trees the model needs (and thus we usually tune only one of them). Also, by </a:t>
            </a:r>
            <a:r>
              <a:rPr lang="en-US" dirty="0" err="1" smtClean="0"/>
              <a:t>subsampling</a:t>
            </a:r>
            <a:r>
              <a:rPr lang="en-US" dirty="0" smtClean="0"/>
              <a:t> (setting subsample to less than 1), we can have the individual models built on random subsamples of size subsample </a:t>
            </a:r>
            <a:r>
              <a:rPr lang="en-US" dirty="0" smtClean="0"/>
              <a:t>.We got accuracy of 90%.</a:t>
            </a:r>
          </a:p>
          <a:p>
            <a:pPr marL="342900" indent="-342900">
              <a:buFont typeface="Arial" pitchFamily="34" charset="0"/>
              <a:buChar char="•"/>
            </a:pPr>
            <a:r>
              <a:rPr lang="en-US" dirty="0" smtClean="0"/>
              <a:t>Next we used “</a:t>
            </a:r>
            <a:r>
              <a:rPr lang="en-US" b="1" dirty="0" smtClean="0"/>
              <a:t>Cat Boosting classifier “.</a:t>
            </a:r>
            <a:r>
              <a:rPr lang="en-US" dirty="0" smtClean="0"/>
              <a:t> </a:t>
            </a:r>
            <a:r>
              <a:rPr lang="en-US" dirty="0" err="1" smtClean="0"/>
              <a:t>CatBoost</a:t>
            </a:r>
            <a:r>
              <a:rPr lang="en-US" dirty="0" smtClean="0"/>
              <a:t> is a recently open-sourced machine learning algorithm from </a:t>
            </a:r>
            <a:r>
              <a:rPr lang="en-US" dirty="0" err="1" smtClean="0"/>
              <a:t>Yandex</a:t>
            </a:r>
            <a:r>
              <a:rPr lang="en-US" dirty="0" smtClean="0"/>
              <a:t>. It yields state-of-the-art results without extensive data training typically required by other machine learning methods, and Provides powerful out-of-the-box support for the more descriptive data formats that accompany many business problems. “</a:t>
            </a:r>
            <a:r>
              <a:rPr lang="en-US" dirty="0" err="1" smtClean="0"/>
              <a:t>CatBoost</a:t>
            </a:r>
            <a:r>
              <a:rPr lang="en-US" dirty="0" smtClean="0"/>
              <a:t>” name comes from two words “Category” and “Boosting”.  We got the accuracy of 91</a:t>
            </a:r>
            <a:r>
              <a:rPr lang="en-US" dirty="0" smtClean="0"/>
              <a:t>%.</a:t>
            </a:r>
          </a:p>
          <a:p>
            <a:pPr marL="342900" indent="-342900">
              <a:buFont typeface="Arial" pitchFamily="34" charset="0"/>
              <a:buChar char="•"/>
            </a:pPr>
            <a:endParaRPr lang="en-US" dirty="0" smtClean="0"/>
          </a:p>
          <a:p>
            <a:pPr marL="342900" indent="-342900"/>
            <a:r>
              <a:rPr lang="en-US" b="1" dirty="0" smtClean="0"/>
              <a:t>Models </a:t>
            </a:r>
            <a:r>
              <a:rPr lang="en-US" b="1" smtClean="0"/>
              <a:t>for </a:t>
            </a:r>
            <a:r>
              <a:rPr lang="en-US" b="1" smtClean="0"/>
              <a:t>E</a:t>
            </a:r>
            <a:r>
              <a:rPr lang="en-US" b="1" smtClean="0"/>
              <a:t>nsemble</a:t>
            </a:r>
            <a:r>
              <a:rPr lang="en-US" b="1" dirty="0" smtClean="0"/>
              <a:t>:</a:t>
            </a:r>
            <a:endParaRPr lang="en-US" b="1" dirty="0" smtClean="0"/>
          </a:p>
          <a:p>
            <a:pPr marL="342900" indent="-342900">
              <a:buFont typeface="Arial" pitchFamily="34" charset="0"/>
              <a:buChar char="•"/>
            </a:pPr>
            <a:r>
              <a:rPr lang="en-US" dirty="0" smtClean="0"/>
              <a:t>In Our model we used first “</a:t>
            </a:r>
            <a:r>
              <a:rPr lang="en-US" b="1" dirty="0" err="1" smtClean="0"/>
              <a:t>XGBoost</a:t>
            </a:r>
            <a:r>
              <a:rPr lang="en-US" dirty="0" smtClean="0"/>
              <a:t> </a:t>
            </a:r>
            <a:r>
              <a:rPr lang="en-US" b="1" dirty="0" smtClean="0"/>
              <a:t>classification</a:t>
            </a:r>
            <a:r>
              <a:rPr lang="en-US" dirty="0" smtClean="0"/>
              <a:t>”. </a:t>
            </a:r>
            <a:r>
              <a:rPr lang="en-US" dirty="0" err="1" smtClean="0"/>
              <a:t>XGBoost</a:t>
            </a:r>
            <a:r>
              <a:rPr lang="en-US" dirty="0" smtClean="0"/>
              <a:t> is a decision-tree-based ensemble Machine Learning algorithm that uses a gradient boosting framework. In prediction problems involving unstructured data (images, text, etc.)  </a:t>
            </a:r>
            <a:r>
              <a:rPr lang="en-US" dirty="0" smtClean="0"/>
              <a:t>where we got the accuracy of 90%.</a:t>
            </a:r>
          </a:p>
          <a:p>
            <a:pPr marL="342900" indent="-342900"/>
            <a:endParaRPr lang="en-US" dirty="0" smtClean="0"/>
          </a:p>
        </p:txBody>
      </p:sp>
      <p:sp>
        <p:nvSpPr>
          <p:cNvPr id="11" name="TextBox 10"/>
          <p:cNvSpPr txBox="1"/>
          <p:nvPr/>
        </p:nvSpPr>
        <p:spPr>
          <a:xfrm>
            <a:off x="558800" y="1330960"/>
            <a:ext cx="5506720" cy="400110"/>
          </a:xfrm>
          <a:prstGeom prst="rect">
            <a:avLst/>
          </a:prstGeom>
          <a:noFill/>
        </p:spPr>
        <p:txBody>
          <a:bodyPr wrap="square" rtlCol="0">
            <a:spAutoFit/>
          </a:bodyPr>
          <a:lstStyle/>
          <a:p>
            <a:r>
              <a:rPr lang="en-US" sz="2000" b="1" dirty="0" smtClean="0"/>
              <a:t>Models for Boosting:</a:t>
            </a:r>
            <a:endParaRPr lang="en-US" sz="2000" b="1" dirty="0"/>
          </a:p>
        </p:txBody>
      </p:sp>
    </p:spTree>
    <p:extLst>
      <p:ext uri="{BB962C8B-B14F-4D97-AF65-F5344CB8AC3E}">
        <p14:creationId xmlns:p14="http://schemas.microsoft.com/office/powerpoint/2010/main" xmlns="" val="415516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231120" y="5863768"/>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smtClean="0">
                <a:solidFill>
                  <a:srgbClr val="FF6600"/>
                </a:solidFill>
              </a:rPr>
              <a:t>Which Models we used to classify data? </a:t>
            </a:r>
            <a:endParaRPr lang="en-AE" sz="4000" dirty="0">
              <a:solidFill>
                <a:srgbClr val="FF6600"/>
              </a:solidFill>
            </a:endParaRPr>
          </a:p>
        </p:txBody>
      </p:sp>
      <p:sp>
        <p:nvSpPr>
          <p:cNvPr id="7" name="TextBox 6"/>
          <p:cNvSpPr txBox="1"/>
          <p:nvPr/>
        </p:nvSpPr>
        <p:spPr>
          <a:xfrm>
            <a:off x="660400" y="1808480"/>
            <a:ext cx="10881360" cy="2862322"/>
          </a:xfrm>
          <a:prstGeom prst="rect">
            <a:avLst/>
          </a:prstGeom>
          <a:noFill/>
        </p:spPr>
        <p:txBody>
          <a:bodyPr wrap="square" rtlCol="0">
            <a:spAutoFit/>
          </a:bodyPr>
          <a:lstStyle/>
          <a:p>
            <a:pPr marL="342900" indent="-342900">
              <a:buFont typeface="Arial" pitchFamily="34" charset="0"/>
              <a:buChar char="•"/>
            </a:pPr>
            <a:r>
              <a:rPr lang="en-US" dirty="0" smtClean="0"/>
              <a:t>Logistic </a:t>
            </a:r>
            <a:r>
              <a:rPr lang="en-US" dirty="0" smtClean="0"/>
              <a:t>regression is a statistical model that in its basic form uses a logistic function to model a binary dependent variable, although many more complex extensions exist. In regression analysis, logistic regression (or </a:t>
            </a:r>
            <a:r>
              <a:rPr lang="en-US" dirty="0" err="1" smtClean="0"/>
              <a:t>logit</a:t>
            </a:r>
            <a:r>
              <a:rPr lang="en-US" dirty="0" smtClean="0"/>
              <a:t> regression) is estimating the parameters of a logistic model (a form of binary regression). </a:t>
            </a:r>
            <a:r>
              <a:rPr lang="en-US" dirty="0" smtClean="0"/>
              <a:t> We got the accuracy of 88%.</a:t>
            </a:r>
            <a:endParaRPr lang="en-US" dirty="0" smtClean="0"/>
          </a:p>
          <a:p>
            <a:pPr marL="342900" indent="-342900">
              <a:buFont typeface="Arial" pitchFamily="34" charset="0"/>
              <a:buChar char="•"/>
            </a:pPr>
            <a:r>
              <a:rPr lang="en-US" dirty="0" smtClean="0"/>
              <a:t>Next model we used is K-Nearest </a:t>
            </a:r>
            <a:r>
              <a:rPr lang="en-US" dirty="0" err="1" smtClean="0"/>
              <a:t>neighbour</a:t>
            </a:r>
            <a:r>
              <a:rPr lang="en-US" dirty="0" smtClean="0"/>
              <a:t> where we got an accuracy of 88%.</a:t>
            </a:r>
            <a:r>
              <a:rPr lang="en-US" dirty="0" smtClean="0"/>
              <a:t> The k-nearest neighbors (KNN) algorithm is a simple, easy-to-implement supervised machine learning </a:t>
            </a:r>
            <a:r>
              <a:rPr lang="en-US" dirty="0" smtClean="0"/>
              <a:t>algorithm , when </a:t>
            </a:r>
            <a:r>
              <a:rPr lang="en-US" dirty="0" smtClean="0"/>
              <a:t>new data appears then it can be easily classified into a well suite category by using K- NN algorithm. K-NN is a non-parametric algorithm, which means it does not make any assumption on underlying data. It is also called a lazy learner algorithm because it does not learn from the training set immediately instead it stores the dataset and at the time of classification, it performs an action on the </a:t>
            </a:r>
            <a:r>
              <a:rPr lang="en-US" dirty="0" smtClean="0"/>
              <a:t>dataset.</a:t>
            </a:r>
            <a:endParaRPr lang="en-US" dirty="0" smtClean="0"/>
          </a:p>
        </p:txBody>
      </p:sp>
      <p:sp>
        <p:nvSpPr>
          <p:cNvPr id="11" name="TextBox 10"/>
          <p:cNvSpPr txBox="1"/>
          <p:nvPr/>
        </p:nvSpPr>
        <p:spPr>
          <a:xfrm>
            <a:off x="558800" y="1330960"/>
            <a:ext cx="5506720" cy="400110"/>
          </a:xfrm>
          <a:prstGeom prst="rect">
            <a:avLst/>
          </a:prstGeom>
          <a:noFill/>
        </p:spPr>
        <p:txBody>
          <a:bodyPr wrap="square" rtlCol="0">
            <a:spAutoFit/>
          </a:bodyPr>
          <a:lstStyle/>
          <a:p>
            <a:r>
              <a:rPr lang="en-US" sz="2000" b="1" dirty="0" smtClean="0"/>
              <a:t>Models for Linear:</a:t>
            </a:r>
            <a:endParaRPr lang="en-US" sz="2000" b="1" dirty="0"/>
          </a:p>
        </p:txBody>
      </p:sp>
      <p:sp>
        <p:nvSpPr>
          <p:cNvPr id="14" name="TextBox 13"/>
          <p:cNvSpPr txBox="1"/>
          <p:nvPr/>
        </p:nvSpPr>
        <p:spPr>
          <a:xfrm>
            <a:off x="670560" y="4795520"/>
            <a:ext cx="5354320" cy="369332"/>
          </a:xfrm>
          <a:prstGeom prst="rect">
            <a:avLst/>
          </a:prstGeom>
          <a:noFill/>
        </p:spPr>
        <p:txBody>
          <a:bodyPr wrap="square" rtlCol="0">
            <a:spAutoFit/>
          </a:bodyPr>
          <a:lstStyle/>
          <a:p>
            <a:r>
              <a:rPr lang="en-US" b="1" dirty="0" smtClean="0"/>
              <a:t>Models for </a:t>
            </a:r>
            <a:r>
              <a:rPr lang="en-US" b="1" dirty="0" smtClean="0"/>
              <a:t>stacking:</a:t>
            </a:r>
          </a:p>
        </p:txBody>
      </p:sp>
      <p:sp>
        <p:nvSpPr>
          <p:cNvPr id="16" name="TextBox 15"/>
          <p:cNvSpPr txBox="1"/>
          <p:nvPr/>
        </p:nvSpPr>
        <p:spPr>
          <a:xfrm>
            <a:off x="680720" y="5273040"/>
            <a:ext cx="7183120" cy="1200329"/>
          </a:xfrm>
          <a:prstGeom prst="rect">
            <a:avLst/>
          </a:prstGeom>
          <a:noFill/>
        </p:spPr>
        <p:txBody>
          <a:bodyPr wrap="square" rtlCol="0">
            <a:spAutoFit/>
          </a:bodyPr>
          <a:lstStyle/>
          <a:p>
            <a:pPr marL="342900" indent="-342900">
              <a:buFont typeface="Arial" pitchFamily="34" charset="0"/>
              <a:buChar char="•"/>
            </a:pPr>
            <a:r>
              <a:rPr lang="en-US" dirty="0" smtClean="0"/>
              <a:t>Voting classifier  is considered to get final accuracy of all the algorithm, All the models have been stacked , this brings diversity in the output thus it is called  heterogeneous  </a:t>
            </a:r>
            <a:r>
              <a:rPr lang="en-US" dirty="0" err="1" smtClean="0"/>
              <a:t>ensembling</a:t>
            </a:r>
            <a:r>
              <a:rPr lang="en-US" dirty="0" smtClean="0"/>
              <a:t> , we got the accuracy  90% .</a:t>
            </a:r>
            <a:endParaRPr lang="en-US" dirty="0"/>
          </a:p>
        </p:txBody>
      </p:sp>
    </p:spTree>
    <p:extLst>
      <p:ext uri="{BB962C8B-B14F-4D97-AF65-F5344CB8AC3E}">
        <p14:creationId xmlns:p14="http://schemas.microsoft.com/office/powerpoint/2010/main" xmlns="" val="415516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Evaluation Metric</a:t>
            </a:r>
          </a:p>
        </p:txBody>
      </p:sp>
      <p:sp>
        <p:nvSpPr>
          <p:cNvPr id="8" name="TextBox 7">
            <a:extLst>
              <a:ext uri="{FF2B5EF4-FFF2-40B4-BE49-F238E27FC236}">
                <a16:creationId xmlns:a16="http://schemas.microsoft.com/office/drawing/2014/main" xmlns="" id="{273AD1A1-3611-2B7D-8DDD-2B189C6C8AF3}"/>
              </a:ext>
            </a:extLst>
          </p:cNvPr>
          <p:cNvSpPr txBox="1"/>
          <p:nvPr/>
        </p:nvSpPr>
        <p:spPr>
          <a:xfrm>
            <a:off x="119270" y="1493520"/>
            <a:ext cx="11717130" cy="1477328"/>
          </a:xfrm>
          <a:prstGeom prst="rect">
            <a:avLst/>
          </a:prstGeom>
          <a:noFill/>
        </p:spPr>
        <p:txBody>
          <a:bodyPr wrap="square" rtlCol="0">
            <a:spAutoFit/>
          </a:bodyPr>
          <a:lstStyle/>
          <a:p>
            <a:r>
              <a:rPr lang="en-US" dirty="0"/>
              <a:t>The precision-recall curve shows the tradeoff between precision and recall for different threshold. A high area under the curve represents both high recall and high precision, where high precision relates to a low false positive rate, and high recall relates to a low false negative rate. High scores for both show that the classifier is returning accurate results (high precision), as well as returning a majority of all positive results (high recall).</a:t>
            </a:r>
          </a:p>
          <a:p>
            <a:endParaRPr lang="en-AE" dirty="0"/>
          </a:p>
        </p:txBody>
      </p:sp>
      <p:pic>
        <p:nvPicPr>
          <p:cNvPr id="10" name="Picture 9">
            <a:extLst>
              <a:ext uri="{FF2B5EF4-FFF2-40B4-BE49-F238E27FC236}">
                <a16:creationId xmlns:a16="http://schemas.microsoft.com/office/drawing/2014/main" xmlns="" id="{525EF943-AA7F-8765-19F4-27714D50358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2881" y="3007359"/>
            <a:ext cx="2418079" cy="2197723"/>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2428240" y="2946400"/>
            <a:ext cx="2438400" cy="233235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795520" y="2956561"/>
            <a:ext cx="2499360" cy="227584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7305040" y="2946400"/>
            <a:ext cx="2407920" cy="236188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9631680" y="2966720"/>
            <a:ext cx="2417763" cy="2296160"/>
          </a:xfrm>
          <a:prstGeom prst="rect">
            <a:avLst/>
          </a:prstGeom>
          <a:noFill/>
          <a:ln w="9525">
            <a:noFill/>
            <a:miter lim="800000"/>
            <a:headEnd/>
            <a:tailEnd/>
          </a:ln>
          <a:effectLst/>
        </p:spPr>
      </p:pic>
      <p:sp>
        <p:nvSpPr>
          <p:cNvPr id="14" name="TextBox 13"/>
          <p:cNvSpPr txBox="1"/>
          <p:nvPr/>
        </p:nvSpPr>
        <p:spPr>
          <a:xfrm>
            <a:off x="406400" y="5455920"/>
            <a:ext cx="2032000" cy="369332"/>
          </a:xfrm>
          <a:prstGeom prst="rect">
            <a:avLst/>
          </a:prstGeom>
          <a:noFill/>
        </p:spPr>
        <p:txBody>
          <a:bodyPr wrap="square" rtlCol="0">
            <a:spAutoFit/>
          </a:bodyPr>
          <a:lstStyle/>
          <a:p>
            <a:r>
              <a:rPr lang="en-US" b="1" dirty="0" smtClean="0"/>
              <a:t>XGB classifier</a:t>
            </a:r>
            <a:endParaRPr lang="en-US" b="1" dirty="0"/>
          </a:p>
        </p:txBody>
      </p:sp>
      <p:sp>
        <p:nvSpPr>
          <p:cNvPr id="16" name="TextBox 15"/>
          <p:cNvSpPr txBox="1"/>
          <p:nvPr/>
        </p:nvSpPr>
        <p:spPr>
          <a:xfrm>
            <a:off x="2915920" y="5476240"/>
            <a:ext cx="1788160" cy="646331"/>
          </a:xfrm>
          <a:prstGeom prst="rect">
            <a:avLst/>
          </a:prstGeom>
          <a:noFill/>
        </p:spPr>
        <p:txBody>
          <a:bodyPr wrap="square" rtlCol="0">
            <a:spAutoFit/>
          </a:bodyPr>
          <a:lstStyle/>
          <a:p>
            <a:r>
              <a:rPr lang="en-US" b="1" dirty="0" err="1" smtClean="0"/>
              <a:t>CatBoost</a:t>
            </a:r>
            <a:r>
              <a:rPr lang="en-US" b="1" dirty="0" smtClean="0"/>
              <a:t> classifier</a:t>
            </a:r>
            <a:endParaRPr lang="en-US" b="1" dirty="0"/>
          </a:p>
        </p:txBody>
      </p:sp>
      <p:sp>
        <p:nvSpPr>
          <p:cNvPr id="17" name="TextBox 16"/>
          <p:cNvSpPr txBox="1"/>
          <p:nvPr/>
        </p:nvSpPr>
        <p:spPr>
          <a:xfrm>
            <a:off x="5273040" y="5374640"/>
            <a:ext cx="1838960" cy="923330"/>
          </a:xfrm>
          <a:prstGeom prst="rect">
            <a:avLst/>
          </a:prstGeom>
          <a:noFill/>
        </p:spPr>
        <p:txBody>
          <a:bodyPr wrap="square" rtlCol="0">
            <a:spAutoFit/>
          </a:bodyPr>
          <a:lstStyle/>
          <a:p>
            <a:r>
              <a:rPr lang="en-US" b="1" dirty="0" smtClean="0"/>
              <a:t>Gradient Boosting classifier</a:t>
            </a:r>
            <a:endParaRPr lang="en-US" b="1" dirty="0"/>
          </a:p>
        </p:txBody>
      </p:sp>
      <p:sp>
        <p:nvSpPr>
          <p:cNvPr id="20" name="TextBox 19"/>
          <p:cNvSpPr txBox="1"/>
          <p:nvPr/>
        </p:nvSpPr>
        <p:spPr>
          <a:xfrm>
            <a:off x="7650480" y="5476240"/>
            <a:ext cx="1920240" cy="646331"/>
          </a:xfrm>
          <a:prstGeom prst="rect">
            <a:avLst/>
          </a:prstGeom>
          <a:noFill/>
        </p:spPr>
        <p:txBody>
          <a:bodyPr wrap="square" rtlCol="0">
            <a:spAutoFit/>
          </a:bodyPr>
          <a:lstStyle/>
          <a:p>
            <a:r>
              <a:rPr lang="en-US" b="1" dirty="0" smtClean="0"/>
              <a:t>Logistic Regression</a:t>
            </a:r>
            <a:endParaRPr lang="en-US" b="1" dirty="0"/>
          </a:p>
        </p:txBody>
      </p:sp>
      <p:sp>
        <p:nvSpPr>
          <p:cNvPr id="21" name="TextBox 20"/>
          <p:cNvSpPr txBox="1"/>
          <p:nvPr/>
        </p:nvSpPr>
        <p:spPr>
          <a:xfrm>
            <a:off x="10007600" y="5455920"/>
            <a:ext cx="2032000" cy="369332"/>
          </a:xfrm>
          <a:prstGeom prst="rect">
            <a:avLst/>
          </a:prstGeom>
          <a:noFill/>
        </p:spPr>
        <p:txBody>
          <a:bodyPr wrap="square" rtlCol="0">
            <a:spAutoFit/>
          </a:bodyPr>
          <a:lstStyle/>
          <a:p>
            <a:r>
              <a:rPr lang="en-US" b="1" dirty="0" smtClean="0"/>
              <a:t>KNN Classifier</a:t>
            </a:r>
            <a:endParaRPr lang="en-US" b="1" dirty="0"/>
          </a:p>
        </p:txBody>
      </p:sp>
    </p:spTree>
    <p:extLst>
      <p:ext uri="{BB962C8B-B14F-4D97-AF65-F5344CB8AC3E}">
        <p14:creationId xmlns:p14="http://schemas.microsoft.com/office/powerpoint/2010/main" xmlns="" val="192852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2"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	ROC Curve</a:t>
            </a:r>
          </a:p>
        </p:txBody>
      </p:sp>
      <p:sp>
        <p:nvSpPr>
          <p:cNvPr id="3" name="TextBox 2">
            <a:extLst>
              <a:ext uri="{FF2B5EF4-FFF2-40B4-BE49-F238E27FC236}">
                <a16:creationId xmlns:a16="http://schemas.microsoft.com/office/drawing/2014/main" xmlns="" id="{9D8B9141-8BA9-293A-43FE-ADE275CEAD03}"/>
              </a:ext>
            </a:extLst>
          </p:cNvPr>
          <p:cNvSpPr txBox="1"/>
          <p:nvPr/>
        </p:nvSpPr>
        <p:spPr>
          <a:xfrm>
            <a:off x="-8" y="1182758"/>
            <a:ext cx="6490252" cy="2031325"/>
          </a:xfrm>
          <a:prstGeom prst="rect">
            <a:avLst/>
          </a:prstGeom>
          <a:noFill/>
        </p:spPr>
        <p:txBody>
          <a:bodyPr wrap="square" rtlCol="0">
            <a:spAutoFit/>
          </a:bodyPr>
          <a:lstStyle/>
          <a:p>
            <a:r>
              <a:rPr lang="en-US" dirty="0"/>
              <a:t>An ROC curve (receiver operating characteristic curve) is a graph showing the performance of a classification model at all classification thresholds. This curve plots two parameters:</a:t>
            </a:r>
          </a:p>
          <a:p>
            <a:r>
              <a:rPr lang="en-US" dirty="0"/>
              <a:t/>
            </a:r>
            <a:br>
              <a:rPr lang="en-US" dirty="0"/>
            </a:br>
            <a:r>
              <a:rPr lang="en-US" dirty="0"/>
              <a:t>* True Positive Rate</a:t>
            </a:r>
          </a:p>
          <a:p>
            <a:r>
              <a:rPr lang="en-US" dirty="0"/>
              <a:t>* False Positive Rate</a:t>
            </a:r>
          </a:p>
          <a:p>
            <a:endParaRPr lang="en-AE" dirty="0"/>
          </a:p>
        </p:txBody>
      </p:sp>
      <p:pic>
        <p:nvPicPr>
          <p:cNvPr id="7" name="Picture 6">
            <a:extLst>
              <a:ext uri="{FF2B5EF4-FFF2-40B4-BE49-F238E27FC236}">
                <a16:creationId xmlns:a16="http://schemas.microsoft.com/office/drawing/2014/main" xmlns="" id="{0F2E01BC-B6A5-F5A5-EE5D-72D9FD6E5CC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27979" y="1245620"/>
            <a:ext cx="2952750" cy="1864634"/>
          </a:xfrm>
          <a:prstGeom prst="rect">
            <a:avLst/>
          </a:prstGeom>
        </p:spPr>
      </p:pic>
      <p:pic>
        <p:nvPicPr>
          <p:cNvPr id="9" name="Picture 8">
            <a:extLst>
              <a:ext uri="{FF2B5EF4-FFF2-40B4-BE49-F238E27FC236}">
                <a16:creationId xmlns:a16="http://schemas.microsoft.com/office/drawing/2014/main" xmlns="" id="{23B257E9-9C2A-B7D4-9BAA-2EC1A64A58C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3502649"/>
            <a:ext cx="2174240" cy="2124428"/>
          </a:xfrm>
          <a:prstGeom prst="rect">
            <a:avLst/>
          </a:prstGeom>
        </p:spPr>
      </p:pic>
      <p:pic>
        <p:nvPicPr>
          <p:cNvPr id="11" name="Picture 10">
            <a:extLst>
              <a:ext uri="{FF2B5EF4-FFF2-40B4-BE49-F238E27FC236}">
                <a16:creationId xmlns:a16="http://schemas.microsoft.com/office/drawing/2014/main" xmlns="" id="{985CE73F-3A52-03AC-BE1E-62D2F5759A94}"/>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235962" y="1149789"/>
            <a:ext cx="2956038" cy="2284292"/>
          </a:xfrm>
          <a:prstGeom prst="rect">
            <a:avLst/>
          </a:prstGeom>
        </p:spPr>
      </p:pic>
      <p:pic>
        <p:nvPicPr>
          <p:cNvPr id="2050" name="Picture 2"/>
          <p:cNvPicPr>
            <a:picLocks noChangeAspect="1" noChangeArrowheads="1"/>
          </p:cNvPicPr>
          <p:nvPr/>
        </p:nvPicPr>
        <p:blipFill>
          <a:blip r:embed="rId6"/>
          <a:srcRect/>
          <a:stretch>
            <a:fillRect/>
          </a:stretch>
        </p:blipFill>
        <p:spPr bwMode="auto">
          <a:xfrm>
            <a:off x="2194560" y="3475307"/>
            <a:ext cx="2683193" cy="2099016"/>
          </a:xfrm>
          <a:prstGeom prst="rect">
            <a:avLst/>
          </a:prstGeom>
          <a:noFill/>
          <a:ln w="9525">
            <a:noFill/>
            <a:miter lim="800000"/>
            <a:headEnd/>
            <a:tailEnd/>
          </a:ln>
          <a:effectLst/>
        </p:spPr>
      </p:pic>
      <p:sp>
        <p:nvSpPr>
          <p:cNvPr id="10" name="TextBox 9"/>
          <p:cNvSpPr txBox="1"/>
          <p:nvPr/>
        </p:nvSpPr>
        <p:spPr>
          <a:xfrm>
            <a:off x="132080" y="5760720"/>
            <a:ext cx="1584960" cy="646331"/>
          </a:xfrm>
          <a:prstGeom prst="rect">
            <a:avLst/>
          </a:prstGeom>
          <a:noFill/>
        </p:spPr>
        <p:txBody>
          <a:bodyPr wrap="square" rtlCol="0">
            <a:spAutoFit/>
          </a:bodyPr>
          <a:lstStyle/>
          <a:p>
            <a:r>
              <a:rPr lang="en-US" b="1" dirty="0" smtClean="0"/>
              <a:t>XGB </a:t>
            </a:r>
            <a:r>
              <a:rPr lang="en-US" b="1" dirty="0" smtClean="0"/>
              <a:t>classifier                              </a:t>
            </a:r>
            <a:endParaRPr lang="en-US" b="1" dirty="0" smtClean="0"/>
          </a:p>
          <a:p>
            <a:endParaRPr lang="en-US" dirty="0"/>
          </a:p>
        </p:txBody>
      </p:sp>
      <p:sp>
        <p:nvSpPr>
          <p:cNvPr id="12" name="TextBox 11"/>
          <p:cNvSpPr txBox="1"/>
          <p:nvPr/>
        </p:nvSpPr>
        <p:spPr>
          <a:xfrm>
            <a:off x="2560320" y="5709921"/>
            <a:ext cx="2225040" cy="646331"/>
          </a:xfrm>
          <a:prstGeom prst="rect">
            <a:avLst/>
          </a:prstGeom>
          <a:noFill/>
        </p:spPr>
        <p:txBody>
          <a:bodyPr wrap="square" rtlCol="0">
            <a:spAutoFit/>
          </a:bodyPr>
          <a:lstStyle/>
          <a:p>
            <a:r>
              <a:rPr lang="en-US" b="1" dirty="0" err="1" smtClean="0"/>
              <a:t>CatBoost</a:t>
            </a:r>
            <a:r>
              <a:rPr lang="en-US" b="1" dirty="0" smtClean="0"/>
              <a:t> classifier</a:t>
            </a:r>
            <a:endParaRPr lang="en-US" b="1" dirty="0" smtClean="0"/>
          </a:p>
          <a:p>
            <a:endParaRPr lang="en-US" dirty="0"/>
          </a:p>
        </p:txBody>
      </p:sp>
      <p:pic>
        <p:nvPicPr>
          <p:cNvPr id="2051" name="Picture 3"/>
          <p:cNvPicPr>
            <a:picLocks noChangeAspect="1" noChangeArrowheads="1"/>
          </p:cNvPicPr>
          <p:nvPr/>
        </p:nvPicPr>
        <p:blipFill>
          <a:blip r:embed="rId7"/>
          <a:srcRect/>
          <a:stretch>
            <a:fillRect/>
          </a:stretch>
        </p:blipFill>
        <p:spPr bwMode="auto">
          <a:xfrm>
            <a:off x="4846321" y="3499338"/>
            <a:ext cx="2428240" cy="2088662"/>
          </a:xfrm>
          <a:prstGeom prst="rect">
            <a:avLst/>
          </a:prstGeom>
          <a:noFill/>
          <a:ln w="9525">
            <a:noFill/>
            <a:miter lim="800000"/>
            <a:headEnd/>
            <a:tailEnd/>
          </a:ln>
          <a:effectLst/>
        </p:spPr>
      </p:pic>
      <p:sp>
        <p:nvSpPr>
          <p:cNvPr id="14" name="TextBox 13"/>
          <p:cNvSpPr txBox="1"/>
          <p:nvPr/>
        </p:nvSpPr>
        <p:spPr>
          <a:xfrm>
            <a:off x="7315200" y="5628640"/>
            <a:ext cx="2275840" cy="646331"/>
          </a:xfrm>
          <a:prstGeom prst="rect">
            <a:avLst/>
          </a:prstGeom>
          <a:noFill/>
        </p:spPr>
        <p:txBody>
          <a:bodyPr wrap="square" rtlCol="0">
            <a:spAutoFit/>
          </a:bodyPr>
          <a:lstStyle/>
          <a:p>
            <a:r>
              <a:rPr lang="en-US" b="1" dirty="0" smtClean="0"/>
              <a:t>Gradient Boosting Classifier</a:t>
            </a:r>
            <a:endParaRPr lang="en-US" b="1" dirty="0"/>
          </a:p>
        </p:txBody>
      </p:sp>
      <p:pic>
        <p:nvPicPr>
          <p:cNvPr id="2052" name="Picture 4"/>
          <p:cNvPicPr>
            <a:picLocks noChangeAspect="1" noChangeArrowheads="1"/>
          </p:cNvPicPr>
          <p:nvPr/>
        </p:nvPicPr>
        <p:blipFill>
          <a:blip r:embed="rId8"/>
          <a:srcRect/>
          <a:stretch>
            <a:fillRect/>
          </a:stretch>
        </p:blipFill>
        <p:spPr bwMode="auto">
          <a:xfrm>
            <a:off x="9361170" y="3516923"/>
            <a:ext cx="2658110" cy="2074985"/>
          </a:xfrm>
          <a:prstGeom prst="rect">
            <a:avLst/>
          </a:prstGeom>
          <a:noFill/>
          <a:ln w="9525">
            <a:noFill/>
            <a:miter lim="800000"/>
            <a:headEnd/>
            <a:tailEnd/>
          </a:ln>
          <a:effectLst/>
        </p:spPr>
      </p:pic>
      <p:sp>
        <p:nvSpPr>
          <p:cNvPr id="16" name="TextBox 15"/>
          <p:cNvSpPr txBox="1"/>
          <p:nvPr/>
        </p:nvSpPr>
        <p:spPr>
          <a:xfrm>
            <a:off x="9723120" y="5679440"/>
            <a:ext cx="2468880" cy="369332"/>
          </a:xfrm>
          <a:prstGeom prst="rect">
            <a:avLst/>
          </a:prstGeom>
          <a:noFill/>
        </p:spPr>
        <p:txBody>
          <a:bodyPr wrap="square" rtlCol="0">
            <a:spAutoFit/>
          </a:bodyPr>
          <a:lstStyle/>
          <a:p>
            <a:r>
              <a:rPr lang="en-US" b="1" dirty="0" smtClean="0"/>
              <a:t>KNN Classifier</a:t>
            </a:r>
            <a:endParaRPr lang="en-US" b="1" dirty="0"/>
          </a:p>
        </p:txBody>
      </p:sp>
      <p:pic>
        <p:nvPicPr>
          <p:cNvPr id="2053" name="Picture 5"/>
          <p:cNvPicPr>
            <a:picLocks noChangeAspect="1" noChangeArrowheads="1"/>
          </p:cNvPicPr>
          <p:nvPr/>
        </p:nvPicPr>
        <p:blipFill>
          <a:blip r:embed="rId9"/>
          <a:srcRect/>
          <a:stretch>
            <a:fillRect/>
          </a:stretch>
        </p:blipFill>
        <p:spPr bwMode="auto">
          <a:xfrm>
            <a:off x="7162801" y="3481753"/>
            <a:ext cx="2326640" cy="2198077"/>
          </a:xfrm>
          <a:prstGeom prst="rect">
            <a:avLst/>
          </a:prstGeom>
          <a:noFill/>
          <a:ln w="9525">
            <a:noFill/>
            <a:miter lim="800000"/>
            <a:headEnd/>
            <a:tailEnd/>
          </a:ln>
          <a:effectLst/>
        </p:spPr>
      </p:pic>
      <p:sp>
        <p:nvSpPr>
          <p:cNvPr id="18" name="TextBox 17"/>
          <p:cNvSpPr txBox="1"/>
          <p:nvPr/>
        </p:nvSpPr>
        <p:spPr>
          <a:xfrm>
            <a:off x="5222240" y="5720080"/>
            <a:ext cx="1940560" cy="646331"/>
          </a:xfrm>
          <a:prstGeom prst="rect">
            <a:avLst/>
          </a:prstGeom>
          <a:noFill/>
        </p:spPr>
        <p:txBody>
          <a:bodyPr wrap="square" rtlCol="0">
            <a:spAutoFit/>
          </a:bodyPr>
          <a:lstStyle/>
          <a:p>
            <a:r>
              <a:rPr lang="en-US" b="1" dirty="0" smtClean="0"/>
              <a:t>Logistic Regression</a:t>
            </a:r>
            <a:endParaRPr lang="en-US" b="1" dirty="0"/>
          </a:p>
        </p:txBody>
      </p:sp>
    </p:spTree>
    <p:extLst>
      <p:ext uri="{BB962C8B-B14F-4D97-AF65-F5344CB8AC3E}">
        <p14:creationId xmlns:p14="http://schemas.microsoft.com/office/powerpoint/2010/main" xmlns="" val="3628456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0" y="188366"/>
            <a:ext cx="12115800" cy="1033670"/>
          </a:xfrm>
        </p:spPr>
        <p:txBody>
          <a:bodyPr>
            <a:normAutofit/>
          </a:bodyPr>
          <a:lstStyle/>
          <a:p>
            <a:r>
              <a:rPr lang="en-US" sz="4000" dirty="0" smtClean="0">
                <a:solidFill>
                  <a:srgbClr val="FF6600"/>
                </a:solidFill>
              </a:rPr>
              <a:t>Results</a:t>
            </a:r>
            <a:endParaRPr lang="en-AE" sz="4000" dirty="0">
              <a:solidFill>
                <a:srgbClr val="FF6600"/>
              </a:solidFill>
            </a:endParaRPr>
          </a:p>
        </p:txBody>
      </p:sp>
      <p:graphicFrame>
        <p:nvGraphicFramePr>
          <p:cNvPr id="10" name="Table 9"/>
          <p:cNvGraphicFramePr>
            <a:graphicFrameLocks noGrp="1"/>
          </p:cNvGraphicFramePr>
          <p:nvPr/>
        </p:nvGraphicFramePr>
        <p:xfrm>
          <a:off x="1838962" y="1290321"/>
          <a:ext cx="8407400" cy="4199989"/>
        </p:xfrm>
        <a:graphic>
          <a:graphicData uri="http://schemas.openxmlformats.org/drawingml/2006/table">
            <a:tbl>
              <a:tblPr firstRow="1" bandRow="1">
                <a:tableStyleId>{21E4AEA4-8DFA-4A89-87EB-49C32662AFE0}</a:tableStyleId>
              </a:tblPr>
              <a:tblGrid>
                <a:gridCol w="1681480"/>
                <a:gridCol w="1681480"/>
                <a:gridCol w="1681480"/>
                <a:gridCol w="1681480"/>
                <a:gridCol w="1681480"/>
              </a:tblGrid>
              <a:tr h="450941">
                <a:tc>
                  <a:txBody>
                    <a:bodyPr/>
                    <a:lstStyle/>
                    <a:p>
                      <a:endParaRPr lang="en-US" b="1" dirty="0"/>
                    </a:p>
                  </a:txBody>
                  <a:tcPr/>
                </a:tc>
                <a:tc>
                  <a:txBody>
                    <a:bodyPr/>
                    <a:lstStyle/>
                    <a:p>
                      <a:r>
                        <a:rPr lang="en-US" b="1" dirty="0" smtClean="0"/>
                        <a:t>Accuracy</a:t>
                      </a:r>
                      <a:endParaRPr lang="en-US" b="1" dirty="0"/>
                    </a:p>
                  </a:txBody>
                  <a:tcPr/>
                </a:tc>
                <a:tc>
                  <a:txBody>
                    <a:bodyPr/>
                    <a:lstStyle/>
                    <a:p>
                      <a:r>
                        <a:rPr lang="en-US" b="1" dirty="0" smtClean="0"/>
                        <a:t>Precision</a:t>
                      </a:r>
                      <a:endParaRPr lang="en-US" b="1" dirty="0"/>
                    </a:p>
                  </a:txBody>
                  <a:tcPr/>
                </a:tc>
                <a:tc>
                  <a:txBody>
                    <a:bodyPr/>
                    <a:lstStyle/>
                    <a:p>
                      <a:r>
                        <a:rPr lang="en-US" b="1" dirty="0" smtClean="0"/>
                        <a:t>Recall</a:t>
                      </a:r>
                      <a:endParaRPr lang="en-US" b="1" dirty="0"/>
                    </a:p>
                  </a:txBody>
                  <a:tcPr/>
                </a:tc>
                <a:tc>
                  <a:txBody>
                    <a:bodyPr/>
                    <a:lstStyle/>
                    <a:p>
                      <a:r>
                        <a:rPr lang="en-US" b="1" dirty="0" smtClean="0"/>
                        <a:t>F1 -Score</a:t>
                      </a:r>
                      <a:endParaRPr lang="en-US" b="1" dirty="0"/>
                    </a:p>
                  </a:txBody>
                  <a:tcPr/>
                </a:tc>
              </a:tr>
              <a:tr h="457204">
                <a:tc>
                  <a:txBody>
                    <a:bodyPr/>
                    <a:lstStyle/>
                    <a:p>
                      <a:r>
                        <a:rPr lang="en-US" b="1" dirty="0" smtClean="0"/>
                        <a:t>XGB classifier                              </a:t>
                      </a:r>
                    </a:p>
                  </a:txBody>
                  <a:tcPr/>
                </a:tc>
                <a:tc>
                  <a:txBody>
                    <a:bodyPr/>
                    <a:lstStyle/>
                    <a:p>
                      <a:r>
                        <a:rPr lang="en-US" b="1" dirty="0" smtClean="0"/>
                        <a:t>90%</a:t>
                      </a:r>
                      <a:endParaRPr lang="en-US" b="1" dirty="0"/>
                    </a:p>
                  </a:txBody>
                  <a:tcPr/>
                </a:tc>
                <a:tc>
                  <a:txBody>
                    <a:bodyPr/>
                    <a:lstStyle/>
                    <a:p>
                      <a:r>
                        <a:rPr lang="en-US" b="1" dirty="0" smtClean="0"/>
                        <a:t>0.92</a:t>
                      </a:r>
                      <a:endParaRPr lang="en-US" b="1" dirty="0"/>
                    </a:p>
                  </a:txBody>
                  <a:tcPr/>
                </a:tc>
                <a:tc>
                  <a:txBody>
                    <a:bodyPr/>
                    <a:lstStyle/>
                    <a:p>
                      <a:r>
                        <a:rPr lang="en-US" b="1" dirty="0" smtClean="0"/>
                        <a:t>0.97</a:t>
                      </a:r>
                      <a:endParaRPr lang="en-US" b="1" dirty="0"/>
                    </a:p>
                  </a:txBody>
                  <a:tcPr/>
                </a:tc>
                <a:tc>
                  <a:txBody>
                    <a:bodyPr/>
                    <a:lstStyle/>
                    <a:p>
                      <a:r>
                        <a:rPr lang="en-US" b="1" dirty="0" smtClean="0"/>
                        <a:t>0.95</a:t>
                      </a:r>
                      <a:endParaRPr lang="en-US" b="1" dirty="0"/>
                    </a:p>
                  </a:txBody>
                  <a:tcPr/>
                </a:tc>
              </a:tr>
              <a:tr h="593313">
                <a:tc>
                  <a:txBody>
                    <a:bodyPr/>
                    <a:lstStyle/>
                    <a:p>
                      <a:r>
                        <a:rPr lang="en-US" b="1" dirty="0" err="1" smtClean="0"/>
                        <a:t>CatBoost</a:t>
                      </a:r>
                      <a:r>
                        <a:rPr lang="en-US" b="1" dirty="0" smtClean="0"/>
                        <a:t> classifier</a:t>
                      </a:r>
                    </a:p>
                  </a:txBody>
                  <a:tcPr/>
                </a:tc>
                <a:tc>
                  <a:txBody>
                    <a:bodyPr/>
                    <a:lstStyle/>
                    <a:p>
                      <a:r>
                        <a:rPr lang="en-US" b="1" dirty="0" smtClean="0"/>
                        <a:t>91%</a:t>
                      </a:r>
                      <a:endParaRPr lang="en-US" b="1" dirty="0"/>
                    </a:p>
                  </a:txBody>
                  <a:tcPr/>
                </a:tc>
                <a:tc>
                  <a:txBody>
                    <a:bodyPr/>
                    <a:lstStyle/>
                    <a:p>
                      <a:r>
                        <a:rPr lang="en-US" b="1" dirty="0" smtClean="0"/>
                        <a:t>0.93</a:t>
                      </a:r>
                      <a:endParaRPr lang="en-US" b="1" dirty="0"/>
                    </a:p>
                  </a:txBody>
                  <a:tcPr/>
                </a:tc>
                <a:tc>
                  <a:txBody>
                    <a:bodyPr/>
                    <a:lstStyle/>
                    <a:p>
                      <a:r>
                        <a:rPr lang="en-US" b="1" dirty="0" smtClean="0"/>
                        <a:t>0.97</a:t>
                      </a:r>
                      <a:endParaRPr lang="en-US" b="1" dirty="0"/>
                    </a:p>
                  </a:txBody>
                  <a:tcPr/>
                </a:tc>
                <a:tc>
                  <a:txBody>
                    <a:bodyPr/>
                    <a:lstStyle/>
                    <a:p>
                      <a:r>
                        <a:rPr lang="en-US" b="1" dirty="0" smtClean="0"/>
                        <a:t>0.95</a:t>
                      </a:r>
                      <a:endParaRPr lang="en-US" b="1" dirty="0"/>
                    </a:p>
                  </a:txBody>
                  <a:tcPr/>
                </a:tc>
              </a:tr>
              <a:tr h="5933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Logistic Regression</a:t>
                      </a:r>
                    </a:p>
                  </a:txBody>
                  <a:tcPr/>
                </a:tc>
                <a:tc>
                  <a:txBody>
                    <a:bodyPr/>
                    <a:lstStyle/>
                    <a:p>
                      <a:r>
                        <a:rPr lang="en-US" b="1" dirty="0" smtClean="0"/>
                        <a:t>89%</a:t>
                      </a:r>
                      <a:endParaRPr lang="en-US" b="1" dirty="0"/>
                    </a:p>
                  </a:txBody>
                  <a:tcPr/>
                </a:tc>
                <a:tc>
                  <a:txBody>
                    <a:bodyPr/>
                    <a:lstStyle/>
                    <a:p>
                      <a:r>
                        <a:rPr lang="en-US" b="1" dirty="0" smtClean="0"/>
                        <a:t>0.90</a:t>
                      </a:r>
                      <a:endParaRPr lang="en-US" b="1" dirty="0"/>
                    </a:p>
                  </a:txBody>
                  <a:tcPr/>
                </a:tc>
                <a:tc>
                  <a:txBody>
                    <a:bodyPr/>
                    <a:lstStyle/>
                    <a:p>
                      <a:r>
                        <a:rPr lang="en-US" b="1" dirty="0" smtClean="0"/>
                        <a:t>0.98</a:t>
                      </a:r>
                      <a:endParaRPr lang="en-US" b="1" dirty="0"/>
                    </a:p>
                  </a:txBody>
                  <a:tcPr/>
                </a:tc>
                <a:tc>
                  <a:txBody>
                    <a:bodyPr/>
                    <a:lstStyle/>
                    <a:p>
                      <a:r>
                        <a:rPr lang="en-US" b="1" dirty="0" smtClean="0"/>
                        <a:t>0.94</a:t>
                      </a:r>
                      <a:endParaRPr lang="en-US" b="1" dirty="0"/>
                    </a:p>
                  </a:txBody>
                  <a:tcPr/>
                </a:tc>
              </a:tr>
              <a:tr h="847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Gradient Boosting</a:t>
                      </a:r>
                      <a:r>
                        <a:rPr lang="en-US" b="1" baseline="0" dirty="0" smtClean="0"/>
                        <a:t> </a:t>
                      </a:r>
                      <a:r>
                        <a:rPr lang="en-US" b="1" dirty="0" smtClean="0"/>
                        <a:t>Classifier</a:t>
                      </a:r>
                    </a:p>
                  </a:txBody>
                  <a:tcPr/>
                </a:tc>
                <a:tc>
                  <a:txBody>
                    <a:bodyPr/>
                    <a:lstStyle/>
                    <a:p>
                      <a:r>
                        <a:rPr lang="en-US" b="1" dirty="0" smtClean="0"/>
                        <a:t>90%</a:t>
                      </a:r>
                      <a:endParaRPr lang="en-US" b="1" dirty="0"/>
                    </a:p>
                  </a:txBody>
                  <a:tcPr/>
                </a:tc>
                <a:tc>
                  <a:txBody>
                    <a:bodyPr/>
                    <a:lstStyle/>
                    <a:p>
                      <a:r>
                        <a:rPr lang="en-US" b="1" dirty="0" smtClean="0"/>
                        <a:t>0.92</a:t>
                      </a:r>
                      <a:endParaRPr lang="en-US" b="1" dirty="0"/>
                    </a:p>
                  </a:txBody>
                  <a:tcPr/>
                </a:tc>
                <a:tc>
                  <a:txBody>
                    <a:bodyPr/>
                    <a:lstStyle/>
                    <a:p>
                      <a:r>
                        <a:rPr lang="en-US" b="1" dirty="0" smtClean="0"/>
                        <a:t>0.97</a:t>
                      </a:r>
                      <a:endParaRPr lang="en-US" b="1" dirty="0"/>
                    </a:p>
                  </a:txBody>
                  <a:tcPr/>
                </a:tc>
                <a:tc>
                  <a:txBody>
                    <a:bodyPr/>
                    <a:lstStyle/>
                    <a:p>
                      <a:r>
                        <a:rPr lang="en-US" b="1" dirty="0" smtClean="0"/>
                        <a:t>0.95</a:t>
                      </a:r>
                      <a:endParaRPr lang="en-US" b="1" dirty="0"/>
                    </a:p>
                  </a:txBody>
                  <a:tcPr/>
                </a:tc>
              </a:tr>
              <a:tr h="457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KNN Classifier</a:t>
                      </a:r>
                    </a:p>
                  </a:txBody>
                  <a:tcPr/>
                </a:tc>
                <a:tc>
                  <a:txBody>
                    <a:bodyPr/>
                    <a:lstStyle/>
                    <a:p>
                      <a:r>
                        <a:rPr lang="en-US" b="1" dirty="0" smtClean="0"/>
                        <a:t>88%</a:t>
                      </a:r>
                      <a:endParaRPr lang="en-US" b="1" dirty="0"/>
                    </a:p>
                  </a:txBody>
                  <a:tcPr/>
                </a:tc>
                <a:tc>
                  <a:txBody>
                    <a:bodyPr/>
                    <a:lstStyle/>
                    <a:p>
                      <a:r>
                        <a:rPr lang="en-US" b="1" dirty="0" smtClean="0"/>
                        <a:t>0.91</a:t>
                      </a:r>
                      <a:endParaRPr lang="en-US" b="1" dirty="0"/>
                    </a:p>
                  </a:txBody>
                  <a:tcPr/>
                </a:tc>
                <a:tc>
                  <a:txBody>
                    <a:bodyPr/>
                    <a:lstStyle/>
                    <a:p>
                      <a:r>
                        <a:rPr lang="en-US" b="1" dirty="0" smtClean="0"/>
                        <a:t>0.96</a:t>
                      </a:r>
                      <a:endParaRPr lang="en-US" b="1" dirty="0"/>
                    </a:p>
                  </a:txBody>
                  <a:tcPr/>
                </a:tc>
                <a:tc>
                  <a:txBody>
                    <a:bodyPr/>
                    <a:lstStyle/>
                    <a:p>
                      <a:r>
                        <a:rPr lang="en-US" b="1" dirty="0" smtClean="0"/>
                        <a:t>0.94</a:t>
                      </a:r>
                      <a:endParaRPr lang="en-US" b="1" dirty="0"/>
                    </a:p>
                  </a:txBody>
                  <a:tcPr/>
                </a:tc>
              </a:tr>
              <a:tr h="593313">
                <a:tc>
                  <a:txBody>
                    <a:bodyPr/>
                    <a:lstStyle/>
                    <a:p>
                      <a:r>
                        <a:rPr lang="en-US" b="1" dirty="0" smtClean="0"/>
                        <a:t>Voting Classifier</a:t>
                      </a:r>
                      <a:endParaRPr lang="en-US" b="1" dirty="0"/>
                    </a:p>
                  </a:txBody>
                  <a:tcPr/>
                </a:tc>
                <a:tc>
                  <a:txBody>
                    <a:bodyPr/>
                    <a:lstStyle/>
                    <a:p>
                      <a:r>
                        <a:rPr lang="en-US" b="1" dirty="0" smtClean="0"/>
                        <a:t>90%</a:t>
                      </a:r>
                      <a:endParaRPr lang="en-US" b="1" dirty="0"/>
                    </a:p>
                  </a:txBody>
                  <a:tcPr/>
                </a:tc>
                <a:tc>
                  <a:txBody>
                    <a:bodyPr/>
                    <a:lstStyle/>
                    <a:p>
                      <a:endParaRPr lang="en-US" b="1" dirty="0"/>
                    </a:p>
                  </a:txBody>
                  <a:tcPr/>
                </a:tc>
                <a:tc>
                  <a:txBody>
                    <a:bodyPr/>
                    <a:lstStyle/>
                    <a:p>
                      <a:endParaRPr lang="en-US" b="1"/>
                    </a:p>
                  </a:txBody>
                  <a:tcPr/>
                </a:tc>
                <a:tc>
                  <a:txBody>
                    <a:bodyPr/>
                    <a:lstStyle/>
                    <a:p>
                      <a:endParaRPr lang="en-US" b="1" dirty="0"/>
                    </a:p>
                  </a:txBody>
                  <a:tcPr/>
                </a:tc>
              </a:tr>
            </a:tbl>
          </a:graphicData>
        </a:graphic>
      </p:graphicFrame>
      <p:sp>
        <p:nvSpPr>
          <p:cNvPr id="12" name="TextBox 11"/>
          <p:cNvSpPr txBox="1"/>
          <p:nvPr/>
        </p:nvSpPr>
        <p:spPr>
          <a:xfrm>
            <a:off x="416560" y="5648960"/>
            <a:ext cx="10627360" cy="369332"/>
          </a:xfrm>
          <a:prstGeom prst="rect">
            <a:avLst/>
          </a:prstGeom>
          <a:noFill/>
        </p:spPr>
        <p:txBody>
          <a:bodyPr wrap="square" rtlCol="0">
            <a:spAutoFit/>
          </a:bodyPr>
          <a:lstStyle/>
          <a:p>
            <a:r>
              <a:rPr lang="en-US" dirty="0" smtClean="0"/>
              <a:t>The best Model is a </a:t>
            </a:r>
            <a:r>
              <a:rPr lang="en-US" dirty="0" err="1" smtClean="0"/>
              <a:t>Catboost</a:t>
            </a:r>
            <a:r>
              <a:rPr lang="en-US" dirty="0" smtClean="0"/>
              <a:t> classifier providing the accuracy of 91%.</a:t>
            </a:r>
            <a:endParaRPr lang="en-US" dirty="0"/>
          </a:p>
        </p:txBody>
      </p:sp>
    </p:spTree>
    <p:extLst>
      <p:ext uri="{BB962C8B-B14F-4D97-AF65-F5344CB8AC3E}">
        <p14:creationId xmlns:p14="http://schemas.microsoft.com/office/powerpoint/2010/main" xmlns="" val="159159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0" y="188366"/>
            <a:ext cx="12115800" cy="1033670"/>
          </a:xfrm>
        </p:spPr>
        <p:txBody>
          <a:bodyPr>
            <a:normAutofit/>
          </a:bodyPr>
          <a:lstStyle/>
          <a:p>
            <a:r>
              <a:rPr lang="en-US" sz="4000" dirty="0" smtClean="0">
                <a:solidFill>
                  <a:srgbClr val="FF6600"/>
                </a:solidFill>
              </a:rPr>
              <a:t> Next Steps</a:t>
            </a:r>
            <a:endParaRPr lang="en-AE" sz="4000" dirty="0">
              <a:solidFill>
                <a:srgbClr val="FF6600"/>
              </a:solidFill>
            </a:endParaRPr>
          </a:p>
        </p:txBody>
      </p:sp>
      <p:graphicFrame>
        <p:nvGraphicFramePr>
          <p:cNvPr id="10" name="Table 9"/>
          <p:cNvGraphicFramePr>
            <a:graphicFrameLocks noGrp="1"/>
          </p:cNvGraphicFramePr>
          <p:nvPr/>
        </p:nvGraphicFramePr>
        <p:xfrm>
          <a:off x="325122" y="1588346"/>
          <a:ext cx="1681480" cy="3318455"/>
        </p:xfrm>
        <a:graphic>
          <a:graphicData uri="http://schemas.openxmlformats.org/drawingml/2006/table">
            <a:tbl>
              <a:tblPr firstRow="1" bandRow="1">
                <a:tableStyleId>{21E4AEA4-8DFA-4A89-87EB-49C32662AFE0}</a:tableStyleId>
              </a:tblPr>
              <a:tblGrid>
                <a:gridCol w="1681480"/>
              </a:tblGrid>
              <a:tr h="486485">
                <a:tc>
                  <a:txBody>
                    <a:bodyPr/>
                    <a:lstStyle/>
                    <a:p>
                      <a:endParaRPr lang="en-US" dirty="0"/>
                    </a:p>
                  </a:txBody>
                  <a:tcPr/>
                </a:tc>
              </a:tr>
              <a:tr h="493242">
                <a:tc>
                  <a:txBody>
                    <a:bodyPr/>
                    <a:lstStyle/>
                    <a:p>
                      <a:endParaRPr lang="en-US"/>
                    </a:p>
                  </a:txBody>
                  <a:tcPr/>
                </a:tc>
              </a:tr>
              <a:tr h="493242">
                <a:tc>
                  <a:txBody>
                    <a:bodyPr/>
                    <a:lstStyle/>
                    <a:p>
                      <a:endParaRPr lang="en-US" dirty="0"/>
                    </a:p>
                  </a:txBody>
                  <a:tcPr/>
                </a:tc>
              </a:tr>
              <a:tr h="493242">
                <a:tc>
                  <a:txBody>
                    <a:bodyPr/>
                    <a:lstStyle/>
                    <a:p>
                      <a:endParaRPr lang="en-US" dirty="0"/>
                    </a:p>
                  </a:txBody>
                  <a:tcPr/>
                </a:tc>
              </a:tr>
              <a:tr h="493242">
                <a:tc>
                  <a:txBody>
                    <a:bodyPr/>
                    <a:lstStyle/>
                    <a:p>
                      <a:endParaRPr lang="en-US" dirty="0"/>
                    </a:p>
                  </a:txBody>
                  <a:tcPr/>
                </a:tc>
              </a:tr>
              <a:tr h="493242">
                <a:tc>
                  <a:txBody>
                    <a:bodyPr/>
                    <a:lstStyle/>
                    <a:p>
                      <a:endParaRPr lang="en-US"/>
                    </a:p>
                  </a:txBody>
                  <a:tcPr/>
                </a:tc>
              </a:tr>
              <a:tr h="0">
                <a:tc>
                  <a:txBody>
                    <a:bodyPr/>
                    <a:lstStyle/>
                    <a:p>
                      <a:endParaRPr lang="en-US" dirty="0"/>
                    </a:p>
                  </a:txBody>
                  <a:tcPr/>
                </a:tc>
              </a:tr>
            </a:tbl>
          </a:graphicData>
        </a:graphic>
      </p:graphicFrame>
      <p:sp>
        <p:nvSpPr>
          <p:cNvPr id="7" name="TextBox 6"/>
          <p:cNvSpPr txBox="1"/>
          <p:nvPr/>
        </p:nvSpPr>
        <p:spPr>
          <a:xfrm>
            <a:off x="2387600" y="1635760"/>
            <a:ext cx="9133840" cy="3416320"/>
          </a:xfrm>
          <a:prstGeom prst="rect">
            <a:avLst/>
          </a:prstGeom>
          <a:noFill/>
        </p:spPr>
        <p:txBody>
          <a:bodyPr wrap="square" rtlCol="0">
            <a:spAutoFit/>
          </a:bodyPr>
          <a:lstStyle/>
          <a:p>
            <a:endParaRPr lang="en-US" dirty="0" smtClean="0"/>
          </a:p>
          <a:p>
            <a:endParaRPr lang="en-US" dirty="0" smtClean="0"/>
          </a:p>
          <a:p>
            <a:r>
              <a:rPr lang="en-US" b="1" dirty="0" smtClean="0"/>
              <a:t>Next steps to do for marketing team:</a:t>
            </a:r>
          </a:p>
          <a:p>
            <a:endParaRPr lang="en-US" b="1" dirty="0" smtClean="0"/>
          </a:p>
          <a:p>
            <a:pPr marL="342900" indent="-342900">
              <a:buFont typeface="Arial" pitchFamily="34" charset="0"/>
              <a:buChar char="•"/>
            </a:pPr>
            <a:r>
              <a:rPr lang="en-US" dirty="0" smtClean="0"/>
              <a:t>Collaborate with economic Experts</a:t>
            </a:r>
          </a:p>
          <a:p>
            <a:pPr marL="342900" indent="-342900">
              <a:buFont typeface="Arial" pitchFamily="34" charset="0"/>
              <a:buChar char="•"/>
            </a:pPr>
            <a:r>
              <a:rPr lang="en-US" dirty="0" smtClean="0"/>
              <a:t>Be a fast mover, Capture the customers before </a:t>
            </a:r>
            <a:r>
              <a:rPr lang="en-US" dirty="0" err="1" smtClean="0"/>
              <a:t>competiters</a:t>
            </a:r>
            <a:r>
              <a:rPr lang="en-US" dirty="0" smtClean="0"/>
              <a:t> capture the chance.</a:t>
            </a:r>
          </a:p>
          <a:p>
            <a:pPr marL="342900" indent="-342900">
              <a:buFont typeface="Arial" pitchFamily="34" charset="0"/>
              <a:buChar char="•"/>
            </a:pPr>
            <a:r>
              <a:rPr lang="en-US" dirty="0" smtClean="0"/>
              <a:t>Target relatively old age people</a:t>
            </a:r>
          </a:p>
          <a:p>
            <a:pPr marL="342900" indent="-342900">
              <a:buFont typeface="Arial" pitchFamily="34" charset="0"/>
              <a:buChar char="•"/>
            </a:pPr>
            <a:r>
              <a:rPr lang="en-US" dirty="0" smtClean="0"/>
              <a:t>Convey peace of mind, self investment, steady income source as value of preposition.</a:t>
            </a:r>
          </a:p>
          <a:p>
            <a:pPr marL="342900" indent="-342900">
              <a:buFont typeface="Arial" pitchFamily="34" charset="0"/>
              <a:buChar char="•"/>
            </a:pPr>
            <a:r>
              <a:rPr lang="en-US" dirty="0" smtClean="0"/>
              <a:t>Try to engage customer have long calls.</a:t>
            </a:r>
          </a:p>
          <a:p>
            <a:pPr marL="342900" indent="-342900">
              <a:buFont typeface="Arial" pitchFamily="34" charset="0"/>
              <a:buChar char="•"/>
            </a:pPr>
            <a:r>
              <a:rPr lang="en-US" dirty="0" smtClean="0"/>
              <a:t>Prefer telephone over mobile calls</a:t>
            </a:r>
          </a:p>
          <a:p>
            <a:pPr marL="342900" indent="-342900">
              <a:buFont typeface="Arial" pitchFamily="34" charset="0"/>
              <a:buChar char="•"/>
            </a:pPr>
            <a:r>
              <a:rPr lang="en-US" dirty="0" smtClean="0"/>
              <a:t>Prioritize those customers who were part of previous marketing campaign.</a:t>
            </a:r>
          </a:p>
          <a:p>
            <a:endParaRPr lang="en-US" dirty="0"/>
          </a:p>
        </p:txBody>
      </p:sp>
    </p:spTree>
    <p:extLst>
      <p:ext uri="{BB962C8B-B14F-4D97-AF65-F5344CB8AC3E}">
        <p14:creationId xmlns:p14="http://schemas.microsoft.com/office/powerpoint/2010/main" xmlns="" val="1591594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b="1" dirty="0" err="1"/>
              <a:t>Git</a:t>
            </a:r>
            <a:r>
              <a:rPr lang="en-US" b="1" dirty="0"/>
              <a:t>-hub Link:</a:t>
            </a:r>
          </a:p>
        </p:txBody>
      </p:sp>
      <p:sp>
        <p:nvSpPr>
          <p:cNvPr id="3" name="Content Placeholder 2"/>
          <p:cNvSpPr>
            <a:spLocks noGrp="1"/>
          </p:cNvSpPr>
          <p:nvPr>
            <p:ph idx="1"/>
          </p:nvPr>
        </p:nvSpPr>
        <p:spPr>
          <a:xfrm>
            <a:off x="838200" y="1825625"/>
            <a:ext cx="10515600" cy="2233419"/>
          </a:xfrm>
        </p:spPr>
        <p:txBody>
          <a:bodyPr/>
          <a:lstStyle/>
          <a:p>
            <a:pPr>
              <a:buNone/>
            </a:pPr>
            <a:endParaRPr lang="en-US" dirty="0"/>
          </a:p>
        </p:txBody>
      </p:sp>
      <p:sp>
        <p:nvSpPr>
          <p:cNvPr id="4" name="Rectangle 3"/>
          <p:cNvSpPr/>
          <p:nvPr/>
        </p:nvSpPr>
        <p:spPr>
          <a:xfrm>
            <a:off x="1003610" y="2542478"/>
            <a:ext cx="10259122" cy="830997"/>
          </a:xfrm>
          <a:prstGeom prst="rect">
            <a:avLst/>
          </a:prstGeom>
        </p:spPr>
        <p:txBody>
          <a:bodyPr wrap="square">
            <a:spAutoFit/>
          </a:bodyPr>
          <a:lstStyle/>
          <a:p>
            <a:r>
              <a:rPr lang="en-US" sz="2400" dirty="0"/>
              <a:t>https://github.com/amohini099/Banco-de-portugal-marketing/tree/main/Week%2013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xmlns=""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12511" y="4204542"/>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234752" y="54737"/>
            <a:ext cx="5514715" cy="1107996"/>
          </a:xfrm>
          <a:prstGeom prst="rect">
            <a:avLst/>
          </a:prstGeom>
          <a:solidFill>
            <a:srgbClr val="3B3B3B"/>
          </a:solidFill>
        </p:spPr>
        <p:txBody>
          <a:bodyPr wrap="none" rtlCol="0">
            <a:spAutoFit/>
          </a:bodyPr>
          <a:lstStyle/>
          <a:p>
            <a:r>
              <a:rPr lang="en-US" sz="6600" dirty="0">
                <a:solidFill>
                  <a:srgbClr val="FF6600"/>
                </a:solidFill>
              </a:rPr>
              <a:t>Team Members</a:t>
            </a:r>
          </a:p>
        </p:txBody>
      </p:sp>
      <p:sp>
        <p:nvSpPr>
          <p:cNvPr id="3" name="TextBox 2">
            <a:extLst>
              <a:ext uri="{FF2B5EF4-FFF2-40B4-BE49-F238E27FC236}">
                <a16:creationId xmlns:a16="http://schemas.microsoft.com/office/drawing/2014/main" xmlns="" id="{B45E4CCD-AE27-1097-5B7D-5D8AE73115EF}"/>
              </a:ext>
            </a:extLst>
          </p:cNvPr>
          <p:cNvSpPr txBox="1"/>
          <p:nvPr/>
        </p:nvSpPr>
        <p:spPr>
          <a:xfrm>
            <a:off x="526775" y="1644163"/>
            <a:ext cx="4339866" cy="3790034"/>
          </a:xfrm>
          <a:prstGeom prst="rect">
            <a:avLst/>
          </a:prstGeom>
          <a:noFill/>
        </p:spPr>
        <p:txBody>
          <a:bodyPr wrap="square" rtlCol="0">
            <a:spAutoFit/>
          </a:bodyPr>
          <a:lstStyle/>
          <a:p>
            <a:r>
              <a:rPr lang="en-US" dirty="0">
                <a:solidFill>
                  <a:schemeClr val="bg1"/>
                </a:solidFill>
              </a:rPr>
              <a:t>1</a:t>
            </a:r>
            <a:r>
              <a:rPr lang="en-US" b="1" dirty="0">
                <a:solidFill>
                  <a:schemeClr val="bg1"/>
                </a:solidFill>
              </a:rPr>
              <a:t>. Name: Mohini Kalbandhe</a:t>
            </a:r>
          </a:p>
          <a:p>
            <a:pPr marL="342900" indent="-342900">
              <a:buFont typeface="Arial" pitchFamily="34" charset="0"/>
              <a:buChar char="•"/>
            </a:pPr>
            <a:r>
              <a:rPr lang="en-US" dirty="0" smtClean="0">
                <a:solidFill>
                  <a:schemeClr val="bg1"/>
                </a:solidFill>
              </a:rPr>
              <a:t> </a:t>
            </a:r>
            <a:r>
              <a:rPr lang="en-US" dirty="0">
                <a:solidFill>
                  <a:schemeClr val="bg1"/>
                </a:solidFill>
              </a:rPr>
              <a:t>Email:amohini099@gmail.com</a:t>
            </a:r>
          </a:p>
          <a:p>
            <a:pPr marL="342900" indent="-342900">
              <a:buFont typeface="Arial" pitchFamily="34" charset="0"/>
              <a:buChar char="•"/>
            </a:pPr>
            <a:r>
              <a:rPr lang="en-US" dirty="0" smtClean="0">
                <a:solidFill>
                  <a:schemeClr val="bg1"/>
                </a:solidFill>
              </a:rPr>
              <a:t> </a:t>
            </a:r>
            <a:r>
              <a:rPr lang="en-US" dirty="0">
                <a:solidFill>
                  <a:schemeClr val="bg1"/>
                </a:solidFill>
              </a:rPr>
              <a:t>Country: Canada</a:t>
            </a:r>
          </a:p>
          <a:p>
            <a:pPr marL="342900" indent="-342900">
              <a:buFont typeface="Arial" pitchFamily="34" charset="0"/>
              <a:buChar char="•"/>
            </a:pPr>
            <a:r>
              <a:rPr lang="en-US" dirty="0" smtClean="0">
                <a:solidFill>
                  <a:schemeClr val="bg1"/>
                </a:solidFill>
              </a:rPr>
              <a:t> </a:t>
            </a:r>
            <a:r>
              <a:rPr lang="en-US" dirty="0">
                <a:solidFill>
                  <a:schemeClr val="bg1"/>
                </a:solidFill>
              </a:rPr>
              <a:t>Company: Happy Orchard</a:t>
            </a:r>
          </a:p>
          <a:p>
            <a:pPr marL="342900" indent="-342900">
              <a:buFont typeface="Arial" pitchFamily="34" charset="0"/>
              <a:buChar char="•"/>
            </a:pPr>
            <a:r>
              <a:rPr lang="en-US" dirty="0" smtClean="0">
                <a:solidFill>
                  <a:schemeClr val="bg1"/>
                </a:solidFill>
              </a:rPr>
              <a:t> </a:t>
            </a:r>
            <a:r>
              <a:rPr lang="en-US" dirty="0">
                <a:solidFill>
                  <a:schemeClr val="bg1"/>
                </a:solidFill>
              </a:rPr>
              <a:t>Specialization: Data science</a:t>
            </a:r>
          </a:p>
          <a:p>
            <a:endParaRPr lang="en-US" dirty="0">
              <a:solidFill>
                <a:schemeClr val="bg1"/>
              </a:solidFill>
            </a:endParaRPr>
          </a:p>
          <a:p>
            <a:r>
              <a:rPr lang="en-US" dirty="0">
                <a:solidFill>
                  <a:schemeClr val="bg1"/>
                </a:solidFill>
              </a:rPr>
              <a:t>2. </a:t>
            </a:r>
            <a:r>
              <a:rPr lang="en-US" b="1" dirty="0">
                <a:solidFill>
                  <a:schemeClr val="bg1"/>
                </a:solidFill>
              </a:rPr>
              <a:t>Name: Kashish Joshipura</a:t>
            </a:r>
          </a:p>
          <a:p>
            <a:pPr marL="342900" indent="-342900">
              <a:buFont typeface="Arial" pitchFamily="34" charset="0"/>
              <a:buChar char="•"/>
            </a:pPr>
            <a:r>
              <a:rPr lang="en-US" dirty="0" smtClean="0">
                <a:solidFill>
                  <a:schemeClr val="bg1"/>
                </a:solidFill>
              </a:rPr>
              <a:t>Email</a:t>
            </a:r>
            <a:r>
              <a:rPr lang="en-US" dirty="0">
                <a:solidFill>
                  <a:schemeClr val="bg1"/>
                </a:solidFill>
              </a:rPr>
              <a:t>: kashishjoshipura@gmail.com</a:t>
            </a:r>
          </a:p>
          <a:p>
            <a:pPr marL="342900" indent="-342900">
              <a:buFont typeface="Arial" pitchFamily="34" charset="0"/>
              <a:buChar char="•"/>
            </a:pPr>
            <a:r>
              <a:rPr lang="en-US" dirty="0" smtClean="0">
                <a:solidFill>
                  <a:schemeClr val="bg1"/>
                </a:solidFill>
              </a:rPr>
              <a:t>Country</a:t>
            </a:r>
            <a:r>
              <a:rPr lang="en-US" dirty="0">
                <a:solidFill>
                  <a:schemeClr val="bg1"/>
                </a:solidFill>
              </a:rPr>
              <a:t>: Canada</a:t>
            </a:r>
          </a:p>
          <a:p>
            <a:pPr marL="342900" indent="-342900">
              <a:buFont typeface="Arial" pitchFamily="34" charset="0"/>
              <a:buChar char="•"/>
            </a:pPr>
            <a:r>
              <a:rPr lang="en-US" dirty="0" smtClean="0">
                <a:solidFill>
                  <a:schemeClr val="bg1"/>
                </a:solidFill>
              </a:rPr>
              <a:t>College</a:t>
            </a:r>
            <a:r>
              <a:rPr lang="en-US" dirty="0">
                <a:solidFill>
                  <a:schemeClr val="bg1"/>
                </a:solidFill>
              </a:rPr>
              <a:t>: The University of British</a:t>
            </a:r>
          </a:p>
          <a:p>
            <a:pPr marL="342900" indent="-342900">
              <a:buFont typeface="Arial" pitchFamily="34" charset="0"/>
              <a:buChar char="•"/>
            </a:pPr>
            <a:r>
              <a:rPr lang="en-US" dirty="0">
                <a:solidFill>
                  <a:schemeClr val="bg1"/>
                </a:solidFill>
              </a:rPr>
              <a:t>Columbia (UBC)</a:t>
            </a:r>
          </a:p>
          <a:p>
            <a:pPr marL="342900" indent="-342900">
              <a:buFont typeface="Arial" pitchFamily="34" charset="0"/>
              <a:buChar char="•"/>
            </a:pPr>
            <a:r>
              <a:rPr lang="en-US" dirty="0" smtClean="0">
                <a:solidFill>
                  <a:schemeClr val="bg1"/>
                </a:solidFill>
              </a:rPr>
              <a:t>Specialization</a:t>
            </a:r>
            <a:r>
              <a:rPr lang="en-US" dirty="0">
                <a:solidFill>
                  <a:schemeClr val="bg1"/>
                </a:solidFill>
              </a:rPr>
              <a:t>: Data Science</a:t>
            </a:r>
          </a:p>
          <a:p>
            <a:endParaRPr lang="en-US" dirty="0">
              <a:solidFill>
                <a:schemeClr val="bg1"/>
              </a:solidFill>
            </a:endParaRPr>
          </a:p>
        </p:txBody>
      </p:sp>
      <p:sp>
        <p:nvSpPr>
          <p:cNvPr id="4" name="TextBox 3">
            <a:extLst>
              <a:ext uri="{FF2B5EF4-FFF2-40B4-BE49-F238E27FC236}">
                <a16:creationId xmlns:a16="http://schemas.microsoft.com/office/drawing/2014/main" xmlns="" id="{6C3AA2DA-FCE1-6F8B-7652-562B19CD5B83}"/>
              </a:ext>
            </a:extLst>
          </p:cNvPr>
          <p:cNvSpPr txBox="1"/>
          <p:nvPr/>
        </p:nvSpPr>
        <p:spPr>
          <a:xfrm>
            <a:off x="7110343" y="1609773"/>
            <a:ext cx="4637368" cy="3416320"/>
          </a:xfrm>
          <a:prstGeom prst="rect">
            <a:avLst/>
          </a:prstGeom>
          <a:noFill/>
        </p:spPr>
        <p:txBody>
          <a:bodyPr wrap="square" rtlCol="0">
            <a:spAutoFit/>
          </a:bodyPr>
          <a:lstStyle/>
          <a:p>
            <a:r>
              <a:rPr lang="en-US" dirty="0" smtClean="0">
                <a:solidFill>
                  <a:schemeClr val="bg1"/>
                </a:solidFill>
              </a:rPr>
              <a:t>3. </a:t>
            </a:r>
            <a:r>
              <a:rPr lang="en-US" b="1" dirty="0" smtClean="0">
                <a:solidFill>
                  <a:schemeClr val="bg1"/>
                </a:solidFill>
              </a:rPr>
              <a:t>Name: Amir </a:t>
            </a:r>
            <a:r>
              <a:rPr lang="en-US" b="1" dirty="0" err="1" smtClean="0">
                <a:solidFill>
                  <a:schemeClr val="bg1"/>
                </a:solidFill>
              </a:rPr>
              <a:t>Shahcheraghian</a:t>
            </a:r>
            <a:endParaRPr lang="en-US" b="1" dirty="0" smtClean="0">
              <a:solidFill>
                <a:schemeClr val="bg1"/>
              </a:solidFill>
            </a:endParaRPr>
          </a:p>
          <a:p>
            <a:pPr marL="342900" indent="-342900">
              <a:buFont typeface="Arial" pitchFamily="34" charset="0"/>
              <a:buChar char="•"/>
            </a:pPr>
            <a:r>
              <a:rPr lang="en-US" dirty="0" smtClean="0">
                <a:solidFill>
                  <a:schemeClr val="bg1"/>
                </a:solidFill>
              </a:rPr>
              <a:t>Email</a:t>
            </a:r>
            <a:r>
              <a:rPr lang="en-US" dirty="0" smtClean="0">
                <a:solidFill>
                  <a:schemeClr val="bg1"/>
                </a:solidFill>
              </a:rPr>
              <a:t>: Amir.shahcheraghian@gmail.com</a:t>
            </a:r>
          </a:p>
          <a:p>
            <a:pPr marL="342900" indent="-342900">
              <a:buFont typeface="Arial" pitchFamily="34" charset="0"/>
              <a:buChar char="•"/>
            </a:pPr>
            <a:r>
              <a:rPr lang="en-US" dirty="0" smtClean="0">
                <a:solidFill>
                  <a:schemeClr val="bg1"/>
                </a:solidFill>
              </a:rPr>
              <a:t>Country</a:t>
            </a:r>
            <a:r>
              <a:rPr lang="en-US" dirty="0" smtClean="0">
                <a:solidFill>
                  <a:schemeClr val="bg1"/>
                </a:solidFill>
              </a:rPr>
              <a:t>: Canada</a:t>
            </a:r>
          </a:p>
          <a:p>
            <a:pPr marL="342900" indent="-342900">
              <a:buFont typeface="Arial" pitchFamily="34" charset="0"/>
              <a:buChar char="•"/>
            </a:pPr>
            <a:r>
              <a:rPr lang="en-US" dirty="0" smtClean="0">
                <a:solidFill>
                  <a:schemeClr val="bg1"/>
                </a:solidFill>
              </a:rPr>
              <a:t>College</a:t>
            </a:r>
            <a:r>
              <a:rPr lang="en-US" dirty="0" smtClean="0">
                <a:solidFill>
                  <a:schemeClr val="bg1"/>
                </a:solidFill>
              </a:rPr>
              <a:t>: University of Quebec, Canada</a:t>
            </a:r>
          </a:p>
          <a:p>
            <a:pPr marL="342900" indent="-342900">
              <a:buFont typeface="Arial" pitchFamily="34" charset="0"/>
              <a:buChar char="•"/>
            </a:pPr>
            <a:r>
              <a:rPr lang="en-US" dirty="0" smtClean="0">
                <a:solidFill>
                  <a:schemeClr val="bg1"/>
                </a:solidFill>
              </a:rPr>
              <a:t>Specialization</a:t>
            </a:r>
            <a:r>
              <a:rPr lang="en-US" dirty="0" smtClean="0">
                <a:solidFill>
                  <a:schemeClr val="bg1"/>
                </a:solidFill>
              </a:rPr>
              <a:t>: Data Science, </a:t>
            </a:r>
            <a:r>
              <a:rPr lang="en-US" dirty="0" smtClean="0">
                <a:solidFill>
                  <a:schemeClr val="bg1"/>
                </a:solidFill>
              </a:rPr>
              <a:t>Energy Management </a:t>
            </a:r>
            <a:r>
              <a:rPr lang="en-US" dirty="0" smtClean="0">
                <a:solidFill>
                  <a:schemeClr val="bg1"/>
                </a:solidFill>
              </a:rPr>
              <a:t>analysis</a:t>
            </a:r>
            <a:endParaRPr lang="en-AE" dirty="0" smtClean="0">
              <a:solidFill>
                <a:schemeClr val="bg1"/>
              </a:solidFill>
            </a:endParaRPr>
          </a:p>
          <a:p>
            <a:endParaRPr lang="en-US" dirty="0" smtClean="0">
              <a:solidFill>
                <a:schemeClr val="bg1"/>
              </a:solidFill>
            </a:endParaRPr>
          </a:p>
          <a:p>
            <a:r>
              <a:rPr lang="en-AE" dirty="0" smtClean="0">
                <a:solidFill>
                  <a:schemeClr val="bg1"/>
                </a:solidFill>
              </a:rPr>
              <a:t>4</a:t>
            </a:r>
            <a:r>
              <a:rPr lang="en-AE" dirty="0">
                <a:solidFill>
                  <a:schemeClr val="bg1"/>
                </a:solidFill>
              </a:rPr>
              <a:t>. </a:t>
            </a:r>
            <a:r>
              <a:rPr lang="en-AE" b="1" dirty="0">
                <a:solidFill>
                  <a:schemeClr val="bg1"/>
                </a:solidFill>
              </a:rPr>
              <a:t>Name: Mohammed Maqsood</a:t>
            </a:r>
          </a:p>
          <a:p>
            <a:pPr marL="285750" indent="-285750">
              <a:buFont typeface="Arial" pitchFamily="34" charset="0"/>
              <a:buChar char="•"/>
            </a:pPr>
            <a:r>
              <a:rPr lang="en-AE" dirty="0">
                <a:solidFill>
                  <a:schemeClr val="bg1"/>
                </a:solidFill>
              </a:rPr>
              <a:t>Email: mohammedmaqsood48@gmail.com</a:t>
            </a:r>
          </a:p>
          <a:p>
            <a:pPr marL="285750" indent="-285750">
              <a:buFont typeface="Arial" pitchFamily="34" charset="0"/>
              <a:buChar char="•"/>
            </a:pPr>
            <a:r>
              <a:rPr lang="en-AE" dirty="0">
                <a:solidFill>
                  <a:schemeClr val="bg1"/>
                </a:solidFill>
              </a:rPr>
              <a:t>Country: Germany</a:t>
            </a:r>
          </a:p>
          <a:p>
            <a:pPr marL="285750" indent="-285750">
              <a:buFont typeface="Arial" pitchFamily="34" charset="0"/>
              <a:buChar char="•"/>
            </a:pPr>
            <a:r>
              <a:rPr lang="en-AE" dirty="0">
                <a:solidFill>
                  <a:schemeClr val="bg1"/>
                </a:solidFill>
              </a:rPr>
              <a:t>College: Otto von Guericke University</a:t>
            </a:r>
          </a:p>
          <a:p>
            <a:pPr marL="285750" indent="-285750">
              <a:buFont typeface="Arial" pitchFamily="34" charset="0"/>
              <a:buChar char="•"/>
            </a:pPr>
            <a:r>
              <a:rPr lang="en-AE" dirty="0">
                <a:solidFill>
                  <a:schemeClr val="bg1"/>
                </a:solidFill>
              </a:rPr>
              <a:t>Specilization: </a:t>
            </a:r>
            <a:r>
              <a:rPr lang="en-US" dirty="0" smtClean="0">
                <a:solidFill>
                  <a:schemeClr val="bg1"/>
                </a:solidFill>
              </a:rPr>
              <a:t>Data science</a:t>
            </a:r>
            <a:endParaRPr lang="en-AE" dirty="0">
              <a:solidFill>
                <a:schemeClr val="bg1"/>
              </a:solidFill>
            </a:endParaRPr>
          </a:p>
        </p:txBody>
      </p:sp>
    </p:spTree>
    <p:extLst>
      <p:ext uri="{BB962C8B-B14F-4D97-AF65-F5344CB8AC3E}">
        <p14:creationId xmlns:p14="http://schemas.microsoft.com/office/powerpoint/2010/main" xmlns="" val="296383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514350" indent="-514350" algn="l"/>
            <a:r>
              <a:rPr lang="en-US" b="1" dirty="0">
                <a:solidFill>
                  <a:schemeClr val="accent2"/>
                </a:solidFill>
              </a:rPr>
              <a:t>         Background</a:t>
            </a:r>
          </a:p>
          <a:p>
            <a:pPr marL="514350" indent="-514350" algn="l"/>
            <a:r>
              <a:rPr lang="en-US" b="1" dirty="0">
                <a:solidFill>
                  <a:schemeClr val="accent2"/>
                </a:solidFill>
              </a:rPr>
              <a:t>         Attributes Information</a:t>
            </a:r>
          </a:p>
          <a:p>
            <a:pPr marL="514350" indent="-514350" algn="l"/>
            <a:r>
              <a:rPr lang="en-US" b="1" dirty="0">
                <a:solidFill>
                  <a:schemeClr val="accent2"/>
                </a:solidFill>
              </a:rPr>
              <a:t>         </a:t>
            </a:r>
            <a:r>
              <a:rPr lang="en-AE" b="1" dirty="0">
                <a:solidFill>
                  <a:schemeClr val="accent2"/>
                </a:solidFill>
              </a:rPr>
              <a:t>Data </a:t>
            </a:r>
            <a:r>
              <a:rPr lang="en-US" b="1" dirty="0">
                <a:solidFill>
                  <a:schemeClr val="accent2"/>
                </a:solidFill>
              </a:rPr>
              <a:t>Analysis and ML approaches</a:t>
            </a:r>
            <a:endParaRPr lang="en-AE" b="1" dirty="0">
              <a:solidFill>
                <a:schemeClr val="accent2"/>
              </a:solidFill>
            </a:endParaRPr>
          </a:p>
          <a:p>
            <a:pPr marL="514350" indent="-514350" algn="l"/>
            <a:r>
              <a:rPr lang="en-US" b="1" dirty="0">
                <a:solidFill>
                  <a:schemeClr val="accent2"/>
                </a:solidFill>
              </a:rPr>
              <a:t>         Data Understanding</a:t>
            </a:r>
          </a:p>
          <a:p>
            <a:pPr marL="514350" indent="-514350" algn="l"/>
            <a:r>
              <a:rPr lang="en-US" b="1" dirty="0">
                <a:solidFill>
                  <a:schemeClr val="accent2"/>
                </a:solidFill>
              </a:rPr>
              <a:t>         Data </a:t>
            </a:r>
            <a:r>
              <a:rPr lang="en-US" b="1" dirty="0" smtClean="0">
                <a:solidFill>
                  <a:schemeClr val="accent2"/>
                </a:solidFill>
              </a:rPr>
              <a:t>cleaning</a:t>
            </a:r>
          </a:p>
          <a:p>
            <a:pPr marL="457200" indent="-457200" algn="l"/>
            <a:r>
              <a:rPr lang="en-US" b="1" dirty="0" smtClean="0">
                <a:solidFill>
                  <a:schemeClr val="accent2"/>
                </a:solidFill>
              </a:rPr>
              <a:t>         </a:t>
            </a:r>
            <a:r>
              <a:rPr lang="en-AE" b="1" dirty="0" smtClean="0">
                <a:solidFill>
                  <a:schemeClr val="accent2"/>
                </a:solidFill>
              </a:rPr>
              <a:t>Outlier Analysis</a:t>
            </a:r>
            <a:endParaRPr lang="en-US" b="1" dirty="0" smtClean="0">
              <a:solidFill>
                <a:schemeClr val="accent2"/>
              </a:solidFill>
            </a:endParaRPr>
          </a:p>
          <a:p>
            <a:pPr marL="457200" indent="-457200" algn="l"/>
            <a:r>
              <a:rPr lang="en-US" b="1" dirty="0" smtClean="0">
                <a:solidFill>
                  <a:schemeClr val="accent2"/>
                </a:solidFill>
              </a:rPr>
              <a:t>         Which </a:t>
            </a:r>
            <a:r>
              <a:rPr lang="en-US" b="1" dirty="0" smtClean="0">
                <a:solidFill>
                  <a:schemeClr val="accent2"/>
                </a:solidFill>
              </a:rPr>
              <a:t>Models we used to classify data? </a:t>
            </a:r>
            <a:endParaRPr lang="en-US" b="1" dirty="0" smtClean="0">
              <a:solidFill>
                <a:schemeClr val="accent2"/>
              </a:solidFill>
            </a:endParaRPr>
          </a:p>
          <a:p>
            <a:pPr marL="457200" indent="-457200" algn="l"/>
            <a:r>
              <a:rPr lang="en-US" b="1" dirty="0" smtClean="0">
                <a:solidFill>
                  <a:schemeClr val="accent2"/>
                </a:solidFill>
              </a:rPr>
              <a:t>         </a:t>
            </a:r>
            <a:r>
              <a:rPr lang="en-AE" b="1" dirty="0" smtClean="0">
                <a:solidFill>
                  <a:schemeClr val="accent2"/>
                </a:solidFill>
              </a:rPr>
              <a:t>Evaluation Metric</a:t>
            </a:r>
            <a:endParaRPr lang="en-US" b="1" dirty="0" smtClean="0">
              <a:solidFill>
                <a:schemeClr val="accent2"/>
              </a:solidFill>
            </a:endParaRPr>
          </a:p>
          <a:p>
            <a:pPr marL="457200" indent="-457200" algn="l"/>
            <a:r>
              <a:rPr lang="en-AE" b="1" dirty="0" smtClean="0">
                <a:solidFill>
                  <a:schemeClr val="accent2"/>
                </a:solidFill>
              </a:rPr>
              <a:t>	</a:t>
            </a:r>
            <a:r>
              <a:rPr lang="en-US" b="1" dirty="0" smtClean="0">
                <a:solidFill>
                  <a:schemeClr val="accent2"/>
                </a:solidFill>
              </a:rPr>
              <a:t>  </a:t>
            </a:r>
            <a:r>
              <a:rPr lang="en-AE" b="1" dirty="0" smtClean="0">
                <a:solidFill>
                  <a:schemeClr val="accent2"/>
                </a:solidFill>
              </a:rPr>
              <a:t>ROC Curve</a:t>
            </a:r>
            <a:endParaRPr lang="en-US" b="1" dirty="0" smtClean="0">
              <a:solidFill>
                <a:schemeClr val="accent2"/>
              </a:solidFill>
            </a:endParaRPr>
          </a:p>
          <a:p>
            <a:pPr marL="457200" indent="-457200" algn="l"/>
            <a:r>
              <a:rPr lang="en-US" b="1" dirty="0" smtClean="0">
                <a:solidFill>
                  <a:schemeClr val="accent2"/>
                </a:solidFill>
              </a:rPr>
              <a:t>         Results</a:t>
            </a:r>
          </a:p>
          <a:p>
            <a:pPr marL="457200" indent="-457200" algn="l"/>
            <a:r>
              <a:rPr lang="en-US" b="1" dirty="0" smtClean="0">
                <a:solidFill>
                  <a:schemeClr val="accent2"/>
                </a:solidFill>
              </a:rPr>
              <a:t>         Next steps</a:t>
            </a:r>
            <a:endParaRPr lang="en-AE" b="1" dirty="0" smtClean="0">
              <a:solidFill>
                <a:schemeClr val="accent2"/>
              </a:solidFill>
            </a:endParaRPr>
          </a:p>
          <a:p>
            <a:pPr algn="l"/>
            <a:endParaRPr lang="en-AE" dirty="0" smtClean="0">
              <a:solidFill>
                <a:srgbClr val="FF6600"/>
              </a:solidFill>
            </a:endParaRPr>
          </a:p>
          <a:p>
            <a:pPr algn="l"/>
            <a:endParaRPr lang="en-AE" dirty="0" smtClean="0">
              <a:solidFill>
                <a:srgbClr val="FF6600"/>
              </a:solidFill>
            </a:endParaRPr>
          </a:p>
          <a:p>
            <a:pPr algn="l"/>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xmlns=""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939131" y="5513501"/>
            <a:ext cx="2101888" cy="126298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Background : Bank Management Campaign</a:t>
            </a:r>
          </a:p>
        </p:txBody>
      </p:sp>
      <p:sp>
        <p:nvSpPr>
          <p:cNvPr id="7" name="TextBox 6">
            <a:extLst>
              <a:ext uri="{FF2B5EF4-FFF2-40B4-BE49-F238E27FC236}">
                <a16:creationId xmlns:a16="http://schemas.microsoft.com/office/drawing/2014/main" xmlns="" id="{F53D7480-AEB5-CF5E-D605-92917B744502}"/>
              </a:ext>
            </a:extLst>
          </p:cNvPr>
          <p:cNvSpPr txBox="1"/>
          <p:nvPr/>
        </p:nvSpPr>
        <p:spPr>
          <a:xfrm>
            <a:off x="515175" y="1570386"/>
            <a:ext cx="11161644" cy="5570756"/>
          </a:xfrm>
          <a:prstGeom prst="rect">
            <a:avLst/>
          </a:prstGeom>
          <a:noFill/>
        </p:spPr>
        <p:txBody>
          <a:bodyPr wrap="square" rtlCol="0">
            <a:spAutoFit/>
          </a:bodyPr>
          <a:lstStyle/>
          <a:p>
            <a:pPr marL="285750" indent="-285750"/>
            <a:r>
              <a:rPr lang="en-US" sz="2000" b="1" dirty="0"/>
              <a:t>Problem Statement:</a:t>
            </a:r>
          </a:p>
          <a:p>
            <a:pPr marL="285750" indent="-285750">
              <a:buFont typeface="Arial" pitchFamily="34" charset="0"/>
              <a:buChar char="•"/>
            </a:pPr>
            <a:r>
              <a:rPr lang="en-US" sz="1600" dirty="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a:p>
            <a:pPr marL="285750" indent="-285750">
              <a:buFont typeface="Arial" pitchFamily="34" charset="0"/>
              <a:buChar char="•"/>
            </a:pPr>
            <a:endParaRPr lang="en-US" dirty="0"/>
          </a:p>
          <a:p>
            <a:pPr marL="285750" indent="-285750"/>
            <a:r>
              <a:rPr lang="en-US" sz="2000" b="1" dirty="0"/>
              <a:t>Problem description:</a:t>
            </a:r>
            <a:endParaRPr lang="en-US" dirty="0"/>
          </a:p>
          <a:p>
            <a:pPr marL="285750" indent="-285750">
              <a:buFont typeface="Arial" pitchFamily="34" charset="0"/>
              <a:buChar char="•"/>
            </a:pPr>
            <a:r>
              <a:rPr lang="en-US" sz="1600" dirty="0"/>
              <a:t>One of the most common marketing strategy In Banking sector is direct marketing campaigns through phone calls ,it is a form of advertising that allows organizations to communicate directly with customers to offer their services based on the client’s existing bank profile .Here we will consider term deposit as a banking service .</a:t>
            </a:r>
          </a:p>
          <a:p>
            <a:pPr marL="285750" indent="-285750">
              <a:buFont typeface="Arial" pitchFamily="34" charset="0"/>
              <a:buChar char="•"/>
            </a:pPr>
            <a:endParaRPr lang="en-US" dirty="0"/>
          </a:p>
          <a:p>
            <a:pPr marL="285750" indent="-285750"/>
            <a:r>
              <a:rPr lang="en-US" sz="2000" b="1" dirty="0"/>
              <a:t>Business Objective and understanding:</a:t>
            </a:r>
            <a:endParaRPr lang="en-US" b="1" dirty="0"/>
          </a:p>
          <a:p>
            <a:pPr marL="285750" indent="-285750">
              <a:buFont typeface="Arial" pitchFamily="34" charset="0"/>
              <a:buChar char="•"/>
            </a:pPr>
            <a:r>
              <a:rPr lang="en-US" sz="1600" dirty="0"/>
              <a:t>The plan is to help ABC company to provide a short list of customer that are more likely to buy their product based on their bank details information such as loan. Marital status, account balance etc. This goal will be achievable by using a sophisticated machine learning algorithm capable of using a customer record to predict their future action in a blink of an eye to reduce the company’s time and resources. </a:t>
            </a:r>
          </a:p>
          <a:p>
            <a:pPr marL="285750" indent="-285750">
              <a:buFont typeface="Arial" pitchFamily="34" charset="0"/>
              <a:buChar char="•"/>
            </a:pPr>
            <a:r>
              <a:rPr lang="en-US" sz="1600" dirty="0"/>
              <a:t>Objective: ABC Bank wants to use ML model to shortlist customer whose chances of buying the product is more so that their marketing channel (</a:t>
            </a:r>
            <a:r>
              <a:rPr lang="en-US" sz="1600" dirty="0" err="1"/>
              <a:t>tele</a:t>
            </a:r>
            <a:r>
              <a:rPr lang="en-US" sz="1600" dirty="0"/>
              <a:t> marketing, SMS/email marketing etc) can focus only to those customers whose chances of buying the product is more. </a:t>
            </a:r>
          </a:p>
          <a:p>
            <a:pPr marL="285750" indent="-285750">
              <a:buFont typeface="Arial" pitchFamily="34" charset="0"/>
              <a:buChar char="•"/>
            </a:pPr>
            <a:r>
              <a:rPr lang="en-US" sz="1600" dirty="0"/>
              <a:t>The success criteria: for this business problem would be based on how much maximum number of customers we are able to predict who have subscribed to the product.</a:t>
            </a:r>
          </a:p>
          <a:p>
            <a:pPr marL="285750" indent="-285750"/>
            <a:endParaRPr lang="en-US" sz="2000" dirty="0"/>
          </a:p>
        </p:txBody>
      </p:sp>
    </p:spTree>
    <p:extLst>
      <p:ext uri="{BB962C8B-B14F-4D97-AF65-F5344CB8AC3E}">
        <p14:creationId xmlns:p14="http://schemas.microsoft.com/office/powerpoint/2010/main" xmlns="" val="334707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02361" y="5863768"/>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a:solidFill>
                  <a:srgbClr val="FF6600"/>
                </a:solidFill>
              </a:rPr>
              <a:t> Attributes Information </a:t>
            </a:r>
            <a:endParaRPr lang="en-AE" sz="4000" dirty="0">
              <a:solidFill>
                <a:srgbClr val="FF6600"/>
              </a:solidFill>
            </a:endParaRPr>
          </a:p>
        </p:txBody>
      </p:sp>
      <p:sp>
        <p:nvSpPr>
          <p:cNvPr id="7" name="TextBox 6">
            <a:extLst>
              <a:ext uri="{FF2B5EF4-FFF2-40B4-BE49-F238E27FC236}">
                <a16:creationId xmlns:a16="http://schemas.microsoft.com/office/drawing/2014/main" xmlns="" id="{F53D7480-AEB5-CF5E-D605-92917B744502}"/>
              </a:ext>
            </a:extLst>
          </p:cNvPr>
          <p:cNvSpPr txBox="1"/>
          <p:nvPr/>
        </p:nvSpPr>
        <p:spPr>
          <a:xfrm>
            <a:off x="356149" y="1345223"/>
            <a:ext cx="11161644" cy="4955203"/>
          </a:xfrm>
          <a:prstGeom prst="rect">
            <a:avLst/>
          </a:prstGeom>
          <a:noFill/>
        </p:spPr>
        <p:txBody>
          <a:bodyPr wrap="square" rtlCol="0">
            <a:spAutoFit/>
          </a:bodyPr>
          <a:lstStyle/>
          <a:p>
            <a:r>
              <a:rPr lang="en-US" sz="2000" b="1" dirty="0"/>
              <a:t>Input variables:</a:t>
            </a:r>
          </a:p>
          <a:p>
            <a:r>
              <a:rPr lang="en-US" sz="2000" b="1" dirty="0"/>
              <a:t>bank client data:</a:t>
            </a:r>
            <a:endParaRPr lang="en-US" sz="2000" dirty="0"/>
          </a:p>
          <a:p>
            <a:r>
              <a:rPr lang="en-US" sz="1600" dirty="0"/>
              <a:t>1 - age (numeric) 2 - job : type of job (categorical: 'admin.','blue-collar','entrepreneur','housemaid','management','retired','self-employed','services','student','technician','unemployed','unknown')</a:t>
            </a:r>
          </a:p>
          <a:p>
            <a:r>
              <a:rPr lang="en-US" sz="1600" dirty="0"/>
              <a:t>3 - marital : marital status (categorical: '</a:t>
            </a:r>
            <a:r>
              <a:rPr lang="en-US" sz="1600" dirty="0" err="1"/>
              <a:t>divorced','married','single','unknown</a:t>
            </a:r>
            <a:r>
              <a:rPr lang="en-US" sz="1600" dirty="0"/>
              <a:t>'; note: 'divorced' means divorced or widowed)</a:t>
            </a:r>
          </a:p>
          <a:p>
            <a:r>
              <a:rPr lang="en-US" sz="1600" dirty="0"/>
              <a:t>4 - education (categorical: 'basic.4y','basic.6y','basic.9y','high.school','illiterate','professional.course','university.degree','unknown')</a:t>
            </a:r>
          </a:p>
          <a:p>
            <a:r>
              <a:rPr lang="en-US" sz="1600" dirty="0"/>
              <a:t>5 - default: has credit in default? (categorical: '</a:t>
            </a:r>
            <a:r>
              <a:rPr lang="en-US" sz="1600" dirty="0" err="1"/>
              <a:t>no','yes','unknown</a:t>
            </a:r>
            <a:r>
              <a:rPr lang="en-US" sz="1600" dirty="0"/>
              <a:t>')</a:t>
            </a:r>
          </a:p>
          <a:p>
            <a:r>
              <a:rPr lang="en-US" sz="1600" dirty="0"/>
              <a:t>6 - housing: has housing loan? (categorical: '</a:t>
            </a:r>
            <a:r>
              <a:rPr lang="en-US" sz="1600" dirty="0" err="1"/>
              <a:t>no','yes','unknown</a:t>
            </a:r>
            <a:r>
              <a:rPr lang="en-US" sz="1600" dirty="0"/>
              <a:t>')</a:t>
            </a:r>
          </a:p>
          <a:p>
            <a:r>
              <a:rPr lang="en-US" sz="1600" dirty="0"/>
              <a:t>7 - loan: has personal loan? (categorical: '</a:t>
            </a:r>
            <a:r>
              <a:rPr lang="en-US" sz="1600" dirty="0" err="1"/>
              <a:t>no','yes','unknown</a:t>
            </a:r>
            <a:r>
              <a:rPr lang="en-US" sz="1600" dirty="0"/>
              <a:t>')</a:t>
            </a:r>
          </a:p>
          <a:p>
            <a:endParaRPr lang="en-US" sz="1600" dirty="0"/>
          </a:p>
          <a:p>
            <a:r>
              <a:rPr lang="en-US" sz="2000" b="1" dirty="0"/>
              <a:t>related with the last contact of the current campaign:</a:t>
            </a:r>
          </a:p>
          <a:p>
            <a:r>
              <a:rPr lang="en-US" sz="1600" dirty="0"/>
              <a:t> 8 - contact: contact communication type (categorical: '</a:t>
            </a:r>
            <a:r>
              <a:rPr lang="en-US" sz="1600" dirty="0" err="1"/>
              <a:t>cellular','telephone</a:t>
            </a:r>
            <a:r>
              <a:rPr lang="en-US" sz="1600" dirty="0"/>
              <a:t>')</a:t>
            </a:r>
          </a:p>
          <a:p>
            <a:r>
              <a:rPr lang="en-US" sz="1600" dirty="0"/>
              <a:t>9 - month: last contact month of year (categorical: '</a:t>
            </a:r>
            <a:r>
              <a:rPr lang="en-US" sz="1600" dirty="0" err="1"/>
              <a:t>jan</a:t>
            </a:r>
            <a:r>
              <a:rPr lang="en-US" sz="1600" dirty="0"/>
              <a:t>', '</a:t>
            </a:r>
            <a:r>
              <a:rPr lang="en-US" sz="1600" dirty="0" err="1"/>
              <a:t>feb</a:t>
            </a:r>
            <a:r>
              <a:rPr lang="en-US" sz="1600" dirty="0"/>
              <a:t>', 'mar', ..., '</a:t>
            </a:r>
            <a:r>
              <a:rPr lang="en-US" sz="1600" dirty="0" err="1"/>
              <a:t>nov</a:t>
            </a:r>
            <a:r>
              <a:rPr lang="en-US" sz="1600" dirty="0"/>
              <a:t>', '</a:t>
            </a:r>
            <a:r>
              <a:rPr lang="en-US" sz="1600" dirty="0" err="1"/>
              <a:t>dec</a:t>
            </a:r>
            <a:r>
              <a:rPr lang="en-US" sz="1600" dirty="0"/>
              <a:t>')</a:t>
            </a:r>
          </a:p>
          <a:p>
            <a:r>
              <a:rPr lang="en-US" sz="1600" dirty="0"/>
              <a:t>10 - </a:t>
            </a:r>
            <a:r>
              <a:rPr lang="en-US" sz="1600" dirty="0" err="1"/>
              <a:t>day_of_week</a:t>
            </a:r>
            <a:r>
              <a:rPr lang="en-US" sz="1600" dirty="0"/>
              <a:t>: last contact day of the week (categorical: '</a:t>
            </a:r>
            <a:r>
              <a:rPr lang="en-US" sz="1600" dirty="0" err="1"/>
              <a:t>mon','tue','wed','thu','fri</a:t>
            </a:r>
            <a:r>
              <a:rPr lang="en-US" sz="1600" dirty="0"/>
              <a:t>')</a:t>
            </a:r>
          </a:p>
          <a:p>
            <a:r>
              <a:rPr lang="en-US" sz="1600" dirty="0"/>
              <a:t>11 - duration: last contact duration, in seconds (numeric). Important note: this attribute highly affects the output target (e.g., if duration=0 then y='no').</a:t>
            </a:r>
          </a:p>
          <a:p>
            <a:r>
              <a:rPr lang="en-US" sz="1600" dirty="0"/>
              <a:t>Yet, the duration is not known before a call is performed. Also, after the end of the call y is obviously known. Thus, this input should only be included for benchmark purposes and should be discarded if the intention is to have a realistic predictive model.</a:t>
            </a:r>
          </a:p>
          <a:p>
            <a:r>
              <a:rPr lang="en-US" sz="1600" dirty="0"/>
              <a:t>21 - y - has the client subscribed a term deposit? (binary: '</a:t>
            </a:r>
            <a:r>
              <a:rPr lang="en-US" sz="1600" dirty="0" err="1"/>
              <a:t>yes','no</a:t>
            </a:r>
            <a:r>
              <a:rPr lang="en-US" sz="1600" dirty="0"/>
              <a:t>')</a:t>
            </a:r>
          </a:p>
        </p:txBody>
      </p:sp>
    </p:spTree>
    <p:extLst>
      <p:ext uri="{BB962C8B-B14F-4D97-AF65-F5344CB8AC3E}">
        <p14:creationId xmlns:p14="http://schemas.microsoft.com/office/powerpoint/2010/main" xmlns="" val="69033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02361" y="5863768"/>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fontScale="92500"/>
          </a:bodyPr>
          <a:lstStyle/>
          <a:p>
            <a:r>
              <a:rPr lang="en-US" sz="4000" dirty="0">
                <a:solidFill>
                  <a:srgbClr val="FF6600"/>
                </a:solidFill>
              </a:rPr>
              <a:t>Data Exploration and Attributes Information </a:t>
            </a:r>
            <a:endParaRPr lang="en-AE" sz="4000" dirty="0">
              <a:solidFill>
                <a:srgbClr val="FF6600"/>
              </a:solidFill>
            </a:endParaRPr>
          </a:p>
        </p:txBody>
      </p:sp>
      <p:sp>
        <p:nvSpPr>
          <p:cNvPr id="7" name="TextBox 6">
            <a:extLst>
              <a:ext uri="{FF2B5EF4-FFF2-40B4-BE49-F238E27FC236}">
                <a16:creationId xmlns:a16="http://schemas.microsoft.com/office/drawing/2014/main" xmlns="" id="{F53D7480-AEB5-CF5E-D605-92917B744502}"/>
              </a:ext>
            </a:extLst>
          </p:cNvPr>
          <p:cNvSpPr txBox="1"/>
          <p:nvPr/>
        </p:nvSpPr>
        <p:spPr>
          <a:xfrm>
            <a:off x="356149" y="1345223"/>
            <a:ext cx="11161644" cy="5078313"/>
          </a:xfrm>
          <a:prstGeom prst="rect">
            <a:avLst/>
          </a:prstGeom>
          <a:noFill/>
        </p:spPr>
        <p:txBody>
          <a:bodyPr wrap="square" rtlCol="0">
            <a:spAutoFit/>
          </a:bodyPr>
          <a:lstStyle/>
          <a:p>
            <a:r>
              <a:rPr lang="en-US" sz="2000" b="1" dirty="0"/>
              <a:t>Other attributes:</a:t>
            </a:r>
            <a:r>
              <a:rPr lang="en-US" sz="2000" dirty="0"/>
              <a:t> </a:t>
            </a:r>
          </a:p>
          <a:p>
            <a:r>
              <a:rPr lang="en-US" sz="1600" dirty="0"/>
              <a:t>12 - campaign: number of contacts performed during this campaign and for this client (numeric, includes last contact)</a:t>
            </a:r>
          </a:p>
          <a:p>
            <a:r>
              <a:rPr lang="en-US" sz="1600" dirty="0"/>
              <a:t>13 - </a:t>
            </a:r>
            <a:r>
              <a:rPr lang="en-US" sz="1600" dirty="0" err="1"/>
              <a:t>pdays</a:t>
            </a:r>
            <a:r>
              <a:rPr lang="en-US" sz="1600" dirty="0"/>
              <a:t>: number of days that passed by after the client was last contacted from a previous campaign (numeric; 999 means client was not previously contacted)</a:t>
            </a:r>
          </a:p>
          <a:p>
            <a:r>
              <a:rPr lang="en-US" sz="1600" dirty="0"/>
              <a:t>14 - previous: number of contacts performed before this campaign and for this client (numeric)</a:t>
            </a:r>
          </a:p>
          <a:p>
            <a:r>
              <a:rPr lang="en-US" sz="1600" dirty="0"/>
              <a:t>15 - </a:t>
            </a:r>
            <a:r>
              <a:rPr lang="en-US" sz="1600" dirty="0" err="1"/>
              <a:t>poutcome</a:t>
            </a:r>
            <a:r>
              <a:rPr lang="en-US" sz="1600" dirty="0"/>
              <a:t>: outcome of the previous marketing campaign (categorical: '</a:t>
            </a:r>
            <a:r>
              <a:rPr lang="en-US" sz="1600" dirty="0" err="1"/>
              <a:t>failure','nonexistent','success</a:t>
            </a:r>
            <a:r>
              <a:rPr lang="en-US" sz="1600" dirty="0"/>
              <a:t>')</a:t>
            </a:r>
          </a:p>
          <a:p>
            <a:endParaRPr lang="en-US" sz="1600" dirty="0"/>
          </a:p>
          <a:p>
            <a:r>
              <a:rPr lang="en-US" sz="2000" b="1" dirty="0"/>
              <a:t>Social and economic context attributes</a:t>
            </a:r>
          </a:p>
          <a:p>
            <a:r>
              <a:rPr lang="en-US" sz="2000" dirty="0"/>
              <a:t> </a:t>
            </a:r>
            <a:r>
              <a:rPr lang="en-US" sz="1600" dirty="0"/>
              <a:t>16 - </a:t>
            </a:r>
            <a:r>
              <a:rPr lang="en-US" sz="1600" dirty="0" err="1"/>
              <a:t>emp.var.rate</a:t>
            </a:r>
            <a:r>
              <a:rPr lang="en-US" sz="1600" dirty="0"/>
              <a:t>: employment variation rate - quarterly indicator (numeric)</a:t>
            </a:r>
          </a:p>
          <a:p>
            <a:r>
              <a:rPr lang="en-US" sz="1600" dirty="0"/>
              <a:t>17 - </a:t>
            </a:r>
            <a:r>
              <a:rPr lang="en-US" sz="1600" dirty="0" err="1"/>
              <a:t>cons.price.idx</a:t>
            </a:r>
            <a:r>
              <a:rPr lang="en-US" sz="1600" dirty="0"/>
              <a:t>: consumer price index - monthly indicator (numeric)</a:t>
            </a:r>
          </a:p>
          <a:p>
            <a:r>
              <a:rPr lang="en-US" sz="1600" dirty="0"/>
              <a:t>18 - </a:t>
            </a:r>
            <a:r>
              <a:rPr lang="en-US" sz="1600" dirty="0" err="1"/>
              <a:t>cons.conf.idx</a:t>
            </a:r>
            <a:r>
              <a:rPr lang="en-US" sz="1600" dirty="0"/>
              <a:t>: consumer confidence index - monthly indicator (numeric)</a:t>
            </a:r>
          </a:p>
          <a:p>
            <a:r>
              <a:rPr lang="en-US" sz="1600" dirty="0"/>
              <a:t>19 - euribor3m: </a:t>
            </a:r>
            <a:r>
              <a:rPr lang="en-US" sz="1600" dirty="0" err="1"/>
              <a:t>euribor</a:t>
            </a:r>
            <a:r>
              <a:rPr lang="en-US" sz="1600" dirty="0"/>
              <a:t> 3 month rate - daily indicator (numeric)</a:t>
            </a:r>
          </a:p>
          <a:p>
            <a:r>
              <a:rPr lang="en-US" sz="1600" dirty="0"/>
              <a:t>20 - </a:t>
            </a:r>
            <a:r>
              <a:rPr lang="en-US" sz="1600" dirty="0" err="1"/>
              <a:t>nr.employed</a:t>
            </a:r>
            <a:r>
              <a:rPr lang="en-US" sz="1600" dirty="0"/>
              <a:t>: number of employees - quarterly indicator (numeric)</a:t>
            </a:r>
          </a:p>
          <a:p>
            <a:endParaRPr lang="en-US" sz="1600" dirty="0"/>
          </a:p>
          <a:p>
            <a:r>
              <a:rPr lang="en-US" sz="2000" b="1" dirty="0"/>
              <a:t>Output variable (desired target):</a:t>
            </a:r>
            <a:endParaRPr lang="en-US" sz="2000" dirty="0"/>
          </a:p>
          <a:p>
            <a:r>
              <a:rPr lang="en-US" sz="1600" dirty="0"/>
              <a:t>21 - y - has the client subscribed a term deposit? (binary: 'yes', 'no')</a:t>
            </a:r>
          </a:p>
          <a:p>
            <a:endParaRPr lang="en-US" sz="1600" dirty="0"/>
          </a:p>
          <a:p>
            <a:r>
              <a:rPr lang="en-US" sz="2000" b="1" dirty="0"/>
              <a:t>Data Details:</a:t>
            </a:r>
          </a:p>
          <a:p>
            <a:r>
              <a:rPr lang="en-US" sz="1600" dirty="0"/>
              <a:t>No. of observations are 41188, used only one file with size 4.18 </a:t>
            </a:r>
            <a:r>
              <a:rPr lang="en-US" sz="1600" dirty="0" err="1"/>
              <a:t>mb</a:t>
            </a:r>
            <a:r>
              <a:rPr lang="en-US" sz="1600" dirty="0"/>
              <a:t>.</a:t>
            </a:r>
          </a:p>
        </p:txBody>
      </p:sp>
    </p:spTree>
    <p:extLst>
      <p:ext uri="{BB962C8B-B14F-4D97-AF65-F5344CB8AC3E}">
        <p14:creationId xmlns:p14="http://schemas.microsoft.com/office/powerpoint/2010/main" xmlns="" val="69033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02361" y="5863768"/>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Data </a:t>
            </a:r>
            <a:r>
              <a:rPr lang="en-US" sz="4000" dirty="0">
                <a:solidFill>
                  <a:srgbClr val="FF6600"/>
                </a:solidFill>
              </a:rPr>
              <a:t>Analysis and ML approaches</a:t>
            </a:r>
            <a:endParaRPr lang="en-AE" sz="4000" dirty="0">
              <a:solidFill>
                <a:srgbClr val="FF6600"/>
              </a:solidFill>
            </a:endParaRPr>
          </a:p>
        </p:txBody>
      </p:sp>
      <p:sp>
        <p:nvSpPr>
          <p:cNvPr id="10" name="Rectangle 9"/>
          <p:cNvSpPr/>
          <p:nvPr/>
        </p:nvSpPr>
        <p:spPr>
          <a:xfrm>
            <a:off x="322567" y="1249680"/>
            <a:ext cx="1508811" cy="400110"/>
          </a:xfrm>
          <a:prstGeom prst="rect">
            <a:avLst/>
          </a:prstGeom>
        </p:spPr>
        <p:txBody>
          <a:bodyPr wrap="square">
            <a:spAutoFit/>
          </a:bodyPr>
          <a:lstStyle/>
          <a:p>
            <a:pPr lvl="0"/>
            <a:r>
              <a:rPr lang="en-US" sz="2000" b="1" dirty="0" smtClean="0"/>
              <a:t>Approaches</a:t>
            </a:r>
            <a:r>
              <a:rPr lang="en-US" dirty="0" smtClean="0"/>
              <a:t>:</a:t>
            </a:r>
            <a:endParaRPr lang="en-US" dirty="0"/>
          </a:p>
        </p:txBody>
      </p:sp>
      <p:sp>
        <p:nvSpPr>
          <p:cNvPr id="12" name="Rectangle 11"/>
          <p:cNvSpPr/>
          <p:nvPr/>
        </p:nvSpPr>
        <p:spPr>
          <a:xfrm>
            <a:off x="381001" y="1661161"/>
            <a:ext cx="11811000" cy="4770537"/>
          </a:xfrm>
          <a:prstGeom prst="rect">
            <a:avLst/>
          </a:prstGeom>
        </p:spPr>
        <p:txBody>
          <a:bodyPr wrap="square">
            <a:spAutoFit/>
          </a:bodyPr>
          <a:lstStyle/>
          <a:p>
            <a:pPr marL="342900" lvl="0" indent="-342900">
              <a:buFont typeface="+mj-lt"/>
              <a:buAutoNum type="arabicPeriod"/>
            </a:pPr>
            <a:r>
              <a:rPr lang="en-US" sz="1600" dirty="0" smtClean="0"/>
              <a:t>The data looks pretty clean. </a:t>
            </a:r>
            <a:r>
              <a:rPr lang="en-US" sz="1600" dirty="0" smtClean="0"/>
              <a:t>These approaches are  basically where were the pain points and what we are trying to solve , </a:t>
            </a:r>
            <a:r>
              <a:rPr lang="en-US" sz="1600" dirty="0" smtClean="0"/>
              <a:t>The columns which has two values('yes' and 'no') and slightly imbalanced such as default, loan,   y, has    been converted to (1,0) numerical values. rest are continuous variable were binned so that outliers value are converted into count values.</a:t>
            </a:r>
          </a:p>
          <a:p>
            <a:pPr marL="342900" lvl="0" indent="-342900">
              <a:buFont typeface="+mj-lt"/>
              <a:buAutoNum type="arabicPeriod"/>
            </a:pPr>
            <a:r>
              <a:rPr lang="en-US" sz="1600" dirty="0" smtClean="0"/>
              <a:t>While </a:t>
            </a:r>
            <a:r>
              <a:rPr lang="en-US" sz="1600" dirty="0" smtClean="0"/>
              <a:t>approaching </a:t>
            </a:r>
            <a:r>
              <a:rPr lang="en-US" sz="1600" dirty="0" smtClean="0"/>
              <a:t>data cleaning method </a:t>
            </a:r>
            <a:r>
              <a:rPr lang="en-US" sz="1600" dirty="0" smtClean="0"/>
              <a:t>dropped </a:t>
            </a:r>
            <a:r>
              <a:rPr lang="en-US" sz="1600" dirty="0" smtClean="0"/>
              <a:t>the outliers and ambiguous values, such as "others" and "unknown".</a:t>
            </a:r>
          </a:p>
          <a:p>
            <a:pPr marL="342900" lvl="0" indent="-342900">
              <a:buFont typeface="+mj-lt"/>
              <a:buAutoNum type="arabicPeriod"/>
            </a:pPr>
            <a:r>
              <a:rPr lang="en-US" sz="1600" dirty="0" err="1" smtClean="0"/>
              <a:t>Skewness</a:t>
            </a:r>
            <a:r>
              <a:rPr lang="en-US" sz="1600" dirty="0" smtClean="0"/>
              <a:t> doesn't provides much insights in data, as values of columns are nearly zero apart from 'previous'. data seems symmetrical.</a:t>
            </a:r>
          </a:p>
          <a:p>
            <a:pPr marL="342900" lvl="0" indent="-342900">
              <a:buFont typeface="+mj-lt"/>
              <a:buAutoNum type="arabicPeriod"/>
            </a:pPr>
            <a:r>
              <a:rPr lang="en-US" sz="1600" dirty="0" smtClean="0"/>
              <a:t>Data has been cleaned with flooring and clapping using </a:t>
            </a:r>
            <a:r>
              <a:rPr lang="en-US" sz="1600" dirty="0" err="1" smtClean="0"/>
              <a:t>interquintile</a:t>
            </a:r>
            <a:r>
              <a:rPr lang="en-US" sz="1600" dirty="0" smtClean="0"/>
              <a:t> range(IQR) Outliers are removed by dropping values that is below 25% and 75% percentile.</a:t>
            </a:r>
          </a:p>
          <a:p>
            <a:pPr marL="342900" lvl="0" indent="-342900">
              <a:buFont typeface="+mj-lt"/>
              <a:buAutoNum type="arabicPeriod"/>
            </a:pPr>
            <a:r>
              <a:rPr lang="en-US" sz="1600" dirty="0" smtClean="0"/>
              <a:t>In Feature Engineering used </a:t>
            </a:r>
            <a:r>
              <a:rPr lang="en-US" sz="1600" dirty="0" err="1" smtClean="0"/>
              <a:t>undersampling</a:t>
            </a:r>
            <a:r>
              <a:rPr lang="en-US" sz="1600" dirty="0" smtClean="0"/>
              <a:t> method to delete the samples in majority class as There are huge difference between y=1 and y=0, So the ML algorithm will omit the smaller value, which may affect the performance of algorithm.</a:t>
            </a:r>
          </a:p>
          <a:p>
            <a:pPr marL="342900" lvl="0" indent="-342900">
              <a:buFont typeface="+mj-lt"/>
              <a:buAutoNum type="arabicPeriod"/>
            </a:pPr>
            <a:r>
              <a:rPr lang="en-US" sz="1600" dirty="0" smtClean="0"/>
              <a:t>Imbalanced dataset is a common problem in data science; however some approaches have been used on the dataset such as over and </a:t>
            </a:r>
            <a:r>
              <a:rPr lang="en-US" sz="1600" dirty="0" err="1" smtClean="0"/>
              <a:t>undersampling</a:t>
            </a:r>
            <a:r>
              <a:rPr lang="en-US" sz="1600" dirty="0" smtClean="0"/>
              <a:t> methods as well as boosting algorithm (for traditional machine learning approach)  so we have used XGBOOST and </a:t>
            </a:r>
            <a:r>
              <a:rPr lang="en-US" sz="1600" dirty="0" err="1" smtClean="0"/>
              <a:t>Catboost</a:t>
            </a:r>
            <a:r>
              <a:rPr lang="en-US" sz="1600" dirty="0" smtClean="0"/>
              <a:t> algorithms</a:t>
            </a:r>
          </a:p>
          <a:p>
            <a:pPr marL="342900" lvl="0" indent="-342900">
              <a:buFont typeface="+mj-lt"/>
              <a:buAutoNum type="arabicPeriod"/>
            </a:pPr>
            <a:r>
              <a:rPr lang="en-US" sz="1600" dirty="0" smtClean="0"/>
              <a:t>We can also use booting trees like </a:t>
            </a:r>
            <a:r>
              <a:rPr lang="en-US" sz="1600" dirty="0" err="1" smtClean="0"/>
              <a:t>adaboost</a:t>
            </a:r>
            <a:r>
              <a:rPr lang="en-US" sz="1600" dirty="0" smtClean="0"/>
              <a:t>, </a:t>
            </a:r>
            <a:r>
              <a:rPr lang="en-US" sz="1600" dirty="0" err="1" smtClean="0"/>
              <a:t>xgboost</a:t>
            </a:r>
            <a:r>
              <a:rPr lang="en-US" sz="1600" dirty="0" smtClean="0"/>
              <a:t> and random forests that are more robust to imbalanced datasets.</a:t>
            </a:r>
          </a:p>
          <a:p>
            <a:pPr marL="342900" lvl="0" indent="-342900">
              <a:buFont typeface="+mj-lt"/>
              <a:buAutoNum type="arabicPeriod"/>
            </a:pPr>
            <a:r>
              <a:rPr lang="en-US" sz="1600" dirty="0" smtClean="0"/>
              <a:t>Also a popular method for dealing with imbalanced datasets for machine learning models and deep learning models within the preprocessing phase is data augmentation.</a:t>
            </a:r>
          </a:p>
          <a:p>
            <a:pPr marL="342900" lvl="0" indent="-342900">
              <a:buFont typeface="+mj-lt"/>
              <a:buAutoNum type="arabicPeriod"/>
            </a:pPr>
            <a:r>
              <a:rPr lang="en-US" sz="1600" dirty="0" smtClean="0"/>
              <a:t>We used logistic Regression model as it can provide better accuracy after providing model pipeline like </a:t>
            </a:r>
            <a:r>
              <a:rPr lang="en-US" sz="1600" dirty="0" err="1" smtClean="0"/>
              <a:t>min_max</a:t>
            </a:r>
            <a:r>
              <a:rPr lang="en-US" sz="1600" dirty="0" smtClean="0"/>
              <a:t> normalization.</a:t>
            </a:r>
          </a:p>
          <a:p>
            <a:pPr marL="342900" lvl="0" indent="-342900">
              <a:buFont typeface="+mj-lt"/>
              <a:buAutoNum type="arabicPeriod"/>
            </a:pPr>
            <a:r>
              <a:rPr lang="en-US" sz="1600" dirty="0" smtClean="0"/>
              <a:t>Heterogeneous </a:t>
            </a:r>
            <a:r>
              <a:rPr lang="en-US" sz="1600" dirty="0" err="1" smtClean="0"/>
              <a:t>ensembling</a:t>
            </a:r>
            <a:r>
              <a:rPr lang="en-US" sz="1600" dirty="0" smtClean="0"/>
              <a:t> methods   which combines several base model  </a:t>
            </a:r>
            <a:r>
              <a:rPr lang="en-US" sz="1600" dirty="0" err="1" smtClean="0"/>
              <a:t>XGBoosting</a:t>
            </a:r>
            <a:r>
              <a:rPr lang="en-US" sz="1600" dirty="0" smtClean="0"/>
              <a:t>, Gradient Boosting, Logistic Regression and </a:t>
            </a:r>
            <a:r>
              <a:rPr lang="en-US" sz="1600" dirty="0" err="1" smtClean="0"/>
              <a:t>Catboost</a:t>
            </a:r>
            <a:r>
              <a:rPr lang="en-US" sz="1600" dirty="0" smtClean="0"/>
              <a:t> to produce final optimum solution by calculating their cross entropy loss.</a:t>
            </a:r>
          </a:p>
          <a:p>
            <a:pPr marL="342900" lvl="0" indent="-342900">
              <a:buFont typeface="+mj-lt"/>
              <a:buAutoNum type="arabicPeriod"/>
            </a:pPr>
            <a:endParaRPr lang="en-US" sz="1600" dirty="0"/>
          </a:p>
        </p:txBody>
      </p:sp>
    </p:spTree>
    <p:extLst>
      <p:ext uri="{BB962C8B-B14F-4D97-AF65-F5344CB8AC3E}">
        <p14:creationId xmlns:p14="http://schemas.microsoft.com/office/powerpoint/2010/main" xmlns="" val="69033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US" sz="4000" b="1" dirty="0">
                <a:solidFill>
                  <a:schemeClr val="accent2"/>
                </a:solidFill>
              </a:rPr>
              <a:t>Data Understanding</a:t>
            </a:r>
          </a:p>
        </p:txBody>
      </p:sp>
      <p:sp>
        <p:nvSpPr>
          <p:cNvPr id="7" name="TextBox 6">
            <a:extLst>
              <a:ext uri="{FF2B5EF4-FFF2-40B4-BE49-F238E27FC236}">
                <a16:creationId xmlns:a16="http://schemas.microsoft.com/office/drawing/2014/main" xmlns="" id="{F53D7480-AEB5-CF5E-D605-92917B744502}"/>
              </a:ext>
            </a:extLst>
          </p:cNvPr>
          <p:cNvSpPr txBox="1"/>
          <p:nvPr/>
        </p:nvSpPr>
        <p:spPr>
          <a:xfrm>
            <a:off x="356149" y="1570386"/>
            <a:ext cx="6024331"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There was a challenge in the data when we found the target was imbalanced so we used </a:t>
            </a:r>
            <a:r>
              <a:rPr lang="en-US" sz="2000" dirty="0" err="1" smtClean="0"/>
              <a:t>skewness</a:t>
            </a:r>
            <a:r>
              <a:rPr lang="en-US" sz="2000" dirty="0" smtClean="0"/>
              <a:t> and </a:t>
            </a:r>
            <a:r>
              <a:rPr lang="en-US" sz="2000" dirty="0" err="1" smtClean="0"/>
              <a:t>interquantile</a:t>
            </a:r>
            <a:r>
              <a:rPr lang="en-US" sz="2000" dirty="0" smtClean="0"/>
              <a:t> range to find outliers and remove them from dataset.</a:t>
            </a:r>
          </a:p>
          <a:p>
            <a:pPr marL="285750" indent="-285750">
              <a:buFont typeface="Arial" panose="020B0604020202020204" pitchFamily="34" charset="0"/>
              <a:buChar char="•"/>
            </a:pPr>
            <a:r>
              <a:rPr lang="en-US" sz="2000" dirty="0" smtClean="0"/>
              <a:t>As </a:t>
            </a:r>
            <a:r>
              <a:rPr lang="en-US" sz="2000" dirty="0"/>
              <a:t>shown in the figure, term deposit “Y” is highly imbalanced and handled with </a:t>
            </a:r>
            <a:r>
              <a:rPr lang="en-US" sz="2000" dirty="0" err="1"/>
              <a:t>undersampling</a:t>
            </a:r>
            <a:r>
              <a:rPr lang="en-US" sz="2000" dirty="0"/>
              <a:t> technique.</a:t>
            </a:r>
          </a:p>
          <a:p>
            <a:pPr marL="285750" indent="-285750">
              <a:buFont typeface="Arial" panose="020B0604020202020204" pitchFamily="34" charset="0"/>
              <a:buChar char="•"/>
            </a:pPr>
            <a:r>
              <a:rPr lang="en-US" sz="2000" dirty="0"/>
              <a:t>The majority class is 88.38% and minority class is 11.62%</a:t>
            </a:r>
          </a:p>
          <a:p>
            <a:pPr marL="285750" indent="-285750">
              <a:buFont typeface="Arial" panose="020B0604020202020204" pitchFamily="34" charset="0"/>
              <a:buChar char="•"/>
            </a:pPr>
            <a:r>
              <a:rPr lang="en-US" sz="2000" dirty="0"/>
              <a:t>Now the challenge is to check which customers bank can take into consideration as convert them to take term </a:t>
            </a:r>
            <a:r>
              <a:rPr lang="en-US" sz="2000" dirty="0" err="1"/>
              <a:t>deposite</a:t>
            </a:r>
            <a:r>
              <a:rPr lang="en-US" sz="2000" dirty="0"/>
              <a:t>.</a:t>
            </a:r>
          </a:p>
        </p:txBody>
      </p:sp>
      <p:pic>
        <p:nvPicPr>
          <p:cNvPr id="1026" name="Picture 2"/>
          <p:cNvPicPr>
            <a:picLocks noChangeAspect="1" noChangeArrowheads="1"/>
          </p:cNvPicPr>
          <p:nvPr/>
        </p:nvPicPr>
        <p:blipFill>
          <a:blip r:embed="rId3"/>
          <a:srcRect/>
          <a:stretch>
            <a:fillRect/>
          </a:stretch>
        </p:blipFill>
        <p:spPr bwMode="auto">
          <a:xfrm>
            <a:off x="6451600" y="1717040"/>
            <a:ext cx="5503545" cy="4399280"/>
          </a:xfrm>
          <a:prstGeom prst="rect">
            <a:avLst/>
          </a:prstGeom>
          <a:noFill/>
          <a:ln w="9525">
            <a:noFill/>
            <a:miter lim="800000"/>
            <a:headEnd/>
            <a:tailEnd/>
          </a:ln>
          <a:effectLst/>
        </p:spPr>
      </p:pic>
    </p:spTree>
    <p:extLst>
      <p:ext uri="{BB962C8B-B14F-4D97-AF65-F5344CB8AC3E}">
        <p14:creationId xmlns:p14="http://schemas.microsoft.com/office/powerpoint/2010/main" xmlns="" val="405570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a:solidFill>
                  <a:srgbClr val="FF6600"/>
                </a:solidFill>
              </a:rPr>
              <a:t>Data cleaning</a:t>
            </a:r>
            <a:endParaRPr lang="en-AE" sz="4000" dirty="0">
              <a:solidFill>
                <a:srgbClr val="FF6600"/>
              </a:solidFill>
            </a:endParaRPr>
          </a:p>
        </p:txBody>
      </p:sp>
      <p:sp>
        <p:nvSpPr>
          <p:cNvPr id="7" name="Rectangle 6"/>
          <p:cNvSpPr/>
          <p:nvPr/>
        </p:nvSpPr>
        <p:spPr>
          <a:xfrm>
            <a:off x="7538720" y="1645920"/>
            <a:ext cx="4358640" cy="3693319"/>
          </a:xfrm>
          <a:prstGeom prst="rect">
            <a:avLst/>
          </a:prstGeom>
        </p:spPr>
        <p:txBody>
          <a:bodyPr wrap="square">
            <a:spAutoFit/>
          </a:bodyPr>
          <a:lstStyle/>
          <a:p>
            <a:pPr>
              <a:buFont typeface="Arial" pitchFamily="34" charset="0"/>
              <a:buChar char="•"/>
            </a:pPr>
            <a:r>
              <a:rPr lang="en-US" dirty="0"/>
              <a:t>While dropping outliers are  found some equally spaced values that are selected from the cumulative distribution function of a random variable in a way that divides the data set into equal parts.</a:t>
            </a:r>
          </a:p>
          <a:p>
            <a:pPr>
              <a:buFont typeface="Arial" pitchFamily="34" charset="0"/>
              <a:buChar char="•"/>
            </a:pPr>
            <a:r>
              <a:rPr lang="en-US" dirty="0"/>
              <a:t>The difference between a good and an average machine learning model is often its ability to clean data. One of the biggest challenges in data cleaning is the identification and treatment of outliers.</a:t>
            </a:r>
          </a:p>
          <a:p>
            <a:pPr>
              <a:buFont typeface="Arial" pitchFamily="34" charset="0"/>
              <a:buChar char="•"/>
            </a:pPr>
            <a:r>
              <a:rPr lang="en-US" dirty="0"/>
              <a:t>So used </a:t>
            </a:r>
            <a:r>
              <a:rPr lang="en-US" dirty="0" err="1"/>
              <a:t>interquantile</a:t>
            </a:r>
            <a:r>
              <a:rPr lang="en-US" dirty="0"/>
              <a:t> range and </a:t>
            </a:r>
            <a:r>
              <a:rPr lang="en-US" dirty="0" err="1"/>
              <a:t>skewness</a:t>
            </a:r>
            <a:r>
              <a:rPr lang="en-US" dirty="0"/>
              <a:t> to detect and remove outliers.</a:t>
            </a:r>
          </a:p>
          <a:p>
            <a:pPr>
              <a:buFont typeface="Arial" pitchFamily="34" charset="0"/>
              <a:buChar char="•"/>
            </a:pPr>
            <a:endParaRPr lang="en-US" dirty="0"/>
          </a:p>
        </p:txBody>
      </p:sp>
      <p:pic>
        <p:nvPicPr>
          <p:cNvPr id="9" name="Picture 8" descr="download.jpeg"/>
          <p:cNvPicPr>
            <a:picLocks noChangeAspect="1"/>
          </p:cNvPicPr>
          <p:nvPr/>
        </p:nvPicPr>
        <p:blipFill>
          <a:blip r:embed="rId3"/>
          <a:stretch>
            <a:fillRect/>
          </a:stretch>
        </p:blipFill>
        <p:spPr>
          <a:xfrm>
            <a:off x="589280" y="1452880"/>
            <a:ext cx="6478270" cy="4765040"/>
          </a:xfrm>
          <a:prstGeom prst="rect">
            <a:avLst/>
          </a:prstGeom>
        </p:spPr>
      </p:pic>
    </p:spTree>
    <p:extLst>
      <p:ext uri="{BB962C8B-B14F-4D97-AF65-F5344CB8AC3E}">
        <p14:creationId xmlns:p14="http://schemas.microsoft.com/office/powerpoint/2010/main" xmlns="" val="38540782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1328</TotalTime>
  <Words>1941</Words>
  <Application>Microsoft Macintosh PowerPoint</Application>
  <PresentationFormat>Custom</PresentationFormat>
  <Paragraphs>206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   Agenda</vt:lpstr>
      <vt:lpstr>  </vt:lpstr>
      <vt:lpstr>  </vt:lpstr>
      <vt:lpstr>  </vt:lpstr>
      <vt:lpstr>  </vt:lpstr>
      <vt:lpstr>  </vt:lpstr>
      <vt:lpstr>  </vt:lpstr>
      <vt:lpstr>  </vt:lpstr>
      <vt:lpstr>  </vt:lpstr>
      <vt:lpstr>  </vt:lpstr>
      <vt:lpstr>  </vt:lpstr>
      <vt:lpstr>  </vt:lpstr>
      <vt:lpstr>  </vt:lpstr>
      <vt:lpstr>  </vt:lpstr>
      <vt:lpstr>Git-hub Link:</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 Joshipura</dc:creator>
  <cp:lastModifiedBy>anmul</cp:lastModifiedBy>
  <cp:revision>35</cp:revision>
  <dcterms:created xsi:type="dcterms:W3CDTF">2022-08-16T08:14:28Z</dcterms:created>
  <dcterms:modified xsi:type="dcterms:W3CDTF">2022-08-31T20:10:42Z</dcterms:modified>
</cp:coreProperties>
</file>