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67" r:id="rId3"/>
    <p:sldId id="269" r:id="rId4"/>
    <p:sldId id="270" r:id="rId5"/>
    <p:sldId id="271"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56"/>
  </p:normalViewPr>
  <p:slideViewPr>
    <p:cSldViewPr snapToGrid="0">
      <p:cViewPr varScale="1">
        <p:scale>
          <a:sx n="83" d="100"/>
          <a:sy n="83" d="100"/>
        </p:scale>
        <p:origin x="-629" y="-1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D3C7C-2DE1-441A-BE8B-A6B2861E5728}" type="datetimeFigureOut">
              <a:rPr lang="en-US" smtClean="0"/>
              <a:t>6/24/2022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AE5908-7837-4638-84C1-F986006A59E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64DE79-268F-4C1A-8933-263129D2AF90}" type="datetimeFigureOut">
              <a:rPr lang="en-US" smtClean="0"/>
              <a:pPr/>
              <a:t>6/24/2022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F63A3B-78C7-47BE-AE5E-E10140E046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64DE79-268F-4C1A-8933-263129D2AF90}"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64DE79-268F-4C1A-8933-263129D2AF90}"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64DE79-268F-4C1A-8933-263129D2AF90}" type="datetimeFigureOut">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64DE79-268F-4C1A-8933-263129D2AF90}" type="datetimeFigureOut">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64DE79-268F-4C1A-8933-263129D2AF90}"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48F63A3B-78C7-47BE-AE5E-E10140E0464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64DE79-268F-4C1A-8933-263129D2AF90}" type="datetimeFigureOut">
              <a:rPr lang="en-US" smtClean="0"/>
              <a:pPr/>
              <a:t>6/24/2022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F63A3B-78C7-47BE-AE5E-E10140E0464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smtClean="0"/>
              <a:t>G2M Cab Investment Firm</a:t>
            </a:r>
          </a:p>
          <a:p>
            <a:endParaRPr lang="en-US" sz="4000" dirty="0"/>
          </a:p>
          <a:p>
            <a:r>
              <a:rPr lang="en-US" sz="2800" dirty="0" err="1" smtClean="0"/>
              <a:t>Mohini</a:t>
            </a:r>
            <a:r>
              <a:rPr lang="en-US" sz="2800" dirty="0" smtClean="0"/>
              <a:t> </a:t>
            </a:r>
            <a:r>
              <a:rPr lang="en-US" sz="2800" dirty="0" err="1" smtClean="0"/>
              <a:t>Kalbandhe</a:t>
            </a:r>
            <a:endParaRPr lang="en-US" sz="2800" dirty="0"/>
          </a:p>
          <a:p>
            <a:r>
              <a:rPr lang="en-US" sz="2800" b="1" dirty="0" smtClean="0"/>
              <a:t>23</a:t>
            </a:r>
            <a:r>
              <a:rPr lang="en-US" sz="2800" b="1" baseline="30000" dirty="0" smtClean="0"/>
              <a:t>rd</a:t>
            </a:r>
            <a:r>
              <a:rPr lang="en-US" sz="2800" b="1" dirty="0" smtClean="0"/>
              <a:t> June 2022</a:t>
            </a:r>
            <a:endParaRPr lang="en-US" sz="2800" b="1"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share the cab market in each year</a:t>
            </a:r>
            <a:endParaRPr lang="en-US" dirty="0"/>
          </a:p>
        </p:txBody>
      </p:sp>
      <p:sp>
        <p:nvSpPr>
          <p:cNvPr id="3" name="Text Placeholder 2"/>
          <p:cNvSpPr>
            <a:spLocks noGrp="1"/>
          </p:cNvSpPr>
          <p:nvPr>
            <p:ph type="body" idx="2"/>
          </p:nvPr>
        </p:nvSpPr>
        <p:spPr/>
        <p:txBody>
          <a:bodyPr/>
          <a:lstStyle/>
          <a:p>
            <a:r>
              <a:rPr lang="en-US" dirty="0" smtClean="0"/>
              <a:t>Both yellow and pink companies show relatively less changes in market share annually, yet pink cab shows regular increase of users per years. In contrast yellow cab shows </a:t>
            </a:r>
            <a:r>
              <a:rPr lang="en-US" dirty="0" err="1" smtClean="0"/>
              <a:t>fluctations</a:t>
            </a:r>
            <a:r>
              <a:rPr lang="en-US" dirty="0" smtClean="0"/>
              <a:t> but still holds the market. Yellow Cab dominates more than half of the customer base for the three years, That means customers mostly uses yellow cabs for long drives.</a:t>
            </a:r>
            <a:endParaRPr lang="en-US" dirty="0"/>
          </a:p>
        </p:txBody>
      </p:sp>
      <p:pic>
        <p:nvPicPr>
          <p:cNvPr id="7170" name="Picture 2"/>
          <p:cNvPicPr>
            <a:picLocks noGrp="1" noChangeAspect="1" noChangeArrowheads="1"/>
          </p:cNvPicPr>
          <p:nvPr>
            <p:ph sz="half" idx="1"/>
          </p:nvPr>
        </p:nvPicPr>
        <p:blipFill>
          <a:blip r:embed="rId2"/>
          <a:srcRect/>
          <a:stretch>
            <a:fillRect/>
          </a:stretch>
        </p:blipFill>
        <p:spPr bwMode="auto">
          <a:xfrm>
            <a:off x="9028271" y="1430909"/>
            <a:ext cx="2499360" cy="9906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8849106" y="3085338"/>
            <a:ext cx="3342894" cy="3297174"/>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599123" y="3986784"/>
            <a:ext cx="3495675" cy="22860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4599432" y="3054096"/>
            <a:ext cx="3959352" cy="333317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Profit analysis</a:t>
            </a:r>
            <a:endParaRPr lang="en-US" sz="3200" b="1" dirty="0"/>
          </a:p>
        </p:txBody>
      </p:sp>
      <p:sp>
        <p:nvSpPr>
          <p:cNvPr id="3" name="Text Placeholder 2"/>
          <p:cNvSpPr>
            <a:spLocks noGrp="1"/>
          </p:cNvSpPr>
          <p:nvPr>
            <p:ph type="body" idx="2"/>
          </p:nvPr>
        </p:nvSpPr>
        <p:spPr/>
        <p:txBody>
          <a:bodyPr>
            <a:normAutofit fontScale="92500" lnSpcReduction="10000"/>
          </a:bodyPr>
          <a:lstStyle/>
          <a:p>
            <a:r>
              <a:rPr lang="en-US" sz="2800" baseline="-25000" dirty="0" smtClean="0"/>
              <a:t>The percentage of profitable transactions for Yellow Cab is also larger than that of Pink Cab.</a:t>
            </a:r>
            <a:endParaRPr lang="en-US" sz="2800" dirty="0" smtClean="0"/>
          </a:p>
          <a:p>
            <a:r>
              <a:rPr lang="en-US" sz="2800" baseline="-25000" dirty="0" smtClean="0"/>
              <a:t>The profitability per km of Yellow Cab is much greater than that of Pink Cab</a:t>
            </a:r>
            <a:endParaRPr lang="en-US" sz="2800" dirty="0" smtClean="0"/>
          </a:p>
          <a:p>
            <a:r>
              <a:rPr lang="en-US" sz="2800" baseline="-25000" dirty="0" smtClean="0"/>
              <a:t>Rich class provides slightly more profit than poor and middle class.</a:t>
            </a:r>
            <a:endParaRPr lang="en-US" sz="2800" dirty="0" smtClean="0"/>
          </a:p>
          <a:p>
            <a:r>
              <a:rPr lang="en-US" sz="2800" baseline="-25000" dirty="0" smtClean="0"/>
              <a:t>As per Proportion of positive profit, Yellow cab showing more profit than Pink cab.</a:t>
            </a:r>
            <a:endParaRPr lang="en-US" sz="2800" dirty="0" smtClean="0"/>
          </a:p>
          <a:p>
            <a:r>
              <a:rPr lang="en-US" sz="2800" baseline="-25000" dirty="0" smtClean="0"/>
              <a:t>The average profit contributed by people with different incomes taking cabs is about the same. But the average profit of Yellow Cab is much larger than that of Pink Cab.</a:t>
            </a:r>
            <a:endParaRPr lang="en-US" sz="2800" dirty="0" smtClean="0"/>
          </a:p>
          <a:p>
            <a:endParaRPr lang="en-US" dirty="0"/>
          </a:p>
        </p:txBody>
      </p:sp>
      <p:pic>
        <p:nvPicPr>
          <p:cNvPr id="8194" name="Picture 2"/>
          <p:cNvPicPr>
            <a:picLocks noGrp="1" noChangeAspect="1" noChangeArrowheads="1"/>
          </p:cNvPicPr>
          <p:nvPr>
            <p:ph sz="half" idx="1"/>
          </p:nvPr>
        </p:nvPicPr>
        <p:blipFill>
          <a:blip r:embed="rId2"/>
          <a:srcRect/>
          <a:stretch>
            <a:fillRect/>
          </a:stretch>
        </p:blipFill>
        <p:spPr bwMode="auto">
          <a:xfrm>
            <a:off x="5586983" y="1816608"/>
            <a:ext cx="2117693" cy="1712976"/>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909941" y="1822323"/>
            <a:ext cx="3028950" cy="12382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8191881" y="4286822"/>
            <a:ext cx="3105150" cy="1228725"/>
          </a:xfrm>
          <a:prstGeom prst="rect">
            <a:avLst/>
          </a:prstGeom>
          <a:noFill/>
          <a:ln w="9525">
            <a:noFill/>
            <a:miter lim="800000"/>
            <a:headEnd/>
            <a:tailEnd/>
          </a:ln>
          <a:effectLst/>
        </p:spPr>
      </p:pic>
      <p:sp>
        <p:nvSpPr>
          <p:cNvPr id="8198" name="AutoShape 6" descr="data:image/png;base64,iVBORw0KGgoAAAANSUhEUgAAAq4AAAFrCAYAAAAQMgucAAAABHNCSVQICAgIfAhkiAAAAAlwSFlzAAALEgAACxIB0t1+/AAAADl0RVh0U29mdHdhcmUAbWF0cGxvdGxpYiB2ZXJzaW9uIDIuMi4yLCBodHRwOi8vbWF0cGxvdGxpYi5vcmcvhp/UCwAAIABJREFUeJzs3XlYVVX78PHv2WdgdkDEWVJUHBFHMmdMVAQRHJJKs6dMLTP9OUQqZj0O5VtSzlpPlnM54pxjzkOainMoooKCzAICZ9rvH8TJIyCojLo+18WVnL332vfZHOLea99rLYUsyzKCIAiCIAiCUMpJJR2AIAiCIAiCIBSESFwFQRAEQRCEMkEkroIgCIIgCEKZIBJXQRAEQRAEoUwQiasgCIIgCIJQJojEVRAEQRAEQSgTROIqCCUkMDAQFxeXPL82btyYbxupqals2rSpQOe7desWLi4uREZG5tg2fvz4J8YSEhLy1O+vpGi1Wn799VfT9wEBAcybN69YYzh27BguLi6F3m737t1p164dOp2u0Nt+VHBwcI7PQPPmzenTpw979+4t0nMLgiA8iaqkAxCEl9XkyZMZN24cAKdPn2bMmDEcOXLEtN3Ozi7fNn788UfOnDmDn5/fc8Xy+eef8+mnnwJw8uRJJk6cyMGDB03by5Ur91ztF6eQkBCWLFnCG2+8AcCiRYtQq9UlHNXzCw0NJTk5GYVCwaFDh+jWrVuRnq9FixZmCX9iYiJLlixhzJgx7Ny5k1q1ahXp+QVBEHIjEldBKCF2dnam5LR8+fIAVK5c+anaKKz1Qx6NJTtJfdpYSqsKFSqUdAiFYuvWrbRs2RJLS0s2b95c5ImrWq02+wxUrlyZWbNmsXv3bg4dOsRbb71VpOcXBEHIjSgVEIRSbt++ffTt2xdXV1e8vLzYvXs3AOvWrWPx4sWcOnWKxo0bAxATE8Po0aNp06YNTZs2xc/PjzNnzhRKHMHBwXz44Ye89dZbtGnThqNHjz7xfNmlCbt37+b111+nVatWjBw5kqSkJCDrkX5QUBDt2rWjefPmvPfee0RERJjOt27dOnr27EnTpk1xd3fniy++wGAwmLb//PPPeHh40KJFC9555x1u3rzJsWPHmDJlClFRUbi4uBAdHZ2jVCC7XVdXV/z9/fnzzz9N2zp16sSqVasYOHAgbm5uDBw4kIsXL5q2r1ixAg8PD5o1a0afPn3MeqVzs3z5ctzd3XF3d2fp0qUAZGRk0LJlS9PPEcBgMNC+fXv27duXaztGo5GdO3fi7u5Oly5dOHDgAImJiWb7hIaG0r9/f1xdXRk0aBDBwcEMHTrUtP3UqVP4+/vj6uqKt7c3W7ZseWLsuZEkCZVKhVKpBLJ+hrNmzaJjx440adIEDw8PszKN/K7nrVu3eOedd2jevDk+Pj78+OOPdO/e3bT92rVrDB48GFdXVzw9Pfn5558L7WZNEISySSSuglCKHTlyhE8++QR/f39CQkLo168fY8eO5eLFi/j4+PDOO+/QokULDh06BGTVqsqyzNq1a9m0aROVK1dm2rRphRbPvn378Pb2ZsWKFbRo0aJA51u6dClz5sxh4cKFnD17lmXLlgFZSd3JkydZunQpISEhaDQaJk2aBGSVK8yYMYPx48eza9cuPv/8c9atW2dK7NauXcu8efMYP348mzZtwsHBgY8++ojWrVsTGBhI1apVOXLkCI6OjmaxrFu3jpkzZzJy5Eg2b96Mu7s7w4YNIzo62rTPggULGD58OGvXrkWpVDJ9+nQgKzH8+uuvmTJlCrt27cLT05MxY8aQmpqa5/Xavn07P//8MzNmzGDJkiVs3LgRS0tLXn/9dXbu3Gna79SpU2i1Wjp27JhrOydPniQ2NpauXbvSpUsXZFlm+/btpu3JyckMGzYMV1dXNm3ahJeXFz/88INpe0xMDMOHD8ff359t27YxYsQIvvjii3wT70c9fPiQmTNnYjQa6dy5MwBLlizh0KFDzJ8/n127duHj48N///tf4uLi8r2eOp2ODz74gPLly7Nhwwbef/99FixYYHa+9957j1atWrFlyxYmTZrE//73P9asWVPgmAVBePGIUgFBKMVWrlxJjx49GDJkCADvvfce58+f56effmLOnDlYWVmhVqtxcHBAlmW6detGr169qFKlCgBvvvkmI0eOLLR4HBwcCAgIACjw+T7++GNcXV0B8Pb25sKFCwBERUVhaWlJjRo1sLe358svv+T27dsAWFlZMWPGDF5//XUAatasyf/+9z/CwsLw9PRk7dq1DB06FC8vLwCCgoJYsmQJWq0WW1tblEplrqUOy5cvZ8iQIfj6+gLw6aefcurUKVatWmWqN/bz8zM9hn/33Xf5v//7P1O8CoWC6tWrU6NGDUaOHImbmxsqVd7/G505cybOzs40atSIwYMHs3btWvz9/fH29uaTTz4hIyMDS0tLdu7ciaenJxqNJtd2tm3bRr169XjllVcAaNOmDZs2beLtt982bbexsWHy5MkolUqcnZ05ffo0Dx48ALI+Rx06dDDtX7t2ba5fv87y5ctNSejjTp8+TYsWLYCsn7VWq6VJkyb8+OOPVKtWDQAXFxdee+01mjdvDsDw4cNZvHgxERERODg4PPF6Hjt2jPv377NhwwZsbW2pV68eV69eNQ3+2rJlC46OjowZMwaAV155hdGjR/Pjjz/y5ptv5nnNBUF4sYnEVRBKsfDwcFOyka1FixZs3rw5x74KhYI333yTbdu2ce7cOcLDw7l06RJGo7HQ4qlRo8ZTn6927dqmf9vY2JhGxA8ePJj9+/fTsWNHWrVqRbdu3ejXrx8Arq6uWFpa8v3333Pjxg2uXbvGrVu36NKlCwA3btxg9OjRpnYrVKhgGlz2JDdv3jQl0dlatGjBjRs3co3X1tbWFG/nzp1xc3PD19cXFxcXunbtSv/+/bG0tMz1XNbW1jg7O5u+b9KkCStWrADgtddew8rKioMHD9KtWzd2795NcHBwru1otVr27NljumGArNkFvvzyS65fv069evW4du0aTZo0MT3Cz35f2T2qN27c4NChQ6ZEFECv1z+xjrlp06Z88803GI1GDh8+zPz583n33Xdp06aNaR9PT0+OHDnCrFmzCA8P5/LlywBmJR15Xc9r165Rp04dbG1tzWLOTlxv3LjB1atXzWI2GAwYDAb0ev0TbxgEQXhxid98QSjFLCwscrxmMBhyTUYNBgPvvPMOaWlpeHl50a1bN9LT0/nkk0+KJJ6Cni+vEf1169bl999/59ChQ/zxxx8sXLiQdevWsWHDBk6cOMGoUaPw8/OjY8eOjBo1iqCgINOxz5q05Naj+fj1zCtea2trli9fzunTpzlw4AC7du1i1apVrFmzhvr16+fYX6FQmH1vNBpNbatUKnr27Mnvv/+Ora0tKpWKtm3b5nreQ4cOkZyczNKlS02P/7PrPDdu3MjEiRNRqVQ5aj8f/d5gMODj48OIESPM9pGkvKvFLC0tcXJyAqBOnTqkpqYyceJEatWqRbNmzQD45ptv2LhxI/7+/vj5+TF16lRTL3m2vK6nUqnMN+Z27doxderUXI8VBOHlJBJXQSjF6taty/nz581eO3fuHHXq1AHMk6O///6bv/76i+PHj2Nvbw9kPRqHwpt94FHPe77sek8vLy88PT2JjIykW7duhIWF8euvv9K/f38+//xzIKse8s6dO6Z2X3nlFS5fvoyHhweQNZ9t9+7dWbly5RPPWbduXUJDQ81G5J8/fx53d/d84z1z5gynTp1i5MiRtGnThvHjx+Pp6cnhw4dzTVzT0tKIiooy9VKHhoaa9cD27t2b4cOHU6FCBXr27JlnMrZt2zbq1q3L999/b/b67Nmz2bJlC+PGjaNevXocPHgQo9FoSkYvXbpk2rdOnTqEhoaaElHI+lklJiYW+Mbmgw8+YOfOnQQFBbFhwwaUSiVr167lv//9L7169QLg6tWrQMF+/vXq1SMiIoLU1FRTr+vjMf/xxx/UrFnTdG127NjBiRMn+PLLLwsUsyAILx4xOEsQSrF3332XXbt2sWLFCiIiIli2bBn79+831fhZW1tz//59IiMjKVeuHJIksX37dqKiotixY4dpsItWqy302J73fA8ePGDmzJkcO3aMyMhINm3ahK2tLa+88goVKlTg7NmzXLt2jb///ptPP/2U+Ph4U7tDhgzhl19+Yc+ePdy8eZPPP/8cBwcH6tati42NDcnJyURERKDX683O+Z///Ifly5cTEhLCzZs3mT17NtevX6d///75xmthYcH8+fP57bffiIyMZO/evcTExNCkSZNc95ckicDAQK5cucKOHTtYvXo17777rml7y5YtKVeuHOvXr8fb2zvXNtLS0vjjjz/o378/DRo0MPsaPHgwsbGxHD16lD59+pCSksKsWbO4efMma9euZdeuXaYbm7feeovQ0FCCg4OJiIhgx44dfPvtt6Za1YJQqVQEBQVx5coV1q5dC2SVaBw4cIA7d+5w+vRpAgMDgYL9/Dt27IijoyNBQUHcuHGDnTt3snLlSlPMffv25eHDh6bthw8f5ssvv6RixYoFjlkQhBePSFwFoRRzc3Nj9uzZrFq1Cm9vbzZt2sTcuXN59dVXAejZsydGo5HevXtjY2NDUFAQP/zwA97e3vz4448EBQWhUqlMtYeFqUaNGs91vsGDB9OnTx8+/fRTevXqxR9//MGSJUuwtbXlk08+oWLFirzxxhv85z//wdramkGDBnHlyhUgK6l5//33+fLLL/H39yc5OZmFCxeiUCho164dTk5O+Pj4EBYWZnZOLy8vxo4dy/fff0+fPn04c+YMP/30k1lPaF6aNm3KjBkz+Omnn+jVqxezZ89m8uTJefbW2tvb07FjRwYPHsyMGTP45JNPzB6jKxQKevXqhYODA25ubrm2sW/fPvR6PX379s2xrWPHjtSsWdOU8C9atIiTJ0/i4+PD1q1b8fHxMT2mr1WrFkuWLOHw4cN4e3vzzTffMHbsWAYOHJjv+35U27Zt6d27N99//z0JCQl89dVXXLlyhd69e/PZZ5/Ru3dvmjVrZvo5PYkkSSxYsIB79+7h6+vL4sWL8ff3N8VsZ2fHjz/+yO3bt+nbty+fffYZAwYMMKttFgTh5aOQxaR4giAIJWLixIlUq1aNsWPHPlc7d+7cITY2lpYtW5pemzp1KgaDgRkzZjxvmEUiLi6Oa9eu0b59e9NrS5Ys4fjx4/z8888lF5ggCKWa6HEVBEEoZufOnWPVqlXs3r3bNJPC80hKSuKdd95h9+7dREVFsWvXLrZu3UrPnj0LIdqiYTQaGT58OL/++itRUVEcPXqUFStWlOqYBUEoeaLHVRAEoZjNmzePn376idGjR5vVvT6PtWvX8r///Y/o6GiqV6/OBx98UChJcVHavXs38+bNIyIigsqVKxMQEMD777+fY0YGQRCEbCJxFQRBEARBEMoEUSogCIIgCIIglAkicRUEQRAEQRDKBJG4CoIgCIIgCGWCSFwFQRAEQRCEMkEkroIgCIIgCEKZIBJXQRAEQRAEoUwQiasgCIIgCIJQJojEVRAEQRAEQSgTROIqCIIgCIIglAkicRUEQRAEQRDKBJG4CoIgCIIgCGWCSFwF4RkZDAZGjRpFeno6Hh4eHDt2jL59+7Jy5Uqz/b799ltGjx6dZzt6vZ7GjRsDEBwczMKFCws1zg0bNuDv74+vry8+Pj6sWrUq32MCAgI4ffp0rq+HhITkeVxwcDCTJ082fa/Vahk8eLBZWxcuXMDf3x8fHx9GjBhBSkpKnu3Jssy4cePMznnu3Dmz4+Pj4wHo1KkTp0+fZseOHaxZsybf9ygIgiCUPSJxFYRntGbNGjp06ICVlRUWFhbY2toya9Ys5s2bR3R0NABXr14lJCSEadOmlUiMq1atYvXq1SxdupSQkBBWrFjBhg0b2LRp0zO1Z2lpiZWVVYG237hxg8GDB3P+/HmzfaZPn864cePYunUrNWvW5Oeff861rejoaIYPH87evXtNrxmNRkaPHs1nn33G1q1b6d27N59//rnZub28vNixYweJiYnP9B5Lq8dvlE6ePMnGjRtp27Ytvr6++Pr60qNHD4KCgtDr9cTExDBs2LAntjlv3jzmzZv3xH1kWWbZsmWmc/j5+bF9+/Z84/Xw8CAyMjLX10+ePJnncYGBgaaY9u/fj7+/P7169WL69OmmfY4dO4aPjw+enp4EBwcXKJaTJ0+ye/fuHDeWgiCULSJxFYRnIMsyK1asoHfv3gC0bNmSunXr0qhRIwICApg+fTpGo5EpU6YwdepU7O3tgazeTz8/P3x9fZkyZQparTbPc+zbt8/USzpq1CgSEhJYunSp6Q/1wYMHad26NUajEYAePXqQkJBgFuPixYuZOHEiDg4OAFSoUIHZs2fj7OwMwPbt2xk4cCB9+vShV69enDt3znT8mjVr6Nu3L35+fvz5558ANG/enPr16+cZc6NGjWjatCkA69evZ/jw4TRp0sRsH4PBQGpqKrIsk5GRgYWFRa5tbdmyBU9PT7p37256LS4uDqPRSJs2bQDo2rUrf/zxBzqdjlatWlG3bl0AunXrxurVq/OMsyx6/EYp+wbBw8ODkJAQQkJC2LFjB1evXmX9+vVUqVKFH3744bnPGxwczNGjR1m5ciUhISEsWrSI4OBgjh079kztPRp7XtstLS25c+cOn3/+OQsXLmTLli1cvnyZgwcPkpGRwaRJk1i4cCE7duzg4sWLHDx4sEDn9PT0ZPfu3aZeekEQyh6RuArCM7h69Sp2dnbY2dkBMGPGDGxtbQH48MMPiYiIYMKECTg7O/P666+bjtm8eTO//vorISEh2NnZ5dnbeP/+fb744gsWLVrE1q1badasGdOnT6dLly4cP34cgBMnTqDRaLhy5QoRERFUrFjRlCBDVpJ3//79HIljvXr1cHV1xWAw8Ntvv7F06VK2bNnC0KFDzRIdOzs7Nm/ezPTp05kwYQJarZYxY8ZQp06dPK9Lly5d6Nu3LwCffvopHh4eOfb57LPPCAwMpGPHjvz555+88cYbubb1wQcf0L9/f7PXHBwcUKlUpmuwfft2dDodDx48YNasWaaEqE2bNuzfvz/POMuavG6UHqdUKmndujVhYWFERkaarn9gYCDTp08nICAADw8PNmzYYHacwWBg9OjRzJ492+z1tLQ0fvnlF4KCgkyf9apVqzJnzhwqV64MwMqVKxkwYADe3t74+fkRHh5uOn7+/Pn07duXN954g6tXrz4x9mxNmzalcePG7NmzBy8vL6pWrYparSY4OJjmzZsTGhqKk5MTtWrVQqVS4ePjw65du8zaePxz9+g5PT09C1QuIwhC6SQSV0F4BhEREVStWjXXbRqNhqlTp3Lw4EGmTJliev3EiROEh4czYMAAfH19+eOPP8z+yD8qNDQUNzc3qlevDsDAgQM5fvw4DRo0ICEhgZSUFM6cOcObb77Jn3/+yaFDh+jatatZG5IkmeLJjVKpZP78+Rw8eJDvvvuOzZs38/DhQ9P27KSxSZMm2NnZcevWrQJenbylp6cTFBTEihUrOHLkCP379ycwMLDAx0uSxNy5c00JUUZGBnZ2dqjVarP9qlevXijxlhZPulF6VGJiIkeOHMHNzS3HtujoaFavXs2iRYvMElRZlpkyZQpVq1Zl4sSJZseEh4ejUqlwcnIyK1UYM2YMCQkJrF69mpkzZ5KRkYFSqSQqKoqPP/4YvV6PwWDg7NmzbN68mQ8//ND0c3409txKFQYMGED79u25desWBoOBESNG0LFjR/z8/BgyZAiBgYFmTyocHR2JiYnJ8X4fLVV49JxLlixh69ateV7rR0sVBg8eTO/evU1lEtllL1u3bsXLyyvfJLhbt26mY319fbl37x5Go5EZM2bQs2dPfH19WbduHQAbN25k8ODBGI1GPvroI9LS0vJsVxBeZqqSDkAQyiKFQoFKlfevT/Xq1SlXrpwp0YCs+kxvb28+++wzAFJTU02P+R/3+OuyLGMwGABo3749u3fvRqPR0KlTJxYvXoxWq2XChAlmx1SqVInq1atz8eJFWrZsaXr9+PHjnDhxgmHDhtG/f3/69u2Lu7s7DRo04LfffjPt9+j7k2X5ie+3oK5evYqtra2pnGDQoEEsXryYe/fuMWLECACqVavG4sWL82xDo9GYkoX79++zcOFCs+ucHXt24v4ieNKN0v79+/H19UWWZWRZpnv37nh7exMVFWW2X/v27VEoFDRo0ICkpCTT62vXriUlJYV9+/blaFuSJNONT26lCpaWlvTo0YMOHToQERHBoUOHiImJYf369SiVStPPqXPnzkyYMIEHDx5Qrly5Ar1ng8HA6dOnee2118jMzESv1+Pn50daWhpz5szh2LFjvPbaa8iyjEKhMPsM3b9/H8jqtd+6dStKpdLUrrW1Nffu3cvzvNmlCrIsExERwYEDB8w++zExMQQHB7Nx40Y0Gg2DBg3C3d2devXqmbWTmJiIWq3OMZhx3bp13Lhxgy1btmA0Gnnrrbdo1KgRlpaWWFpaIkkSAwcOZMGCBTluJARBED2ugvBMnJycciQG+Wnbti27d+8mISEBWZaZOnVqngNFmjdvzl9//cXdu3cB+O2333B3dweyHscvXryYVq1a0bRpU65du0ZUVBQuLi452nnvvfeYNWsWcXFxACQkJDB79mycnJwIDw9HrVYzYsQI2rRpw++//25KjiGrxhTg/PnzaLVaatWq9VTvNzdOTk5ERkaaekP37dtHs2bNqFatmqlO80lJK8DEiRO5fPkyAMuWLaNXr14oFAqzfaKioqhdu/Zzx1taPOlGKbvGdcuWLWzdupXRo0fnuB6AqZb48W0tWrRgxIgRZoOfsjk7O5ORkUFUVJRZqULlypU5ceIESUlJHDx4kJSUFDp16oS/vz+VKlUiLCwMvV5Pv379gKxezPT0dN5///0Clyo4ODjQpk0bfvvtN6ZNm0bPnj0JDQ3FxcUFZ2dnU6lCSEgIly5dYtiwYUiSRHBwMI6Ojjg6OuLq6kq/fv3MShXc3NyeeBOWXaqQ/TTkP//5D3369DH9rh47doxXX32VChUqYG1tTY8ePXKUKkDW7BmyLDNo0CD8/PzYuXMnAJcvX6Zbt25oNBosLS1xd3dn37591KtXz9RT3qFDB/bs2UNqamqecQrCy0r0uArCM2jYsCGJiYmkpKTk6O3LS9OmTRk+fDhDhgzBaDTSpEkT3n///Vz3rVKlCtOmTWPkyJHodDpq1aplSixeffVVYmJicHd3R5IkGjRokGdv3Ntvv41er2fo0KFIkoQsywQEBODv749er6devXr07NkThUJBhw4duHDhgunY1NRU+vbti1Kp5NtvvzX7Y3/v3j0++ugjNm7cWNBLBoC9vT0zZsxg1KhRKBQKHBwcmDFjxlO18cUXXzB58mTS09Np1KhRrgnXiRMn6Nat21O1W5o9y41SQTVs2JBhw4bh6+vL/v37zepDLS0teeutt5gwYQLW1tbY2dkRGRlJVFQUjRs3Zv/+/djY2DB06FAyMjL49ttviYmJwc3NjT179pCeng7A3bt3sbKy4tdff+Xvv/9myJAhpqQ2r1KFrl27MmbMGJRKJTVr1uTw4cN069aN5s2bExsbi0ajITk5mYMHDzJ58mT69OnD999/b/bo3snJia+++oqDBw8SGBjI5s2bef/99/n777/zvB4DBgwA4OzZs7Rr146goCB0Oh1DhgyhTp063L9/35Q0Q1apQmhoaI52tFotHTt2ZPz48cTFxfHWW2/RoEEDGjduzM6dO/H390en03H06FFcXV1p0KABDRo0ALLKeFxcXDhx4oSpRl4QhCwKWZblkg5CEMqi5cuXI0kSb7/9dkmHUiImTZrEzJkzSzqMXA0aNIiFCxeaDVYry7JLADZt2mR2o7Rx40ZOnTrFV199leOYyMhIhgwZwv79+wkMDKRt27b4+/sD4OLiwrVr10y1nB9//DEnT54kMDCQbdu2YWNjY2rHYDAwduxYjhw5Qs2aNVEqlQwbNgwvLy/WrFnD9OnTTWUZVlZWWFtbc+DAATp37kxqaiq1atUiNjaWN998k1GjRiHLMg0bNmT9+vWMGzeO1NRUU6mCo6Oj2XuYO3cuixcvplatWrRv354pU6YgSRLHjx9n1qxZZGZm4u7ujqurK7du3eLw4cM0atSIWbNm4eHhwW+//WaaUaNt27bs3buXLVu2kJSUxKhRo57qZ/Dzzz9z9+5dKlasSGZmJmPGjAGynoZcvHiRL7/88onHT58+nVq1ajF48GDmzJnDwYMHqVKlCvXr1yczM5OpU6ea7T9z5kyqVKnCe++991RxCsKLTvS4CsIzCggIYPTo0fTr1++J0/u8iFJTU3OdMaA02L59O97e3i9M0gpZj/eHDBlCSEiI2Y2Sv7+/KRl9XM2aNU0zKzye2F67dg3ISlizubu7c+DAgRztKJVKvLy8kCSJ7777zmybhYUFPj4+uSbOq1evNsUcGBhoGmiYXarQtGlTbGxsqF+/Po0bN2b69OnMnTvXrI0PPviAZcuWsWzZMtPxkFXy0q9fPzw9PRk8eDB169alU6dOODg4cOXKFbPYs2XXaW/fvp358+fnes0edfr0aXQ6He3atTM7vmrVqmYLasTGxuLo6MiaNWtYu3YtkHXjVLVqVRwcHGjWrJlpX5VKRXJyMoMHD2b8+PFA1hMEJyenHOdXKpUvVJ22IBQW8VshCM9IrVazaNGily5pBbC1tS21jzB79+79QvaCBwQEcPToUdPj9+JUFKUK0dHRuLi4mEoVwsLCckxhll2qMG3aNFO9Z2RkJHPmzMHZ2ZkLFy7g5OTE0KFDadasGXv37jWr086ePWDPnj04Oztz6NAhevToQaVKlfKNLyUlhdmzZ5OZmUlqaiqbNm2ie/fuvPbaaxw/fpyEhATS09PZvXs3nTp1Mq0qFxISQkBAAFFRUSxYsACj0UhcXBz79++nS5cunD17lqlTpyLLMtHR0ezduzfX36UXrU5bEAqL6HEVBEEoA7JvlErCs9R056datWrUqFEDyJopYtq0aQQGBuLMrGMaAAAgAElEQVTu7m5WqjB27FgWLFjAwIEDUalUKJVKxo0bR4cOHUhLS2PNmjV4eXkhyzJt2rQhLCzMdGxERAS+vr7Y2Njw1Vdf8corr5i2Xbhwgblz5+a5SEPXrl05f/48ffv2xWg08uabb9KiRQtTTEOGDEGn09G/f39cXV1zHD9o0CCuXbuGt7c3RqOR8ePHU6NGDapXr87Bgwfx9vYGYOrUqdSsWdPsWIPBwOXLl/n666+f7eIKwgtM1LgKgiAI+XrRarqzB4U97eDA4rB3717OnDnDp59+WtKhCEKpI0oFBEEQhHyVZKnC03h0oQQPDw9OnjzJxo0badu2rWkhgB49ejB+/Hi8vb2JiYlh2LBhT2wzt4USHifLMsuWLTOdw8/Pj+3bt+cb76MLJUDWHM7r169n586dnDx5Ms/jHl0oIdvXX39ttqDHlStX8Pf3p0ePHkyePBm9Xv/EWFauXMngwYNN34eGhtKvXz98fHwYPnw4sbGxpphPnjzJ7t2785zSTxCKikhcBUEQhHyVlZru3BZKgH/nuw0JCWHHjh3cvn2bW7duUaVKlTzLBZ5GcHAwR48eZeXKlYSEhLBo0SKCg4M5duzYU7UjSRKLFy/Gysrqidc6e6GEbMePH2fTpk1m+0yYMIGpU6fy+++/I8uy2QIjj7t+/TpLly41fS/LMqNHj2bChAls3boVX19fgoKCTOe2srLC09OT3bt3Ex8f/1TvURCeh0hcBUEQhBeCLMtmCyW0bNmSunXr5thPqVTSunVrwsLCiIyMNM2QERgYyPTp0wkICCjwQgkAaWlp/PLLLwQFBZlqgKtWrcqcOXNMc76uXLmSAQMG4O3tjZ+fn9lyz9lLGD+6UEJesWfLXigBICkpieDgYNPKYZA1uCsjI8O0qIG/v3+uCyVA1pyzU6dOZfTo0abXEhMTycjI4NVXXwWyan6PHDmCVqs1iy2/ZW8FobCJxFUQhBeabJQx6o0YdQaMWj2GzEe+MvL5ysz7y6g1/PulMyAbjIghAyXr6tWr2NnZmZLHGTNmYGtrm2O/xMREjhw5YkrqHhUdHc3q1atZtGiRWYKa10IJAOHh4ahUqhzTWrm6ulK/fn1SU1PZu3cvK1asYNu2bXTp0iXHQgmbN2/mww8/ND3qzyv2bAMGDKB9+/ZA1gCvsWPHmi2n+/hCCZUrVyYmJibXtr799lv69etntjpexYoVsba25siRI0DWNHM6nY7ExESz2Fq3bp1jNghBKEpiVgFBEEotWZaR9UZkowwyoACFpEChlLISUq0eY6YBWWfAqMtOTg3IWoMpuZR1xqw2DEZkg/zPfx/9twyyDApFVvsKBUiP/FsBKBQo/vnvv6//+2+FUoFCrURSS0gWqn++lEgaJUoLFRZVbFBIEtrMDIwGPUqlCqVaA8gYDQaMBgOybAQUKCQJlUqN9MgcpELBRERE5LmK3P79+/H19c36TP2zoIO3t3eOab7at2+PQqGgQYMGJCUlmV5fu3ataaGEx0mShEajyTMuW1tbvv32W7Zv305ERIRpoYRs2at1de7cmQkTJvDgwQOzJPRJ1q1bR7Vq1WjXrp3ZSnZGo9FseV9ZlnNdCvjo0aPcu3ePzz77zKymVqFQMHfuXL7++mu++eYbfH19qVChAmq12uz4GjVqmJZwFoTiIBJXQRCKVVYPqAGM/yShKglkGaPWkNXLma7H8FCLPlWLIVWLIV33z5fe9G9jhj4r4SwD1PZW1H67OQpNVkL6w8wx6LSZAChVaiwsrbCwssHSxhZLa1usrO2wtLbFulx5bMvZY1OuAlY2dlha26CxtMJoMGIw6EAGSalEqVKLier/oVAozJYmfpSHh0euCyU8zsLCwtTWo1q0aJHnQgnOzs5kZGRw9+5ds4UStm/fTlxcnGmhhLfffrvACyUU1I4dO4iNjcXX15fk5GQePnzIzJkzeeedd0yDqQDi4uJwdHTkwoULTJkyBcgqNzAajYSFheHr68vDhw+Ji4tjzJgxfPfdd6hUKlasWAFAfHw8CxcupEKFCmbnV6lUuSbEglBUROIqCEKRMeqNABjStOhTMtElZaBNSEefkpn1fUomhjQd8j/7vYg0Fa3IriDQZqabklYAg17Hw1QdD1MfQGweDTzG0toWm3IVsSlXgfKVHOnk/SZ6vYG0FC2SpMDaVoNslNH/c01VKgmV+uXovS2KhRKyZS+U4Ovry/79+81Wjnt0oYQ5c+Zga2trWijhiy++MFsoISMjg7lz55r1DG/dupUhQ4aYFkqwtrYucFzLli0z/Tt7CeBJkyYBWUn4mTNnaNWqFSEhIXTq1IlmzZoREhKSa1snT55k/vz5phXSJk2axLRp03B1dWXZsmX07Nkzx01SZGRkrit/CUJREYmrIAhFRlJJpN1M5O6GSyUdSonRVLJCUmX9sU9OKGB2+gQZD1PJeJhKfPQdXmnkhlabgUKhYc2Pp7gfnQKAtY2G8hWtKFfBivIVrbCvZE0lR1vsHWwoV94So9GIwSAjKRVoNC/On4GiWCjhUcW1UMKj8lso4Um++eYbpkyZQmpqKk2aNGHIkCFPdfy0adP4/PPPSU9Px8XFJdc5b0+ePEm3bt2eOjZBeFZiAQJBEIqUUW/k5qKTGDMN+e/8Aqrq7YJdw6xBMpf+PMSBjcvyOaLgegSMpF6zNqSmZBL8xd6CHaSAcuUtqVTZBnsHW6pUs8OxejnsHayxttag02X9nDQaFQqp7D0CFgslFK+AgADmz59foGV0BaEwvDi32oIgFClZltHpdBiNRiRJQqVSodfrnzgoBQCjjG0DBx5cyH1E84tO45D12Fev0xJ/73ahtStJSl5p2BzZKHPx7N2CHyjDg6QMHiRlcDPMfP5NpUrCobINDlXtcKxqR43aFXCoYoet7b8JrVqjQirFCW1AQACjR4+mX79+pX7O2YKIjo7G19e3pMPI1a5du+jRo4dIWoViJRJXQRBMjEYjOp0OyBp0YTQaSU1NJTExkYSEBBISEkhOTiY5OZn09HRGjhyZb5uSRkl5t2ovbeKqLpc1SbxBrycxLrrQ2q1epwFGoxGj0cjlc0+RuD6BQW8k5l4KMfdSeLS4Q6mUqFTZhsrVspLZ2nXsqVzFzjRCvzQls9kLJbwoqlWrRrVq1Uo6jFz17NmzpEMQXkIicRWEl5ROp8NgMKBWq8nMzCQ+Pp6oqChiY2NJSkoiOTmZzMzMJ7YRHh5O/fr18x1VrKlkhcrOAn3Kk9t70UhW/z5ul5RKEu/fK7S26zd/FbXGgswMPVF3kvI/4DkYDEbuR6dwPzqFS9m9uwqoaG9NtVrlqVG7Ik517KleO2vEudFgQCFJYrS5IAiFTiSugvCCy+5FVSgUKJVKHjx4QExMDHfv3uX+/fvExcXlm6DmJTQ0FCcnJ9MUQnmSwa5xZRJPRj55vxeMxt4ao8GIUiUhSUpSHyQWTsMKBfWatgLgSmh01hy3xU2GxPiHJMY/5PK5ezRuXo0+bzRHY6FC/+ABCX+eoXzTxlg4OmLMzERSq5HyKysRBEHIh0hcBeEFotfrMRgMKJVK9Ho98fHx3Lt3j5iYGO7fv09iYmKhru50+3bBajYltZLyrlVfvsS1opWp1zH1QQIU0rWvWqsuCoWENtPAxbNFM/3T09BYqOjdvxkaCxWGjAzC5i4g6a+zAEgaDTbOdbFzaUCF5q7Y1q+HZGGBrNOjtLJEIeagFQThKYjEVRDKqOwkVaVSkZqayv37902P+mNjY0lPTy/yGGRZ5sqVK7i6uuY7Cb7SSo2msg3a2LQij6u00DhYo1BnXZdCLRNwdUel1qDXy9wKTyi0dp9VN6+GqNRKjHo9Dy5dMSWtAEatlpQrV0m5cpW7m7cAoKlkj12DBpRr0piKrVpiUdkBo06H0spKlBcIgvBEInEVhDLi0RH90dHR3Lhxg8jISGJjYzEaS24C/4sXL9K4ceN8ZxdQKBWUa1qFuAPhxRRZybOoYotCocBoNBJ7t/CWxazv2haFJPH35btZy+GWIMdqdri1rYVarcSQkcH1hfkPjNLGJxB//ATxx09w88efUNnZUr5ZUyq2bkXFFm6obG0xGgyoXoBZAQRBKFwicRWEUkqn05nWF793755Zolqapl+OiYkhMzOzAImrRLnGlYn7I7xkajJLgKZi1owCOm0mCfcLZ+R/pao1TYOyLpwp4TIBBfR90w2VSsKQkcGd39ajjYvP/7jH6FNSiT92gvhjJwDQOFSigqsr9m1bU75ZMxQqJUgSSlEjKwgvPZG4CkIpodfrMRqNKBQK7t69S3h4OHfu3CEuLq5UJaq5uXDhAm3bts1/jXVJgVXN8qTfSS6ewEqSpEBp/W+ilRRbOFNh1WvWBkmZlciFh8UVSpvPyq1NTewr2aCQFOgePDCVAjwvbVw89/cf4P7+AwBY1apFxVYtcGj/GjZ1XsGo1Yn6WEF4SYnEVRBKSHaPKpCjR7WsuXz5Mm3atMl3v6xBWlVeisRVXcESWW9EoVGiVmtIKqQ5XF3c2qFUqQm/HINBX3IlIpZWajx9m/w7IOu7eciGolkdLf3OHdLv3OHu5i1IlpZUcG2K/avu2LdujWShQSFJYsYCQXhJiMRVEIqJwWDA8M8f9qioKG7evGnqUS3rkpOTSUpKonLlyk/cTyEpsKlXCYVKQi7BpKs4aOytTDcm2sx0dNrnn8O2fKUqWNmWIzNDx/kzJTtDg6dvY1RKCaNOR+KZv3hw6XKxnNeYkUHCqdMknDoNgFWNGlRs1RKHDq9hU6cORoNe1MYKwgtMJK6CUIT0ej2yLJOens7Vq1e5du0a9+/fL+mwisT58+fp1KlTvrWuslHGpm5FUv9++lrIskRjb4WkynqUnRxfOD9z56atsubjVUlcv1Jyn6MatSvQpHl1VGolhnQt4Ut+LLFY0qOiSI+K4u6WrShtbKjk3hbH1z2wq19fJLGC8AISiasgFLLsyf6Tk5O5fPkyYWFhJCYW0sTzpdjff/9Nly5d8t1PaaGifPNqL3zialHFFoUyK3GNu3enUNps2KI9KrWGiOvxaDOL5rF8fhQK6BvghkotYUjPIGLFKnTJpaP0w5CWZqqNVdrYYN+2DVVe98CuQX2MegMqa5HECkJZJxJXQSgEWq0WSZKIi4vj0qVLXL9+ndTU1JIOq1ilp6dz9+5dateune++ljXKIVmqMGboiyGykqGpZAOAXqclPvr5E1ebchUoZ1+ZzEw9508XTiL8LNq0fwW78lmzJWTGxxO98/cSi+VJDGlpxB74g9gDf6C0sca+bRvqDnsfyUKDlN8gQkEQSi3x2ysIzygzMxOlUsndu3e5fPky4eHhxTLpf2l2/vx5qlSpkv8SsEYZOxcHks8XzoCl0khdPusaGPR6EmOff/GBuk1aIctGlEoVf1+Oee72noWNnQUeXg2zBmRlZhL23VwowTmEC8qQ9hCbOnVQKCVT0irLMum6DCxVFvkuniEIQukhEldBKCBZlk09q7du3eLKlSvcvHkTnU5X0qGVGuHh4QVKAiSNkvJu1V7YxFVppcp6pg5ISiWJhTAVVsOW7VFrLLh7J4n0tJL5zHn5N0VSShi0WuIOHyU17HqJxPG06rz/H6p074bSMqun2CgbSddlsPT0atyqNaFdzZYYMWKlshQrdwlCKScSV0F4guxkFeDGjRtcuXKFO3fumGYHEMzp9Xpu3LiBi4tLvgmAuoIlqvIW6JOff7R9aaO2t86aNUElIUlKUh88X42zpbUtDlVrotXqOX+6ZGYTcHKuhHPDyqhUEvo0PRHLfimROJ5WnWHvUeV1D7Ok9aEug6n7viHywT2O3znD0tOraF6lEd3qdqB5tcYYjAas1JYlHLkgCLkRiasg5CJ7gNWdO3c4c+YMt2/fLvWLAJQWFy5coE6dOvmXCyjArpEjiSdKrl6zqGjsrVBIWYl7anICPOdnp04jNwwGA5Kk5uqF4u+llpQKfAOao9GoMKRncPN/P6EvAzXcdYe/j6NH18eS1nSC9n5DVMq/19FgNPDXvYv8de8ilioLXqvdmt4NuuFoUwmVpEQpKUvqLQiC8BiRuArCP2RZRqfTodVqOXv2LBcvXuThw4clHVaZc+fOnQIl+ZJKSfnmVV/MxLWSNQp1VslEYSz12rBlezQWlsTGpJCSnPHc7T2tdl2csbbWIBuNpN+7y/39fxR7DE+r7ogPcOza+d+k1ZiVtE7Z9/+4m5J3jXCGPpP94UfZH36UWuWr06NeZzq94o4sy6IXVhBKAVGRLrz0dDqd6RH35s2bWbJkCadOnRJJ6zOSZZnLly8XqJxCaaHCoopNMURVvCyr2KJQKDAajcTdvf1cbak1llSt7YxOZyiRMoFyFSzp+Ho9NBYqjDodYd/Ne+4e5KLm/OHwHElrmi6dyfkkrY+7k3yXH8+s4b1N41l6ehXX4yPQ6rXoDGWrrt1gMDBq1CjS09Px8PDg5MmTbNy4kbZt2+Lr64uvry89evQgKCgIvV5PTEwMw4YNe2Kb8+bNY968eU/cR5Zlli1bZjqHn58f27dvzzdeDw8PIiNzftazY89LYGCgKabvv/8eLy8vevfuzbJly0z7HDt2DB8fHzw9PQkODs6zrbyO37hxI15eXvj4+DB9+nT0ej2RkZG4uLgA8NVXX3H5cvEsxvGyEj2uwkvJaDSi1+vJyMjgr7/+4vLlyy/9jACF6eLFizRt2hSl8smPWBUqiXJNqxAbE15MkRUPdcWs+UL12kwS7kc9V1tOLs0w6PUoJA1XQ4u/TMB7gCtKpYQhM5OYvft4eOv5EvGiVm/USBw6dngsaX3IlL3/j3upz7Zog86o5+jt0xy9fZoqtpXp7tyRbnXbIymkMtELu2bNGjp06ICVlRUWFhZY/bMog4eHB1999RWQldwOGjSI9evXM2jQIH744YfnPm9wcDCXL19m5cqV2NnZER0dzdtvv03FihV57bXXnrq9R2PPa7ulpSWnTp3ixIkTbNmyBb1ej5eXF507d6Z69epMmjSJFStWUK1aNYYPH87Bgwfp3LmzWTt5HQ/w3XffsX79ehwdHZk2bRorVqzAx8cHy38+bx988AGjR49m5cqVT/3+hIIRPa7CS0Wr1aLX6wkLC2Pjxo388MMPnDlzRiSthSw2NpaMjPwfaSskBXaNHOFFGsgtKVBaqwGQkZ97RgGXFq+hsbQiLTWThLi0woiwwOo1dKR2HXuUSgmjVsvtFauK9fxPRaGg3scf5khaU3UPmbx39jMnrY+LSY1l5fmNvLd5AgtO/kJE4h0y9JkYS+m0YLIss2LFCnr37g1Ay5YtqVu3bo79lEolrVu3JiwsjMjISDw8PICsXszp06cTEBCAh4cHGzZsMDvOYDAwevRoZs+ebfZ6Wloav/zyC0FBQdjZ2QFQtWpV5syZY1oaeuXKlQwYMABvb2/8/PwID//3Bnb+/Pn07duXN954g6tXrz4x9mxNmzalcePGtG3bluXLl6NSqYiPj8dgMGBtbU1oaChOTk7UqlULlUqFj48Pu3btytFOXsdfu3YNNzc3HB0dAejatSt79+7FwcGBrl27AmBvb4+9vT0nTpx4wk9FeB4icRVeeEajEa1WS1JSEocPH2bx4sVs27aNqKjn6wkTniw0NLRgU4UpwLp2haIPqJioK1gi67PKJNRqC5Linj1xVapU1KrXGL3eyIW/ivfzqlJJ9HnDNWvO1vQMbixcgiG9+OtrC0ShoN7HH+HQob150qpNY/Ker4lOjS30UxplI6eizjFx90ym7Z/D6buhaA26UldGcPXqVezs7EzJ44wZM7C1tc2xX2JiIkeOHMHNzS3HtujoaFavXs2iRYvMElRZlpkyZQpVq1Zl4sSJZseEh4ejUqlwcnIye93V1ZX69euTmprK3r17WbFiBdu2baNLly6sWvXvjZGTkxObN2/mww8/JDAw8ImxZxswYADt27cHQK1WM3fuXHr37k27du2oUqUK9+/fNyXNAI6OjsTE5F46ktvxDRs25Pz589y7dw+DwcCuXbuIi4sDsnpis7Vu3Zr9+/fnGafwfESpgPDCyk6arl+/zl9//UV09Is5Z2hpdfnyZV599dV895M0Ssq5VuXhraRiiKroaeytTCWg2sx09DrtM7dVq14TDAY9CoXE5XPPP8jraXTyrI/GUoXRYCAtIoL4Y8eL9fwFplBQ/5OPqdTO3ZS0GrKT1r2zuZ8WV+QhhCfe5pujS7C3qoC3Szded+4IgKUqn5k1ikFERARVq1bNddv+/fvx9fVFlmVkWaZ79+54e3vnuKlv3749CoWCBg0akJT07+/p2rVrSUlJYd++fTnaliQJjUaTZ1y2trZ8++23bN++nYiICA4fPkyjRo1M2wcMGABA586dmTBhAg8ePKBcuXJP9d5Hjx7NsGHDGDFiBL/99htWVlZm0/TJsvzEafseP/6NN95g3LhxjBw5EktLS3r27MmFCxdyHFe9enWOHj36VLEKBScSV+GFo9VqMRqNnDp1ivPnz5vmYRWKV0pKCgkJCabHanlRKBTY1K2IQi0h60rn49anobG3RlJlPcxKjn++x9MN3NqhsbAiLVVLzL2UwgivQOwdbHDvWBe1Rpm1Qtbc+cV27qeiUNBg7Gjs3dvmSFon7f2a2LT4Yg0nIT2J5ec28OvFbXSp8yr+jXphqbIo0TpYhUKBKo8lbh+tcX2S7KntHk/yWrRoQePGjZk+fTpz58412+bs7ExGRgZ3796levXqpte3b99OXFwcnp6eDB48mLfffptOnTrh4ODAlStXTPs9Wh8vy3Ke7yE3N27cQKvV0qhRI6ysrPD09OTatWv07NmT2Nh/e99jY2NxdHRk3759pvg9PDzw9vbO9fjMzExcXV3ZvHkzADt37qRWrVo5zq9SqcRCFkVIlAoILwytVkt6ejpHjhxhyZIl/PnnnyJpLWHnzp0r2M/AKGPjbF/0ARUDiyo2KJRZ/2uNu/fsU30pJIlXGjZHlmUunS3eMoE+g5qjVCkwZGRwb+t2Mu4+/5K1hU6SaPB/Yx5LWg2kZKYyac9XxZ60PipTn8nvYQcZseUz5p5YRnjCbTL0mSUyF7STk1ORlUU1bNiQYcOGERYWluPRuKWlJW+99RbTpk0j9Z85fyMjI5kzZw7Ozs5cuHABJycnhg4dSrNmzdi7d6/ZTCRbt24FYM+ePTg7O2NtbV3guCIjI5kyZQparRatVsu+ffto1aoVzZs35+bNm9y6dQuDwcC2bdvo1KkT3bp1IyQkhJCQED755JM8j3/48CFDhw4lNTUVrVbLypUr8fLyynH+qKioHCUSQuERPa5CmafVatHpdBw9epRLly6V2kESL6O///7bNMjjSSQLFeWbVyP1atE/1i1qFg5Z03vpdFriop89ca3+SoOsuYW1Ri4VY5lAI9dqVK1eDkmS0KZncOfXdcV27gLLTlrbtMqZtO6dTdzDhBIOMIuMzJm7oZy5G0qjyvUZ3NyfmuWrYaHUFFuPXMOGDUlMTCQlJcVU51qYNBoN06ZNIzAwEHd3d2xs/p3ebuzYsSxYsICBAweiUqlQKpWMGzeODh06kJaWxpo1a/Dy8kKWZdq0aUNYWJjp2IiICHx9fbGxscnRK3zhwgXmzp2b58wHnTt3JjQ0lL59+6JUKvH09DQNTvvqq6/4+OOPyczMpHPnzvTs2fOpjv/oo49444030Ov1eHt74+Pjk+P4kydP8vbbbz/9xRQKRCGL5YCEMkqr1ZKRkcGRI0e4evWqWNmqlOrfv3+Beh+MeiMRS05hSNcXQ1RFx/mTdkhqJZnpD9m5agGRN55tTseufkNp1LoD2kwjs4N+h2L4eGsslIye3A1rGw2GjAyuzf6WxDN/Ff2Jn4Yk4TJ+LBVbtTRLWh9kpjJp79fEP3y+5XWLWqPK9Xi7uT+1ylcvtgR2+fLlSJL0wiRT2YPCZsyYUdKh5BAfH8+oUaNYs2ZNSYfywhKlAkKZo9VqSUxMZNeuXfzwww9cuXJFJK2l2Pnz58nMzMx/R6OMbcPK+e9Xiimt1fBPIiIplc8+o4BCgXPTVoCCK6H3iiVpBfDo1RC1WolRr+fBlaulM2mdOC6XpDWFSXtKf9IKcCX2OpP3zmbmwfmExUcUSwlBQEAAR48efWGm/YuOjsbX17ekw8jV4sWLmTRpUkmH8UITpQJCmaHVannw4AGHDx82m+9PKN3Cw8ORpPzvkSVN1hKwyWdLYT1lAakrWiEbjKCSkCSJ1AfPlkhVqVkHSVKizTRw8WzxlAk4VrWjhXvtrAFZGZncWLC4WM5bYJJEw0/HU8GtuSlp1RsNJGc8YPLe2SSkl61ZKa7GXWfKvtm4ODgzuLk/tSvUKLIeWLVazaJFiwq93ZJSrVo1qlWrVtJh5Gry5MklHcILTySuQqkmyzI6nY6EhAQOHz7M7dule9UeISeDwcD169dxcXHJN4FVl7dEXcESXVIpnS80Hxr7f6fbSU1OfOalUeu7tkWl1qDXy9y6UTyDjHwD3FCqJAwZGUSu30hmbOHPffrMJImGgROo0Nw1R9I6ae/XJKYnl3CAz+5a3A2m7Pt/NKhUl3da9KdW+eqlYhotQSitROIqlEqyLJvWzD5y5IhYLKCMCw0NpW7duqZpdfKkUGDXxJGEo2XzBkXjYI1CnZWcJ9x/9p7S+q7uKCSJsCv3MBqLvk7AtU1NKlW2QZIUZDxIIWpTSJGfs6AUSiUNP5tI+WZN/01aDXqSMh8wec9sEjPKbtL6qL/jw5m8dzZuVZvwfqtB2FnYlonlZAWhuInEVSh1tFotycnJ7Nmzh3v3yu5jY+FfkZGRBZrtQVJJlG9WpcwmrpaOtigUCoxGI7F3bz1TG/ZVaqCxtCIzU18sq2VZWqnp6dska4WsjAyuz52PrC8dA+QUSiUNJ31K+aZNzJPWf3pakzIelHCEhfsS7sIAACAASURBVO9c9CU+3jGVLq+0Y3Bzf9RKFRaiB1YQTETiKpQaOp0OvV7PgQMHzCaiFl4Mly5dokWLFmYTi+dG0qiwqGpLZnRqMUVWeNT2VgDotZkkPmOPa71mbVBIEkqFRPi1on9c79mnMSqVhFGnI+nsOZIvXCzycxaEQqWi0eRAyjVuZJa0JmQkM3nvbJJfwKQ1myzLHLh5jKO3/8S3UQ/6uHRHKUmoJPEnWxDErAJCiTMYDOh0Os6ePWuaJUB48RR4jl2lgnLNqhR9QIVMoVSgtFIDWZMAJMY+29MCF7d2qFRqbl2PR68v2jmJq9cqTxO36qjUSmS9gRuLc58Xs7gpVCoaTfmMco0bP1LTqichPYnJe75+oZPWR2kNOtZd3MboHVP5M+o8mXqtmEFFeOmJ2zehROl0Ou7cucO+fft48ODl+GP0soqLiyMtLY0KFSo8cT9JKWHXsDKx+8KhGOo7C4u6giWy3oBCo0Kt1pAUF/PUbZSzr4xNuQpkZug4fyayCKL8l0IBfQNaoFJLGNLTubVqDbqkkh+Zr1CpaBQ0iXKNGqL8pyZab9QT/zCJyXtn8yCz+Ja+LS0S05P/P3vnHRhVmb3/z713WnqvQAKEJJSQ0Ls0C0UQdG2s7uru6rq7tvW76vpDZXFFxYqFVVddGwiodEVA6Si9pQChJkBCem8z987c+/tjZCCmQyrez1/OzPu+90wMk2fOPec5zNvxEVH+kfxl8N2EeAbpDVw6v1r0jKtOmyDLMsXFxaxYsYIVK1boovVXQlJSEvZG1k+6R9YvcNsbRj93l4mAbKvCrjR93HBUn4EASAaRE0dymzO8Ggwc0RVvX2c2Uy4sImvN2ha9XmMQDAZ6z3q6umh12MmvKGLmhpd/laL1Uk4VnuHJ9S/y2aGlVClW7I72UYuso9Oa6MJVp1Wx2+3YbDa2bdvGxx9/zLlzlz8SU6fj0dgyENEk4RMf2sLRNC8mfzdEg/Mjtbig6dlWgJ4DRmIwmsg8W4xsazlR4uFp4robe2IyG1BlmeNvvg1tPCpZMBrpM/tZvHrGukSr4rCTX1nI0xtepszW8WqeWwINjY2nfuSR7/7FwazDWO2NGO6ho3MVoZcK6LQKF+ytjh49yvbt27FaO6ZPp86VUV5eTn5+PqGh9YtSQRBw7+aHYBTRlLYVVI3FHOKJIDmFa0FW07+QuXv54BMYgs1mJ3Fvy5YJTLw5DlEScMgy+T/tpPz4iYY3tSAXRKtndI9LRKtCXmUhz2x4lXK5ok3ja4+UWEt59af3SQjtzYND78HNYMFsMLV1WDo6LY6ecdVpcS6UBSxZsoQffvhBF62/chITE5Hlhm+ja6qKZ4+AVoioeTAHugOgKDL5lyFcu/cegKaqSJLA8cOXl7FtDJHd/YnuHYzBIKHZ7aR//EmLXasxiCYTfZ6bVVO0VhTy9IZXdNHaAInZR3jo22fYcGo7NruMqnWML3o6OpeLLlx1WgxVVVEUhX379vHpp5+Sm9uyNXs6HYPjx483agSsZDLg0699jnWsDYO3U3SpdjtFedlN3t9zwEiMJjN52eVUVjS9PrYxiKLAtBn9MJkMOKqspH38KfaytrsF7xKtPaKqlQfkVuTz9MZXqJAr2yy2joTsUPjs0FKe2fgKmaXZWBW9fEDn6kUXrjotgizL5Ofns3DhQnbu3Nk4GySdXwWyLDe6ttkc4onkbmzhiK4cyd3obNMHRElqshWW2c2DwPAIFNlO4r6Wq/sePrY77h4mNFWlKjub3A2bWuxaDSGaTPT597/wiOpeLdOaU57HMxte00XrZXCmOJPH18/hy5Rv9OyrzlWLLlx1mpULnqw//vgjCxYsoLCwsK1D0mmHJCYmYrM1IiukaXj1DGr5gK4Qo78b2s+eq6IoUlFa1KT93Xr1Q3U4QBBITW56trYxePtauOb6aGdDlqJwYt7b0EaeoKLJRJ85z+HRvZtLtMoOhazyPJ7Z+CoVii5aLxdN01hzfCMzN7xMbnk+Nr15S+cqQxeuOs2GLMvk5OTw6aefcvDgwbYOR6cdk5aWhvBzhrI+RKOET7/27y5g8nNDkJzvp6y46V/WYvuPwGS2UFJURWlxy9SAT7k1HkkScdhs5G7cTOWZyxtJe6WIZjNxc57Do1vXaqI1uyyXZze+SqVS1SZxXW2cKznP/617nk2nd2Czt0zpiY5OW9CgcHU4HDz00ENUVVUxfvx4duzYwfTp01m4cGG1da+//jqPPPJInefY7XZ69+4NwLx583j33XevMPTqLFu2jFtuuYVp06YxdepUvvjiiwb3zJgxg3379tX6/KpVq+rcN2/ePJ5++mkAFi1axJQpU5g6dSozZ85EURTAOSXolltuYcKECcyaNatO78q69m/evJmpU6cydepUnnzySSorK7Hb7cTGxpKdnc1HH33Etm3bGnyPrYGmaSiKwu7du1m8eLHuyarTIKqqcuLEiUaVkBi8zBj93FohqsvHFOSBaHSOsm3qqFejyUxY12jsioOkfS3jJhAVG0REd38kSUSVZc58vrDhTS2AaLEQ98K/ce/aFcnk7IBXHApZpTk8u/E1qhS9cbM5sat2Pjn4FS9vf5cyWzmKQ2nrkHR0rpgGhevixYsZNWoUbm5umM1mPD09eemll3jnnXfIznbe0kpNTWXVqlXMnj27peOtlS+++IJFixbxwQcfsGrVKhYsWMCyZctYsWLFZZ1nsVhwc6v7D+WF10+ePMlnn33Gl19+yerVq7HZbCxZsgSAxx9/nNmzZ7N+/XpkWWb58uU1zqlrf1FRETNnzuStt97im2++oXv37rz11ltIkoTRaMRisfD73/+e+fPnu4RuW6EoCuXl5SxZsoQ9e/a0aSw6HYvk5OTGDSMQBLz7BLd8QFeAJdgDcAryvKyzTdobEdMXh92OpsGRxMsbE1sfkkHkpjsTMJkNOKxWTr//AY6q1s9qihYLfV/4Nx6REUhmp2iVHQqZpdnM2vQ6VXZdtLYUKbnHeOS7f5GUk6r7vup0eOoVrpqmsWDBAm688UYABgwYQPfu3enVqxczZsxgzpw5qKrKM888w6xZs/D39wec2c+bb76ZadOm8cwzz9RrfbNx40ZXlvShhx6isLCQDz74gHnz5gGwdetWBg0a5MrMTJgwoVrdpKZpvP/++zz55JMEBgYC4OvryyuvvEJUVBQAa9as4fbbb+emm25i0qRJHDp0yLV/8eLFTJ8+nZtvvpm9e/cCkJCQQHR0dJ0x9+rVi7i4OCwWC7Nnz8bDwwNBEIiNjeX8+fOcPXsWVVWJj48HYPr06axbt67GOXXtT09PJyIigu7duwMwduxYNmzYgCAIXHfddfj6+mIymUhISGDNmjX1/S9sURRF4fjx43z88ce6Y4BOk8nMzGyUcBUNIt59Q1ohosvnQkbYLtsozGlaxjW2/3DMFjcqK2QK85vf+uma63pgthhQHQ4q0s+Q/+OOZr9GQ0huFvq++DzuEV0QTRdFa0ZJli5aW4kKuZKXt7/L//YvwWq36Q2zOh2WeoVramoqXl5eeHl5AfDCCy/g6ekJwN/+9jfS09N54okniIqK4rrrrnPtWblyJV9++SWrVq3Cy8uLTz/9tNbzc3Nzee6553jvvff45ptv6Nu3L3PmzGHs2LHs3LkTgF27dmEymTh69Cjp6en4+fm5BDI455/n5ubSp0+famf36NGD+Ph4HA4HX331FR988AGrV6/m3nvv5cMPP3St8/LyYuXKlcyZM4cnnngCWZb5+9//Trdu3er8uYwdO5bp06fTuXNnhg8f7opj0aJFXHvtteTm5hIcfDFDFBQU5MpOX0pd+7t160ZGRgbHjx8HYO3ateTn5wPw5ptvuvYPHjyYTZtavyvY4XBgs9n47rvvWLduXaNHeOro/JKUlBQcDkeD60SjiCXcqxUiajqCJCC5XXQ+KM5vfNZUlAx06RGHw66SfKD5ywT8AtwZPiYKk8mAZrdz8u35zX6NhpDc3Ih7cQ5uXTpfFK12mYySLP61+Q09A9jKbE3fxRPrXyCvshBZr33V6YDUOzkrPT29zgk3JpOJWbNm8be//Y3Nmze7nt+1axenT5/mtttuA5wNOwkJCbWekZSURL9+/QgPDwfg9ttvZ/LkybzxxhsUFhZSVlbG/v37+e1vf8vevXsRRZFx48ZVO+OCH6TJVPvEEEmSmD9/Pps2bSItLY3du3djsVhcr996660A9OnTBy8vL86cOVNvtrU2srKyuP/++5kxYwaDBg2q9ZZ5fb6Vv9wP8NJLLzFz5kw0TeO2227DaKxpCRQeHs6ZVm6wUBSFwsJCVq5cSXm5PoJR58o4fPgw/fv3R5KketcJP2ddrefb36x6o68FTXEgmA0YjCaK8xs/PKBLj96oqgNVE1ukTOCmOxKQJAGH1UbWd2upymxaNvhKkdzd6fvi81g6hbtqWmW7zNmS8zy35U29472NyCnP4/H1c/j7sD/RJyQGi8Hc1iHp6DSaejOugiBgMNStbcPDw/H29nZlZMFZ4zVlyhRWrVrFqlWr+Prrr5k5c2at+395q0LTNFf2ZeTIkXz//feYTCZGjx7Nnj172LZtG2PHjq22JyAggPDwcFJSUqo9v3PnTubNm0d5eTm33nor58+fZ+jQofzud79Du8QC5tL3p2lave+3Nk6ePMmMGTO47bbbeOCBBwAIDQ0lLy/PtSYvL4/g4GASExOZNm0a06ZNY9asWXXut9vtdOrUiaVLl7Js2TJiY2OJiIiocW2DwdAoI/fmQlEUjh49yqJFi3TRqtMsFBYWNup3SRBFvGKDQGzYiaC1Mfq7c+ETxWatxK40PosVkzAUk8mMXXGQndm8TY09+4YS1tkHURJxWKs4t/jLZj2/ISR3d/rOnYPbpaLV8bNo3TxPF61tjM1u4+Uf32X54bW664BOh6Je1RMZGUlmZmaTDhwyZAjff/89hYWFaJrGrFmzajgQXCAhIYEDBw5w/rwzC/DVV18xdOhQwHk7/v3332fgwIHExcVx7NgxMjMziY2NrXHOn/70J1566SXX7fTCwkJeeeUVIiMjOX36NEajkb/85S8MHjyY9evXV7s1uXr1auDiGMouXbo0+r2Wl5fzxz/+kccff5x77rnH9XxERASCILhqaVetWsXo0aNJSEhwCfp///vfde4XBIF7772X3NxcNE3j008/ZdKkSTWun5GRUaugbW4uuAZs2LCBH374Qa+N0mlWEhMTG9VkqGkaHl39WiGipmHyc0M0OD9KSwoaX+stCALdevdHAw4fbN5MqNEkMeW2eFdD1sn576E2YsxucyF5uNN37gu4hYVVKw9IL8pg9uY3sDl0odReWJm6nld+fI9KpQqH2nDZjo5OW1NverFnz54UFRVRVlZWLataH3FxcTzwwAP8/ve/R1VV+vTpw3333Vfr2pCQEGbPns1f//pXFEWhS5cuzJkzB4Bhw4aRk5PD0KFDEUWRmJiYOssW7r77bux2O/feey+iKKJpGjNmzOCWW27BbrfTo0cPJk6ciCAIjBo1iuTkZNfe8vJypk+fjiRJvP7669UyrllZWTz44IO1OgIALgeADz/80FU3e/311/PQQw/x2muvMWvWLCoqKujbty+//e1vm7R/9uzZ/OlPf0KWZUaOHMkf/vCHGvt3797NtddeW2tszYXdbsdms7F8+XK9AUunRUhNTWXUqFENrhNNEt4JIVScbl9DLcyhngiSU7jmZzV+6lVY1xg0DRTZweFDzStcx0+KxWiUUO12ylKPUbS3pu1fSyF5eBD/8gtYQkIRTc4SJ5tdJr34HM9veQtZt2RqdyTnpPLE+hd4ZszD+Lv5YTbUXnqno9MeEDSt/tEpn3/+OaIocvfdd7dWTO2KmTNn8uKLL7Z1GDWw2WzMmDGDJUuW1Fnfe6XIskxeXh4rV67EatW7fnVajt/+9reEhYU1uE61q6S9uxtVbj+Zocg/DMAU4I4i29ix9iuSdzWuYXLM9N/TZ/BoZJvKK8+uh2YaYhUU4sl9f78Go0nCYbVx8OFHseXmNbyxGTB4etJ37gtYQkMQjRdFa1rRWZ7f+rbuI9rOMUlGHh76BxLCeut1rzrtlgYLJGfMmMFPP/1EVRv4/rU15eXljB8/vq3DqJXPPvuMhx9+uMVEq6IoJCcn8+WXX+qiVafFOXToUL22eS5UFY/ogJYPqAkYvJ1/4FWHg6K8xjdYRfcdDIikpmQ3m2gFmDajH5JBxGG1krFseauK1vhXXqwhWk8XntFFawdBdii8vuMDVhxdr9e96rRbGhSuRqOR9957r15D/qsVT09Pl81Xe+PPf/5zDYeF5kJRFDZv3syWLVtoICGvo9MsnDx5slGNhqLJgG+/hjOzrYXkboSfR9eKkoGivJq2d7UR3LkbomRAlu2kHGhaH0F99B3YicBgT0RRwF5eTubylc12dn0YvDyJf+UlzMHB1UTrqcIzzNFFa4djxZG1/HffQl286rRLWq8lXafdo2kasiyzatWqanXAOjotjSzLpKenN+qLkinIA8mjfdTgGf3d0OzOZkVBFKgoLWrUvh59ByMZDIiiQPqpgmaJxeJmZNLNca6GrBNvzUdrBY9lg5cX8a/MxRwcVE20nixM54Wtb6Oous9zR+THM3uZv/tTvWFLp93RNO8nnasWh8OBLMt89dVXLncGHZ3WJDk5mS5dumA2N1Bbp2l49QqieF/tmcqd6Qd4Y8tHfH3vu9WeP5R5hP/t+sr1WHbIZJbk8Ob0Zwn2CuT579+huKqU8dEjmDFgKgApWcdZn7qNf4y77+dLa8zb+jFd/TtxS/xETP5uCJIz41peXMj2pDROZhZgMTk/Wn093Zg0NJYqm8KanalU2hR6RgRx7/8bhihKrPj6e37c9wUj+tds3mwq10/thWQQURWF4kOJlCS1/JdPg7e3M9MaGFBNtB4vOM1L2/6DXRetHQ5REEkI7cXEHmPpExKLotqRxPp9lnV0WhNduOpgt9upqKjgyy+/pKys/Rm86/w6SE9PRxAa9mkVjRI+CaG1CtfMkhw+3v01tSVu+3XqzTu/me16/OKGdxnedSA9grqyOmUDgyPiuS1hMg8uncW0uOswG8x8vnc5T133FwDOFZ3nvZ++4Fjeabr6dwLAFOiBaHT+US/KPU92YRkTh8QQFuBd7drHz+XTNcyPgTGd+HLLYRS7SmWljf9+OJ9BvWY09kdUJ2GdfYjrH47RKOGwKpx6/4MrPrMhjD7exL8yF1OAfzXReiz/FHO3v6uL1g5GmGcw10WNYlz3EYiCiJvB0qh/jzo6rY0uXH/lXJiEtXTpUr0JS6dNUVWV1NRU4uLiGqx3NXiaMAW4IxdUup6z2m28vvlD7ht2B69uql+4bT6xk9yyfP453jn0wygZKK4qRXYoODQHoiDy3ZHNDOvaD393XwC+PbKZG3peQ5DnxZHTlmCPn2N3kHnmFHnFFew/fp7SitP4elq4Jr4bXu5mJFHgXG4ZizYeorRS5v4//5mBAwcT5NsTN8tFkXssbTspJzfiZnbaDxoMZm4Y8RAO1c62vZ9QWpFHaGA0Q+OdkwnLKvLZk7yUpcsWYzBKOKqsnF20GKWouLE/9svC6OND/Ks/i9afLQRtdpnU/JPM3f6ufnu5g+BmsDA8YiCToscR6hmEKIgYpdplgWZX0DQVEBCN7aNUR+fXiS5cf8UoikJubi5Lly7F3gq1cDo6DZGSkkLPnj0bdMsQRAGvPsEUbEt3Pfef7Z8zsdcYuvp3rnev4rDz+d7lPD7+z65boON6DOf1LR/x2Irnmd73Bmx2ma2ndjN36pOufX8deRcABzMOu54z+jmbVhVZ5szpk3QO8mF47y74e7tz8MR5vt2Zyp3j4wnx92RbUhpe7mb+8djfCQ4N55///Ce33VDdai+vKJ0BvW+iW6cB1Z7Pyk3F3c2XcUPvZ9PuDyguzcLXO4wDR1Zz14wH8PFzQxAE5KIizn/7Xb3v/0ox+voS/+pLmPyri9ajeSd4+cf3dNHazhEQ6BXUgwnRYxgYHo9DdeBmtNS6VtM0NLkKTXVQdnAD5Ye3EzDhfsxh3RGNul2WTtugC9dfKYqikJ2dzfLly3XRqtNuyMrKQlGUhoWrJOIdF+ISrmuObEISJW6IvYacsvprtH9K20eIdxB9QqNdz1mMZp6+/kHX47e3fcpdA6dxKv8sSw58gyRK3DfsDkK9gy6JQUByM7oei/ZKbhrZ2/W4f3Q4e1IzKK20YTYamDQ0lvjeMdx1z7088eRTqA6V/OIzHD65CVGQGNjnJvKKzqDYbRw5uQk3ixf9e92En3cYomjA7pBxqHbsDgVRNJCRcwRvb3/uuX+SsyHLZuPEm29DC062M/r5OjOtfn6XiFYbh3NP8OqP7+HQ9Kl67ZUAdz/GdxvB9T1GY5ZMmCWT886GZKyxVpWtIIpUnU6idP9aqtKS4Of/t1lfzCbkN//ArWs8oql2wauj05LowvVXiKIoZGVlsXz58mrjb3V02gMpKSkMHDiw2hS72hAlAUsnb6yZpWw4vgOb3cbDy2ZjV+3IDpmHl81m9sRHCfCoPiZ2++m9XB8zss5zj+WeplyupH/nPjy+6kX+ee1fyC0v4Iv9K/nHuPtd64y+bmiKA8FswGg0cfLUKXIKiukZEXzJaRqSIODpbsbbw0JUnwEkJSZx4MB+IsL7cvDot4wa8Dsqqoo4lPodPp5B9I4aR0hAFGfOH2Lzng+ZOvafhAXFcDYrke+2vUFkWDwebn7sOLSIN157B0kSUGWZgp27KDt2/LJ+5o3B5O9H/CtzMfr5VhOtKTnHee2n93XR2g4xSkaGdEpgUvQ4uvp1ATRMUu1fCjWHHc1hx15WSOne7yg/vB3VWl5zoWonZ+mrBE5+AM/eo3TxqtPq6ML1V4aiKGRmZrJixQrUFszM6OhcLocPH2bAgAENrhOMEj7xIVgzS5k3/RnX8zll+Ty4dFa1RqwLaJpGStZx/jrirlrP1DSNT3Z/zWNj/wTwc0e1iCgINTwtTf5urrkBNmslql1hW2IaYQHe+HhYSD6dTaC3B57uF2+pRvQcwO133YOfXyADo29j4673EQUJAQFVdTB+6AOutZHh/Ug+8QMFxecIDezBsIQ7XK8lH/+B4KAwnnnuIQoLC7GYzdwXGErsL2qDE8vLWJaXjaJpdDFb+ENoJ9wkiVzZxn8yz2FTVW4MCOIaX6e431FSRLYsc0tQyC/eqz/xr87F6OtTTbQm5aTy+k8foOqitV0R5R/JDVGjGR4xEE1TcTPW7cOu2ioBgbLkrZQd/B4590zDF9BU8te8h6bIeCWM18WrTqui+7j+ilAUhXPnzumiVaddU1RURGlpaYPrBFHAMzrQZUdVGwUVRTy8bDYFFU5/1VJrOVbFRuAlDVaX8v2x7cSH9yTEKxCAO/pN4Z/fvMw72z/jtn43Vltr9HfjcOoRpk2bRklBLgE+HoxO6M63O4+y8IeDnM4qZMKQGNd6O0bu/sP9BAQEcP/d/8JkdCOux3X8sOM/7E5eSrfOgziWtr1GTL9sVKuoKiIjJ5nC0jP07t2b996Zz+CwcN47VT3bWmq383FWBg92iuCl7jEEGU0szcsBYFNRIZMCAnm+Ww++LcgFoMrhYFNRITcGBFU7xxTgT/xrL1cTrVa7jcTso7pobUf4mL2YGns9/5kyh3+N/Tujuw7FYjDXKlpVxYZmV6hKTyb3m3dIf+NeCtZ/2DjRegkF3//PmZmV9cZendZDz7j+SlAUhYyMDFauXKlPw9Jp9yQlJTFq1CiMxpr1d5eiaRru3fyoOFnoei7EK5Clf3B6uAZ4+FXLvPq4ebHqvrodByb0HF3t8YhuAxjRrXr290I21hziSXxMV+fAjt2bAegZEUTPiOrCD0BWHCz76Qi33zmDBx98mLee3whAl7C+dAnrC4BVLmf1psUE+EYS6BdBZs5RHA6ZAN+IamcdOLKaP9zzMHfdM5F/PvUE1oJ8ss+c4ZdzYw9XlNPN4kaIyZnxHefrz7/ST3J3SBgGQcCmqtg0FQGn8F+Vn8tE/0DMlwhlU2AACa/OxeDjgyg5G9lsdhuJWUeYt/MjXbS2MZIgMiC8LxOjx9IzMApVUzEbam+a0lQHml1GraqgZP9aypO24Ki4cveJ/O/+i2Aw4hE7TM+86rQKunD9FWC328nPz2fVqlW6aNXpEKSmpnLNNdc0uE4yG/BJCK0mXFsLc6A74HQUKMg+V+/apNNZFBaXsmnTZr5fv4GCvAoAxg6+jy17P2LskPtwt/gwasDv2JP8NarqwGiwMHrQH5DEix/TWXnHcXNz5977p2IyGejTuzd/eeIJAH4XGl7tmoV2Bf9LhL+f0UiVqmJVVa7zD+DD8xlsLCrk9uBQztusnJdt3BlycZyuKTDwZ9Hq7RKtVruNg1kpvLnzf/pnSRvSxSec67qPYky3YQC411sKUAWiSMXRnZTuX4ft/IlmjkYjb/V8hJuNuPcYqItXnRZHF65XOQ6Hg9LSUpYuXao3Yul0GCorK8nJyaFTp04NrnXr4otollBtrfv7bfByZrZUh52i3Ox6145MiOF/X32HQxXYvPYYu7eluV6bPPofrv8OD+5JeHDPOs8JC4rhsafuQpJEHDaZ6d2jiO8Zx9biQtYU5HGNjx/iz6bxTmFZs4xCFAR8JSNPRHRzPffGuXTuCA4lsbyMzUUFeLi78+pbr9cQrQfOp/DWLl20tgXuRjdGRQxmUsw4At39kEQDhjomWql2GTSQc89QuncNFcd2o/2iRrt50chd+SYhv3kCt+4JulWWTouiC9erGFVVqaqq4ssvv0SWW/JDS0en+Tl06BCBgYENj4BVNTyjAylNyWmdwADJ3Qg/C0TJYKA4P6ve9ZE9E3DY7QiSidTk+kVufUTFBtE1KoCMjHNknz2L9tlCAK7x8ePzVwFD3gAAIABJREFU7PNUqg48fzaQDzCaOG2tcu0tsit4iFK1UgCAvaUlhJvMdDJbmJ95lpcGDyP7+vEsXLGCxx57DHCK1v2ZSby9+xNdtLYigiAQFxzLxB5jSQjrjao6sNTpuaqiyTY0u0zpge8pS9yIvSSv9YLVVHKWv0bobU9hieyji1edFkMXrlcpmqYhyzJLliyhsrKy4Q06Ou2MU6dOMWHChAbXiSYJn36hrSpcTf5uaA4VDCIIAhWl9dcK9hwwEpPFjYK8ckqKqupdWxeSQeSmOxIwmQ1kZ2Tw2KOPMiusC14GAztLi+lktrhEK0AfD0++zM0iR7YRYjKzpaiQfl5e1c60qSrrCvN5vEtXAFRRJP6lORTs2oXNZgOconVvxiHm7/4MDV20tgYhHoGMjxrJdd1HIYkSFoMZUajLc7UKBInKUwco3bcW65nD/LLeudVQHWR//TJhdz6NuXOsLl51WgRduF6lKIrC119/TUlJSVuHoqNzWSiKQlpaGj169GhwZrop0AODlwl7WevcWTD6uyOIzpjKi+uvrzUYTYR3jcGuOEjal3HZ1xx1bQ/MFgOaqtI7MIjJnt68cjbNeevfYODhThGkVVXxaXYmz3XrgbfBwB/DOvOfzHM4NI0go4n7wquXXqwpyGO8nz9ukoQ5JIQHbprMzXfdhbe3N2+99RZWu409GYf4jy5aWxyzZGJYlwFMih5HZ+9QBEHAWItQBdAcCpqqYi/OoWTPGsqP7kCztZMEhWon+6uX6PTHVzD4hyHWMUJWR+dy0X+jrkIUReGbb74hNze3rUPR0bkikpKSiIiIaLhcQNPw6hVM0Z7LF4ZNwRzkjmh01hcW5p6vd21ETF8cDgVBNHEkqf6SgrrwC3BnxNgojCbJOSHrrfmM8wtgnF9AtXVBwHPdergex3t6Ee/pRV1c8Gu1hIYQ/8pcBnp58rs/OV0TrHYbu84d4L09C3TR2oLEBnZnQo+xDO6UgKqpdY5fBafnqqZplCVuouzgDygFma0YaePR7DJZi2bT+f55aG5eDX7x1NFpCrpwvcqQZZm9e/eSnp7e1qHo6FwxZ840zldSNEr4JIS2onD1AEBVHeRlpte7NrbfcMwWd0qLqyjIrbis6029PQFREnBYbWStXUdVZvMJFktoKPGvvoTB0xPh5/pXq93GzrP7eX/vQl20tgB+bj6M6zaCG6JG42a0XBy/WguqbANRwHrmMCX7vqPq1CHX+NX2jKO8mKxF/yb893MQdKcBnWZEF65XERcGDOzatautQ9HRaRY0TSM1NZW4uDgkqfYO6gtI7kZMge7I+S1/y9To57QfUmSZory6s6iiJBERE4fDrpJ84PLEZmxcKOFdfJAkEaXcyrlFSy7rnNqwhIUR/8pLGDw9qonWHWf38f7ehc12HR0wiAYGhcczKWYsUf5dQdMwGeoYv6o60OwKjopiSvatpTx5K2pVWesG3AzIOWnkrnqL4Ol/1+tddZoNXbheJaiqSnl5Od9++21bh6Kj06wkJyfTq1evBoWrIAp4x4WQvyWt3nVXiiAJSG4Xaw/rE66du/dCVR1omsSRxKaXCRhNElNu64vJbMBhtXJy/ruozeQQ4tYpnL4vv4jBo7po3X5mDx/uW9Qs19CBrr6duT5qNKMiB6OhNeC5WgmCSPnh7ZQeWI+c3bK/y61B5fE9FP+0DN8Rt+gerzrNgi5crxIURWHp0qXY7fa2DkVHp1nJyclBlmVMptqzUxcQJBHvPsEtLlyNfm6oigPJbMBoNFGcX7ebQUy/YZhMFqoqFbIymt4oOXZiLCaTAdVup+z4CQr37LuS0F24depE35dfqCFat6Xv5qP9i5vlGr9mvEweXNN1KBOjx+Jr8cYoGpDq8lxVZBBAzjpFyZ41VJzYC46r63O8+KdlmIIjcY8epGdeda4YXbheBSiKwurVqxs1311HpyOSnJzM4MGDMRga+MgSBdy6+FB1ruXcNEx+FzNmNmslDrtS6zpBEOjeewCaBocvI9saGOLJoOGRroask++8e9kxX4pb507Ev/wikrt7NdG6NW0X/zvQ+DKEwkNZ5O24ODFMtdqRS230fnwkRs+LXzLyd2eQvycTQXDaiHW+qSdGTxO2wkrSl6Sgyg6CR0cSMCDcda6toIqwa7s3y/ttLURBJCG0NxOjx9InOAZVU7HUOX5VRVNsqHIVpfvXU5a0CUdZ609/a01yV79Np3texBgcqTsN6FwR+m9PB0dRFA4dOsTZs2fbOhQdnRbj8OHDDBo0qMF1olHCOz6kRYWrMcDN5ShQUk+2NTTS2d2vKA4OH6zfeaA2ps/oh2QQcFitZK5Yha0ZXELcunQmfu4LNUTr5tM7+OTgV006y79fGP79nCNiNYfKyf8dIPiayGqitfJ8Kbk/nSX2b0OQLAbOrztB9qbTdLmpJ/m7MwkeFYFP72COvbOLgAHhOGx2CvZkEnVv/yt+r61FmFcI10WNYny3EQiCgJvBUmcX/YXxq5XH9lCyfx22jNRWjrYNcdjJ/upFuvzlHdCFq84VoP/2dGBUVaW0tJQff/yxrUPR0WlRSkpKKCkpITAwsN51gijg2SOAXElAc7RMN7w52NPl4ZqXfa7OdTHxQzEYTSiKyrn0pmXT4gZ0IjDYE1EUsZVXkLF0+RXFDOAe0YW+L72A5O5WTbRuPP0Tnx38+orOzt1+BoOniYDB1X1i3cO96fXoMARJRFUcKGU2TL7OjLVoEFFlB6rscE0hy9mcRtDICERT/fXMbY2bwcLwiIFMjh5HiGcQkiBiqEOMaXYFTdNQCjIo2fsdFUd3oinWVo64feAoL/65Wesxvd5V57Kp3X9Dp0PgcDhYtWoVqtr+rVF0dK6UxMREFKX22/KXoqkaHlH+LRaHOdAdcDoKFGTVLVx7xA9BEERSU3JoypRUs8XA5FviXA1ZJ96ej3aFtevukRH0nfsCkkf1TOuGUz9esWi1V8jk7ThH+MToWl8XJJGSo3kceX0H5enF+A9wZmkDh3WmOCWXU58cJHxCD6x5FVhzK/DtE3xF8bQUAgJ9gmP4vxH38+H0V7in361E+HbCbDDVEK2apqHaKnFUllG85xsyPvg7mf97gvKkzb9a0XqByhP7KD/yE6pia7VrOhwOHnroIaqqqhg/fjy7d+9m+fLlDBkyhGnTpjFt2jQmTJjAs88+i91uJycnh/vvv7/eM9955x3eeeedetdomsYnn3ziusbNN9/MmjVrGox3/PjxZGTUtPa7EHtdPPXUU66Y5s+fz4033siNN97IK6+84lqzY8cOpk6dyg033MC8efPqPKuu/cuXL2fy5MlMnTqVOXPmYLfbycjIIDY2FoC5c+dy5MiRBt/jlaBnXDsosiyzdetWioqK2joUHZ1W4dixY4wZM6bBdZLZgE9CGOXHC1okDoO3M1OkOuwU5WXXuiYoPBLJYMRms5PSRBus66f2QjKIqHY7xUnJlCQmXVG87l0j6fvi887ygJ8zm1a7je9PbmNh4pVncgv2nce7ZyBm/7q75X16BeHTK4iCfZmc/vwQPR8djtHLXK0k4PTnhwifGE3psXzy92QiWSQ63RiLwb326VGtRaC7P+O6jeD6HtdglkwXPVdrHb9qBVGk6nQipfvWUpWe3CE8V1ubgvUf4dYtHsE7AEFo+fzZ4sWLGTVqFG5ubpjNZtzcnL+r48ePZ+7cuYBT3N55550sXbqUO++8kw8//PCKrztv3jyOHDnCwoUL8fLyIjs7m7vvvhs/Pz9GjBjR5PMujb2u1y0WCzt27ODHH39kxYoVCILAfffdxw8//MA111zDzJkzWbBgAWFhYTzwwANs3bq1xudqXfujoqJ48803Wbp0KcHBwcyePZsFCxYwdepULBbn5+Kf//xnHnnkERYubDk7PT3j2gFxOBxkZWWRlHRlf9B0dDoSVVVVZGU1rsnJ0skb0dL838sldyMX5sBLBgPFdVhh9YgfgmQwIEkiaSfzG31+aCdv+g7ojNEoodntnH7vv1cUr0e3rvR9aU4N0br+xJZmEa0AxSm5+PcPq/U1W0El5WeKXY/9B4QjF1txWKtnkItTcjEHeWAJ9uD8upN0vSMO75hA8nbWndFuSYySkVGRg3nhuid5c/JspvW6AV+LN25GS41BAZrDjqrYkAsyKdy0gLNv3UfO13OpSkvURWsdaHaZnK9eQqujsbFZr6VpLFiwgBtvvBGAAQMG0L17zcY/SZIYNGgQJ06cICMjg/HjxwPOLOacOXOYMWMG48ePZ9myZdX2ORwOHnnkkWpZSYCKigo+++wznn32Wby8nNPrQkNDeeONNwgKCgJg4cKF3HbbbUyZMoWbb76Z06dPu/bPnz+f6dOnc8cdd5Camlpv7BeIi4ujd+/eBAUF8dRTT2EymTAajURFRXH+/HmSkpKIjIykS5cuGAwGpk6dyrp162qcU9f+Y8eO0a9fP4KDnXdFxo0bx4YNGwgMDGTcuHEA+Pv74+/v36J+8nrGtQNit9sbdbtBR+dqIzExkeDg4IZHwKoanjGBlCbVnhG9XEwB7mh27edPToGKsuJa18UkDEOSDJw4koXa2FpbAab/tj8Gg4ijqoqzS75CLrz8Oyoe3bsR98K/kdzcqonWtcc3szh51WWfeyn2KgW5sBKPCJ9aX1fKZM4uPUzMXwdj8DBRlJSNJdizWhZVlR3k/nSGqHuc2VdNVUEABNAUR7PE2Vh6+Hflhh6jGdZlAJqmNTh+FaAseSulB75HydMbZJuCnHuGwq1L8B99R4vWu6ampuLl5eUSjy+88EKt64qKivjxxx/585//XOO17OxsFi1axPHjx/n973/Pb37zG8Apip955hlCQ0N58sknq+05ffo0BoOByMjIas/Hx8cDUF5ezoYNG1iwYAEWi4W33nqLL774gmeffRaAyMhI5s6dy9atW3nqqadYuXJlnbFf4LbbbqvxXHp6OmvXrmXx4sWkpKS4RDNAcHAwOTk1G0yjo6Nr3a9pGnPnziUrK4vg4GDWrVtHfr7zi/mbb77p2jNo0CA2bdrEsGHD6o33ctGFawdDlmU2b95MVVVVW4eio9PqnDp1igkTJjS4TjRJ+PYLbXbhavRzQ5CcIrC8pPZSBL+gMCzuHtisCkn7G18mMGBoBL5+bgiigFxcwvnVlz9MxCOqO3FznsPg7u56zmq38d2xTSxJWX3Z5/4SubAKg5cZQbqYhazMLOXcqlRi/zYEz66+BI+O5NQnB0EUMHqZ6frbvtXOyNmWTuCQzkg/Z8iDRkZwbP5uJIuRyDvjmi3WuvAxezGm2zAm9BiLl8kdo2Ssx3PVhiAIWM8do2Tfd1SePADq1eW52pqU7v4Gj5jBWDrFILSQ00B6ejqhoaG1vrZp0yamTZuGpmlomsb111/PlClTyPzFSOWRI0ciCAIxMTEUF1/8srpkyRLKysrYuHFjjbNFUazXe9rT05PXX3+dNWvWkJ6ezvbt2+nVq5fr9QsidMyYMTzxxBOUlpbi7e3dpPd+4sQJHnjgAZ588km6du1KUlJSNccLTdPqdMCobT/AP/7xD/76179isViYOHEiycnJNfaFh4fz008/NSnWpqAL1w6EqqoUFRVx+PDhtg5FR6dNsNvtnD59mpiYmHo/cMEpMg3eZuylzdcEYg5yd1lhFebUbnEVFTcIQRSRBJFTx/Iada67h4nrp/Z2NmTZbJx48224zKZLzx5R9Hn+OQzuF2vhrHYb3x7byFcp31zWmXXh3smbXn8fXuO52L8NcT0OHNKZwCGd6zwj7Lqoao8bWt8cSILIgPC+TIweS8/AKFRNw9zQ+NWqMkp/Hr/qqKg9067TVDRyV7xBl7/ObzHhKghCnf7Pl9a41seFOzy//Mzp378/vXv3Zs6cObz99tvVXouKisJqtXL+/HnCw8Ndz69Zs4b8/HxuuOEGfve733H33XczevRoAgMDOXr0qGvdpZMCNU1r2MP6F+zfv59HHnmEmTNnusokQkNDycu7+JmUl5dHcHAwGzdudMU/fvx4Hn300Vr322w24uPjWblyJQBr166lS5cuNa5tMBga/Hy+EvQa1w6Ew+Fg7dq1bR2Gjk6bkpycjNyYsacCePVu3g51c7AnAKrDQd75M7Wuie0/HIPByNm0QhS5cbe6J97cB8kgoMoKhbv2UJZ67LLi8+wRRZ85NUXr6tQfml20dkS6+ITzxwF38L+bX+PBoffQN6QnRslYq2hVbVWoio2y5K1kffEvzs3/CyW7VumitZlxlBdRuGWRs7GtBYiMjKyRQW0uevbsyf3338+JEyfYtGlTtdcsFgt33XUXs2fPpry8HICMjAzeeOMNoqKiSE5OJjIyknvvvZe+ffuyYcMGHI6LnxfffOP893qhKcr9krsnDZGVlcWDDz7Ia6+95hKdAAkJCaSlpXHmzBkcDgfffvsto0eP5tprr2XVqlWsWrWKRx99tM79lZWV3HvvvZSXlyPLMgsXLmTy5Mk1rp+ZmVmjRKI50TOuHQRFUUhOTqagoGU6pXV0Ogpnz55Fa4S/lGiQ8IkPoWhX8zX4GP2ctXh2RaYwt2bG1dPHHy/fAGxWhcR9Ne1saqNLVz9i+oRgMEg4qmROf/TxZcXmGRNN3L//hXRJ17HNbmPV0e9ZduS7yzrzasDD6M6oyMFMjB5LoLs/kihhqKsUwC6DBnJuOiV711B5bA+avRFfknSuiNJ9a/EecAPGgE7Nnqnr2bMnRUVFlJWVuepcmxOTycTs2bN56qmnGDp0KB4eHq7XHnvsMf7zn/9w++23YzAYkCSJf/zjH4waNYqKigoWL17M5MmT0TSNwYMHc+LECdfe9PR0pk2bhoeHR42scHJyMm+//Xadzgf/+9//sNls1fbdeeedzJgxg7lz5/Lwww9js9kYM2YMEydObNL+Bx98kDvuuAO73c6UKVOYOnVqjf27d+/m7rvvbvwPsYkIWmP+Aui0OVVVVXz44YeN8rHU0bnaGT9+PPHx8dVup9WGKjvIWJKELbfiiq8pSAJRj45w1qBaq1j23xcpyK4uThNGXs+wCbciCBJvzN6Atar+f6+CKPDgU2PxD/DAUVVF2iefk7P++ybH5hUbQ5/nZtUQrcuPrmfFkV/fXRpBEOgb3JOJ0WOJD+2FqqpYjA2MX7XbKDvwPWWHNmEvbVyJh07zYQqLIvx3zyPW8f/pSvj8888RRbFFxVRrcqEprKFmrbagoKCAhx56iMWLF7fYNfSMawdAlmU2bNigi1YdnZ9JSUmhT58+DQpXQRLwjgshb9Ppetc1BqOfG6riQDIbMBhNFNcy7rXngJEYjSYy0osaFK0AQ0d3w9PTjKaqWPPyyPn+hybH5dUzlj6zZyG5XezMttltLDu8lpWp65t8XkcmxDOIa7uP5Nruo5BE8eL41Vp+TVS5CgSJypP7Kd23FuvZI1ywOtNpfeSsU1Sk7sSz10gEQ/N6986YMYNHHnmE3/zmN/X6oHYUsrOzmTZtWluHUSvvv/8+M2fObNFr6MK1A1BeXs7x48fbOgydOjhx4gSJiYmuJoARI0ZUsxzZsWMHpaWltd6SAThy5AiHDx9GEAS8vLwYM2YMFouF3NxcNm/eDMDw4cOJiIgA4MCBA7i7u9OzZ8+Wf3PtlNzcXKxWa71du+Cc2uTVO5i8zaevWJOYLjHYt1VV4PiFB6Wbpzd+weHINjuH9jZcnuDlbWHshBhMpp8bsua9TZNGbFG3aF16+DtWpTY9c9sRMRvMDOvcn8kx4+jkFYogiBjrGr/qUNBUFaUom9K9ayg/sgNN1h1a2gsFGz7DI3YYAs0rXI1GI++9916zntmWhIWFERZWu3dyW/P000+3+DV04drOkWWZLVu2tHUYOnVQXFzMrl27+M1vfoO7uztnz57l+++/56677gKc9k0nT550GTb/ktLSUvbu3csdd9zhmniyb98+Ro0axaFDhxg7dixeXl6sW7eOiIgIysvLyczMZMqUKa35NtslSUlJDBs2rOFuWwHcuvhQdbbkiq5n9HdzOQoUF+TWeL1br36oDgeiaOTY4ZrZ2F8y+dY4JFHEYbORt2UbFafTmhSPd+9e9P7XM0iW6qL1q5Q1fHOs6ZnbjkZsYBQTeoxhcKcEVE2t03NV0zQ0uQpNUyk7tImyQxtQClqmWUfnylArSyna9hV+o29vUW9XnY6NLlzbOSUlJaSlNe0Pmk7rIUkSY8aMcXV8BgUFUVVVhcPhoLS0lMTERAYMGFDr3Gn4eaa5qqIoCmazGbvdjtFodJ2tKAqyLLtuie/cuZOhQ4e2qNVIR+Ho0aONMrgWTRI+CaFXLFwtIZ4IovPnnp9V02y+54CRmMwWcs6XUlFWvwVX95hAukUHIhlE7FY76Z993qRYvPv0pvesp2uI1iXJ37DmeE1PyasFfzdfxnYbzg09RuNmsFwcv1oLqmIFQcR65jAle7+j6vQhfZJVB6Bk7xp8hk3VhatOnejCtR0jy3INiw2d9sWlE1k0TWPnzp1ERkaiqiqbN29m7Nix1XzzfomPjw8JCQl8+eWXmM1mTCaTq3ZpwIABbNu2DVVVGT58OBkZGZhMpjqzt782SktLKSwsbPDnIQgCHt39EQwimv3yhYspwPnlRJFtNZqyTGY3Qjp3Q5EdJO6rv0xAkkRuurOfs0SgysrpDz7CUVHZ6Di84/rQ+9mZvxCtMouSVrH2xOYmvKOOgUE0MLhTPJOix9HdPxI0DVNDnqvlRZTsW0t5yjbUqrJWjljnilDtFG1ZTMANf0A0dfx6VJ3mRxeu7RRN08jPz68zU6fTvlAUhS1btlBRUcGkSZPYunUrcXFx+Pv71ytcMzIySEtL46677sJisbB79262bNnCxIkT8fPzc4lYVVVZvXo1EyZMIDU1lbS0NDw8PBg5cmSDDUpXM4mJiYwZM6bBWldN1fCI8qf8WP5lX8vg7RSKqsNBUV5Wtde69kzAYbcjSCZSk+uf1jVyfBQWNwOaqlKZcY68rdsaHYNP3zh6PfP/aojWL5JWsu4qE63d/LpwfdRoRkUORtNU3Ix1ixiHrRJBEChP2U7pge+Rc/S7VB2ZsuSt+I+/G3ThqlMLunBtpyiKwtatW9s6DJ1GUF5ezrp16/D19WXKlClYrVays7MpKSkhOTkZq9WKLMusXbuWSZMmVdubnp5OZGSkq9O1T58+fP311zWukZycTI8ePTAYDCQnJ3Prrbdy8OBBTpw48atu0jp+/Djjxo1rcJ1kNuCTEHbZwlXyMLoapySDgeK86uI0dsAITBY3CvMrKC6su9nH19+NkeN7YDRJzoast+Y3Ogaf+L70evqpGuUBCxOXs/5k48Vve8bL7MnoyCFMjB6Hj8ULo2ioZ/yqDALYzp+kdO8aKk7sA4c+fvWqQLVTtP0r/MfdpWdddWqgC9d2SllZGefP1z5SUqf9IMsy33zzDTExMQwcOBBwzqC+1C/w2LFjpKWl1eoqEBgYyJEjR0hISMBoNJKWlkZISEi1NZWVlaSnpzN16lTsdrvLfF8QBOz2X/cfaqvV2ugpLZZwLyQ3A46qpv/MTP7uaA4NZ7OzQEXZxelJBqOJTt1isdsdJDUwdOCmOxIQJQGHzUb22vVUnWvcHRWfhHh6zfxnjUzr54eW8cOp7U1+P+0JURDpF9qbidFj6R0cg6qpWAwNeK7KVZTsW0d58mYcZYWtHLFOa1B2cAN+Y+5s6zB02iG6cG2H2Gw2du3a1dZh6DSCw4cPU15eTnp6Ounp6a7nb7zxRiyW2psL0tPTOXr0KJMmTSI2Npby8nKWL1+OJEl4enoyZsyYaut37drF4MGDEUURk8lE165dWbJkCR4eHkyYMKEl316HIDExkdDQUNc88TpRNTxjgyg5lFX/ulow+bshSM7GrLLi6tPrukT3weGwI4giR5LqPjumTwjhXXyRJBGl3MbZRUsadW3f/v3o+dQTNUTrpwe/ZuPpH5v8XtoL4V4hXBd1DeO6DUcQBNzrKQVQbVUgilQc203p/nXYMi5vJK5Ox0FzKBT/uAy/0XfojVo61dCFaztE0zTdt7WD0L9/f/r371/vmtjYWGJjY12Pu3btSteuXQFn1nTQoEEMGjSozv3jx4+v9njIkCEMGTLk8oO+yjh9+nSdneWXIpokfPqFXp5wDXR3WWEV5la3UortNxyT2Y2yUhv5OeW17jeaJKbeHo/J7GzIOvmf91Bt9TsPwAXR+iSS5aIot9llPjn4FZtO/9Tk99HWuBktjOgyiMkx4wj2CEQSRAx1ea7aFTRNQ8nPoGTvt1Sk7kJTGv6Z6Vw9lB5Yj981t7V1GDrtDF24tjMUReHgwYOoqm7boqPTGBwOBydPniQ2NrZBAWv0sWD0saCUWJt0DXOwJ+BszMo7f8b1vChKRMbGo6oaKQfr9gYdMyEGk0lCdTgoP3mSwt17Grym38ABxP7zcSRzddH68YEv2Zy2o0nxtyUCAr2DY5jYYwz9w+NwqI56PFdVNNmK5rBTevAHyg5txF7csCeuztWJptgo3rUK3+G3IJqafxSsTsdEF67tDEEQOHToUFuHoaPToUhOTqZ79+4NlwsIAl59gincUdOHtT6Mfk6hpSg2inIvZmw7dY9FVVVUTeXIodpr0gODPRk8ouvFhqx33m3wen6DBhL7xD9qiNaP9i9ma3rHKCMKcvdnfPeRXBd1DSbJiNlgQhREkGpORVLlKhAlqk4donT/WqrSU3TPVR0ASvevw2/krW0dhk47Qheu7QhN00hLS6OysvGejjo6OnDu3LlG3aUQDSI+fUOaJFwFg4hkcYotAaGao0BMv2EYTWasVXbOn6t9wMG0OxOQDAIOq5XMlaux5dSfQfQbPIjYJ/6vhmj9YN8itp/Z3ei42wKTZGRI535Mjh5PhG8n13O1oTnsaKoDe0keJXu/o+LwdlSb/tmnUx21qpyqMym4R9Usd0cZAAAgAElEQVRfkqXz60EXru0IWZZJSkpq6zB0dDokR44coV+/fg362opmA+ZQT2zZtdej/hKjrwVVcSCZDRiMJooLnMJTEAS693Y6SRxJrL1utk//cIJCvRBFEVtFBRlLl9d7Lf8hg4l5/LFaROsXbD/TcHlBWxEd0I3ro0YzvMuAesevAi5xWpa0mdKDP6Dk1T+wQUendN9azJ1jkczubR2KTjtAF67tCEEQOHu2abcwdXR0nKSkpBAfH9+gcBUMIt5xIeQ1Uria/C92u1urKnDYFQBCIqIQBAFZdnC4lvpWs8XA5FvinA1ZVisn3/4PmqLUeR3/YUOI+b+/1xCt7+9dyE9n9zYq1tbEx+LNmK7DmBg9Bk+jO0bJhFTn+FUbCALWc6mU7vuOypMHQHW0csQ6HZXK04cQtLaOQqe9oAvXdoKqqpw4cUJvytLRuUzy8/OprKzEx8en3nWCKODVK4i8jaegEX8Mjf4XHQVKCi7e5o+OH4LBZEKRNc6m1fQSvfbGXhgMEqrdTklyCsWHEuu8RsCIYUT//ZEaovW9PQvYcW5fw0G2EpIoMSAsjskx44gO6I6maZgbGr9aWUrpvrWUp2zFUVF7OYWOTr2oDsqSN+M9YAJCHS4UOr8e9N+AdoKiKBw+fLitw9DR6dAkJSUxbNgwjMba6yovxT3Sl8r04gbXWUI8EUSnh2ve+Yt3RKLjhyIgcvzI+QtDtVyEdvImYVBnZ0OW1cqpd/9b5/kBI0cQ/ehDNUTru7s/Y2fGgQbjaw0ifDpxfdQ1jO46FA2tYc9VQaD8yE+UHViPLetUK0aqc7VSenADXv2u04Wrji5c2xMZGY2boqOjo1M7R48eZfjw4Q2uE00SPglhjRKupgBnXZ0i2yjIdv4bDQzrgsFowmazk7z/F2UCAkyb0Q+DQcRRZeXcl18jF9Y+3Slg1AiiH6kpWufv/pTdGQcbjK0l8TC5MypiMJOixxHg7ouhEeNX5ew0SvZ+R+XxPWh2ucVi23CqiBVHLg6CqFAc5FcoLLi1J35uF/+spRVZeW/PeSpkFUmEh4d1IjrAjVKrnec2n6XIaue6KF9+Gx8MQEpOBetOFPH4qM4tFrvO5aHkncVemo8poFNbh6LTxujCtR2gqirHjh1zjfLU0dG5PMrKysjPzyc0NLTedYIg4N7NF8Eooin1l+cYvJ2iUnU4KM53Ogr06DsESTIgCAJpJ/Krre8/pAt+/u4IooBSUsL/Z++8w6Oq8v//umVakkmH9EYgBKkKigKiIHZdXAuLiq662PBnW9ddVET0i2LXZXXd1dVVWTuLqGtFUBQVKUrvJQECCel9yi2/PyYZCJk0SDIhOa/n4SG5c+6dc5PJ5J33+Zz3Z//HnwS8buzpY+h7+7RGovVvy//NirzgROJJksSQuGzO7XsmQ+IHtK79qtdNxS9fUrl2CXpFUcCx7c2EzCgmZEYBoBkm936xi0mDejUQrS7N4IGvc7jrtCROSXby054Knvx+L69cksU3u8s5JdnJpEGx3PLxDiZmx2BXZV7/tYD7x6Z0yj0I2k7Fqi+JHneV6KTVwxHCtQvg9XrZuVMspwkE7cG6deuIjo7Gag1ce1mPqZuE9Y2hcnNhk2OUUCv1dQCKqlJa6EsPyBp2KoqqsmNDPrp+SPg6Qi2c85sTfBuy3G62PT8XU2+8CSn2jLH0ve2WRqJ17vLXWJnXdC1sRxEX1osJfUYzvs8YVFnGrtqRJCngWMNTC5JCzfZVVKz+HNeezbSqWLiD+GBDIZF2lQuyohsc/2V/FQlhVk5JdgJwaoqTeKfvNWFRJEpdBh7dRDdNFEnif1tLODUlnOiQlstMBMGhZucvRI+/OtjTEAQZIVy7AKqqijIBgaCd2LZtW6M2uYFQbCoRQ+ObFa7WaAemboIFQKKmspzI2DgcoU5cLi/rjigTOG/iQBRVxvB6KVmxksrNWxpds9e4M8i89eZGovX5n15l9f7Oi8OzqTZOSzmJ8/uNIyk8DgkZS7PtVw28JQeoWPkZVZt/wPS0rftYR1Du0liwqYi5F/Zt9FhehZsoh8pzP+5jd6mLUIvCH4b7nPjxGZE89cM+7vh0J5eeEItLN1iaU8aT5/bp7FsQtAGt9ICv7a9FdNHqyQjh2gUoKyvD4+m4ejCBoCfhdrvZu3cvGRkZLY61xTtRQizoNYFjqqzRDiTF5zxWlvlqKjMHjkCSJFRVZseWg/6xyWmRZA+OR1UV9FoPu195tdH1eo0/k8xbbmokWp/78RV+ObChLbd51GTH9uXcfmcwInFIs5mrpmliemoxDYPKtYup/PVrvCWBu4MFi8+3+1zSBGdjd10zTFblVfL4ORlk9wrhpz0VzFycy+uXZWG3yDx4Zqp/7PM/5jFlaBw7imt5Z10higw3jUjwO7SCrkPNzl8JGzS2yRUBQfdHCNcgYxgGu3btCvY0BIJuxbp160hMTGy5BaxpEpYdS/kvgRsIWHuF+qOwSg763NX+J41CtVjZvb0Ir8dXBiDJEpdcdSIWqy+zNeeNeXjLKxpcq9dZ48i8+cZGovXZH1/h1w4WrdGOSMZljOKcvmOxqzZsihW5qcxVjwtkmdqc9VSs+pzaXWu7bPvV73IquOXkhICPxYRYSImwkd3Lt7nutNRwnv8pj/xKD6mRh8T61qIaqjw6JyWG8cfPd3Lf2BQKqrzMW1vAvWNEvWtXo2b7KkKyThbNCHowQrgGGa/XS05OTrCnIRB0K3bv3t2kMDsc2aIQOTShSeFq6x0K+DZmFeblEhYRTXhUL9wujbWrDpX3nDImnTCnDdM0cR8sJP/LRQ2u0/vss+hz4x8aidZnfniZNfkdE4NnkVVGJA3lgn7jyIj2uYtNtl+tz1ytKqV81WdUbfgOo7Z1DRqCRaVbZ3+lmxN6BxYwI5LCeGVVPtuLa+kX42B9QTWSRAMX1TRN/rU6nz+N9qUIeHVfvassSbg1sVm2K1Kbsw65idexoGcghGuQUVWV/fu71vKbQHC8o+s627ZtY8CAAS0KWDXchiXKjre0cc2mpc6Z83rdlBYeoM/AkzBNA0VV2bbR14wgLNzGuPP6N9iQxWGNROLOmUDG1BuOEK1unv7hn6zN39wet9uAjKhUzskcy+i0ERimSUgz7Vd1dw2SJFG14TsqfvkKT0FOu8+no9hf6SbaYUGVDy0Zbyuq5a8/5fHixX2JdliYOS6VF3/ej0szsMgSM85Ixaocej18uaOUYfFhxIX5xOzkIb2598vdWBSJP44SkVhdEaO2Cm95IdaYxGBPRRAkhHANMhUVFWiaFuxpCATdjvXr19O3b9+WywUkifCBvSle1rDdsqTKKHbfW6SERGnhAYafeSEWq4283FJctb662AsuHYyiyOgeD0XffU/1zkOlP/HnnUP69dc1clqfWvZP1hW0n2h12sIYmz6S8/ueSbjdiaUVmavuvO1UrPyM6h2rQD/+3oP6x4bw2m+zGhzLinXw4sWHNmoNjgvl+Qsym7zGef0aJhGMTg1ndGp4+05U0O7UbFuJZeRFSE28xgXdGyFcg0xhYdM7mgUCwdGTl5eHHiCK6khkVSZ8cHwj4WqJtGN4DRSb7Gs2UFtDTFwSHrfGmpW+MoGMfjH06R+Lospo1V52//tN//nx559L+nW/R7E3dFqfXPYP1hc0ThtoK7Ikc2LCQM7rdyYDevXDNA1sLWWuumsoX/0FVeu+Qa8qPeY5CATBoDZnHc4TJ6DYQ4M9FUEQEMI1iGiaxoEDgWvrBALBsbNx40ZOOukkFKV5Z0a2KNgTnLgOVPqPWaMPtTV11VaT2m8Quq4jyxa2bsxHUWR+M3kYVquKXuti1yuvoldXA5Bw4QWk/X5KA6fVpbl54vuX2Hhw6zHdU5IzngmZYzgz4zRfI4WW2q/KMtVbllOx+kvcecf23AJBV8BzMAdJFXWuPRUhXIOIpmkUFXVOpxmBoCeyceNGhg0b1qJwlVSJ8MFxDYVrTIg/UaC8qIDs4aOx2uwczK+gqsLN6Wf3w+GwYBoGNXl5FH6zFICEiy8k7ZqrG4nWx797kU2F24/qPhwWO6NSRnBB1nh6h8agyDKqHPjt29C8YJp4i/ZSvuJTqrcu92VfCgTdBL2qDHRdKJgeivi2BxFFUYRwFQg6kOLiYqqqqoiKimp2nCTLOLN7cfDrnWD4dpPbeoch1W38KSs5SNaQU/B6ddauyiMiysGY8Zm++Cu3m+3P/w2AhN9cRNrVVzUSrXO+e5HNbRStEhIDe2dxbr8zODFhUPPtV00D0+PC1DUqfl1E5ZrFaGUFbXo+gaCrIalWZFtI3T8Hsi0UyeZAtoVgeGqRbU2vNgi6L0K4Bpmqqq4dOSMQHO+sW7eOUaNGYbE0v7Romiah6ZFU7/LVflpjfTFLXo8bZ0Q0uqYhyVa2rDvAxZOGICsyuttNwZeLqN27l8SJvyH1qt81qGn1idYX2Fy4o9Xz7RUSzfjMMZzdZwwWxYJNtSJLLWSu7vyV8lWf48rZQDDbrwoEAMgqsj0E2epoJDzlOuEp28OQQ5woDieyPfTQGIsdyWJDUn3tlk1DA0PHNA+9riVZhiZWHATdH/GdDyJCtAoEHc+WLVsYPXp0i+Nkq0L4kHi/cFWdPgFq6Dqx8SlY7Q5Ki6vpFe8kOS0KRZHxVrvJfesdEn87kdTJjUXro0v/xtainS0+t1WxMDL5RC7IGk9KRKL/WCBMXcM0dLTyg5Sv+IzqTcsw3DUtPodA0CKS7BOP1hBkewiS1VEnQEMOCVF7KEpIOLLDiWIP9YtRyWpHttiQVBtIEqZeLzgNfH9MSUiSDLKMpKitTgSQApT5mKaJphvomo5FFckCPQ0hXINIdd1GDoFA0HFUVVVRWFhIQkLgDkv1SJJESHoUslVBsipQ5/AoqoqiqmiazuZ1+Vx0xRBfZmutix0v/oOEC88nZdLlDUWr183spXPZVtx8V7x+MRmc03cspyaf1Gz7VcAnTk2oWPcNlb8uwlu0tw1fBUH3RkKy2g5zN+v+HSk8HeE+h9NRLzhDkK12n+hUraAooGu+FAqjXnACkoQkKUiKgqS0TjZIcuB2uZpmoGkGhuHFqPsZk5CQZQlVkXzRcrqB26Pj8ujUujVq3BrVtV6qajxUVnuoqPFQXatxzfkD2uOLJzjOEMI1iFRWVrY8SCAQHDNr164lJiYGq7WF3vOGQWi/GLQKN6ZuggVfFJarBkmyEts7DKtNwdB1qnbtIiQ5meQrLkWxHxKcLq+L/1s6l+3FuwM+RaQ9nDPTT+XcfmcSanFgUawoLbRfde3ZTMWqz6jZ+SsYLUd8CY4fjqzjlI4UnzZHndh0ojjCfEvsNofPDbXakVSrb4e9YfhcTtPwL6tLkgSS7HM3FdX3eUuoVgKN0nUDr26ie72YJpiYfsGpyBKqImOYJh6vT3C6DhectV6f4Kz2UFXrpdbl9T9WW/d/jVujxqVR6/LWl5m3yDkjU0mN79jcXV3XufPOO3nqqae48MILmTNnDnl5eTz++OP+P4ZdLhennHIKDz30EMXFxcyYMYNXXnmlyWv+7W++mvjbb7+9yTGmafL666+zcOFCAGRZZurUqVx44YXNznf8+PG8+eabJCcnNzo+Z84cRo4cGfC86dOnk5SU5J9TVVUVkydP5h//+If/WsuWLePJJ5/EMAxOOOEEZs+e3eR7qtfrZerUqUybNs3/nEuXLuXpp58GICsri0ceeYTQ0FD69+/P4sWL+frrr0lLS2PcuHHN3qMQrkHCNE0qKipaHigQCI6Z7du3M2HChBbHyVaViKHxVG48iKQc+vVttTkwTcjoF4vFqqC73bgO5DcSrbVeF7MDiFZFVhieMJjzs8bRLyYD0zSxqYHf8P3tV2sqqFj5GZUblmLUiPeKLoesHqrXDFjH6UC2O4+xjtPncEpN1Dg3QJEDuqGGYeLVDXS3hnGY4JQkfOkUioQkSbi9Om5vneB0adS46gRnjYeKKp/grHFr1Bz5v8vrH6/pnVtfnZtf2eHC9Z133mHMmDE4HA5sNhsOh29D2Pjx43n88ccBn7idPHky8+fPZ/Lkyc2K1tby3HPPsWnTJv7zn//gdDrJz89nypQpREVFMWrUqDZf7/C5N/W4ve69bO3atcyYMaNRO/oHHniA1157jczMTO644w4++ugjrrjiikbX2rVrF/fffz+bNm3yH6uoqGD69OnMmzePvn378sorr/Dcc88xY8YM/9yuuuoqpkyZwujRo5s1GYRwDRKapolSAYGgk/B4POzZs4c+ffq0ONbWOwy92uOPwgIwDRNZkUGV0F0uTF0ndsyoRqL1kW+fZ2dJrv9YWmQSZ2eO5fS0UzAxW8hcrQFJpmrTMl/71QMt18YKjoLm6jj9G4faUMdp6octq7d/HafmMTAMve7qIEn4ltVlGVmR8Gr1y+qab1m9zuGsqvVSUeWhssbjE5ZuL9W1vv9rXYe5nLVePJrR6PmPB/YUVGAYichyK5zko8A0TebNm8f8+fMBOOmkk+jTpw87djTcbKkoCiNGjGD79u3s27ePa6+9liVLljB9+nTCwsLYuHEjBQUF3HbbbVx22WX+83Rd5+677yY5OZk///nP/uPV1dW88cYbfPzxxzidTgDi4+N59tln/eLzP//5Dx999BG1tbVYLBaeeeYZ//vbCy+8wJYtW7DZbDz88MNkZ2f7594UgwYNIjHRV1///vvv89BDDzWYU/18q6qq0HUdt9vdZFfC+fPnM3XqVN544w3/sZycHBITE+nb19fZbty4cUydOpUZM2Ywfvx4YmJiABg+fDiffPJJg6/TkQjhGiQMwxDCVSDoRNauXUtSUlLLLWBNk9C+vjdRQ9fRvB5MLEiagdWmgt2O7nI1KVpDrSGcnnoK52edSbQjErUV7Vc9+bspX/kpNVtXYOredrvn7sURdZx1G4UC13GGITvCmqnj1H3OdifUcR65rN7WOk6/o+n2UlOrNVhid3k0zB4cIlFa4caj6ditHSNltmzZgtPp9IvHRx99NPA8SktZtmwZN910U6PH8vPzefvtt9m2bRvXXnutX5CZpsmMGTOIj49vJBB37dqFqqqkpaU1OD5kyBDAt4z/9ddfM2/ePOx2O3/961956623ePDBBwFIS0vj8ccfZ+nSpUyfPp2FCxc2Ofd6DndOmxo7a9YsrrnmGsLCwkhOTua8884LOK7+fg4Xrunp6eTn57Nlyxays7P5/PPP/XGgzz//vH/ciBEjWLBggRCuXRHTNHG5XMGehkDQY8jJyWlVjd/hTqth6KhWG3JdDarudoNpBhStYdZQpp8+jUFx2c1nrta3X/W6qFj9JZVrl6BXFh/j3XVtDtVx+hzNQHWcvhrO9qnjNE2T6dOnk5WVxR/+8IdG83n86Sf54osviIiIACAjI4Pnn3+e4uJipk27jeLiIi66eCJTb7oZCYk1v/7Chwvm++r7OrmOU9A0JRUu9A4sT8jJySE+Pj7gY0uWLGHixImYpolpmpx99tlcdNFF5OXlNRg3evRoJEkiKyuLsrIy//F3332XyspKFi9e3Ojasiw3u1QeFhbGM888w6effkpOTg7ff/89AwYc2qhWL0LPOOMM7r33XioqKggPP7aSisLCQp5++mn+97//kZyczJw5c5gzZw4PPfRQq84PDw/niSee4MEHH8QwDCZNmhQwojApKYnc3NwAVziEEK5BpDV91AUCQftgGAZbt25l4MCBfiHaFKZpIkkSimpBkiQM3UBWZCRFQVZV/xgTk23Fu3hg7O3IsoxDtTcpjg1PLUgKNdtXUrHqC1x7NwUc16Voso7zsI+7WB3njp07eXzOo2xYv56MPpm4PXqjOs6fV6zi3vv+j7S+A/x1nP9dsp1vvvyQkLgBnHzxhbz99z+zT8/GYyj89NHTpJ96LZdN/6TT6zgFTVNe5enQ60uShKoGlkmH17g2R/0Kz5HvCyeeeKJ/g9PcuXMbPJaZmYnL5WL//v3+5XuATz/9lKKiIs455xyuueYapkyZwtixY4mNjWXz5s3+cYd3CjRNs8l7aAurVq0iKyuL1NRUACZNmsRdd93F+vXrmTFjBuArN2jKrdV1nfj4eD744APAl6+dkpLSaJyiKC0aDEK4CgSCHsOGDRvo379/i+kC9W+c9f/Lik9UyUf8AtAMjRN69cPSVOaq5sU0DbwlB6hY+SlVm3/E9HTCSkugOs4jhWeLdZxWkOQj6jjrLt8RdZymjmkeRR1ntW9pvX45fclHrxIRN4zYNIWPvtvFDwcWNajjNHSNnZs38+Cjz+GtKcYaGkuvgRdjcURRlluKVlvGQTmHGpebzblllO9diTUmG5fhQDR36FpU1nhoTVDC0ZKWltbIQW0vsrOzufHGG5k4cSJLlixh/Pjx/sfsdjtXX301s2bN4tlnnyUsLIx9+/bx7LPP8vDDD7N+/XrS0tK47rrrcLlczJ07t4Ez/Mknn3DttdeyaNEiMjMzCQkJOeb5ZmVl8cQTT1BUVERsbCyLFy9m8ODBDB48mI8++qjF8yVJ4oYbbuCDDz6gd+/evP7661xwwQWNxuXl5TUqkTgSIVyDiNmTi5MEgk5ElmXCwsKQZbl1kUCtQJIkrEpjAWyaJqanFtMwqFyzmMo1i/CWHGjtVVuu47SFIIc0VcdpQ1ZtDeo4MQzMzqrjlCQUSUJpoo6z1q35BGdH1nEmnkMZUFG9GqvsQa10N3hYd1fgiMkktv+5WJ1xlO5ayv6Vb5B6+p2EJ51E/pp32fP9XKL6jMXQPVTuX0PKabe0YQKCzqK61ouqtMKpP0qys7MpLS2lsrLSX+fanlitVmbNmsX06dMZOXIkoaGh/sfuvvtuXnzxRSZNmoSqqiiKwj333MOYMWOorq7mnXfe4YILLsA0TU4++WS2bz/UUjonJ4eJEycSGhrayBVev349c+fObXPyQWZmJnfeeSfXXnstiqKQlpbGI4880urzZVnmkUceYerUqXg8Hk477bSAZTw///wzZ511VrPXkkyhnoKCy+ViwYIFHDjQ2l9oAoEgEJIkERYW5t9EERYWRmRkJFFRUTidTkJDQ7FYLGiahmEYLdaPHS2Gx4WkqHhLDlC18Xvc+3f43MvDg+Ab1HH6BGeH5XE2gW4YaJqJbhhdJo+zI8hf8x5WZzzRmWc0O840TXZ+OZO0sXdjCYlueI21H+BMHIqs2inZ/jVICr0HXtxonCA4qIrEfx+/uMNSBQDefPNNZFlmypQpHfYcnUn9prCWNmsFA4/Hw+TJk3n33XdFHFZXRfzNIBC0TGhoqF+QOp1OIiIiiIqKIjw8nNDQUGw2G7quY9QtZde7E0fSEWIVfJutJFlGUi2YuoYaHkPEqRP9j7dbHadp4tUMdI+OYZgN4pGayuOsdWlU1+VxVtV4KO+ieZydibviAO6K/YQnD/cfM00Tjvje1JbuwfC6CO2VxZ4fXiThpKvRaksp2voVCSdO7uxpCwKgG2aHilaAK6+8kjvuuIPLLrus2RzU44X8/HwmTpzY8sAgMG/ePKZNm9bie7UQrkGivZYrBYLjGYfD4XdKnU4n4eHhREVFERERQWhoKHa7vYEoVRQl4EaDljZbdSRS3XNLshKw3rPFOk5F9i936rpRJzp137K5S/NvHqqq8QZwNg+JzRqXhserH1MVpixLhIV0jMDvbEosCg6bSqSzYbpDjW5l308fE5fSH1tYDAXbvyc0KoleveP8Y0zT5MDPn5N56tXYwmzsQyfCacct2aiStEbXFHRfLBYLL730UrCn0W4kJCS02P46WAQqHQiEEK5BwjTNlvMkBYLjGJvN1qQoDQsLw263Y5qmP11DlmVUtfEyeDBFaWup77lumnU1riaAWfe572NZAjnAH6y6bqDrhzY+KbJEqEMl1CHeno+FGQ8soW+/flx33QQ2btzArIdm8sH8BQD875MoXn3tX1ToBglxcbz89sskJBzavf3f/85nRPR53Hrr7wBYPBKee/YZLFYrf3/6UQYOHBSUexI0xuXWsNvEz0pPQtS4Bgm3282iRYvYunVrsKciELQZi8XSrCh1OBxIkoSmaZim6XdKu+tKg6lrvn+GiLgTCDoTqS5BQ9BzEH+mBAlZlrtFvYyg+6GqaoPNTk6nk6ioKCIjIwkLCyMkJARZlv2iVJZlLBZLQFEaqNa0OyIpKpKiYnhcmIbu22wlK2gVRbgP7MJzMAd3QQ5aRRFt2yIvEAiaQgmNJO7Se4I9DUEnI4RrkFBVFfth3XcEgs6gPhbqcKc0MjKSyMhInE4nISEhqKraYAe+qqoBl+t7iihtC7K14c+0Gh6LEhqJPW2gf8OVt+QA7v3bce/fgedgDp7CvZhed6DLCQSCZlAj4xDZuj0PIVyDRH2Ej0DQXhwZC3X4DvxAsVD1XWE6cwd+d0PXDRRFxjBMXB4NCQm7rWHnF0lRUQ5LCbDFpWOLS8cYeDqmYSBbrOg1FXgO5uLatwVPQQ6egly0isJg3JJAcNwgKapYweiBCOEaRA4PGxYIWuLIWKh6p7SrxEL1RJS6NACPplNZ4+Wr5blEhdvonxpFcpwTWZbQNAObRUFVG7rWh7uzqjMa1RmNI30whtcdwJ3djudgLp6DezC1jm1zKRAcN8iKMFx7IEK4BpGIiIhgT0HQRegOsVBdEUP3YhgaALLsy1HVvDV43ZW4XSWERaRhsbW+I45b07Gpjf8YsFtV1AiZKyb0450vt/DKRxswDJMop42MxAgyksIZkBZNn6QIosLteLz6MbqzObj2bcVT4Kud1SuKjuGrJBAcn8gW66GucIIeg0gVCCIej4e//e1vwZ6GoINpr1goQUMMXcM0NF/nJ1lBllV0by1eTyXu2lLc1YW4XSV4XeV4XGV4XGVonmoOt2iS+/+G3qmjW9cYAHBpOrIkoUpSk8HntW6N0koXz779C1tzSxs9rioyqeopWYUAACAASURBVPFO0hPC6ZcSSf+0KJJ7O1FkCW8T7mwgTF07wp3dj3v/DuHOAj/uqeDpZftYcNUJjR7bUFDNy6sOoBtgUSSmnZJIVqyDCpfGw9/sodSlMSEzkquG9PaP/2J7KX8ak9zZtyFogZD+I+l10f9DsYcEeyqCTkQ4rkGkPlmgtrY22FMRHCXtGQsVyEHtqZiGjmF4MU0TSVKQFRVdc6N5KnHXluGuKcRdW4LHVYa3TpR63ZW0dd2wqnQXsYkno1hat1HSNOH/ftjCDUPTSAizYw/gvjpsKg5bGI/eMoof1u3nlYUbqKr1+h/XdINdeeXsyitnyaq9/uPR4XbSE8KPwZ3NwBaXUefO6sgW2yF3du9Wf7JBd3dn8yrc/Gt1fpOvhKeW7ePuUUkMSwjjhz0VPPPDPv45sR/f7C7nlGQnkwbFcsvHO5iYHYNdlXn91wLuH5vSqfcgaB2WyN7IqiXY0xB0MuI3ZRDRNI3o6Gjy8vKCPRVBAJqLhXI6nTgcDmRZ9i/hi1io1mGaBobuqROlMrJiwdA9eD1VeGrLcNcU4a4t9rukXlc5XncFptn+GalVZbkBu101hSJLaIbBYz9u5bTEaCYPTMYiy1iUxg6pzaoyZmgSIwcl8MrC9SxeuTfAFQ9RUuGipMLFL1sP+o9ZVJmUOCcZieH0TY6kf1o0yb3DmnVnA9fODmnanS2oSzboBu6sSzN4atk+bhoRzxPf7ws4xjBNqjy+11KtV8eq+H5eLYpEqcvAo5vopokiSfxvawmnpoQTHSLEUVfEEpuMJIRrj0OUCgQRr9fLt99+y7p164I9lR5He8ZCCQ7hE6VeTNOXWiDLFgxTR/NU4XGV464pxl1TWCdKy31uqbscs64ONRgMOfMhLNbWJXzUajr/2bCHFft9JQAhqsLvTkhmREIUFllqsryj1q2x72AVz73zC3sLKo95zg3c2fRo+iQe5s5KEnar0qpSE3/urMWGXlPuSzbYuxVPwW7cB3OPO3f2qWV7GRIXxrCEUG75eAcfBigV+GV/FY98m0uYVaHaY/DY2ekM6BWCy2vw1A/72FfuZuKAGEalhvPIN7k8eW4f1CbKQgTBJeHa2ThSBgR7GoJORgjXIPPrr7+yZMmSYE+jW9GesVCCQ/hEqYZp+sSRJPuiaDRvtU+U1hbjri7yO6W+5fsyDN3b8sWDSOaw64ns3VjgBMI0Tb7fW8y8DXsaHO8TGcINQ9OJsFkClg8AGIaBVzP57MfdvPXFFtze9nWQj8adDUTA2tm87bgP7OjS7uz/thSzrbiWP45OpqDKE1C4ltZq3PXZTh44I5WsWAc/7qng7z/v51+XZGG3NPzaPP9jHmPTIwixyLyzrhBFhptGJBDvFKkcXYXU219GDY8J9jQEnYwoFQgyiYmJLQ8SNKA+Fqo+GkrEQh07pmn6akrrWpbKigWQ0LzVeF0VeGqLcdUU4aktxeMu8zumhuYK7sTbgYqSbThj+qEoLS85SpJE/5jG7uyushpmfreJs9J7M7FfAoosN3LpZFnGZoULRqUzbngKc9/7lZWbC9rtPrzaodrZw8sSosPtZCSGk54YzoD0GPokhjfrzjZZO+upTzaoc2cLcuuSDbqGO7toZxlu3eC2T3bgNUw8dR8/clYaMXVL/RsOVtM7zEJWrK9r4ajUcP658gB7yt3+YwBbi2qo8uiclBjGHz/fyX1jUyio8jJvbQH3jhH1rl0FJVQk8/REhHANMjExMciy7BdZPR0RC9UxNI6FUtC0GryuCtyukjqntMQvSD2uMnRvTZBn3TlUl+0BUwdaVysX47BilSU8RsPFKsOERbsPsnJ/KdcMTqV/dFjA6CybVcVmVfnzNSPYlFPCC++vobCs4zZo1tfOrt5yENgBNHRn+yVHknWEO2u1KFga1c4eEnaqMwbVGYMj44ja2eL9jbuCdZI7+9cLM/0f1zuuL17ct8GYjCg7uaVu9lW4SQ63saWwBrdukBR+6I9Y0zT51+p8/jTalyLg1X31rrIk4dbEAmVXQQmNxDQMJLFQ1uMQpQJBxu12s2DBAvbv3x/sqXQ4IhaqYzCMulgo8+hjoXoykqQw7KzZyHLr/o6v9er8bdVOtpdWNTtuYGw41w9Jw67KAQUs+BIGNN3g3a+2snDpTnQjuN+TtrqzTWF4ajENs86dLWvozhbkoFcWd+h9HF4qUFzjZebiXL/z+n1OOW+v822As6kyU4fHMyjuUDOYL7aXUFyjcfVQXxzWD3sqeG11PhZF4o+jkhs4s4LgYUvKIn7yDBS7aOTT0xDCNchomsZPP/3EihUrgj2VY6KlWKiQEF/OnqbVu35ClLaGhrFQvh34DWOhDu3A99ZveHJXIERp2xhw2h8JcSa0aqymG3y0/QBf7Gp5md8iS1zcL4Gz0nujSBJKM9mvZVVunnv7FzbnlLRp7h2NRZVJjXOSfoQ7W98VLJA7G4iGtbMm3uIDQXNnBcc/oQPHEHv+zSg2keHa0xDCtQuQl5fHu+++G+xpNEl7xkIJDtEoFkpWMQyvLxbKVVa3A7/IHwnl2+zUMbFQPZ22NiLYUlTBMyt2tPr68aE2bhia3mT2az1uj8ZP6w/w8sL1VNZ07U1t9e5sRmIE2enR7eDOWtGr65IN9m051BWsg91ZwfFJ1BlXEjnqt22KsxN0D4Rw7QJomsbcuXMJxrdCxEJ1DK2LhSo6LKs0+LFQPZnI3oNIH/i7VjciqPXq3LFobZufZ2RiFFcNTEGVZawBsl8BPF4dTTd45aMNfL1iT8AxXZVD7mwE/VIi6J/qc2el9nBn87bhPrAT98EcvMKd7fEkXv8E9sS+LQ8UdDuEcO0CuN1u5s+fT35+frteN1As1OGiVMRCHR0txUJ5aktwVRceEQtVjqGLX7RdFdXqZPDp99WlKbSMWzOY9f0mimrb/j0NURWuGJDEKYnRLWa/7i+s4tl3fmFP/rFnvwaTjnNnc3Dt24q7YDeeglzhzvYUZIWMe98SzQd6KEK4dgF0XWf16tV8//33bTrv8Fio+qzSo4mFEhzCFwvl2+zkF6U9JBaqp9PWRgRvbdjDz3WNCI6G9IgQ/jA0nSi7pcnNW4Zh4tUMvvgph3lfbMbt6T5lIh3izpom3hLhznZ3bIn9iL9qZofVt+q6zp133slTTz3FhRdeyOzZs3nyySe5/PLLmTJlin/cM888Q25uLnPnzg14HU3TGDJkCJs2beK5557DZrMxbdq0dpvnf//7X9566y3/7/nJkydz9dVXN3vOlVdeyT333MOIESMaHZ88eTITJ04MeN5zzz1HUVERjz76KKtXr+aJJ56gurqa7OxsHn/8cSwWCxs3buTBBx+kurqakSNHMnPmzGZbmdc/Z3p6OosXL+aPf/xjq+5bxGF1ARRFITs7u4FwFbFQHYOIhRI0RXXZnlY3IrArMlnRzmMSrjnlNTz0/SbGp/XikqxEFFlCPeLnVZYlbFaF805L48zhycx9fw0rNrbvykyw8GoGO/PK2ZlXzuKVh44f7s4OyIgmI8Hnzro9OrLcitzZ+Axs8RmN3dmCHFx5wp3tDthTTvBHsHUE77zzDmPGjMHhcGCz2QgLC2POnDlcd911TJgwgfj4eLZs2cJHH33EwoULO2wezfHWW2+xYMECXn75ZWJjYykrK+OGG24gJCSE3/72t22+nt1ux+FoOjGj/vGKigruuOMO/v3vf9OvXz/uvPNOPvzwQyZNmsSf/vQnnnjiCYYMGcL06dNZsGABkyZNavGaQ4cO5dVXX2XHjh307dty+YcQrl2EkJAQrrnmGr8oPTIWymJpvCQiRGlD2h4LVY7mqULswBdA+zQiaCuGCV/nFLLyQBnXDEohO8bZbPbrvVcPZ0tuCXPfX0NhacdlvwaThrmzPg53Z7NSIslKjWrgzgbqCtYgdzY8BjU8BkefoUe4s4e6grkP5gp39jghJGs4stoxDWRM02TevHnMnz8fgJNOOok+ffoQFhbGlVdeyezZs5k7dy4zZsxg5syZREdHAz738z//+Q+GYTB48GBmzpzZ5O/oxYsXM3fuXAzDIC0tjUceeYT58+dTXV3N3XffzdKlS7nnnntYsWIFsixz7rnn8s477/ifyzRN/vGPf/D0008TGxsLQGRkJE8++SQ1NT6j5dNPP+WNN97A5XLh9XqZM2cOw4YNA3zCfPbs2UiSxP3338/JJ5/M0KFD6devX5NflwEDBlBWVsayZcsYMWIEWVlZAMyaNQvDMNizZw+GYTBkyBAALrnkEl5++eUGwnX8+PENOoUe/py/+c1veO2113jsscda/B4J4dpFUFWV3r17Nzom8NHaWCjvYU6piIUStIXqstx2aURwNJS7vbywehcnxDq5fkgaDlUJKGDtNpVBmbH8/c/jeW/RNj78dkfQs187g4bu7KENa026s14duTVdweL7YIvvg+EZi2mayKoNvbrM587u24L7YA6eghz0yq4VUdaTkRQLtsSmBdaxsmXLFv9KJ8Cjjz7qf2zatGlceuml3HvvvWRmZjJhwgT/OQsXLuS9997DarXyxBNP8Prrr3PDDTc0uv7Bgwd5+OGHeffdd0lMTOSf//wns2fP5pZbbmHGjBncfffdLF++HKvVyubNmwkNDSUqKsovWgGKioo4ePAgAwcObHDterdS13Xef/99Xn75ZSIjI3nvvfd45ZVXePHFFwFwOp0sXLiQjRs3ctttt/HVV19x1113Nft1OfPMMwF46aWXcDgc3HnnneTk5DBixAj+8pe/kJOT00DD9OrVq8V9O4c/54gRI5gxY0az4+sRykgQdEQslKArUFt5oK6muXV4dZO0iNAWGxG0hU1Fldz/7UYu6pvAhIzA2a+qIqMqMr+bkMW5p6bx3Du/sGl3zxRWTbqz8U7SE45wZyUJTRfu7PGOPXUApuaFDnJcc3JyiI+PD/iY1Wpl5syZTJs2jW+++cZ/fPny5ezatYsrrrgCAI/Hw9ChQwNeY926dQwbNszf7n3SpElccMEFPPvss5SUlFBZWcnq1au56qqrWLlyJbIsM27cuAbXqHdym2pbrigKL7zwAkuWLGH37t38/PPP2O2HElMuv/xyAAYOHIjT6SQ3N7dZt/VwdF1n2bJlvPfee8TFxTF9+nT+9a9/NaqZrZ+nx+Pxf10OHjzor6F9+eWXiYuL84+NjIzE7XZTUVFBeHh4s3MQwlXQoTQXC+V1leOqLa6rKxWxUILgYpo6rurCVjcisMgSmVHtK1wBvIbJh9v282NeMdcPSSPJ6QiY/Wq3qcTbVB656TSWb8zn5Q/XU1EthJRXM9i5r5yd+wK7s32S6pMNIoh02vzurMPW8Ndhs+5sfVew6tK6rmDCne0sQvqdjGxtXWzd0VCfrtMUiYmJhIeH+x1ZAMMwuOiii7jvvvsAqKqqarKN+5HHDy8LHD16NF999RVWq5WxY8fyj3/8A4/Hw7333tvgnJiYGBITE9mwYQMnnXSS//hPP/3E8uXLufHGG7n88su55JJLGDlyJFlZWbz//vv+cYffn2mabVrdjY2N5cQTTyQpKQmA888/nw8++ICLLrqIwsJC/7jCwkJ69+6N1Wrlo48+AnylAvUfB6K1UZtCuAqOmoCxUODPKhWxUILjjcri7ThC45Ba8+apyAyMdbaqg9bRUFDt5vGftnFKQhRXD0pBlSWsAVJBbFaV0wYncPKAOF79eAOLVuxBZMU0JpA7a1VlUo7JnY1FDY8N6M668rbhObATd0EO3qJ9wp1tJ0KyTu7QpgNpaWnk5eW16ZxTTjmF22+/nZtvvpmoqChmzpxJ3759uemmmxqNHTp0KI888gj79+8nMTGR999/n5EjRwK+5fjHHnuMCy64gEGDBrF161asViv9+/dvdJ0//OEPzJkzh5deeonY2FhKSkp48sknueaaa9i1axcWi4VbbrkFXde55557/OIY4OOPPyY7O5u1a9fi8XhISUlp9b2OGTOGl156iYKCAuLi4vj2228ZNGgQqampSJLEmjVrGDZsGB999BFjx45t9XUrKiqwWCyEhbW8d0AIV0FAGsVCSQpIcrOxUF5XObqIhRIcx1SV7SY26WQUuXX96NMiOr5P+ooDpawvrOCK7CRGJgXOfrWqClZVYerEwVw4ug/Pvr2a3OM8+7Uz8DThzsZE2ElPaA939vBkgzLcBTm4923FXZCD56BwZ9uKpVcKSkjzy8jHSnZ2NqWlpVRWVjZwVZtj0KBB3HzzzVx77bUYhsHAgQOZOnVqwLFxcXHMmjWLW2+9Fa/XS0pKCrNnzwbg1FNPpaCggJEjRyLLMllZWU2WLUyZMgVN07juuuuQZRnTNLnyyiu59NJL0TSNvn37ct555yFJEmPGjGH9+vX+c6uqqrjkkktQFIVnnnmmgeN64MABbrvtNhYsWBDweZOTk5k5cyY33ngjHo+nwb0+/fTTzJw5k+rqagYPHsxVV13V4NzDN2YdyYoVKxg/fnyTjx+OyHHtoTQXC+VxleASsVCCHkhnNiI4GtLqsl+jW5H9+uXPOcz7bDOubpT9Gkzq3dmMxAj6JUfSPy2KpN5hSDTtzgaice7sEe5s4V5MvWu3+w0WseffhHPoWR0ahQXw5ptvIstyg8zWnsT999/fqt397cmtt97KPffc06o4LCFcuyGtiYXyuEoPW8IXsVACQT2d3YigrUjgy37tn4gaIPu1HrdHw+XReeGDNSzf0D2yX7sih7uzA9Kjyah3Z+tyZ490ZwNhmiam1yXc2WaQFAtpf3y9Q+tb6/F6vdxxxx08++yzzWabdkeqqqpYvny5PzGhM1izZg1ffvklf/nLX1o1XgjX44zmYqE8tWW4aotw1xwRC+WpBDNwobhAIGhI5rDrW92IwDRNvt9bzLwNe1oe3M5E2FSmDEplQBPZr/W43Bpb95Qy971fOdhNs1+7Gh3mzhbn4dq/Hff+HXjqkw16iDsbOnAMvc6/BdnWs4SkoDFCuHZBfHWiUoNYKK+rDJeIhRIIOpxeqaNJ7ndhq8sFCqpdzFi6qYNn1TQDYp3c0Ez2K4CmG2i6wQeLt7Pgm+1ounjbDwYxEXYyEiPISAxvN3dWqyrDczAH194teA7mdlt3NumGJ7ElZAZ7GoIugBCuXRBdc7Fv6ycUH/hFxEIJBJ1MSHgyWSNuRlFbtySpGQZ3LlqHRw/eqoYqS1yUGc/ZfeJQJFCaKB9wuTXKqz08984vbNwlWp52BQ53Z+uTDRq4s1YFVTlKd7Yud9ZzMAdv4b7j1p1VoxJIvvEZZIst2FMRdAGEcO2CmKZBacE6dq97K9hTEQh6HJKkMOys2citbEZQ49V4cfUutpW0b57r0dA7xMb1Q9NIcTqaLx/waKzYmM8/RfZrl6U93VlME0k9ft3Z6AnXETH8PCS1dasggu6NEK5dFF33sPabh4TjKhAEgQGn/bHVjQg0w+DjbQf4vIPyXI+GEQlRTBmUgkWWsTbh1nm9Ol7d4LVPNvLVz7ki+/U4wKrKpMaHk54YfozurBfD6znCnd2G+8DOrufOyirpd/8b2R4S7JkIughCuHZRdM3N3i0LKd6/KthTEQh6HMlZF9M7dUyrGhEAbCmu5Jmft3fwrNqGQ5W5LDuJ05JiAma/1lPr1sgvrubZt38h50BFJ8/yEJUHNlC87Stfhz1LCHFDLscaGtNonGmaFKx9H6sznujMMwDwVBdzYPWbGJqH6L7jiUg9GYCKfavxVBcR2//cTr2XziY20k56QgR9EsPJbk93tmA3rn1b8RzMwXMwNyjubGj/U+l18W3INiFcBT6EcO3C1FYVsOnHp4M9DYGgxxHZexDpAyehWFq3g7nWq3PHorUdPKujIzXcwdRh6UTZrQFbx8Kh7NdFK3J587PN1Lo7d6XH0L3s/GoWaWPvxhoaS+mu76gp2kHSKTc0GOeuLODghoW4yvYQk3WOX7ge3PgJ9shkwuIHk7v0aTLGT8fQXOxb/i+ST7sJWemYvvZdmSPd2f5p0ST2Cj0Gd9YCptHp7mzi7x/Dnty4c5Sg5yI6Z3VhrPZIQsKTqanYF+ypCAQ9iqqyXH8L49YgSxDrsHZaI4K2sKeiloe+28yZabFc2j8pYParLEvYrApnn5LG2BOTeOGDtfy0/kDnTdI0wATD6+u8Z2iegF//spyfiEg9BYsjssFxSVYxNA+m7sGXdAvF2xYR1WdsjxSt4OsKtmNfGTv2lfH1ikNxbW11ZyXFgnJYwoYtIRNrfB9Mjwtowp0tyEGvOvZsY1tSFtbeacd8HUH3QjiuXRjTMCg9KDZpCQTBoKs3Ijgawq0qVw9KZWBs89mvtW6N7XtLmfveGgpKOqdjXsW+1RSsm49sCQHTJGX0NKyhsQHH5q95r0GpgOaqIH/Nu2juamL7n40ltBeFmz4heWTgtpuChtgsCilxTjISw+lX584m9QqFY6yd9RTn4T4Gdzbx949hS+qHJLWuZEfQMxDCtYtj6F7WfTdbtFsVCDqZzGHXEdl7YKvGBrMRwdGQHePLfg2xNJ39qtdlv85fsp35Szo2+9VdcYD9q94kaeRUrKExlO5eRvmelaSNvStgbe6RwvVI9v38Kr1OuAhvTQnluT8hqzZ6D/otilXUSbaFw93ZARnRpCccZe2sp6521mJFqyrFU5DTojtrTxlA/OQZndIpS3B8IUoFujgmJr2STyV/95JgT0Ug6FFUFG8nPCarVY0IJEmif0zr3NmuwJbiSu5fupELMuM4t098wOxXRZFRFJnLxvXj7JFpPPfOL2zY2THZr9WF23BEp/s3Y0Wmj6Jw4ycY3hoUa2ibrlW5fx3WsN7YnHHsX/UGaWPvourABkp3f9/tN2m1N0VlLorKXKzafCgxo63urCRJSId1u7JE9MIS0YuQzGFNu7MFOURPuA5J5LYKAiCEaxdHUazEpZ/JwT3fY3SVeBKBoAdQXZ5b15WuddmRMQ4rVkUOaiOCtqAZJh9vz+envFKuH5JKSnhIwM1bdpuK3aby0NRTWb25gJcWrKO8qn1ree0RSZTl/IjmrkS1OanK34glJLrNotXQPZTsXEryqTf6DpgGIIEk1dW/Co4Vt1f3184uOqJ2NiOhLne2Fe7skbWz9oRMbPW1s6YJstxkEoagZyNKBY4DdM3DgV2LKMj5NthTEQh6DpLMiWc9elw2IjgahsdHcs2gVCxKM9mvmo6mm/z7kw18sbx9s1/Lcn6kLOdHkBQUq4Pegy7B1L0UrJtP2ti7G4xtqlSgaMsXWEJjiUgZ4b9m6a7vkC0OEodfgyUkuv0mLGgRm0UhNd5JekI4/VKj6J8aVefOgqabra6dFQgORwjX4wTd62Ldd48I11Ug6EQGnHY3Ic7EVo3tio0I2opdlbmsfxKjkmNQZQm5mezXgpIann17Nbv3By/7VXB8Uu/O9kmKIDs9iozECCLCfO6sokjYrWIxWNA0QrgeJ+i6hwM7v6Yg55tgT0Ug6DEkZ11E79TTj+tGBEdDSriDPwxNJ8bRcvbr4pW5vP5p52e/CroXNovCyEHx3DX5JCyqcGEFTSNeHccJimIloc/4HptJKBAEg8rS3ehG62sj0yO6x671vRW1PPz9Zv67JQ+XpqMZjet267Nfzzo5lX89cDajhrSuRa5AEAi3V2fc8BRkUdYqaAEhXI8rZHqnnh7sSQgEPYbq8j2trnEFX/R9r5Du8celCXy7p4j7v93I2oJy3JoecJzNqhIeauWuyScxZ9po4mO6h3gXdC7Z6VEMyoxBETWvghYQr5DjCEW1Et9nPBZbeLCnIhD0CDRPJbrmavV4E+gTefzEYrWGSo/GP37dzQurd1JS62lSwDpsKgPSo3nhT+O48pz+YtONoNVIEky7bCg2S9NNMQSCesQ7y3GGJCmkZP822NMQCHoM1WW5rR5rU+TjKs+1LWwpruKBpRv5clcBHt1AD1A+oCgyNqvKpWf25eX7JzA4M3DnK4HgcC4clUF8TKiIvxK0CiFcjzNkWSE8NouwqIxgT0Ug6BFUFG9vdZqHJEn0j+6ewhV82a+f7Mjnoe82saO0ukn31W5T6RXpYObUkdz3+5OJDBNB8oLA9Ipy8PsLT2hVFy6BAIRwPS5RFCtpAyeB6N8sEHQ4hxoRtI7oukYE3ZmiWg9P/7yd19blUuXRmmy6YLeqnHxCHC/fP4ELRmeIjTeCRvzp6uEiRUDQJsSr5TjFYnXSK+W0YE9DIOj21FTuR2rDBi2PbnSbdIGW+CW/jOnfbOCHvcV4dAMjQLqiRVVw2FSuu/AE5v5pHH2SIoIwU0FX5OxTUumTGCE2ZAnahHi1HKcoqo2kvueLjVoCQUdjGriqD7Z6uFWRyYxsW6vS4xm3bvD2pr08/uNW9le6cDWzeSult5Mn/9/pTLtsiFga7uFEh9u58ZLB2MXrQNBGhHA9jpFllYzBVwd7GgJBt6eyeDtmgM1IgVBlmRN69bw/KPdW1vLIss18sHkfLk3HG6B8oD77dfyIFF6dcTZjhrauK5mg+3HX5BNFiYDgqBCvmuMYSVYICU8iNvnUYE9FIOjW9NRGBG3FBL7bW+zLfj3YfParM8TKHb87kcdvG0NCTM9xqAVw+rBEBqRHi8g0wVEhWr52A3Tdw6Yfn8VTWxzsqQg6mWUr9/K/r3ciSWC1Kvz+8sH0SY30P/7mfzdQUFjNvbeMDHj+tz/t4dMlO9B0k0H9Y/n95YNRFZkdOaW8NO9XAKZcOpATB8YBsOCLrURF2Bl3WlrH31wXQrWGMfj0+5EVS6vGuzWdh5dtprCm9WK3O5IVHcYNQ9MIs6jYmmgdq+sGmm7w4dKdvLdoG1oTG70E3YOYCDt///N4Quyt+1kSCI5E/LnTDZAkhcyhU/D17RH0FPYXVPH2wk38ZdqpzJl+Jpecm8Vz/1rpf3z5L3n8sGpfk+fv3V/B/M+28OAdo3lmxnhqajQ+7l9xrAAAIABJREFU/2YnAJ8s2s7NU4bx4J2jmP/pFgCKSmrYuLWIM09N7dgb64Jonip0zd3q8d2xEcHRsK2kige+3cTnuwpw63qz2a+XnJHJK/dPYEg/kf3aXVEViVlTT8UqGg0IjgEhXLsBsqxgC+lFXPoZwZ6KoBOxqDI3XjmMqAg7AH1SIymrcKFpBnn5lXzy9Q4uPS+ryfNXr89n+OB4wp02ZFnirDFpLFvpE7qqquB2a9TUaqh1dWj/+XAjV048oceGhFeXi0YER4Numny6I59Z321me3PZr1aV2EgHD94wkvuvO5lIp8h+7W7cetlQ4mNDRYmA4JgQr55ugqLaSMw8m5CIlGBPRdBJ9IoJ4cRBviV80zT5z4INDB8cj6Yb/P3NX7hlyonN7tgtLq0lJtLh/zw60k5Jma+96W/Py2L+Z1v5+5u/cPUlA1m/pZAQh4W+6VEde1NdmIribRh665b+u3sjgqOhqNbDMz9v59W1OS1mv44YEMfL903gojEi+7W7cNaIFMaemITdKlIEBMeGEK7dCFmx0vfEG1AtYqNDT8Ll1vjra6soKKrhxiuH8fJbazj3jAxSEpvf2W6YNKguMU3frm+A5AQnD//xdGbfO5Y+aZF88OkWJl88gG9+yuWJl5bzyttr8HpbH8rfHaguy8U0W19/2RMaERwNvxaUM/2bDXy/t6jF7NdrLziBF+4dT2ayyH49nslIDOeWy4YI0SpoF8S7ajdDUe1knng9ot61Z1BUUsOsZ5chyxIzbh+Fy62xZWcxn3+zi/se/5b5n21ly85innhpeaNzY6MclJa7/J+XlbuIjrQ3Gvf5N7sYNTwJq1XhsyW7uPfmkcRGh7CsmfrZ7khN1QHRiKCdcOsG727ax2M/biWvsrbZ7Nfk3mE8cdvp/L/LhxJiF8LneCPUYWHWjadhE3WtgnZCCNduhiyrOMLiScq6MNhTEXQwtS6N/5v7IycPTeCO60dgtSrERDn4+6PnMmf6mcyZfiaXX9Cf7MwY/nJr48i04YPj+GV9AeWVbkzTZPGPuYwYnNBgTGm5i9XrDnDO2AwMwwRMJAkkCTyenuW4Yhq4qtrYiCBKrH40R15lLf+3bAvvb2o6+1WSfNmv40ak8OoDZzNmmMh+PV6QJHjgulNwhlh6bG28oP1RZs2aNSvYkxC0L7KsEuJMpLaqAHdNYbCnI+ggPluyk5VrD1Bd42Xxshz/v5EnJmKz+tyN3H3l5OVXMXpEMuDbkDVvwQbGnJxMRLgdh0PltffW8eXSXcREOrhy4gkN2i++9t5aLprQl96xoVgsCiVlLl59by0VlW5+95sBPW53sD0kltDw1Fb9EpYlCVmS+DGvpF3nYJomW99+idriAiIysjANg10L32Tnwnnkffc5kqLgTM1sfF4z4/b/+DWb3/grBSu/J7L/YCwhPsG9/uUncCZnYAnr2IYKeypq+X5vMb1CrMQ6rKhyY09FUWSsFoXh2XGcPCCODbuKqarxdui8BMfGlPOzGTU4EZsoERC0IyLHtRuja242L/+rEK8CQTsR0Wsg6YMno6qNSyoC4dJ0bv9qbbs9f01BHtvnv0blnp2knXc5KeMuYv+yryje9CuD/vAnNHcta/76EP2vupXwtL4Nzm1u3M//dwcnT3+aovWrqNq7iz4Tp1C4ZjmVuTvoM3FKu82/NfSL8mW/Oq3NZL8aBppm8uHSHbz/9Ta8msh+7WqcNSKFWy8bIkSroN0RpQLdGFmx0P/kW1GtYnezQNAeVJfnIkutd5kloFdI+8U67V/2FQmnjqfX0EMNJYrWryT+lDOQFAVLSBi9TjyNg6uXNTq3uXGyoqB7PGiuGiRVRfe42ffN/0g997J2m3tr2V5axYylm/hsZ37T2a+yjM2qcMlYX/brsKxenT5PQdOcfEIct142VIhWQYcghGs3RpJkVEsIWSNuaXXHH4FA0DRtbURgmJAZ2X51rn0vu57ew0c3OOYuK8EWGeP/3BYZjbuscXlCc+PSL5zMuhcfoXjdSpLGnseeRQtJHHMuqt3R6DqdgW6afLazgIe+28y2kqqms19tKjERDh64/hQeuP4UokT2a9A5ISOaP18zwl+uJBC0N0K4dnMkWcHmiCZz2A0giW+3QHCstKURgcOikNXRjQhMw7cLxv+5iRSgRrS5cb2GjmT4n59k8C33obvdVOZup/fw0ez88A3Wv/wE+779tGPvoQmKaz08u2IHr6zJodLtxaM33bxgeHYc/7xvAheL7NegkZ4QzkNTTxWxV4IORSiZHoCsWAiNSCXthMuDPRWB4LinLY0IgA5vRGCLjMVTXur/3FNeii0i+qjH7fpoHn1+czWl2zaguV0MuvHPlGxeQ21hfsfcQCtYe7Cc+77dyHd7mst+lXHYVK6py37tmxwZhJn2XOKiQ5gzbTSOZpqeCATtgRCuPQRFtRIVP5T4PmcFeyoCwXFNV2tEEDNoOPk/f4up62i11Rz89SdiBo84qnHFG3/BGhFFWHIGpuZFkpW6BAUJw9t6sd4RuHWD9zbn8diPW9hX0XL26+O3jeb2K4YSKrJfO5xIp40nbz+dELsqYq8EHY74ie5BKIqV+IzxaN5aivb+GOzpCATHJUfbiGBbSVWHzCdx9Nm4igtY/dRfMHSdhFFnEdn3BAByPv8AgPTzr2h2HIChednz1QIG3TQdgKjsIez/4StWPHoXkf0G8f/bu/PwqMqz8ePfc84s2Sb7DiEhgQBJIMgWlKWAUUEMBERsEGkK9CebVGuhijTFvlEqCqjlVcTal4qAUKEEpApVKbYsiiCgCCiFsEMIAbKQZDIz5/dHYErIQqKEyYT7c11cJGee58w9IST3POc59+0d2apR4m+ok0VlZG85QK+WQYxMaIlBUTBe98agsvargZ90jeKu5EgWrtrL5q9Ouiji5s3bw8CLk3vj621CrWmLihA3mZTDug057FaOH1xH/onq3ZSEEDfWoecTePm2qNdYm8PB2u9P8+F/zjZyVLcfH6PGTxOi6Bzuh1mr/Wag0nIbR88UMn/ZLk7ll9zCCJs3bw8Dsyf3pkWoD6ZaSpcJcbNJA4LbkKJqWALbUGEtprRIViGEaChzE2hEIMDq0Nl19iLfFRTTPsiCpig1Ni8wGlQCfM3c1zMGs1lj/5GCK53gxA9l8TLy0tS+RAR7S9IqbilZcb2NOexWjn67moLTO10dihBuxS8kkZikhzEY61cu6mY3IhDVaQrc2zqMwW3CMagKWi2XrcusNi6X2XjlvV18dVCas/wQ/j5mXprahyA/D4yStIpbTDak3MZUzUSrhOEEhN/h6lCEcCsll3IbVBv5ZjciENXZdfjw8FmyPvuWg3XVfjUZCPT1YMbPevDbsSkE+tavC5qoFOTnwbwn+krSKlxGEtfbnKaZiEkcQWBEV1eHIoTbsFlLsFeU1nv8zW5EIGpXUFbB/Cu1XwvLKyivrfar2UCXdqG8+fTdDO0biyrFX2+oRYgPr/yqH4G+krQK15GtAgKo3DZw6tBGzh7d7OpQhHALsck/IyAsqd7j/308n798fawRIxLXM2kq6fER/KRVCAa1cq9xTUrLbRRcKmPusp18f/ziLY7SPbRp6U/2hLvwNBskyRcuJSuuAqjcNhARdy8t4h9wdShCuIWigu8b2IjA0ojRiJpY7Q5W7j/J81sOcPwGtV8jQ7yZPakXU0d2ltqv1+nUNpgXJvXC29PYKEmr3W5nypQplJaWMmDAALZu3Up6ejrvvvtulXFz585l6tSptZ7HZrORkFBZ4m3+/Pm8/vrrNzXOVatWMXz4cIYOHUpaWhpLly694ZyMjAy+/PLLGo/n5OTUOm/+/Pk8++yzAEybNo377ruPoUOHMnToUD755BMA/vWvf5GWlsa9997La6+9Vuu5Ro0axQMPPOCc//XXXwPw+uuvM3DgQNLS0li0aBEAW7du5Z577gHg17/+NXl5eTd8jbea/O8UTprBREjLnhhNFnL3rahsESmEqFFDGxEEeBoxayrldvl/daudKq6s/XpXi0B+mhCFQa2j9muXltzVKZI3/7aXTTtPuCjipuPu7lFMHJ6M2dR4WwOWL19O79698fT0xGw24+Pjw+zZs8nMzCQ1NZXw8HAOHDhATk4Oa9asabQ46rJ06VJWr17NokWLCA4O5uLFi4wdOxYvLy+GDRvW4PN5eHjg6Vn7zZ3XPr5v3z6WLVtGUFCQ8/HLly/z29/+lqVLlxIWFsb48ePZsmULvXr1qnIeh8PBsWPH2Lx5M9o1JeM+++wzNm7cyPvvv4+HhwcTJ04kLi4Of39/PDwq932PHz+eF198kblz5zb49TUmWXEVVWgGM/5hSbS5Y2yDiqwLcbtpeCMCnRg/r0aMSNzI1pMFPPPPb9h55kKtbyBMRg1vTyMTH0zm5al9aRnauC17mypVVXhsWEcmDO/UqEmrrussWbKEwYMHA9ClSxdiY2Pp0KEDGRkZZGdn43A4mDlzJllZWQQGVrYpXrVqFcOGDWPo0KHMnDkTq7X2qx+ffPKJc5V0ypQpFBQUsGjRIubPnw/A5s2b6datGw5H5ffEfffdR0HBf8vX6brOwoULmT59OsHBwQD4+/szZ84c4uLiAFi/fj0jR45kyJAhDBo0iN27dzvnL1++nPT0dIYNG8aOHTsASE5Opm3btrXG3KFDB5KSkiguLiYvL4/p06eTlpbGggUL0HWdPXv2EBcXR4sWLTAYDKSlpfHRRx9VO8+hQ4dQVZXMzEyGDBnCsmXLANi/fz99+vTBx8cHg8FAnz59+Pjjj4mNjaVr18p7Xtq3b8+RI0c4caJpvYGTxFVUo2kmfAJa0677JDSj/KIVoka6g7Li+jcVMGkKbQLkBi1XK6mw8/aeo8z/4nvOlZTXWn3A02ygbZQfrzzZj8zBCZgMt8+vS29PIy9MvIvUHq3wMDXuAsaBAwewWCxYLJVbaZ5//nl8fCrfLEyaNInc3FymTZtGXFwcqampzjlr1qxhxYoV5OTkYLFYWLx4cY3nz8vL47nnnuONN95g3bp1dOzYkezsbPr168e2bdsA2L59OyaTif3795Obm0tAQIAzQQbIz88nLy+PxMTEKudu06YNnTp1wm63s3LlShYtWsTatWvJzMzkrbfeco6zWCysWbOG7Oxspk2bhtVq5YknnqB169a1fl369etHeno6+fn53HnnnfzhD39gxYoVbN++ndWrV3P27FlCQkKc40NCQjhz5ky18xQWFnLnnXfyxhtvsHjxYpYsWcL27dtJSEjgX//6F5cuXaKsrIxNmzaRn59PQEAA15b379KlC5s3N617X2RJTdRI00x4WiJIuPMpvt/5JmUlTW+fixCuVlhwCE+fCJR6tLo0qCodgn1ZLx20moT/XCjht5/tIzUmjLS24Whq9eYFqqpiNsHg3q0Z0C2KV1d8xc4DzftnYctQH/7nsbvw9THdksYCubm5hIeH1/iYyWQiKyuLSZMmsWnTJufx7du3c/jwYR566CEArFYrycnJNZ5j7969dO7cmcjISABGjhzJ/fffz7x58ygoKKCoqIidO3cyatQoduzYgaqq9O/fv8o5rrayNZlMNT6HpmksWLCATz/9lCNHjvD55587L7cDjBgxAoDExEQsFgtHjx6tc7X1WjExMfzxj390fv7II4/w4Ycf0r9//yoNUHRdr7Hlbrdu3ejWrZvz8wcffJDNmzfzm9/8hoMHDzJ69Gj8/f1JSUnh22+/rTY/MjKS3NzcesV6q9w+byFFg6mqAaPZh/YpU/ENbu/qcIRocoovHMFuL6/3+GjZKtCk2HXYcOQsv/3sWw6cL6qz9muArwdPj+nO78Y139qvXduHMu+JnxDo63HLumEpioLBUPsaWmRkJL6+vs4VWajct/nAAw+Qk5NDTk4Of/3rX5kxY0aN869e/r9K13XsV0qk9erVi40bN2Iymejbty9ffPEFn332Gf369asyJygoiMjISL755psqx7dt28b8+fMpLi5mxIgRnDp1ipSUFB599FGuLdh07evTdb3O13u9AwcO8I9//KPKfKPRSHh4eJUbp/Lz8wkNDeUf//iH8yasBQsWsGPHDrZv315tfnFxMYMGDWLdunUsWbIEo9FIq1atqj2/pmk1JsSu1LSiEU2OoqhoBjNxyY8SFtP/xhOEuI1II4Lm4UJZBa/u+A+Ldh+prP1aWwJrNtC5XShvPnM3w/rFNauyUCMGtOWZn3W/5eWuoqOjOXmyYa3He/TowcaNGykoKEDXdbKysqpVILgqOTmZXbt2cerUKQBWrlxJSkoKUHk5fuHChXTt2pWkpCQOHjzIyZMnadeuXbXzjBs3jtmzZ5Ofnw9AQUEBc+bMITo6msOHD2M0GpkwYQLdu3dnw4YNzuQYYO3atQDs2bMHq9VKVFRUvV+rw+HghRdeoKioCKvVysqVK0lNTaVz5858//33HD9+HJvNxgcffEDfvn255557nAn9lClTuHTpEi+99BJWq5Xi4mLWrl1Lamoqx44d4/HHH8dms1FYWMjq1asZNGhQtec/efJkjQmtK8lWAVEvqmYiIvZuvHwjyf36PXS95h/sQtxOrjYiUM31K3V1tRHBucv1X6UVt87evEKe2fQNQ+Ij6R8dgkFRqiVxBk3FoKlk3NuegXfGMG/pLg4eu+CiiH88k0HlV6O60LV9GOZG3s9ak/bt23PhwgWKioqqrKrWJSkpiccee4wxY8bgcDhITExk/PjxNY4NCwtj1qxZTJw4kYqKCqKiosjOzgagZ8+enD17lpSUFFRVJT4+vtZtC6NHj8Zms5GZmYmqqui6TkZGBsOHD8dms9GmTRsGDhyIoij07t3bWXIKoLi4mPT0dDRNY+7cuVVWXE+fPs3kyZNZvXp1jc+bkJDA2LFjefjhh7HZbAwaNMiZYL7wwgtMmjQJq9XKgAEDnGWsrpWamsqePXtIT0/Hbrfz6KOP0qlTJwD69+/PkCFDcDgcjBs3rsbtFjt27CAzM7PG2FxFGhCIBnHYrZRdPs+hr/5MRZkU6hZCGhE0TxE+HoxNjibc2wOPWi6b67qOtcLOv/ec4k8531BcWnGLo/xxWoVb+O3YFAIsZpckrVe98847qKrK6NGjXRaDK82YMYMXXnjB1WFU88033/DnP/+ZefPmuTqUKmSrgGgQVTPh4R1K4l1P4ReSeOMJQjRz0oigeTpdXMbzWw6ybN9xSivsVNRQPutq7dc+nVvwp2fvYUC3+l8CdrUHerdm7i/7Ehrg5dKkFSqL8W/ZsoXS0vq3UW4uiouLGTBggKvDqNHbb7/N9OnTXR1GNbLiKn4wu91KwaldHD+wRrYOiNuWp6UF7bpPQDPU74Ydm8PBE//YK40I3IiXUeOnHVrSNSIAk1b7ek9puY3jZ4uYv3wXJ/KKb2GE9efrbWL6o92IbxWAp1l2Cwr3I4mr+FHsdisVZRc59NX/UX4539XhCHHrKSp33P08aj2bEVyusPP6zv9wsKBpJjaidrH+3oxLjsbPbMRcy/YBh8NBhU1n/ZbDLNtwkPKKpvOm/o74EKY/2g2zScN4i6oGCHGzSeIqfjTd4cDhqODot6u4cOYrV4cjxC3XoecTePm2qNdYm8PBB9+flnqubkpVIDUmlCFtI9BUFUMtd+CXWW2Ultt4bcVuvtzv2n9rg6YyNi2Re1NauXxbgBA/liSu4qax26xcPLePY9/+FYfdvW5SEOLHaNF2MGExfVGU+t02cPB8ES9//n0jRyUaU4CHkUeTWhEf6FPr6itAWbmNfUfOs+Cvu8m/WHYLI6zUMtSHmT9PIcjfo9G7YAlxK0jiKm4qh91KhbWEQ1/9mbLi6u3nhGiO/EISiEn6KQajZ73Gl9nsPL5xTyNHJW6FpBBfMjtF46GptSawNrsDm93B8o0Hydn8H+yOxv+1qyrwQO9YHr2/AyaD1qxqzorbmySu4qbTdQcOh42T3/2dc8e3AvItJpo3g8mbjn1n1nufa7nNzu//fYA8qefaLJhUhbS2EQyICa2x9utVpeU2LhaVM3fZTg4ebbzarzERvkwb3ZWQAC+5AUs0O5K4ikZjt5VjLb3Aka+XUVp82tXhCNGoOv0kC2M9GxGU2ews23ecbScLGjkqcSuFe1fWfo3wqb32K1Tuf9269xRvrbm5tV/NRo1HB3Vg4J0xGA2qrLKKZkkSV9GodN2B7rBx7uQXnPr+wwbVuxTCnTS0EcGWE+dZvPdoI0YkXKVnZCAZiS0xqirGWspnWa/Uhn1rzdd8suP4j37OO9qF8GRGFzzNBtnLKpo1SVzFLWG3W3HYrRzd91cunfvW1eEIcdOFRN1Fy/jBqJqpXuPPXS5nxj/3NXJUwlW8DBojO7Sge2QgRlVBUWrfPnAyr5j5y3dx7GxRg5/Hz8fEpAeT6dI+VBJWcVuQxFXcUnZbOcUXj3J030oqyi+5OhwhbhppRCBq0trPi3GdY/AzG2vdPuBw6FTYHPx96xGWfnSg3rVf7+nRivFDkzAaVKnLKm4bkriKW87hsKPrdk4f2sjZY/8CXX5xi2ZAGhGIWqgK3B0dwtD4SDRVwaDWvH2gzGqjzGrntfe+YkcdtV9jInx5fGRnosIscvOVuO1I4ipcxm4rp6K8kCNfL+dy4Y/f4yWEq0kjAlEXf3Nl7dd2QTeu/fptbgELVu7m3MXS/873MfPztAR6dWohN1+J25YkrsKldF1Hd1RQcGY3Jw6uw2679QW6hbhZpBGBqI/EYF9+3ikaD6OKWau79ut7Gw+yfssR0vrEMjI1Hk1RMBplW4C4fUniKpoEh70Ch8PGsf2ruHBGCrML9ySNCER9GVWFB9pGkBoTiqYoaHXUfjUZVCpsDjxkW4AQ1G9ZQIhGpmpGDEZPohMeol33SXj6RLg6JCEarOTSUVTNWO/xChDqZW68gESTVeHQ+dvBU/z+3/s5eukyZbaab8jyNBvQNFWSViGukMRVNCmawYy3XzTtU6YQd8dYPLxDXR2SEPVms5Zgryi98cArdCAuwLvxAhJN3tmScmZvO8i73xzjcoUNq1SZEKJOkriKJkdRVVTNhG9QPB16PkFs8hjMnkGuDkuIeim+mFvvsR4GjXZB9eu2JZq3U8Vl5JVIC2AhbkSuPYgmS1U1QMMvJAG/4PZcyPuaU99/iLXsoqtDE6JWRQXf4xfcrt6NCOIDfRo5ItGUBXuaeKhDS5JCfDGoCmotjQqEEJUkcRVN3tUENjAsmYDQjhSc+YpThzZQUV7o6tCEqKb44lH0BtQmDvAwYtZUaURwm/ExagyNj+SulkGoCrXWdhVCVCWJq3AbiqqhoBEY0YXA8M7kn/yS04f/gc0qBdxF01FafAalnk0IAKx2ndb+Xhw4L9/HtwMfk4F7W4cyIDoEVVEwapKwCtEQkrgKt3O1M1Fwi+4Et+jGuePbOX3kE+wVl10cmRCA7qC0+Azevi3rNdykKcQF+Eji2swFehi5v004d7ao3K9vkoRViB9E6rgKt+ewV6DrOnnH/sXZ3H9KEwPhci3a3k9YzE/q3Yjgu/NFvCSNCJqlcG8zQ9pGkBzmL1sChLgJZMVVuL2rdTPDovsQ2qo3Z49uJu/ov7Hb6l+WSIibqfjiEUJsPdHq2YiglZ9XI0ckbrVoPy/S4yOID7SgKaBJwirETSGJq2g2rt7FHRbTj/CY/hSc2cPZ3E2UleS5ODJxuym5dAylgY0IwrzNnJVySG6vXaAPw9pF0tLiiVFTpUqAEDeZJK6i2dGuJLBBEXcQGN6JksKTnDnyCYX531FZ8l2IxnW1EYFqrl+NVh2I9feWxNVNKUCnUD+GtYskyNOEWVNRJGEVolFI4iqaratVCCwBrfGyjMZuK+P04U8pOP0lDnuFq8MTzVzxxVwCwjrWa6yHQaN9kIVtJwsaOSpxMxlUhW7hAQyNj8DHZMDDoLk6JCGaPUlcxW1BM3igGTxoGT+YlvGDyT+5g3PHt1B+Od/VoYlmqqGNCNpKIwK3EeZtZkB0CHe1rKwQIAmrELeOJK7itqIZzACERPUkpGUPLhed5mzuZi6e2wcNKBovxI1II4LmxaAq3BHmz72xoUT6eEqFACFcRBJXcVu6WgvWxz8az6SR6LrOuePbOHd8KxXll1wcnWgOGt6IwCGNCJqgEC8z/aOD6d0yGBTwlNVVIVxKEldx29MMHkBlOa2w6D4UX8zlbO5mCs/LzVziR2hwIwJVGhE0EZqi0DnMj3tjw2hpkdVVIZoSSVyFuOJqPVjfoLZ4+0Wh6zoXzuzh/OmdlFw8iiSxoqGKzn+PlyWyXo0IDKpKQrCF9YfO3ILIRE2CPU30jw6hT1QwAJ5GWV0VoqmRxFWIGlxdhQ1u0YPAiM7oDjvnT++i4PQuLheecHF0wl00uBGBrzQiuNXMmkpymB8DokOI8vVCAYzSjlWIJksSVyHqoKgqmlqZxIZG3UVwix447OXkn9pJwemdlBWfdXGEoikruSiNCJoik6bSKdSP3i2DiA/0webQZXVVCDchbytvwG63M2XKFEpLSxkwYABbt24lPT2dd999t8q4uXPnMnXq1FrPY7PZSEhIAGD+/Pm8/vrrNzXOVatWMXz4cIYOHUpaWhpLly694ZyMjAy+/PLLGo/n5OTUOm/+/Pk8++yzALz77rsMHjyY+++/n5dfftk5Zt++fQwfPpz77ruPrKwsbDZbjeeqbf6mTZtIS0sjLS2N6dOnc/nyZWw2G+3atePMmTP86U9/4rPPPrvha7yZFFVDM5gxmn0Ji+5D+5SpJPWZQUTsPZi9gm9pLMI92CpKsFdcrvf4q40IxM1nUhW6hPsztVscr6R2YkzHViSG+GLUVElahXAjkrjewPLly+nduzeenp6YzWZ8fHyYPXs2f/zjHzlzpnIv2oEDB8jJyWHWrFkuiXHp0qUsW7aMRYsWkZOTw5IlS1i1ahV/+9vqci9XAAAVUklEQVTfftD5PDw88PSs/dLm1cdzc3NZsmQJ77//PuvWreOLL75g27ZtAPz6179m1qxZbNiwAavVyurVq6udp7b5Fy5cYMaMGbz66qusW7eO2NhYXn31VTRNw2g04uHhwZgxY1iwYAEVFa5pJKCqBjTNhNkzgPDWA0i480kSe/+GsJj+mDwCXBKTaJqKL+bWe+zVRgTi5jColTdZTe4ay/x7ksnsGE3HUL/KZFWqAwjhliRxrYOu6yxZsoTBgwcD0KVLF2JjY+nQoQMZGRlkZ2fjcDiYOXMmWVlZBAYGApWrn8OGDWPo0KHMnDkTq9Va63N88sknzlXSKVOmUFBQwKJFi5g/fz4Amzdvplu3bjgclbUd77vvPgoK/ttdR9d1Fi5cyPTp0wkOrlz18/f3Z86cOcTFxQGwfv16Ro4cyZAhQxg0aBC7d+92zl++fDnp6ekMGzaMHTt2AJCcnEzbtm1rjblDhw4kJSURExPDBx98gKenJ5cuXaKoqAiLxcKxY8dwOBx06tQJgPT0dD766KNq56ltfm5uLq1atSI2NhaAfv368fHHH6MoCqmpqfj7+2MymUhOTmb9+vV1/RPeEqpmQNVMeHgFExF3D4m9ppFw11OEtuqN0ezr6vCEixWeP4TdVvvPgOvFSyOCH8WgKnQK9WNil9a8ek8yYzvF0DnMH5OsrArRLEjiWocDBw5gsViwWCpXQJ5//nl8fCp/qUyaNInc3FymTZtGXFwcqampzjlr1qxhxYoV5OTkYLFYWLx4cY3nz8vL47nnnuONN95g3bp1dOzYkezsbPr16+dcudy+fTsmk4n9+/eTm5tLQECAM0EGyM/PJy8vj8TExCrnbtOmDZ06dcJut7Ny5UoWLVrE2rVryczM5K233nKOs1gsrFmzhuzsbKZNm4bVauWJJ56gdevWtX5d+vXrR3p6OgBGo5Fly5aRmppKZGQk7dq1Iy8vj9DQUOf4kJAQ5+r09Wqa37p1a06cOMF3330HwIcffkh+fmWHq1deecU5t3v37nz66ae1xukKmmZE1Yx4+oQT2XYQSb2fJuGup4hsMxBv/xiox93lonkpuXQUqH9TAf8rjQhE/V3ds/rYHa155Z5OjE+O4Q5JVoVoluTmrDrk5uYSHh5e42Mmk4msrCwmTZrEpk2bnMe3b9/O4cOHeeihhwCwWq0kJyfXeI69e/fSuXNnIiMjARg5ciT3338/8+bNo6CggKKiInbu3MmoUaPYsWMHqqrSv3//KudQr9QWNJlqbiupaRoLFizg008/5ciRI3z++ed4eHg4Hx8xYgQAiYmJWCwWjh49Wudqa01GjRrFyJEj+c1vfsPrr7/OnXfeWW2MWkcNxOvn//KXv2T27NnMmDEDXdd56KGHMBqr3+ASGRnJ0aNHGxTrraRdafXp6ROOh1cIoVG9UFSN4otHuZj3NYXnv5OWs7eBH9aIwJsD54saMSr3F+ZtpmOIL90jAmnl54nVruNpUFEUBSRXFaLZksS1DoqiYDDU/iWKjIzE19fXuSIL4HA4eOCBB3jmmWcAKC4udl7mv971x3Vdx263A9CrVy82btyIyWSib9++LFy4EKvVyrRp06rMCQoKIjIykm+++YYuXbo4j2/bto3t27fzi1/8ghEjRpCenk5KSgrx8fGsXLnSOe7a16frep2v93qnTp3izJkzdOnSBYPBwKBBg1i9ejXDhg3j3LlzznHnzp0jNDSUPXv2kJWVBVRuR5gwYUKN8202Gy1atOD9998H4KuvvqJVq1bVnt9gMNSZEDcliqqhqZW/TX2D2uDt14oW8YNx2K0U5h/k4rl9FJ0/hN1W6uJIxU33AxoRtAmQxPV6RlWhXZCFO8L8SQ7zw0OrTFJNV1anDe7xo0AI8SPJf/U6REdHc/LkyQbN6dGjBxs3bqSgoABd18nKyqpWgeCq5ORkdu3axalTpwBYuXIlKSkpQOXl+IULF9K1a1eSkpI4ePAgJ0+epF27dtXOM27cOGbPnu28nF5QUMCcOXOIjo7m8OHDGI1GJkyYQPfu3dmwYYMzOQZYu3YtAHv27MFqtRIVFVXv11pYWMi0adOcyfnGjRvp2rUrrVq1QlEU517anJwc+vbtS3JyMjk5OeTk5PD73/++1vmKopCZmUleXh66rrN48WIGDRpU7flPnDhRY0LrDjSDCU0zYTT5EBjRhZiEkXTql0XCXb8mss0gfPxby7aCZqTo/Pfoev22C1Q2IpC90QrQyteTQXFhzLirHa/em8z/69ya3lFB+JmNmA2aM2kVQtw+ZMW1Du3bt+fChQvOm4bqIykpiccee4wxY8bgcDhITExk/PjxNY4NCwtj1qxZTJw4kYqKCqKiosjOzgagZ8+enD17lpSUFFRVJT4+vtZtC6NHj8Zms5GZmYmqqui6TkZGBsOHD8dms9GmTRsGDhyIoij07t2br7/+2jm3uLiY9PR0NE1j7ty5VVZcT58+zeTJk2usCHD16zN27FgefvhhVFWlR48ejBkzBoCXX36ZrKwsSkpK6NixI6NGjar3fE3TmDVrFuPGjcNqtdKrVy9+/vOfV5v/+eefc/fdd9fyL+E+FEVBM1Zu3/D0CcPDK5iQqDtRVQPFl45x8exeCs9/T/nlczc4k2iqGt6IoH7jmptADxMJwRbuCPd33qSmKYqzIYBR8lQhbnuKruvSx7IO77zzDqqqMnr0aFeH4hIzZszghRdecHUY1ZSXl5ORkcF7771X6/7e5sJht6IDur2Cogv/oajgMCWFxygtOo3uqLk+rmhaDEZvOv5kJmo997qW2exkbznQrBsRqAq0tHgSG+BNYpAvsQHeeBg0HLqOh5SqEkLUQlZcbyAjI4OpU6fy4IMP1lnbtDkqLi5mwIABrg6jRn/5y194/PHHm33SCqBeuckLzURAWCf8gjvgcNhQNRPWsgsUX8il+MJhSgqPX+nkJe9Fm5qrjQjUBpRHi/X3blaJq49RIzbAh7YB3iQE+xLh44HNoaOpilzyF0LUm6y4CtEM2G3lgI6iGigrOUdxwX8ovpRLyaUTWEvPuzo8AcQmP0pAWKd6j9964jz/t7fpVs2oiwK0sHgSF+BNhyALcQHe+JgMVNh1zAYVVVFcHaIQwk3JiqsQzYBmMDs/9rJE4OkTRpC9G5X3X+qUFp+hqOAQJZeOUXLpODar3LF+qxWeP4RvUHs0Q/2uErhTI4IADyMtLZ60CfChQ7CFFhZPHLqOApivuewvd/4LIX4sSVyFaIYURUUz/Lder49/NN5+Udht5aiqAYejgsuFJyi5dJyykjzKLp+jvCRfynE1oh/aiKDcXv85jc3bqNHC4kkLiycxfl608vMi1KvyTZPNoWPWVDRVVlOFEI1HElchbhOKomK4cle7qhnxDYrHEtAGh8OKruuomhHdYcdadoHS4rOUFp1yJrRll/PRHRUufgXurbT4DIpS/5uOXNmIwKypRPh40NLiSSs/T2L8vAnzNmPSVKx2HYMKJq3qazHJ/VRCiFtALtwIcRtT1MqVWYPRE1U1oBnMePqEExieTGTcvcQkjKRdj0ncMeB/SO43i/YpU4lOHEloq974BrfH7BUs9WbrS3dQWnK23sOvNiJoLAqVl/jjArxJiQzkwXaR/DqlLXPv7sir9yTzqx5t+WlCS/pHh9La3xsvowGDquJl1KolrU2R3W5nypQplJaWMmDAALZu3Up6enq1utpz585l6tSptZ7HZrORkJAAwPz583n99ddvapyrVq1i+PDhDB06lLS0NJYuXXrDORkZGXz55Zc1Hs/Jyal13vz583n22WerHFu8eDGZmZnOz0+cOEFGRgYDBw5k8uTJXL58uc5YPv74Y+69917n54cPH+aRRx4hLS2NMWPGkJubWyW2PXv2MG/evBu+RiFqIyuuQogaXdvtC8Bg8sZg8sbbLwqHvQKHw4aiqKiqgYqKkisrs+ewll7AZi2iwlpMRXmR82Mp3VXZiMDLEolSj2T/aiOCDw6d+UHPpSrgbzYR7GUiyLPyT6SPByHeZgI9THgbDdgcDuy6jnqlA9W1N015qk0/Oa3L8uXL6d27N56enpjNZnx8fJg9ezaZmZmkpqYSHh7OgQMHyMnJYc2aNS6JcenSpaxevZpFixYRHBzMxYsXGTt2LF5eXgwbNqzB5/Pw8Kiz+s31jx88eJC3336buLg457Hf/e53/OxnP2PgwIG89tprvPnmmzz55JM1ni8vL4+XXnqJa+/xfvrpp3nkkUcYOnQoO3fu5Fe/+hWrV692PndycjJvv/02hw4dok2bNg1+jUJI4iqEaDBVM6JqRufnJrMvJrMvlsBYdN2Bw17h7BSlKKpzG4LNVortSkJrLbt42yW5lwtP4LCV/+hGBArgYzJgMRnwNRsJ8jQR7GkiwseDUG8z/h4mvI0aFfbaE1OgyhuT5kTXdZYsWeJsG92lSxdiY2Px8fEhIyOD7OxsXnvtNWbOnElWVhaBgYFA5ernu+++i8PhoGPHjmRlZdXaVvqTTz7htddew+FwEB0dze9//3vef/99SkpKePLJJ9m8eTNPPfUUX3zxBaqqct9997F8+XLnc+m6zsKFC3n55ZcJDg4GwN/fnzlz5jhXOdevX89f/vIXysrKqKioYPbs2XTu3BmoTMyzs7NRFIUZM2bQvXt3kpOTadu2ba1flw4dOnDx4kWgshb2rFmzmDp1KuvXrwfAarWye/duFi1aBMCwYcMYP358jYmrruvMnDmTxx9/nFdffdV5fP/+/c5Oh127duXEiROcOnWqSmxDhgzhz3/+c5OsES6aPklchRA3VeWNYebqxzUVk2bEZPaFK43o6pPkOmzl2O0VOOzWK3/KsdvLcdisOBwVV1Z/K9Cv/F31mK3K5w57hTMpVlQNRdFQFPW/Hzv/Vq88dvWYet3j181TNDSDGYPRC4PZgtHkg8HohWbwRDN4oGpmVM2ArjsanJT/onMMXkYDvmYDPkbDlUv1KjaHjt2ho1N7Ymq+TQv5HzhwAIvF4ux4+PzzzzsfmzRpEsOHD2fatGnExcWRmprqnLNmzRpWrFiByWTixRdfZPHixYwdO7ba+fPy8njuued47733iIyM5M033yQ7O5sJEyYwc+ZMnnzySbZv347JZGL//v14e3sTEBDgTFoB8vPzycvLIzExscq5r65C2u12Vq5cyaJFi/D392fFihW89dZb/O///i8AFouFNWvWsG/fPiZPnszGjRt54okn6vy69OvXz/nxSy+9xMMPP0xoaKjz2Pnz5/Hz80O7shUkNDSUM2dqXvFfvHgxycnJdOzYscrxhIQEPvjgA4YPH86///1vCgsLyc/PrxJbt27dmDlzZp2xClEbSVyFEC5TryS3Frqug+6oTAZ1B6BzfVlqBaVyeVJRUVCcyWbluCvjr/2YK390Ko/VGvfVBFG5egD1SkJ7o9dLPbtnQWXi2SMysMbHTJoCt2deekO5ubm1tsg2mUxkZWUxadIkNm3a5Dy+fft2Dh8+zEMPPQRUrj4mJyfXeI69e/fSuXNnIiMjARg5ciT3338/8+bNo6CggKKiInbu3MmoUaPYsWMHqqrSv3//Kue4upJbWxMVTdNYsGABn376KUeOHOHzzz/Hw+O/lUJGjBgBQGJiIhaLhaNHj9a52nqtzz77jPz8fNLT09m6davzuMNRtYKFrus1rjgfOHCATz/9lMWLF3PixIkqj7344otkZ2ezePFi+vXrR9u2bTEajVXG+Pv7U15eTmFhIb6+9W/KIQRI4iqEcFOKooCiofyA7K0y8VSQOvjNk6IoGAy1/3qLjIzE19fXuSILlUnbAw88wDPPPANUdg68PpG7duy1dF3HbrcD0KtXLzZu3IjJZKJv374sXLgQq9XKtGnTqswJCgoiMjKSb775hi5dujiPb9u2je3bt/OLX/yCESNGkJ6eTkpKCvHx8axcudI57trXp+t6na/3eh988AHfffcdQ4cO5fLly+Tn5/PUU08xe/ZsLl26hMPhQFVVzp07R2hoKKdPn2bChAkARERE0K5dO/Ly8hg+fDgVFRWcPn2aRx99lCVLlmC323njjTcwGo1YrVaWLVtGixYtqsVgMBhq3YYhRF3ku0YIIUSzEh0dzcmTJxs0p0ePHmzcuJGCggJ0XScrK6taBYKrkpOT2bVrF6dOnQJg5cqVpKSkAJWX4xcuXEjXrl1JSkri4MGDnDx5knbt2lU7z7hx45g9ezb5+fkAFBQUMGfOHKKjozl8+DBGo5EJEybQvXt3NmzY4EyOAdauXQvAnj17sFqtREVF1fu1zpkzh7///e/k5OTw3HPPkZyczNy5czGZTHTu3JmPPvoIgJycHPr06UNERAQ5OTnk5OSwcOFCnnzySTZs2EBOTg5vvPEGERERLFmyBICXX36Zf/7zn86vyx133FFtVbWwsBCj0YiPj/s02RBNh6y4CiGEaFbat2/PhQsXKCoqqrKqWpekpCQee+wxxowZg8PhIDExkfHjx9c4NiwsjFmzZjFx4kQqKiqIiooiOzsbgJ49e3L27FlSUlJQVZX4+Phaty2MHj0am81GZmYmqqqi6zoZGRkMHz4cm81GmzZtGDhwIIqi0Lt3b77++mvn3OLiYtLT09E0jblz51ZZcT19+jSTJ09m9erV9f2SOc2aNYtnnnmGBQsW0KJFiwaXrpo+fTpPP/00r7zyCuHh4fzhD3+oNuaLL75gwIABDY5NCABFv35TmBBCCOHm3nnnHVRVZfTo0a4OxSVmzJjRZO/anzhxIk899ZSUwxI/iGwVEEII0exkZGSwZcsWSktvvzbGxcXFTXZFc/fu3cTExEjSKn4wWXEVQgghhBBuQVZchRBCCCGEW5DEVQghhBBCuAVJXIUQQgghhFuQxFUIIYQQQrgFSVyFEEIIIYRbkMRVCCGEEEK4BUlchRBCCCGEW5DEVQghhBBCuAVJXIUQQgghhFuQxFUIIYQQQrgFSVyFEEIIIYRbkMRVCCGEEEK4BUlchRBCCCGEW5DEVQghhBBCuAVJXIUQQgghhFuQxFUIIYQQQrgFSVyFEEIIIYRbkMRVCCGEEEK4BUlchRBCCCGEW5DEVQghhBBCuAVJXIUQQgghhFuQxFUIIYQQQrgFSVyFEEIIIYRbkMRVCCGEEEK4BUlchRBCCCGEW5DEVQghhBBCuAVJXIUQQgghhFuQxFUIIYQQQrgFSVyFEEIIIYRbkMRVCCGEEEK4BUlchRBCCCGEW5DEVQghhBBCuAVJXIUQQgghhFuQxFUIIYQQQriF/w+i/hLcM0f79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data:image/png;base64,iVBORw0KGgoAAAANSUhEUgAAAq4AAAFrCAYAAAAQMgucAAAABHNCSVQICAgIfAhkiAAAAAlwSFlzAAALEgAACxIB0t1+/AAAADl0RVh0U29mdHdhcmUAbWF0cGxvdGxpYiB2ZXJzaW9uIDIuMi4yLCBodHRwOi8vbWF0cGxvdGxpYi5vcmcvhp/UCwAAIABJREFUeJzs3XlYVVX78PHv2WdgdkDEWVJUHBFHMmdMVAQRHJJKs6dMLTP9OUQqZj0O5VtSzlpPlnM54pxjzkOainMoooKCzAICZ9rvH8TJIyCojLo+18WVnL332vfZHOLea99rLYUsyzKCIAiCIAiCUMpJJR2AIAiCIAiCIBSESFwFQRAEQRCEMkEkroIgCIIgCEKZIBJXQRAEQRAEoUwQiasgCIIgCIJQJojEVRAEQRAEQSgTROIqCCUkMDAQFxeXPL82btyYbxupqals2rSpQOe7desWLi4uREZG5tg2fvz4J8YSEhLy1O+vpGi1Wn799VfT9wEBAcybN69YYzh27BguLi6F3m737t1p164dOp2u0Nt+VHBwcI7PQPPmzenTpw979+4t0nMLgiA8iaqkAxCEl9XkyZMZN24cAKdPn2bMmDEcOXLEtN3Ozi7fNn788UfOnDmDn5/fc8Xy+eef8+mnnwJw8uRJJk6cyMGDB03by5Ur91ztF6eQkBCWLFnCG2+8AcCiRYtQq9UlHNXzCw0NJTk5GYVCwaFDh+jWrVuRnq9FixZmCX9iYiJLlixhzJgx7Ny5k1q1ahXp+QVBEHIjEldBKCF2dnam5LR8+fIAVK5c+anaKKz1Qx6NJTtJfdpYSqsKFSqUdAiFYuvWrbRs2RJLS0s2b95c5ImrWq02+wxUrlyZWbNmsXv3bg4dOsRbb71VpOcXBEHIjSgVEIRSbt++ffTt2xdXV1e8vLzYvXs3AOvWrWPx4sWcOnWKxo0bAxATE8Po0aNp06YNTZs2xc/PjzNnzhRKHMHBwXz44Ye89dZbtGnThqNHjz7xfNmlCbt37+b111+nVatWjBw5kqSkJCDrkX5QUBDt2rWjefPmvPfee0RERJjOt27dOnr27EnTpk1xd3fniy++wGAwmLb//PPPeHh40KJFC9555x1u3rzJsWPHmDJlClFRUbi4uBAdHZ2jVCC7XVdXV/z9/fnzzz9N2zp16sSqVasYOHAgbm5uDBw4kIsXL5q2r1ixAg8PD5o1a0afPn3MeqVzs3z5ctzd3XF3d2fp0qUAZGRk0LJlS9PPEcBgMNC+fXv27duXaztGo5GdO3fi7u5Oly5dOHDgAImJiWb7hIaG0r9/f1xdXRk0aBDBwcEMHTrUtP3UqVP4+/vj6uqKt7c3W7ZseWLsuZEkCZVKhVKpBLJ+hrNmzaJjx440adIEDw8PszKN/K7nrVu3eOedd2jevDk+Pj78+OOPdO/e3bT92rVrDB48GFdXVzw9Pfn5558L7WZNEISySSSuglCKHTlyhE8++QR/f39CQkLo168fY8eO5eLFi/j4+PDOO+/QokULDh06BGTVqsqyzNq1a9m0aROVK1dm2rRphRbPvn378Pb2ZsWKFbRo0aJA51u6dClz5sxh4cKFnD17lmXLlgFZSd3JkydZunQpISEhaDQaJk2aBGSVK8yYMYPx48eza9cuPv/8c9atW2dK7NauXcu8efMYP348mzZtwsHBgY8++ojWrVsTGBhI1apVOXLkCI6OjmaxrFu3jpkzZzJy5Eg2b96Mu7s7w4YNIzo62rTPggULGD58OGvXrkWpVDJ9+nQgKzH8+uuvmTJlCrt27cLT05MxY8aQmpqa5/Xavn07P//8MzNmzGDJkiVs3LgRS0tLXn/9dXbu3Gna79SpU2i1Wjp27JhrOydPniQ2NpauXbvSpUsXZFlm+/btpu3JyckMGzYMV1dXNm3ahJeXFz/88INpe0xMDMOHD8ff359t27YxYsQIvvjii3wT70c9fPiQmTNnYjQa6dy5MwBLlizh0KFDzJ8/n127duHj48N///tf4uLi8r2eOp2ODz74gPLly7Nhwwbef/99FixYYHa+9957j1atWrFlyxYmTZrE//73P9asWVPgmAVBePGIUgFBKMVWrlxJjx49GDJkCADvvfce58+f56effmLOnDlYWVmhVqtxcHBAlmW6detGr169qFKlCgBvvvkmI0eOLLR4HBwcCAgIACjw+T7++GNcXV0B8Pb25sKFCwBERUVhaWlJjRo1sLe358svv+T27dsAWFlZMWPGDF5//XUAatasyf/+9z/CwsLw9PRk7dq1DB06FC8vLwCCgoJYsmQJWq0WW1tblEplrqUOy5cvZ8iQIfj6+gLw6aefcurUKVatWmWqN/bz8zM9hn/33Xf5v//7P1O8CoWC6tWrU6NGDUaOHImbmxsqVd7/G505cybOzs40atSIwYMHs3btWvz9/fH29uaTTz4hIyMDS0tLdu7ciaenJxqNJtd2tm3bRr169XjllVcAaNOmDZs2beLtt982bbexsWHy5MkolUqcnZ05ffo0Dx48ALI+Rx06dDDtX7t2ba5fv87y5ctNSejjTp8+TYsWLYCsn7VWq6VJkyb8+OOPVKtWDQAXFxdee+01mjdvDsDw4cNZvHgxERERODg4PPF6Hjt2jPv377NhwwZsbW2pV68eV69eNQ3+2rJlC46OjowZMwaAV155hdGjR/Pjjz/y5ptv5nnNBUF4sYnEVRBKsfDwcFOyka1FixZs3rw5x74KhYI333yTbdu2ce7cOcLDw7l06RJGo7HQ4qlRo8ZTn6927dqmf9vY2JhGxA8ePJj9+/fTsWNHWrVqRbdu3ejXrx8Arq6uWFpa8v3333Pjxg2uXbvGrVu36NKlCwA3btxg9OjRpnYrVKhgGlz2JDdv3jQl0dlatGjBjRs3co3X1tbWFG/nzp1xc3PD19cXFxcXunbtSv/+/bG0tMz1XNbW1jg7O5u+b9KkCStWrADgtddew8rKioMHD9KtWzd2795NcHBwru1otVr27NljumGArNkFvvzyS65fv069evW4du0aTZo0MT3Cz35f2T2qN27c4NChQ6ZEFECv1z+xjrlp06Z88803GI1GDh8+zPz583n33Xdp06aNaR9PT0+OHDnCrFmzCA8P5/LlywBmJR15Xc9r165Rp04dbG1tzWLOTlxv3LjB1atXzWI2GAwYDAb0ev0TbxgEQXhxid98QSjFLCwscrxmMBhyTUYNBgPvvPMOaWlpeHl50a1bN9LT0/nkk0+KJJ6Cni+vEf1169bl999/59ChQ/zxxx8sXLiQdevWsWHDBk6cOMGoUaPw8/OjY8eOjBo1iqCgINOxz5q05Naj+fj1zCtea2trli9fzunTpzlw4AC7du1i1apVrFmzhvr16+fYX6FQmH1vNBpNbatUKnr27Mnvv/+Ora0tKpWKtm3b5nreQ4cOkZyczNKlS02P/7PrPDdu3MjEiRNRqVQ5aj8f/d5gMODj48OIESPM9pGkvKvFLC0tcXJyAqBOnTqkpqYyceJEatWqRbNmzQD45ptv2LhxI/7+/vj5+TF16lRTL3m2vK6nUqnMN+Z27doxderUXI8VBOHlJBJXQSjF6taty/nz581eO3fuHHXq1AHMk6O///6bv/76i+PHj2Nvbw9kPRqHwpt94FHPe77sek8vLy88PT2JjIykW7duhIWF8euvv9K/f38+//xzIKse8s6dO6Z2X3nlFS5fvoyHhweQNZ9t9+7dWbly5RPPWbduXUJDQ81G5J8/fx53d/d84z1z5gynTp1i5MiRtGnThvHjx+Pp6cnhw4dzTVzT0tKIiooy9VKHhoaa9cD27t2b4cOHU6FCBXr27JlnMrZt2zbq1q3L999/b/b67Nmz2bJlC+PGjaNevXocPHgQo9FoSkYvXbpk2rdOnTqEhoaaElHI+lklJiYW+Mbmgw8+YOfOnQQFBbFhwwaUSiVr167lv//9L7169QLg6tWrQMF+/vXq1SMiIoLU1FRTr+vjMf/xxx/UrFnTdG127NjBiRMn+PLLLwsUsyAILx4xOEsQSrF3332XXbt2sWLFCiIiIli2bBn79+831fhZW1tz//59IiMjKVeuHJIksX37dqKiotixY4dpsItWqy302J73fA8ePGDmzJkcO3aMyMhINm3ahK2tLa+88goVKlTg7NmzXLt2jb///ptPP/2U+Ph4U7tDhgzhl19+Yc+ePdy8eZPPP/8cBwcH6tati42NDcnJyURERKDX683O+Z///Ifly5cTEhLCzZs3mT17NtevX6d///75xmthYcH8+fP57bffiIyMZO/evcTExNCkSZNc95ckicDAQK5cucKOHTtYvXo17777rml7y5YtKVeuHOvXr8fb2zvXNtLS0vjjjz/o378/DRo0MPsaPHgwsbGxHD16lD59+pCSksKsWbO4efMma9euZdeuXaYbm7feeovQ0FCCg4OJiIhgx44dfPvtt6Za1YJQqVQEBQVx5coV1q5dC2SVaBw4cIA7d+5w+vRpAgMDgYL9/Dt27IijoyNBQUHcuHGDnTt3snLlSlPMffv25eHDh6bthw8f5ssvv6RixYoFjlkQhBePSFwFoRRzc3Nj9uzZrFq1Cm9vbzZt2sTcuXN59dVXAejZsydGo5HevXtjY2NDUFAQP/zwA97e3vz4448EBQWhUqlMtYeFqUaNGs91vsGDB9OnTx8+/fRTevXqxR9//MGSJUuwtbXlk08+oWLFirzxxhv85z//wdramkGDBnHlyhUgK6l5//33+fLLL/H39yc5OZmFCxeiUCho164dTk5O+Pj4EBYWZnZOLy8vxo4dy/fff0+fPn04c+YMP/30k1lPaF6aNm3KjBkz+Omnn+jVqxezZ89m8uTJefbW2tvb07FjRwYPHsyMGTP45JNPzB6jKxQKevXqhYODA25ubrm2sW/fPvR6PX379s2xrWPHjtSsWdOU8C9atIiTJ0/i4+PD1q1b8fHxMT2mr1WrFkuWLOHw4cN4e3vzzTffMHbsWAYOHJjv+35U27Zt6d27N99//z0JCQl89dVXXLlyhd69e/PZZ5/Ru3dvmjVrZvo5PYkkSSxYsIB79+7h6+vL4sWL8ff3N8VsZ2fHjz/+yO3bt+nbty+fffYZAwYMMKttFgTh5aOQxaR4giAIJWLixIlUq1aNsWPHPlc7d+7cITY2lpYtW5pemzp1KgaDgRkzZjxvmEUiLi6Oa9eu0b59e9NrS5Ys4fjx4/z8888lF5ggCKWa6HEVBEEoZufOnWPVqlXs3r3bNJPC80hKSuKdd95h9+7dREVFsWvXLrZu3UrPnj0LIdqiYTQaGT58OL/++itRUVEcPXqUFStWlOqYBUEoeaLHVRAEoZjNmzePn376idGjR5vVvT6PtWvX8r///Y/o6GiqV6/OBx98UChJcVHavXs38+bNIyIigsqVKxMQEMD777+fY0YGQRCEbCJxFQRBEARBEMoEUSogCIIgCIIglAkicRUEQRAEQRDKBJG4CoIgCIIgCGWCSFwFQRAEQRCEMkEkroIgCIIgCEKZIBJXQRAEQRAEoUwQiasgCIIgCIJQJojEVRAEQRAEQSgTROIqCIIgCIIglAkicRUEQRAEQRDKBJG4CoIgCIIgCGWCSFwF4RkZDAZGjRpFeno6Hh4eHDt2jL59+7Jy5Uqz/b799ltGjx6dZzt6vZ7GjRsDEBwczMKFCws1zg0bNuDv74+vry8+Pj6sWrUq32MCAgI4ffp0rq+HhITkeVxwcDCTJ082fa/Vahk8eLBZWxcuXMDf3x8fHx9GjBhBSkpKnu3Jssy4cePMznnu3Dmz4+Pj4wHo1KkTp0+fZseOHaxZsybf9ygIgiCUPSJxFYRntGbNGjp06ICVlRUWFhbY2toya9Ys5s2bR3R0NABXr14lJCSEadOmlUiMq1atYvXq1SxdupSQkBBWrFjBhg0b2LRp0zO1Z2lpiZWVVYG237hxg8GDB3P+/HmzfaZPn864cePYunUrNWvW5Oeff861rejoaIYPH87evXtNrxmNRkaPHs1nn33G1q1b6d27N59//rnZub28vNixYweJiYnP9B5Lq8dvlE6ePMnGjRtp27Ytvr6++Pr60qNHD4KCgtDr9cTExDBs2LAntjlv3jzmzZv3xH1kWWbZsmWmc/j5+bF9+/Z84/Xw8CAyMjLX10+ePJnncYGBgaaY9u/fj7+/P7169WL69OmmfY4dO4aPjw+enp4EBwcXKJaTJ0+ye/fuHDeWgiCULSJxFYRnIMsyK1asoHfv3gC0bNmSunXr0qhRIwICApg+fTpGo5EpU6YwdepU7O3tgazeTz8/P3x9fZkyZQparTbPc+zbt8/USzpq1CgSEhJYunSp6Q/1wYMHad26NUajEYAePXqQkJBgFuPixYuZOHEiDg4OAFSoUIHZs2fj7OwMwPbt2xk4cCB9+vShV69enDt3znT8mjVr6Nu3L35+fvz5558ANG/enPr16+cZc6NGjWjatCkA69evZ/jw4TRp0sRsH4PBQGpqKrIsk5GRgYWFRa5tbdmyBU9PT7p37256LS4uDqPRSJs2bQDo2rUrf/zxBzqdjlatWlG3bl0AunXrxurVq/OMsyx6/EYp+wbBw8ODkJAQQkJC2LFjB1evXmX9+vVUqVKFH3744bnPGxwczNGjR1m5ciUhISEsWrSI4OBgjh079kztPRp7XtstLS25c+cOn3/+OQsXLmTLli1cvnyZgwcPkpGRwaRJk1i4cCE7duzg4sWLHDx4sEDn9PT0ZPfu3aZeekEQyh6RuArCM7h69Sp2dnbY2dkBMGPGDGxtbQH48MMPiYiIYMKECTg7O/P666+bjtm8eTO//vorISEh2NnZ5dnbeP/+fb744gsWLVrE1q1badasGdOnT6dLly4cP34cgBMnTqDRaLhy5QoRERFUrFjRlCBDVpJ3//79HIljvXr1cHV1xWAw8Ntvv7F06VK2bNnC0KFDzRIdOzs7Nm/ezPTp05kwYQJarZYxY8ZQp06dPK9Lly5d6Nu3LwCffvopHh4eOfb57LPPCAwMpGPHjvz555+88cYbubb1wQcf0L9/f7PXHBwcUKlUpmuwfft2dDodDx48YNasWaaEqE2bNuzfvz/POMuavG6UHqdUKmndujVhYWFERkaarn9gYCDTp08nICAADw8PNmzYYHacwWBg9OjRzJ492+z1tLQ0fvnlF4KCgkyf9apVqzJnzhwqV64MwMqVKxkwYADe3t74+fkRHh5uOn7+/Pn07duXN954g6tXrz4x9mxNmzalcePG7NmzBy8vL6pWrYparSY4OJjmzZsTGhqKk5MTtWrVQqVS4ePjw65du8zaePxz9+g5PT09C1QuIwhC6SQSV0F4BhEREVStWjXXbRqNhqlTp3Lw4EGmTJliev3EiROEh4czYMAAfH19+eOPP8z+yD8qNDQUNzc3qlevDsDAgQM5fvw4DRo0ICEhgZSUFM6cOcObb77Jn3/+yaFDh+jatatZG5IkmeLJjVKpZP78+Rw8eJDvvvuOzZs38/DhQ9P27KSxSZMm2NnZcevWrQJenbylp6cTFBTEihUrOHLkCP379ycwMLDAx0uSxNy5c00JUUZGBnZ2dqjVarP9qlevXijxlhZPulF6VGJiIkeOHMHNzS3HtujoaFavXs2iRYvMElRZlpkyZQpVq1Zl4sSJZseEh4ejUqlwcnIyK1UYM2YMCQkJrF69mpkzZ5KRkYFSqSQqKoqPP/4YvV6PwWDg7NmzbN68mQ8//ND0c3409txKFQYMGED79u25desWBoOBESNG0LFjR/z8/BgyZAiBgYFmTyocHR2JiYnJ8X4fLVV49JxLlixh69ateV7rR0sVBg8eTO/evU1lEtllL1u3bsXLyyvfJLhbt26mY319fbl37x5Go5EZM2bQs2dPfH19WbduHQAbN25k8ODBGI1GPvroI9LS0vJsVxBeZqqSDkAQyiKFQoFKlfevT/Xq1SlXrpwp0YCs+kxvb28+++wzAFJTU02P+R/3+OuyLGMwGABo3749u3fvRqPR0KlTJxYvXoxWq2XChAlmx1SqVInq1atz8eJFWrZsaXr9+PHjnDhxgmHDhtG/f3/69u2Lu7s7DRo04LfffjPt9+j7k2X5ie+3oK5evYqtra2pnGDQoEEsXryYe/fuMWLECACqVavG4sWL82xDo9GYkoX79++zcOFCs+ucHXt24v4ieNKN0v79+/H19UWWZWRZpnv37nh7exMVFWW2X/v27VEoFDRo0ICkpCTT62vXriUlJYV9+/blaFuSJNONT26lCpaWlvTo0YMOHToQERHBoUOHiImJYf369SiVStPPqXPnzkyYMIEHDx5Qrly5Ar1ng8HA6dOnee2118jMzESv1+Pn50daWhpz5szh2LFjvPbaa8iyjEKhMPsM3b9/H8jqtd+6dStKpdLUrrW1Nffu3cvzvNmlCrIsExERwYEDB8w++zExMQQHB7Nx40Y0Gg2DBg3C3d2devXqmbWTmJiIWq3OMZhx3bp13Lhxgy1btmA0Gnnrrbdo1KgRlpaWWFpaIkkSAwcOZMGCBTluJARBED2ugvBMnJycciQG+Wnbti27d+8mISEBWZaZOnVqngNFmjdvzl9//cXdu3cB+O2333B3dweyHscvXryYVq1a0bRpU65du0ZUVBQuLi452nnvvfeYNWsWcXFxACQkJDB79mycnJwIDw9HrVYzYsQI2rRpw++//25KjiGrxhTg/PnzaLVaatWq9VTvNzdOTk5ERkaaekP37dtHs2bNqFatmqlO80lJK8DEiRO5fPkyAMuWLaNXr14oFAqzfaKioqhdu/Zzx1taPOlGKbvGdcuWLWzdupXRo0fnuB6AqZb48W0tWrRgxIgRZoOfsjk7O5ORkUFUVJRZqULlypU5ceIESUlJHDx4kJSUFDp16oS/vz+VKlUiLCwMvV5Pv379gKxezPT0dN5///0Clyo4ODjQpk0bfvvtN6ZNm0bPnj0JDQ3FxcUFZ2dnU6lCSEgIly5dYtiwYUiSRHBwMI6Ojjg6OuLq6kq/fv3MShXc3NyeeBOWXaqQ/TTkP//5D3369DH9rh47doxXX32VChUqYG1tTY8ePXKUKkDW7BmyLDNo0CD8/PzYuXMnAJcvX6Zbt25oNBosLS1xd3dn37591KtXz9RT3qFDB/bs2UNqamqecQrCy0r0uArCM2jYsCGJiYmkpKTk6O3LS9OmTRk+fDhDhgzBaDTSpEkT3n///Vz3rVKlCtOmTWPkyJHodDpq1aplSixeffVVYmJicHd3R5IkGjRokGdv3Ntvv41er2fo0KFIkoQsywQEBODv749er6devXr07NkThUJBhw4duHDhgunY1NRU+vbti1Kp5NtvvzX7Y3/v3j0++ugjNm7cWNBLBoC9vT0zZsxg1KhRKBQKHBwcmDFjxlO18cUXXzB58mTS09Np1KhRrgnXiRMn6Nat21O1W5o9y41SQTVs2JBhw4bh6+vL/v37zepDLS0teeutt5gwYQLW1tbY2dkRGRlJVFQUjRs3Zv/+/djY2DB06FAyMjL49ttviYmJwc3NjT179pCeng7A3bt3sbKy4tdff+Xvv/9myJAhpqQ2r1KFrl27MmbMGJRKJTVr1uTw4cN069aN5s2bExsbi0ajITk5mYMHDzJ58mT69OnD999/b/bo3snJia+++oqDBw8SGBjI5s2bef/99/n777/zvB4DBgwA4OzZs7Rr146goCB0Oh1DhgyhTp063L9/35Q0Q1apQmhoaI52tFotHTt2ZPz48cTFxfHWW2/RoEEDGjduzM6dO/H390en03H06FFcXV1p0KABDRo0ALLKeFxcXDhx4oSpRl4QhCwKWZblkg5CEMqi5cuXI0kSb7/9dkmHUiImTZrEzJkzSzqMXA0aNIiFCxeaDVYry7JLADZt2mR2o7Rx40ZOnTrFV199leOYyMhIhgwZwv79+wkMDKRt27b4+/sD4OLiwrVr10y1nB9//DEnT54kMDCQbdu2YWNjY2rHYDAwduxYjhw5Qs2aNVEqlQwbNgwvLy/WrFnD9OnTTWUZVlZWWFtbc+DAATp37kxqaiq1atUiNjaWN998k1GjRiHLMg0bNmT9+vWMGzeO1NRUU6mCo6Oj2XuYO3cuixcvplatWrRv354pU6YgSRLHjx9n1qxZZGZm4u7ujqurK7du3eLw4cM0atSIWbNm4eHhwW+//WaaUaNt27bs3buXLVu2kJSUxKhRo57qZ/Dzzz9z9+5dKlasSGZmJmPGjAGynoZcvHiRL7/88onHT58+nVq1ajF48GDmzJnDwYMHqVKlCvXr1yczM5OpU6ea7T9z5kyqVKnCe++991RxCsKLTvS4CsIzCggIYPTo0fTr1++J0/u8iFJTU3OdMaA02L59O97e3i9M0gpZj/eHDBlCSEiI2Y2Sv7+/KRl9XM2aNU0zKzye2F67dg3ISlizubu7c+DAgRztKJVKvLy8kCSJ7777zmybhYUFPj4+uSbOq1evNsUcGBhoGmiYXarQtGlTbGxsqF+/Po0bN2b69OnMnTvXrI0PPviAZcuWsWzZMtPxkFXy0q9fPzw9PRk8eDB169alU6dOODg4cOXKFbPYs2XXaW/fvp358+fnes0edfr0aXQ6He3atTM7vmrVqmYLasTGxuLo6MiaNWtYu3YtkHXjVLVqVRwcHGjWrJlpX5VKRXJyMoMHD2b8+PFA1hMEJyenHOdXKpUvVJ22IBQW8VshCM9IrVazaNGily5pBbC1tS21jzB79+79QvaCBwQEcPToUdPj9+JUFKUK0dHRuLi4mEoVwsLCckxhll2qMG3aNFO9Z2RkJHPmzMHZ2ZkLFy7g5OTE0KFDadasGXv37jWr086ePWDPnj04Oztz6NAhevToQaVKlfKNLyUlhdmzZ5OZmUlqaiqbNm2ie/fuvPbaaxw/fpyEhATS09PZvXs3nTp1Mq0qFxISQkBAAFFRUSxYsACj0UhcXBz79++nS5cunD17lqlTpyLLMtHR0ezduzfX36UXrU5bEAqL6HEVBEEoA7JvlErCs9R056datWrUqFEDyJopYtq0aQQGBuLMrGMaAAAgAElEQVTu7m5WqjB27FgWLFjAwIEDUalUKJVKxo0bR4cOHUhLS2PNmjV4eXkhyzJt2rQhLCzMdGxERAS+vr7Y2Njw1Vdf8corr5i2Xbhwgblz5+a5SEPXrl05f/48ffv2xWg08uabb9KiRQtTTEOGDEGn09G/f39cXV1zHD9o0CCuXbuGt7c3RqOR8ePHU6NGDapXr87Bgwfx9vYGYOrUqdSsWdPsWIPBwOXLl/n666+f7eIKwgtM1LgKgiAI+XrRarqzB4U97eDA4rB3717OnDnDp59+WtKhCEKpI0oFBEEQhHyVZKnC03h0oQQPDw9OnjzJxo0badu2rWkhgB49ejB+/Hi8vb2JiYlh2LBhT2wzt4USHifLMsuWLTOdw8/Pj+3bt+cb76MLJUDWHM7r169n586dnDx5Ms/jHl0oIdvXX39ttqDHlStX8Pf3p0ePHkyePBm9Xv/EWFauXMngwYNN34eGhtKvXz98fHwYPnw4sbGxpphPnjzJ7t2785zSTxCKikhcBUEQhHyVlZru3BZKgH/nuw0JCWHHjh3cvn2bW7duUaVKlTzLBZ5GcHAwR48eZeXKlYSEhLBo0SKCg4M5duzYU7UjSRKLFy/Gysrqidc6e6GEbMePH2fTpk1m+0yYMIGpU6fy+++/I8uy2QIjj7t+/TpLly41fS/LMqNHj2bChAls3boVX19fgoKCTOe2srLC09OT3bt3Ex8f/1TvURCeh0hcBUEQhBeCLMtmCyW0bNmSunXr5thPqVTSunVrwsLCiIyMNM2QERgYyPTp0wkICCjwQgkAaWlp/PLLLwQFBZlqgKtWrcqcOXNMc76uXLmSAQMG4O3tjZ+fn9lyz9lLGD+6UEJesWfLXigBICkpieDgYNPKYZA1uCsjI8O0qIG/v3+uCyVA1pyzU6dOZfTo0abXEhMTycjI4NVXXwWyan6PHDmCVqs1iy2/ZW8FobCJxFUQhBeabJQx6o0YdQaMWj2GzEe+MvL5ysz7y6g1/PulMyAbjIghAyXr6tWr2NnZmZLHGTNmYGtrm2O/xMREjhw5YkrqHhUdHc3q1atZtGiRWYKa10IJAOHh4ahUqhzTWrm6ulK/fn1SU1PZu3cvK1asYNu2bXTp0iXHQgmbN2/mww8/ND3qzyv2bAMGDKB9+/ZA1gCvsWPHmi2n+/hCCZUrVyYmJibXtr799lv69etntjpexYoVsba25siRI0DWNHM6nY7ExESz2Fq3bp1jNghBKEpiVgFBEEotWZaR9UZkowwyoACFpEChlLISUq0eY6YBWWfAqMtOTg3IWoMpuZR1xqw2DEZkg/zPfx/9twyyDApFVvsKBUiP/FsBKBQo/vnvv6//+2+FUoFCrURSS0gWqn++lEgaJUoLFRZVbFBIEtrMDIwGPUqlCqVaA8gYDQaMBgOybAQUKCQJlUqN9MgcpELBRERE5LmK3P79+/H19c36TP2zoIO3t3eOab7at2+PQqGgQYMGJCUlmV5fu3ataaGEx0mShEajyTMuW1tbvv32W7Zv305ERIRpoYRs2at1de7cmQkTJvDgwQOzJPRJ1q1bR7Vq1WjXrp3ZSnZGo9FseV9ZlnNdCvjo0aPcu3ePzz77zKymVqFQMHfuXL7++mu++eYbfH19qVChAmq12uz4GjVqmJZwFoTiIBJXQRCKVVYPqAGM/yShKglkGaPWkNXLma7H8FCLPlWLIVWLIV33z5fe9G9jhj4r4SwD1PZW1H67OQpNVkL6w8wx6LSZAChVaiwsrbCwssHSxhZLa1usrO2wtLbFulx5bMvZY1OuAlY2dlha26CxtMJoMGIw6EAGSalEqVKLier/oVAozJYmfpSHh0euCyU8zsLCwtTWo1q0aJHnQgnOzs5kZGRw9+5ds4UStm/fTlxcnGmhhLfffrvACyUU1I4dO4iNjcXX15fk5GQePnzIzJkzeeedd0yDqQDi4uJwdHTkwoULTJkyBcgqNzAajYSFheHr68vDhw+Ji4tjzJgxfPfdd6hUKlasWAFAfHw8CxcupEKFCmbnV6lUuSbEglBUROIqCEKRMeqNABjStOhTMtElZaBNSEefkpn1fUomhjQd8j/7vYg0Fa3IriDQZqabklYAg17Hw1QdD1MfQGweDTzG0toWm3IVsSlXgfKVHOnk/SZ6vYG0FC2SpMDaVoNslNH/c01VKgmV+uXovS2KhRKyZS+U4Ovry/79+81Wjnt0oYQ5c+Zga2trWijhiy++MFsoISMjg7lz55r1DG/dupUhQ4aYFkqwtrYucFzLli0z/Tt7CeBJkyYBWUn4mTNnaNWqFSEhIXTq1IlmzZoREhKSa1snT55k/vz5phXSJk2axLRp03B1dWXZsmX07Nkzx01SZGRkrit/CUJREYmrIAhFRlJJpN1M5O6GSyUdSonRVLJCUmX9sU9OKGB2+gQZD1PJeJhKfPQdXmnkhlabgUKhYc2Pp7gfnQKAtY2G8hWtKFfBivIVrbCvZE0lR1vsHWwoV94So9GIwSAjKRVoNC/On4GiWCjhUcW1UMKj8lso4Um++eYbpkyZQmpqKk2aNGHIkCFPdfy0adP4/PPPSU9Px8XFJdc5b0+ePEm3bt2eOjZBeFZiAQJBEIqUUW/k5qKTGDMN+e/8Aqrq7YJdw6xBMpf+PMSBjcvyOaLgegSMpF6zNqSmZBL8xd6CHaSAcuUtqVTZBnsHW6pUs8OxejnsHayxttag02X9nDQaFQqp7D0CFgslFK+AgADmz59foGV0BaEwvDi32oIgFClZltHpdBiNRiRJQqVSodfrnzgoBQCjjG0DBx5cyH1E84tO45D12Fev0xJ/73ahtStJSl5p2BzZKHPx7N2CHyjDg6QMHiRlcDPMfP5NpUrCobINDlXtcKxqR43aFXCoYoet7b8JrVqjQirFCW1AQACjR4+mX79+pX7O2YKIjo7G19e3pMPI1a5du+jRo4dIWoViJRJXQRBMjEYjOp0OyBp0YTQaSU1NJTExkYSEBBISEkhOTiY5OZn09HRGjhyZb5uSRkl5t2ovbeKqLpc1SbxBrycxLrrQ2q1epwFGoxGj0cjlc0+RuD6BQW8k5l4KMfdSeLS4Q6mUqFTZhsrVspLZ2nXsqVzFzjRCvzQls9kLJbwoqlWrRrVq1Uo6jFz17NmzpEMQXkIicRWEl5ROp8NgMKBWq8nMzCQ+Pp6oqChiY2NJSkoiOTmZzMzMJ7YRHh5O/fr18x1VrKlkhcrOAn3Kk9t70UhW/z5ul5RKEu/fK7S26zd/FbXGgswMPVF3kvI/4DkYDEbuR6dwPzqFS9m9uwqoaG9NtVrlqVG7Ik517KleO2vEudFgQCFJYrS5IAiFTiSugvCCy+5FVSgUKJVKHjx4QExMDHfv3uX+/fvExcXlm6DmJTQ0FCcnJ9MUQnmSwa5xZRJPRj55vxeMxt4ao8GIUiUhSUpSHyQWTsMKBfWatgLgSmh01hy3xU2GxPiHJMY/5PK5ezRuXo0+bzRHY6FC/+ABCX+eoXzTxlg4OmLMzERSq5HyKysRBEHIh0hcBeEFotfrMRgMKJVK9Ho98fHx3Lt3j5iYGO7fv09iYmKhru50+3bBajYltZLyrlVfvsS1opWp1zH1QQIU0rWvWqsuCoWENtPAxbNFM/3T09BYqOjdvxkaCxWGjAzC5i4g6a+zAEgaDTbOdbFzaUCF5q7Y1q+HZGGBrNOjtLJEIeagFQThKYjEVRDKqOwkVaVSkZqayv37902P+mNjY0lPTy/yGGRZ5sqVK7i6uuY7Cb7SSo2msg3a2LQij6u00DhYo1BnXZdCLRNwdUel1qDXy9wKTyi0dp9VN6+GqNRKjHo9Dy5dMSWtAEatlpQrV0m5cpW7m7cAoKlkj12DBpRr0piKrVpiUdkBo06H0spKlBcIgvBEInEVhDLi0RH90dHR3Lhxg8jISGJjYzEaS24C/4sXL9K4ceN8ZxdQKBWUa1qFuAPhxRRZybOoYotCocBoNBJ7t/CWxazv2haFJPH35btZy+GWIMdqdri1rYVarcSQkcH1hfkPjNLGJxB//ATxx09w88efUNnZUr5ZUyq2bkXFFm6obG0xGgyoXoBZAQRBKFwicRWEUkqn05nWF793755Zolqapl+OiYkhMzOzAImrRLnGlYn7I7xkajJLgKZi1owCOm0mCfcLZ+R/pao1TYOyLpwp4TIBBfR90w2VSsKQkcGd39ajjYvP/7jH6FNSiT92gvhjJwDQOFSigqsr9m1bU75ZMxQqJUgSSlEjKwgvPZG4CkIpodfrMRqNKBQK7t69S3h4OHfu3CEuLq5UJaq5uXDhAm3bts1/jXVJgVXN8qTfSS6ewEqSpEBp/W+ilRRbOFNh1WvWBkmZlciFh8UVSpvPyq1NTewr2aCQFOgePDCVAjwvbVw89/cf4P7+AwBY1apFxVYtcGj/GjZ1XsGo1Yn6WEF4SYnEVRBKSHaPKpCjR7WsuXz5Mm3atMl3v6xBWlVeisRVXcESWW9EoVGiVmtIKqQ5XF3c2qFUqQm/HINBX3IlIpZWajx9m/w7IOu7eciGolkdLf3OHdLv3OHu5i1IlpZUcG2K/avu2LdujWShQSFJYsYCQXhJiMRVEIqJwWDA8M8f9qioKG7evGnqUS3rkpOTSUpKonLlyk/cTyEpsKlXCYVKQi7BpKs4aOytTDcm2sx0dNrnn8O2fKUqWNmWIzNDx/kzJTtDg6dvY1RKCaNOR+KZv3hw6XKxnNeYkUHCqdMknDoNgFWNGlRs1RKHDq9hU6cORoNe1MYKwgtMJK6CUIT0ej2yLJOens7Vq1e5du0a9+/fL+mwisT58+fp1KlTvrWuslHGpm5FUv9++lrIskRjb4WkynqUnRxfOD9z56atsubjVUlcv1Jyn6MatSvQpHl1VGolhnQt4Ut+LLFY0qOiSI+K4u6WrShtbKjk3hbH1z2wq19fJLGC8AISiasgFLLsyf6Tk5O5fPkyYWFhJCYW0sTzpdjff/9Nly5d8t1PaaGifPNqL3zialHFFoUyK3GNu3enUNps2KI9KrWGiOvxaDOL5rF8fhQK6BvghkotYUjPIGLFKnTJpaP0w5CWZqqNVdrYYN+2DVVe98CuQX2MegMqa5HECkJZJxJXQSgEWq0WSZKIi4vj0qVLXL9+ndTU1JIOq1ilp6dz9+5dateune++ljXKIVmqMGboiyGykqGpZAOAXqclPvr5E1ebchUoZ1+ZzEw9508XTiL8LNq0fwW78lmzJWTGxxO98/cSi+VJDGlpxB74g9gDf6C0sca+bRvqDnsfyUKDlN8gQkEQSi3x2ysIzygzMxOlUsndu3e5fPky4eHhxTLpf2l2/vx5qlSpkv8SsEYZOxcHks8XzoCl0khdPusaGPR6EmOff/GBuk1aIctGlEoVf1+Oee72noWNnQUeXg2zBmRlZhL23VwowTmEC8qQ9hCbOnVQKCVT0irLMum6DCxVFvkuniEIQukhEldBKCBZlk09q7du3eLKlSvcvHkTnU5X0qGVGuHh4QVKAiSNkvJu1V7YxFVppcp6pg5ISiWJhTAVVsOW7VFrLLh7J4n0tJL5zHn5N0VSShi0WuIOHyU17HqJxPG06rz/H6p074bSMqun2CgbSddlsPT0atyqNaFdzZYYMWKlshQrdwlCKScSV0F4guxkFeDGjRtcuXKFO3fumGYHEMzp9Xpu3LiBi4tLvgmAuoIlqvIW6JOff7R9aaO2t86aNUElIUlKUh88X42zpbUtDlVrotXqOX+6ZGYTcHKuhHPDyqhUEvo0PRHLfimROJ5WnWHvUeV1D7Ok9aEug6n7viHywT2O3znD0tOraF6lEd3qdqB5tcYYjAas1JYlHLkgCLkRiasg5CJ7gNWdO3c4c+YMt2/fLvWLAJQWFy5coE6dOvmXCyjArpEjiSdKrl6zqGjsrVBIWYl7anICPOdnp04jNwwGA5Kk5uqF4u+llpQKfAOao9GoMKRncPN/P6EvAzXcdYe/j6NH18eS1nSC9n5DVMq/19FgNPDXvYv8de8ilioLXqvdmt4NuuFoUwmVpEQpKUvqLQiC8BiRuArCP2RZRqfTodVqOXv2LBcvXuThw4clHVaZc+fOnQIl+ZJKSfnmVV/MxLWSNQp1VslEYSz12rBlezQWlsTGpJCSnPHc7T2tdl2csbbWIBuNpN+7y/39fxR7DE+r7ogPcOza+d+k1ZiVtE7Z9/+4m5J3jXCGPpP94UfZH36UWuWr06NeZzq94o4sy6IXVhBKAVGRLrz0dDqd6RH35s2bWbJkCadOnRJJ6zOSZZnLly8XqJxCaaHCoopNMURVvCyr2KJQKDAajcTdvf1cbak1llSt7YxOZyiRMoFyFSzp+Ho9NBYqjDodYd/Ne+4e5KLm/OHwHElrmi6dyfkkrY+7k3yXH8+s4b1N41l6ehXX4yPQ6rXoDGWrrt1gMDBq1CjS09Px8PDg5MmTbNy4kbZt2+Lr64uvry89evQgKCgIvV5PTEwMw4YNe2Kb8+bNY968eU/cR5Zlli1bZjqHn58f27dvzzdeDw8PIiNzftazY89LYGCgKabvv/8eLy8vevfuzbJly0z7HDt2DB8fHzw9PQkODs6zrbyO37hxI15eXvj4+DB9+nT0ej2RkZG4uLgA8NVXX3H5cvEsxvGyEj2uwkvJaDSi1+vJyMjgr7/+4vLlyy/9jACF6eLFizRt2hSl8smPWBUqiXJNqxAbE15MkRUPdcWs+UL12kwS7kc9V1tOLs0w6PUoJA1XQ4u/TMB7gCtKpYQhM5OYvft4eOv5EvGiVm/USBw6dngsaX3IlL3/j3upz7Zog86o5+jt0xy9fZoqtpXp7tyRbnXbIymkMtELu2bNGjp06ICVlRUWFhZY/bMog4eHB1999RWQldwOGjSI9evXM2jQIH744YfnPm9wcDCXL19m5cqV2NnZER0dzdtvv03FihV57bXXnrq9R2PPa7ulpSWnTp3ixIkTbNmyBb1ej5eXF507d6Z69epMmjSJFStWUK1aNYYPH87Bgwfp3LmzWTt5HQ/w3XffsX79ehwdHZk2bRorVqzAx8cHy38+bx988AGjR49m5cqVT/3+hIIRPa7CS0Wr1aLX6wkLC2Pjxo388MMPnDlzRiSthSw2NpaMjPwfaSskBXaNHOFFGsgtKVBaqwGQkZ97RgGXFq+hsbQiLTWThLi0woiwwOo1dKR2HXuUSgmjVsvtFauK9fxPRaGg3scf5khaU3UPmbx39jMnrY+LSY1l5fmNvLd5AgtO/kJE4h0y9JkYS+m0YLIss2LFCnr37g1Ay5YtqVu3bo79lEolrVu3JiwsjMjISDw8PICsXszp06cTEBCAh4cHGzZsMDvOYDAwevRoZs+ebfZ6Wloav/zyC0FBQdjZ2QFQtWpV5syZY1oaeuXKlQwYMABvb2/8/PwID//3Bnb+/Pn07duXN954g6tXrz4x9mxNmzalcePGtG3bluXLl6NSqYiPj8dgMGBtbU1oaChOTk7UqlULlUqFj48Pu3btytFOXsdfu3YNNzc3HB0dAejatSt79+7FwcGBrl27AmBvb4+9vT0nTpx4wk9FeB4icRVeeEajEa1WS1JSEocPH2bx4sVs27aNqKjn6wkTniw0NLRgU4UpwLp2haIPqJioK1gi67PKJNRqC5Linj1xVapU1KrXGL3eyIW/ivfzqlJJ9HnDNWvO1vQMbixcgiG9+OtrC0ShoN7HH+HQob150qpNY/Ker4lOjS30UxplI6eizjFx90ym7Z/D6buhaA26UldGcPXqVezs7EzJ44wZM7C1tc2xX2JiIkeOHMHNzS3HtujoaFavXs2iRYvMElRZlpkyZQpVq1Zl4sSJZseEh4ejUqlwcnIye93V1ZX69euTmprK3r17WbFiBdu2baNLly6sWvXvjZGTkxObN2/mww8/JDAw8ImxZxswYADt27cHQK1WM3fuXHr37k27du2oUqUK9+/fNyXNAI6OjsTE5F46ktvxDRs25Pz589y7dw+DwcCuXbuIi4sDsnpis7Vu3Zr9+/fnGafwfESpgPDCyk6arl+/zl9//UV09Is5Z2hpdfnyZV599dV895M0Ssq5VuXhraRiiKroaeytTCWg2sx09DrtM7dVq14TDAY9CoXE5XPPP8jraXTyrI/GUoXRYCAtIoL4Y8eL9fwFplBQ/5OPqdTO3ZS0GrKT1r2zuZ8WV+QhhCfe5pujS7C3qoC3Szded+4IgKUqn5k1ikFERARVq1bNddv+/fvx9fVFlmVkWaZ79+54e3vnuKlv3749CoWCBg0akJT07+/p2rVrSUlJYd++fTnaliQJjUaTZ1y2trZ8++23bN++nYiICA4fPkyjRo1M2wcMGABA586dmTBhAg8ePKBcuXJP9d5Hjx7NsGHDGDFiBL/99htWVlZm0/TJsvzEafseP/6NN95g3LhxjBw5EktLS3r27MmFCxdyHFe9enWOHj36VLEKBScSV+GFo9VqMRqNnDp1ivPnz5vmYRWKV0pKCgkJCabHanlRKBTY1K2IQi0h60rn49anobG3RlJlPcxKjn++x9MN3NqhsbAiLVVLzL2UwgivQOwdbHDvWBe1Rpm1Qtbc+cV27qeiUNBg7Gjs3dvmSFon7f2a2LT4Yg0nIT2J5ec28OvFbXSp8yr+jXphqbIo0TpYhUKBKo8lbh+tcX2S7KntHk/yWrRoQePGjZk+fTpz58412+bs7ExGRgZ3796levXqpte3b99OXFwcnp6eDB48mLfffptOnTrh4ODAlStXTPs9Wh8vy3Ke7yE3N27cQKvV0qhRI6ysrPD09OTatWv07NmT2Nh/e99jY2NxdHRk3759pvg9PDzw9vbO9fjMzExcXV3ZvHkzADt37qRWrVo5zq9SqcRCFkVIlAoILwytVkt6ejpHjhxhyZIl/PnnnyJpLWHnzp0r2M/AKGPjbF/0ARUDiyo2KJRZ/2uNu/fsU30pJIlXGjZHlmUunS3eMoE+g5qjVCkwZGRwb+t2Mu4+/5K1hU6SaPB/Yx5LWg2kZKYyac9XxZ60PipTn8nvYQcZseUz5p5YRnjCbTL0mSUyF7STk1ORlUU1bNiQYcOGERYWluPRuKWlJW+99RbTpk0j9Z85fyMjI5kzZw7Ozs5cuHABJycnhg4dSrNmzdi7d6/ZTCRbt24FYM+ePTg7O2NtbV3guCIjI5kyZQparRatVsu+ffto1aoVzZs35+bNm9y6dQuDwcC2bdvo1KkT3bp1IyQkhJCQED755JM8j3/48CFDhw4lNTUVrVbLypUr8fLyynH+qKioHCUSQuERPa5CmafVatHpdBw9epRLly6V2kESL6O///7bNMjjSSQLFeWbVyP1atE/1i1qFg5Z03vpdFriop89ca3+SoOsuYW1Ri4VY5lAI9dqVK1eDkmS0KZncOfXdcV27gLLTlrbtMqZtO6dTdzDhBIOMIuMzJm7oZy5G0qjyvUZ3NyfmuWrYaHUFFuPXMOGDUlMTCQlJcVU51qYNBoN06ZNIzAwEHd3d2xs/p3ebuzYsSxYsICBAweiUqlQKpWMGzeODh06kJaWxpo1a/Dy8kKWZdq0aUNYWJjp2IiICHx9fbGxscnRK3zhwgXmzp2b58wHnTt3JjQ0lL59+6JUKvH09DQNTvvqq6/4+OOPyczMpHPnzvTs2fOpjv/oo49444030Ov1eHt74+Pjk+P4kydP8vbbbz/9xRQKRCGL5YCEMkqr1ZKRkcGRI0e4evWqWNmqlOrfv3+Beh+MeiMRS05hSNcXQ1RFx/mTdkhqJZnpD9m5agGRN55tTseufkNp1LoD2kwjs4N+h2L4eGsslIye3A1rGw2GjAyuzf6WxDN/Ff2Jn4Yk4TJ+LBVbtTRLWh9kpjJp79fEP3y+5XWLWqPK9Xi7uT+1ylcvtgR2+fLlSJL0wiRT2YPCZsyYUdKh5BAfH8+oUaNYs2ZNSYfywhKlAkKZo9VqSUxMZNeuXfzwww9cuXJFJK2l2Pnz58nMzMx/R6OMbcPK+e9Xiimt1fBPIiIplc8+o4BCgXPTVoCCK6H3iiVpBfDo1RC1WolRr+fBlaulM2mdOC6XpDWFSXtKf9IKcCX2OpP3zmbmwfmExUcUSwlBQEAAR48efWGm/YuOjsbX17ekw8jV4sWLmTRpUkmH8UITpQJCmaHVannw4AGHDx82m+9PKN3Cw8ORpPzvkSVN1hKwyWdLYT1lAakrWiEbjKCSkCSJ1AfPlkhVqVkHSVKizTRw8WzxlAk4VrWjhXvtrAFZGZncWLC4WM5bYJJEw0/HU8GtuSlp1RsNJGc8YPLe2SSkl61ZKa7GXWfKvtm4ODgzuLk/tSvUKLIeWLVazaJFiwq93ZJSrVo1qlWrVtJh5Gry5MklHcILTySuQqkmyzI6nY6EhAQOHz7M7dule9UeISeDwcD169dxcXHJN4FVl7dEXcESXVIpnS80Hxr7f6fbSU1OfOalUeu7tkWl1qDXy9y6UTyDjHwD3FCqJAwZGUSu30hmbOHPffrMJImGgROo0Nw1R9I6ae/XJKYnl3CAz+5a3A2m7Pt/NKhUl3da9KdW+eqlYhotQSitROIqlEqyLJvWzD5y5IhYLKCMCw0NpW7duqZpdfKkUGDXxJGEo2XzBkXjYI1CnZWcJ9x/9p7S+q7uKCSJsCv3MBqLvk7AtU1NKlW2QZIUZDxIIWpTSJGfs6AUSiUNP5tI+WZN/01aDXqSMh8wec9sEjPKbtL6qL/jw5m8dzZuVZvwfqtB2FnYlonlZAWhuInEVSh1tFotycnJ7Nmzh3v3yu5jY+FfkZGRBZrtQVJJlG9WpcwmrpaOtigUCoxGI7F3bz1TG/ZVaqCxtCIzU18sq2VZWqnp6dska4WsjAyuz52PrC8dA+QUSiUNJ31K+aZNzJPWf3pakzIelHCEhfsS7sIAACAASURBVO9c9CU+3jGVLq+0Y3Bzf9RKFRaiB1YQTETiKpQaOp0OvV7PgQMHzCaiFl4Mly5dokWLFmYTi+dG0qiwqGpLZnRqMUVWeNT2VgDotZkkPmOPa71mbVBIEkqFRPi1on9c79mnMSqVhFGnI+nsOZIvXCzycxaEQqWi0eRAyjVuZJa0JmQkM3nvbJJfwKQ1myzLHLh5jKO3/8S3UQ/6uHRHKUmoJPEnWxDErAJCiTMYDOh0Os6ePWuaJUB48RR4jl2lgnLNqhR9QIVMoVSgtFIDWZMAJMY+29MCF7d2qFRqbl2PR68v2jmJq9cqTxO36qjUSmS9gRuLc58Xs7gpVCoaTfmMco0bP1LTqichPYnJe75+oZPWR2kNOtZd3MboHVP5M+o8mXqtmEFFeOmJ2zehROl0Ou7cucO+fft48ODl+GP0soqLiyMtLY0KFSo8cT9JKWHXsDKx+8KhGOo7C4u6giWy3oBCo0Kt1pAUF/PUbZSzr4xNuQpkZug4fyayCKL8l0IBfQNaoFJLGNLTubVqDbqkkh+Zr1CpaBQ0iXKNGqL8pyZab9QT/zCJyXtn8yCz+Ja+LS0S05P/P3vnHRhVmb3/z713WnqvQAKEJJSQ0Ls0C0UQdG2s7uru6rq7tvW76vpDZXFFxYqFVVddGwiodEVA6Si9pQChJkBCem8z987c+/tjZCCmQyrez1/OzPu+90wMk2fOPec5zNvxEVH+kfxl8N2EeAbpDVw6v1r0jKtOmyDLMsXFxaxYsYIVK1boovVXQlJSEvZG1k+6R9YvcNsbRj93l4mAbKvCrjR93HBUn4EASAaRE0dymzO8Ggwc0RVvX2c2Uy4sImvN2ha9XmMQDAZ6z3q6umh12MmvKGLmhpd/laL1Uk4VnuHJ9S/y2aGlVClW7I72UYuso9Oa6MJVp1Wx2+3YbDa2bdvGxx9/zLlzlz8SU6fj0dgyENEk4RMf2sLRNC8mfzdEg/Mjtbig6dlWgJ4DRmIwmsg8W4xsazlR4uFp4robe2IyG1BlmeNvvg1tPCpZMBrpM/tZvHrGukSr4rCTX1nI0xtepszW8WqeWwINjY2nfuSR7/7FwazDWO2NGO6ho3MVoZcK6LQKF+ytjh49yvbt27FaO6ZPp86VUV5eTn5+PqGh9YtSQRBw7+aHYBTRlLYVVI3FHOKJIDmFa0FW07+QuXv54BMYgs1mJ3Fvy5YJTLw5DlEScMgy+T/tpPz4iYY3tSAXRKtndI9LRKtCXmUhz2x4lXK5ok3ja4+UWEt59af3SQjtzYND78HNYMFsMLV1WDo6LY6ecdVpcS6UBSxZsoQffvhBF62/chITE5Hlhm+ja6qKZ4+AVoioeTAHugOgKDL5lyFcu/cegKaqSJLA8cOXl7FtDJHd/YnuHYzBIKHZ7aR//EmLXasxiCYTfZ6bVVO0VhTy9IZXdNHaAInZR3jo22fYcGo7NruMqnWML3o6OpeLLlx1WgxVVVEUhX379vHpp5+Sm9uyNXs6HYPjx483agSsZDLg0699jnWsDYO3U3SpdjtFedlN3t9zwEiMJjN52eVUVjS9PrYxiKLAtBn9MJkMOKqspH38KfaytrsF7xKtPaKqlQfkVuTz9MZXqJAr2yy2joTsUPjs0FKe2fgKmaXZWBW9fEDn6kUXrjotgizL5Ofns3DhQnbu3Nk4GySdXwWyLDe6ttkc4onkbmzhiK4cyd3obNMHRElqshWW2c2DwPAIFNlO4r6Wq/sePrY77h4mNFWlKjub3A2bWuxaDSGaTPT597/wiOpeLdOaU57HMxte00XrZXCmOJPH18/hy5Rv9OyrzlWLLlx1mpULnqw//vgjCxYsoLCwsK1D0mmHJCYmYrM1IiukaXj1DGr5gK4Qo78b2s+eq6IoUlFa1KT93Xr1Q3U4QBBITW56trYxePtauOb6aGdDlqJwYt7b0EaeoKLJRJ85z+HRvZtLtMoOhazyPJ7Z+CoVii5aLxdN01hzfCMzN7xMbnk+Nr15S+cqQxeuOs2GLMvk5OTw6aefcvDgwbYOR6cdk5aWhvBzhrI+RKOET7/27y5g8nNDkJzvp6y46V/WYvuPwGS2UFJURWlxy9SAT7k1HkkScdhs5G7cTOWZyxtJe6WIZjNxc57Do1vXaqI1uyyXZze+SqVS1SZxXW2cKznP/617nk2nd2Czt0zpiY5OW9CgcHU4HDz00ENUVVUxfvx4duzYwfTp01m4cGG1da+//jqPPPJInefY7XZ69+4NwLx583j33XevMPTqLFu2jFtuuYVp06YxdepUvvjiiwb3zJgxg3379tX6/KpVq+rcN2/ePJ5++mkAFi1axJQpU5g6dSozZ85EURTAOSXolltuYcKECcyaNatO78q69m/evJmpU6cydepUnnzySSorK7Hb7cTGxpKdnc1HH33Etm3bGnyPrYGmaSiKwu7du1m8eLHuyarTIKqqcuLEiUaVkBi8zBj93FohqsvHFOSBaHSOsm3qqFejyUxY12jsioOkfS3jJhAVG0REd38kSUSVZc58vrDhTS2AaLEQ98K/ce/aFcnk7IBXHApZpTk8u/E1qhS9cbM5sat2Pjn4FS9vf5cyWzmKQ2nrkHR0rpgGhevixYsZNWoUbm5umM1mPD09eemll3jnnXfIznbe0kpNTWXVqlXMnj27peOtlS+++IJFixbxwQcfsGrVKhYsWMCyZctYsWLFZZ1nsVhwc6v7D+WF10+ePMlnn33Gl19+yerVq7HZbCxZsgSAxx9/nNmzZ7N+/XpkWWb58uU1zqlrf1FRETNnzuStt97im2++oXv37rz11ltIkoTRaMRisfD73/+e+fPnu4RuW6EoCuXl5SxZsoQ9e/a0aSw6HYvk5OTGDSMQBLz7BLd8QFeAJdgDcAryvKyzTdobEdMXh92OpsGRxMsbE1sfkkHkpjsTMJkNOKxWTr//AY6q1s9qihYLfV/4Nx6REUhmp2iVHQqZpdnM2vQ6VXZdtLYUKbnHeOS7f5GUk6r7vup0eOoVrpqmsWDBAm688UYABgwYQPfu3enVqxczZsxgzpw5qKrKM888w6xZs/D39wec2c+bb76ZadOm8cwzz9RrfbNx40ZXlvShhx6isLCQDz74gHnz5gGwdetWBg0a5MrMTJgwoVrdpKZpvP/++zz55JMEBgYC4OvryyuvvEJUVBQAa9as4fbbb+emm25i0qRJHDp0yLV/8eLFTJ8+nZtvvpm9e/cCkJCQQHR0dJ0x9+rVi7i4OCwWC7Nnz8bDwwNBEIiNjeX8+fOcPXsWVVWJj48HYPr06axbt67GOXXtT09PJyIigu7duwMwduxYNmzYgCAIXHfddfj6+mIymUhISGDNmjX1/S9sURRF4fjx43z88ce6Y4BOk8nMzGyUcBUNIt59Q1ohosvnQkbYLtsozGlaxjW2/3DMFjcqK2QK85vf+uma63pgthhQHQ4q0s+Q/+OOZr9GQ0huFvq++DzuEV0QTRdFa0ZJli5aW4kKuZKXt7/L//YvwWq36Q2zOh2WeoVramoqXl5eeHl5AfDCCy/g6ekJwN/+9jfS09N54okniIqK4rrrrnPtWblyJV9++SWrVq3Cy8uLTz/9tNbzc3Nzee6553jvvff45ptv6Nu3L3PmzGHs2LHs3LkTgF27dmEymTh69Cjp6en4+fm5BDI455/n5ubSp0+famf36NGD+Ph4HA4HX331FR988AGrV6/m3nvv5cMPP3St8/LyYuXKlcyZM4cnnngCWZb5+9//Trdu3er8uYwdO5bp06fTuXNnhg8f7opj0aJFXHvtteTm5hIcfDFDFBQU5MpOX0pd+7t160ZGRgbHjx8HYO3ateTn5wPw5ptvuvYPHjyYTZtavyvY4XBgs9n47rvvWLduXaNHeOro/JKUlBQcDkeD60SjiCXcqxUiajqCJCC5XXQ+KM5vfNZUlAx06RGHw66SfKD5ywT8AtwZPiYKk8mAZrdz8u35zX6NhpDc3Ih7cQ5uXTpfFK12mYySLP61+Q09A9jKbE3fxRPrXyCvshBZr33V6YDUOzkrPT29zgk3JpOJWbNm8be//Y3Nmze7nt+1axenT5/mtttuA5wNOwkJCbWekZSURL9+/QgPDwfg9ttvZ/LkybzxxhsUFhZSVlbG/v37+e1vf8vevXsRRZFx48ZVO+OCH6TJVPvEEEmSmD9/Pps2bSItLY3du3djsVhcr996660A9OnTBy8vL86cOVNvtrU2srKyuP/++5kxYwaDBg2q9ZZ5fb6Vv9wP8NJLLzFz5kw0TeO2227DaKxpCRQeHs6ZVm6wUBSFwsJCVq5cSXm5PoJR58o4fPgw/fv3R5KketcJP2ddrefb36x6o68FTXEgmA0YjCaK8xs/PKBLj96oqgNVE1ukTOCmOxKQJAGH1UbWd2upymxaNvhKkdzd6fvi81g6hbtqWmW7zNmS8zy35U29472NyCnP4/H1c/j7sD/RJyQGi8Hc1iHp6DSaejOugiBgMNStbcPDw/H29nZlZMFZ4zVlyhRWrVrFqlWr+Prrr5k5c2at+395q0LTNFf2ZeTIkXz//feYTCZGjx7Nnj172LZtG2PHjq22JyAggPDwcFJSUqo9v3PnTubNm0d5eTm33nor58+fZ+jQofzud79Du8QC5tL3p2lave+3Nk6ePMmMGTO47bbbeOCBBwAIDQ0lLy/PtSYvL4/g4GASExOZNm0a06ZNY9asWXXut9vtdOrUiaVLl7Js2TJiY2OJiIiocW2DwdAoI/fmQlEUjh49yqJFi3TRqtMsFBYWNup3SRBFvGKDQGzYiaC1Mfq7c+ETxWatxK40PosVkzAUk8mMXXGQndm8TY09+4YS1tkHURJxWKs4t/jLZj2/ISR3d/rOnYPbpaLV8bNo3TxPF61tjM1u4+Uf32X54bW664BOh6Je1RMZGUlmZmaTDhwyZAjff/89hYWFaJrGrFmzajgQXCAhIYEDBw5w/rwzC/DVV18xdOhQwHk7/v3332fgwIHExcVx7NgxMjMziY2NrXHOn/70J1566SXX7fTCwkJeeeUVIiMjOX36NEajkb/85S8MHjyY9evXV7s1uXr1auDiGMouXbo0+r2Wl5fzxz/+kccff5x77rnH9XxERASCILhqaVetWsXo0aNJSEhwCfp///vfde4XBIF7772X3NxcNE3j008/ZdKkSTWun5GRUaugbW4uuAZs2LCBH374Qa+N0mlWEhMTG9VkqGkaHl39WiGipmHyc0M0OD9KSwoaX+stCALdevdHAw4fbN5MqNEkMeW2eFdD1sn576E2YsxucyF5uNN37gu4hYVVKw9IL8pg9uY3sDl0odReWJm6nld+fI9KpQqH2nDZjo5OW1NverFnz54UFRVRVlZWLataH3FxcTzwwAP8/ve/R1VV+vTpw3333Vfr2pCQEGbPns1f//pXFEWhS5cuzJkzB4Bhw4aRk5PD0KFDEUWRmJiYOssW7r77bux2O/feey+iKKJpGjNmzOCWW27BbrfTo0cPJk6ciCAIjBo1iuTkZNfe8vJypk+fjiRJvP7669UyrllZWTz44IO1OgIALgeADz/80FU3e/311/PQQw/x2muvMWvWLCoqKujbty+//e1vm7R/9uzZ/OlPf0KWZUaOHMkf/vCHGvt3797NtddeW2tszYXdbsdms7F8+XK9AUunRUhNTWXUqFENrhNNEt4JIVScbl9DLcyhngiSU7jmZzV+6lVY1xg0DRTZweFDzStcx0+KxWiUUO12ylKPUbS3pu1fSyF5eBD/8gtYQkIRTc4SJ5tdJr34HM9veQtZt2RqdyTnpPLE+hd4ZszD+Lv5YTbUXnqno9MeEDSt/tEpn3/+OaIocvfdd7dWTO2KmTNn8uKLL7Z1GDWw2WzMmDGDJUuW1Fnfe6XIskxeXh4rV67EatW7fnVajt/+9reEhYU1uE61q6S9uxtVbj+Zocg/DMAU4I4i29ix9iuSdzWuYXLM9N/TZ/BoZJvKK8+uh2YaYhUU4sl9f78Go0nCYbVx8OFHseXmNbyxGTB4etJ37gtYQkMQjRdFa1rRWZ7f+rbuI9rOMUlGHh76BxLCeut1rzrtlgYLJGfMmMFPP/1EVRv4/rU15eXljB8/vq3DqJXPPvuMhx9+uMVEq6IoJCcn8+WXX+qiVafFOXToUL22eS5UFY/ogJYPqAkYvJ1/4FWHg6K8xjdYRfcdDIikpmQ3m2gFmDajH5JBxGG1krFseauK1vhXXqwhWk8XntFFawdBdii8vuMDVhxdr9e96rRbGhSuRqOR9957r15D/qsVT09Pl81Xe+PPf/5zDYeF5kJRFDZv3syWLVtoICGvo9MsnDx5slGNhqLJgG+/hjOzrYXkboSfR9eKkoGivJq2d7UR3LkbomRAlu2kHGhaH0F99B3YicBgT0RRwF5eTubylc12dn0YvDyJf+UlzMHB1UTrqcIzzNFFa4djxZG1/HffQl286rRLWq8lXafdo2kasiyzatWqanXAOjotjSzLpKenN+qLkinIA8mjfdTgGf3d0OzOZkVBFKgoLWrUvh59ByMZDIiiQPqpgmaJxeJmZNLNca6GrBNvzUdrBY9lg5cX8a/MxRwcVE20nixM54Wtb6Oous9zR+THM3uZv/tTvWFLp93RNO8nnasWh8OBLMt89dVXLncGHZ3WJDk5mS5dumA2N1Bbp2l49QqieF/tmcqd6Qd4Y8tHfH3vu9WeP5R5hP/t+sr1WHbIZJbk8Ob0Zwn2CuT579+huKqU8dEjmDFgKgApWcdZn7qNf4y77+dLa8zb+jFd/TtxS/xETP5uCJIz41peXMj2pDROZhZgMTk/Wn093Zg0NJYqm8KanalU2hR6RgRx7/8bhihKrPj6e37c9wUj+tds3mwq10/thWQQURWF4kOJlCS1/JdPg7e3M9MaGFBNtB4vOM1L2/6DXRetHQ5REEkI7cXEHmPpExKLotqRxPp9lnV0WhNduOpgt9upqKjgyy+/pKys/Rm86/w6SE9PRxAa9mkVjRI+CaG1CtfMkhw+3v01tSVu+3XqzTu/me16/OKGdxnedSA9grqyOmUDgyPiuS1hMg8uncW0uOswG8x8vnc5T133FwDOFZ3nvZ++4Fjeabr6dwLAFOiBaHT+US/KPU92YRkTh8QQFuBd7drHz+XTNcyPgTGd+HLLYRS7SmWljf9+OJ9BvWY09kdUJ2GdfYjrH47RKOGwKpx6/4MrPrMhjD7exL8yF1OAfzXReiz/FHO3v6uL1g5GmGcw10WNYlz3EYiCiJvB0qh/jzo6rY0uXH/lXJiEtXTpUr0JS6dNUVWV1NRU4uLiGqx3NXiaMAW4IxdUup6z2m28vvlD7ht2B69uql+4bT6xk9yyfP453jn0wygZKK4qRXYoODQHoiDy3ZHNDOvaD393XwC+PbKZG3peQ5DnxZHTlmCPn2N3kHnmFHnFFew/fp7SitP4elq4Jr4bXu5mJFHgXG4ZizYeorRS5v4//5mBAwcT5NsTN8tFkXssbTspJzfiZnbaDxoMZm4Y8RAO1c62vZ9QWpFHaGA0Q+OdkwnLKvLZk7yUpcsWYzBKOKqsnF20GKWouLE/9svC6OND/Ks/i9afLQRtdpnU/JPM3f6ufnu5g+BmsDA8YiCToscR6hmEKIgYpdplgWZX0DQVEBCN7aNUR+fXiS5cf8UoikJubi5Lly7F3gq1cDo6DZGSkkLPnj0bdMsQRAGvPsEUbEt3Pfef7Z8zsdcYuvp3rnev4rDz+d7lPD7+z65boON6DOf1LR/x2Irnmd73Bmx2ma2ndjN36pOufX8deRcABzMOu54z+jmbVhVZ5szpk3QO8mF47y74e7tz8MR5vt2Zyp3j4wnx92RbUhpe7mb+8djfCQ4N55///Ce33VDdai+vKJ0BvW+iW6cB1Z7Pyk3F3c2XcUPvZ9PuDyguzcLXO4wDR1Zz14wH8PFzQxAE5KIizn/7Xb3v/0ox+voS/+pLmPyri9ajeSd4+cf3dNHazhEQ6BXUgwnRYxgYHo9DdeBmtNS6VtM0NLkKTXVQdnAD5Ye3EzDhfsxh3RGNul2WTtugC9dfKYqikJ2dzfLly3XRqtNuyMrKQlGUhoWrJOIdF+ISrmuObEISJW6IvYacsvprtH9K20eIdxB9QqNdz1mMZp6+/kHX47e3fcpdA6dxKv8sSw58gyRK3DfsDkK9gy6JQUByM7oei/ZKbhrZ2/W4f3Q4e1IzKK20YTYamDQ0lvjeMdx1z7088eRTqA6V/OIzHD65CVGQGNjnJvKKzqDYbRw5uQk3ixf9e92En3cYomjA7pBxqHbsDgVRNJCRcwRvb3/uuX+SsyHLZuPEm29DC062M/r5OjOtfn6XiFYbh3NP8OqP7+HQ9Kl67ZUAdz/GdxvB9T1GY5ZMmCWT886GZKyxVpWtIIpUnU6idP9aqtKS4Of/t1lfzCbkN//ArWs8oql2wauj05LowvVXiKIoZGVlsXz58mrjb3V02gMpKSkMHDiw2hS72hAlAUsnb6yZpWw4vgOb3cbDy2ZjV+3IDpmHl81m9sRHCfCoPiZ2++m9XB8zss5zj+WeplyupH/nPjy+6kX+ee1fyC0v4Iv9K/nHuPtd64y+bmiKA8FswGg0cfLUKXIKiukZEXzJaRqSIODpbsbbw0JUnwEkJSZx4MB+IsL7cvDot4wa8Dsqqoo4lPodPp5B9I4aR0hAFGfOH2Lzng+ZOvafhAXFcDYrke+2vUFkWDwebn7sOLSIN157B0kSUGWZgp27KDt2/LJ+5o3B5O9H/CtzMfr5VhOtKTnHee2n93XR2g4xSkaGdEpgUvQ4uvp1ATRMUu1fCjWHHc1hx15WSOne7yg/vB3VWl5zoWonZ+mrBE5+AM/eo3TxqtPq6ML1V4aiKGRmZrJixQrUFszM6OhcLocPH2bAgAENrhOMEj7xIVgzS5k3/RnX8zll+Ty4dFa1RqwLaJpGStZx/jrirlrP1DSNT3Z/zWNj/wTwc0e1iCgINTwtTf5urrkBNmslql1hW2IaYQHe+HhYSD6dTaC3B57uF2+pRvQcwO133YOfXyADo29j4673EQUJAQFVdTB+6AOutZHh/Ug+8QMFxecIDezBsIQ7XK8lH/+B4KAwnnnuIQoLC7GYzdwXGErsL2qDE8vLWJaXjaJpdDFb+ENoJ9wkiVzZxn8yz2FTVW4MCOIaX6e431FSRLYsc0tQyC/eqz/xr87F6OtTTbQm5aTy+k8foOqitV0R5R/JDVGjGR4xEE1TcTPW7cOu2ioBgbLkrZQd/B4590zDF9BU8te8h6bIeCWM18WrTqui+7j+ilAUhXPnzumiVaddU1RURGlpaYPrBFHAMzrQZUdVGwUVRTy8bDYFFU5/1VJrOVbFRuAlDVaX8v2x7cSH9yTEKxCAO/pN4Z/fvMw72z/jtn43Vltr9HfjcOoRpk2bRklBLgE+HoxO6M63O4+y8IeDnM4qZMKQGNd6O0bu/sP9BAQEcP/d/8JkdCOux3X8sOM/7E5eSrfOgziWtr1GTL9sVKuoKiIjJ5nC0jP07t2b996Zz+CwcN47VT3bWmq383FWBg92iuCl7jEEGU0szcsBYFNRIZMCAnm+Ww++LcgFoMrhYFNRITcGBFU7xxTgT/xrL1cTrVa7jcTso7pobUf4mL2YGns9/5kyh3+N/Tujuw7FYjDXKlpVxYZmV6hKTyb3m3dIf+NeCtZ/2DjRegkF3//PmZmV9cZendZDz7j+SlAUhYyMDFauXKlPw9Jp9yQlJTFq1CiMxpr1d5eiaRru3fyoOFnoei7EK5Clf3B6uAZ4+FXLvPq4ebHqvrodByb0HF3t8YhuAxjRrXr290I21hziSXxMV+fAjt2bAegZEUTPiOrCD0BWHCz76Qi33zmDBx98mLee3whAl7C+dAnrC4BVLmf1psUE+EYS6BdBZs5RHA6ZAN+IamcdOLKaP9zzMHfdM5F/PvUE1oJ8ss+c4ZdzYw9XlNPN4kaIyZnxHefrz7/ST3J3SBgGQcCmqtg0FQGn8F+Vn8tE/0DMlwhlU2AACa/OxeDjgyg5G9lsdhuJWUeYt/MjXbS2MZIgMiC8LxOjx9IzMApVUzEbam+a0lQHml1GraqgZP9aypO24Ki4cveJ/O/+i2Aw4hE7TM+86rQKunD9FWC328nPz2fVqlW6aNXpEKSmpnLNNdc0uE4yG/BJCK0mXFsLc6A74HQUKMg+V+/apNNZFBaXsmnTZr5fv4GCvAoAxg6+jy17P2LskPtwt/gwasDv2JP8NarqwGiwMHrQH5DEix/TWXnHcXNz5977p2IyGejTuzd/eeIJAH4XGl7tmoV2Bf9LhL+f0UiVqmJVVa7zD+DD8xlsLCrk9uBQztusnJdt3BlycZyuKTDwZ9Hq7RKtVruNg1kpvLnzf/pnSRvSxSec67qPYky3YQC411sKUAWiSMXRnZTuX4ft/IlmjkYjb/V8hJuNuPcYqItXnRZHF65XOQ6Hg9LSUpYuXao3Yul0GCorK8nJyaFTp04NrnXr4otollBtrfv7bfByZrZUh52i3Ox6145MiOF/X32HQxXYvPYYu7eluV6bPPofrv8OD+5JeHDPOs8JC4rhsafuQpJEHDaZ6d2jiO8Zx9biQtYU5HGNjx/iz6bxTmFZs4xCFAR8JSNPRHRzPffGuXTuCA4lsbyMzUUFeLi78+pbr9cQrQfOp/DWLl20tgXuRjdGRQxmUsw4At39kEQDhjomWql2GTSQc89QuncNFcd2o/2iRrt50chd+SYhv3kCt+4JulWWTouiC9erGFVVqaqq4ssvv0SWW/JDS0en+Tl06BCBgYENj4BVNTyjAylNyWmdwADJ3Qg/C0TJYKA4P6ve9ZE9E3DY7QiSidTk+kVufUTFBtE1KoCMjHNknz2L9tlCAK7x8ePzVwFD3gAAIABJREFU7PNUqg48fzaQDzCaOG2tcu0tsit4iFK1UgCAvaUlhJvMdDJbmJ95lpcGDyP7+vEsXLGCxx57DHCK1v2ZSby9+xNdtLYigiAQFxzLxB5jSQjrjao6sNTpuaqiyTY0u0zpge8pS9yIvSSv9YLVVHKWv0bobU9hieyji1edFkMXrlcpmqYhyzJLliyhsrKy4Q06Ou2MU6dOMWHChAbXiSYJn36hrSpcTf5uaA4VDCIIAhWl9dcK9hwwEpPFjYK8ckqKqupdWxeSQeSmOxIwmQ1kZ2Tw2KOPMiusC14GAztLi+lktrhEK0AfD0++zM0iR7YRYjKzpaiQfl5e1c60qSrrCvN5vEtXAFRRJP6lORTs2oXNZgOconVvxiHm7/4MDV20tgYhHoGMjxrJdd1HIYkSFoMZUajLc7UKBInKUwco3bcW65nD/LLeudVQHWR//TJhdz6NuXOsLl51WgRduF6lKIrC119/TUlJSVuHoqNzWSiKQlpaGj169GhwZrop0AODlwl7WevcWTD6uyOIzpjKi+uvrzUYTYR3jcGuOEjal3HZ1xx1bQ/MFgOaqtI7MIjJnt68cjbNeevfYODhThGkVVXxaXYmz3XrgbfBwB/DOvOfzHM4NI0go4n7wquXXqwpyGO8nz9ukoQ5JIQHbprMzXfdhbe3N2+99RZWu409GYf4jy5aWxyzZGJYlwFMih5HZ+9QBEHAWItQBdAcCpqqYi/OoWTPGsqP7kCztZMEhWon+6uX6PTHVzD4hyHWMUJWR+dy0X+jrkIUReGbb74hNze3rUPR0bkikpKSiIiIaLhcQNPw6hVM0Z7LF4ZNwRzkjmh01hcW5p6vd21ETF8cDgVBNHEkqf6SgrrwC3BnxNgojCbJOSHrrfmM8wtgnF9AtXVBwHPdergex3t6Ee/pRV1c8Gu1hIYQ/8pcBnp58rs/OV0TrHYbu84d4L09C3TR2oLEBnZnQo+xDO6UgKqpdY5fBafnqqZplCVuouzgDygFma0YaePR7DJZi2bT+f55aG5eDX7x1NFpCrpwvcqQZZm9e/eSnp7e1qHo6FwxZ840zldSNEr4JIS2onD1AEBVHeRlpte7NrbfcMwWd0qLqyjIrbis6029PQFREnBYbWStXUdVZvMJFktoKPGvvoTB0xPh5/pXq93GzrP7eX/vQl20tgB+bj6M6zaCG6JG42a0XBy/WguqbANRwHrmMCX7vqPq1CHX+NX2jKO8mKxF/yb893MQdKcBnWZEF65XERcGDOzatautQ9HRaRY0TSM1NZW4uDgkqfYO6gtI7kZMge7I+S1/y9To57QfUmSZory6s6iiJBERE4fDrpJ84PLEZmxcKOFdfJAkEaXcyrlFSy7rnNqwhIUR/8pLGDw9qonWHWf38f7ehc12HR0wiAYGhcczKWYsUf5dQdMwGeoYv6o60OwKjopiSvatpTx5K2pVWesG3AzIOWnkrnqL4Ol/1+tddZoNXbheJaiqSnl5Od9++21bh6Kj06wkJyfTq1evBoWrIAp4x4WQvyWt3nVXiiAJSG4Xaw/rE66du/dCVR1omsSRxKaXCRhNElNu64vJbMBhtXJy/ruozeQQ4tYpnL4vv4jBo7po3X5mDx/uW9Qs19CBrr6duT5qNKMiB6OhNeC5WgmCSPnh7ZQeWI+c3bK/y61B5fE9FP+0DN8Rt+gerzrNgi5crxIURWHp0qXY7fa2DkVHp1nJyclBlmVMptqzUxcQJBHvPsEtLlyNfm6oigPJbMBoNFGcX7ebQUy/YZhMFqoqFbIymt4oOXZiLCaTAdVup+z4CQr37LuS0F24depE35dfqCFat6Xv5qP9i5vlGr9mvEweXNN1KBOjx+Jr8cYoGpDq8lxVZBBAzjpFyZ41VJzYC46r63O8+KdlmIIjcY8epGdeda4YXbheBSiKwurVqxs1311HpyOSnJzM4MGDMRga+MgSBdy6+FB1ruXcNEx+FzNmNmslDrtS6zpBEOjeewCaBocvI9saGOLJoOGRroask++8e9kxX4pb507Ev/wikrt7NdG6NW0X/zvQ+DKEwkNZ5O24ODFMtdqRS230fnwkRs+LXzLyd2eQvycTQXDaiHW+qSdGTxO2wkrSl6Sgyg6CR0cSMCDcda6toIqwa7s3y/ttLURBJCG0NxOjx9InOAZVU7HUOX5VRVNsqHIVpfvXU5a0CUdZ609/a01yV79Np3texBgcqTsN6FwR+m9PB0dRFA4dOsTZs2fbOhQdnRbj8OHDDBo0qMF1olHCOz6kRYWrMcDN5ShQUk+2NTTS2d2vKA4OH6zfeaA2ps/oh2QQcFitZK5Yha0ZXELcunQmfu4LNUTr5tM7+OTgV006y79fGP79nCNiNYfKyf8dIPiayGqitfJ8Kbk/nSX2b0OQLAbOrztB9qbTdLmpJ/m7MwkeFYFP72COvbOLgAHhOGx2CvZkEnVv/yt+r61FmFcI10WNYny3EQiCgJvBUmcX/YXxq5XH9lCyfx22jNRWjrYNcdjJ/upFuvzlHdCFq84VoP/2dGBUVaW0tJQff/yxrUPR0WlRSkpKKCkpITAwsN51gijg2SOAXElAc7RMN7w52NPl4ZqXfa7OdTHxQzEYTSiKyrn0pmXT4gZ0IjDYE1EUsZVXkLF0+RXFDOAe0YW+L72A5O5WTbRuPP0Tnx38+orOzt1+BoOniYDB1X1i3cO96fXoMARJRFUcKGU2TL7OjLVoEFFlB6rscE0hy9mcRtDICERT/fXMbY2bwcLwiIFMjh5HiGcQkiBiqEOMaXYFTdNQCjIo2fsdFUd3oinWVo64feAoL/65Wesxvd5V57Kp3X9Dp0PgcDhYtWoVqtr+rVF0dK6UxMREFKX22/KXoqkaHlH+LRaHOdAdcDoKFGTVLVx7xA9BEERSU3JoypRUs8XA5FviXA1ZJ96ej3aFtevukRH0nfsCkkf1TOuGUz9esWi1V8jk7ThH+MToWl8XJJGSo3kceX0H5enF+A9wZmkDh3WmOCWXU58cJHxCD6x5FVhzK/DtE3xF8bQUAgJ9gmP4vxH38+H0V7in361E+HbCbDDVEK2apqHaKnFUllG85xsyPvg7mf97gvKkzb9a0XqByhP7KD/yE6pia7VrOhwOHnroIaqqqhg/fjy7d+9m+fLlDBkyhGnTpjFt2jQmTJjAs88+i91uJycnh/vvv7/eM9955x3eeeedetdomsYnn3ziusbNN9/MmjVrGox3/PjxZGTUtPa7EHtdPPXUU66Y5s+fz4033siNN97IK6+84lqzY8cOpk6dyg033MC8efPqPKuu/cuXL2fy5MlMnTqVOXPmYLfbycjIIDY2FoC5c+dy5MiRBt/jlaBnXDsosiyzdetWioqK2joUHZ1W4dixY4wZM6bBdZLZgE9CGOXHC1okDoO3M1OkOuwU5WXXuiYoPBLJYMRms5PSRBus66f2QjKIqHY7xUnJlCQmXVG87l0j6fvi887ygJ8zm1a7je9PbmNh4pVncgv2nce7ZyBm/7q75X16BeHTK4iCfZmc/vwQPR8djtHLXK0k4PTnhwifGE3psXzy92QiWSQ63RiLwb326VGtRaC7P+O6jeD6HtdglkwXPVdrHb9qBVGk6nQipfvWUpWe3CE8V1ubgvUf4dYtHsE7AEFo+fzZ4sWLGTVqFG5ubpjNZtzcnL+r48ePZ+7cuYBT3N55550sXbqUO++8kw8//PCKrztv3jyOHDnCwoUL8fLyIjs7m7vvvhs/Pz9GjBjR5PMujb2u1y0WCzt27ODHH39kxYoVCILAfffdxw8//MA111zDzJkzWbBgAWFhYTzwwANs3bq1xudqXfujoqJ48803Wbp0KcHBwcyePZsFCxYwdepULBbn5+Kf//xnHnnkERYubDk7PT3j2gFxOBxkZWWRlHRlf9B0dDoSVVVVZGU1rsnJ0skb0dL838sldyMX5sBLBgPFdVhh9YgfgmQwIEkiaSfzG31+aCdv+g7ojNEoodntnH7vv1cUr0e3rvR9aU4N0br+xJZmEa0AxSm5+PcPq/U1W0El5WeKXY/9B4QjF1txWKtnkItTcjEHeWAJ9uD8upN0vSMO75hA8nbWndFuSYySkVGRg3nhuid5c/JspvW6AV+LN25GS41BAZrDjqrYkAsyKdy0gLNv3UfO13OpSkvURWsdaHaZnK9eQqujsbFZr6VpLFiwgBtvvBGAAQMG0L17zcY/SZIYNGgQJ06cICMjg/HjxwPOLOacOXOYMWMG48ePZ9myZdX2ORwOHnnkkWpZSYCKigo+++wznn32Wby8nNPrQkNDeeONNwgKCgJg4cKF3HbbbUyZMoWbb76Z06dPu/bPnz+f6dOnc8cdd5Camlpv7BeIi4ujd+/eBAUF8dRTT2EymTAajURFRXH+/HmSkpKIjIykS5cuGAwGpk6dyrp162qcU9f+Y8eO0a9fP4KDnXdFxo0bx4YNGwgMDGTcuHEA+Pv74+/v36J+8nrGtQNit9sbdbtBR+dqIzExkeDg4IZHwKoanjGBlCbVnhG9XEwB7mh27edPToGKsuJa18UkDEOSDJw4koXa2FpbAab/tj8Gg4ijqoqzS75CLrz8Oyoe3bsR98K/kdzcqonWtcc3szh51WWfeyn2KgW5sBKPCJ9aX1fKZM4uPUzMXwdj8DBRlJSNJdizWhZVlR3k/nSGqHuc2VdNVUEABNAUR7PE2Vh6+Hflhh6jGdZlAJqmNTh+FaAseSulB75HydMbZJuCnHuGwq1L8B99R4vWu6ampuLl5eUSjy+88EKt64qKivjxxx/585//XOO17OxsFi1axPHjx/n973/Pb37zG8Apip955hlCQ0N58sknq+05ffo0BoOByMjIas/Hx8cDUF5ezoYNG1iwYAEWi4W33nqLL774gmeffRaAyMhI5s6dy9atW3nqqadYuXJlnbFf4LbbbqvxXHp6OmvXrmXx4sWkpKS4RDNAcHAwOTk1G0yjo6Nr3a9pGnPnziUrK4vg4GDWrVtHfr7zi/mbb77p2jNo0CA2bdrEsGHD6o33ctGFawdDlmU2b95MVVVVW4eio9PqnDp1igkTJjS4TjRJ+PYLbXbhavRzQ5CcIrC8pPZSBL+gMCzuHtisCkn7G18mMGBoBL5+bgiigFxcwvnVlz9MxCOqO3FznsPg7u56zmq38d2xTSxJWX3Z5/4SubAKg5cZQbqYhazMLOXcqlRi/zYEz66+BI+O5NQnB0EUMHqZ6frbvtXOyNmWTuCQzkg/Z8iDRkZwbP5uJIuRyDvjmi3WuvAxezGm2zAm9BiLl8kdo2Ssx3PVhiAIWM8do2Tfd1SePADq1eW52pqU7v4Gj5jBWDrFILSQ00B6ejqhoaG1vrZp0yamTZuGpmlomsb111/PlClTyPzFSOWRI0ciCAIxMTEUF1/8srpkyRLKysrYuHFjjbNFUazXe9rT05PXX3+dNWvWkJ6ezvbt2+nVq5fr9QsidMyYMTzxxBOUlpbi7e3dpPd+4sQJHnjgAZ588km6du1KUlJSNccLTdPqdMCobT/AP/7xD/76179isViYOHEiycnJNfaFh4fz008/NSnWpqAL1w6EqqoUFRVx+PDhtg5FR6dNsNvtnD59mpiYmHo/cMEpMg3eZuylzdcEYg5yd1lhFebUbnEVFTcIQRSRBJFTx/Iada67h4nrp/Z2NmTZbJx48224zKZLzx5R9Hn+OQzuF2vhrHYb3x7byFcp31zWmXXh3smbXn8fXuO52L8NcT0OHNKZwCGd6zwj7Lqoao8bWt8cSILIgPC+TIweS8/AKFRNw9zQ+NWqMkp/Hr/qqKg9067TVDRyV7xBl7/ObzHhKghCnf7Pl9a41seFOzy//Mzp378/vXv3Zs6cObz99tvVXouKisJqtXL+/HnCw8Ndz69Zs4b8/HxuuOEGfve733H33XczevRoAgMDOXr0qGvdpZMCNU1r2MP6F+zfv59HHnmEmTNnusokQkNDycu7+JmUl5dHcHAwGzdudMU/fvx4Hn300Vr322w24uPjWblyJQBr166lS5cuNa5tMBga/Hy+EvQa1w6Ew+Fg7dq1bR2Gjk6bkpycjNyYsacCePVu3g51c7AnAKrDQd75M7Wuie0/HIPByNm0QhS5cbe6J97cB8kgoMoKhbv2UJZ67LLi8+wRRZ85NUXr6tQfml20dkS6+ITzxwF38L+bX+PBoffQN6QnRslYq2hVbVWoio2y5K1kffEvzs3/CyW7VumitZlxlBdRuGWRs7GtBYiMjKyRQW0uevbsyf3338+JEyfYtGlTtdcsFgt33XUXs2fPpry8HICMjAzeeOMNoqKiSE5OJjIyknvvvZe+ffuyYcMGHI6LnxfffOP893qhKcr9krsnDZGVlcWDDz7Ia6+95hKdAAkJCaSlpXHmzBkcDgfffvsto0eP5tprr2XVqlWsWrWKRx99tM79lZWV3HvvvZSXlyPLMgsXLmTy5Mk1rp+ZmVmjRKI50TOuHQRFUUhOTqagoGU6pXV0Ogpnz55Fa4S/lGiQ8IkPoWhX8zX4GP2ctXh2RaYwt2bG1dPHHy/fAGxWhcR9Ne1saqNLVz9i+oRgMEg4qmROf/TxZcXmGRNN3L//hXRJ17HNbmPV0e9ZduS7yzrzasDD6M6oyMFMjB5LoLs/kihhqKsUwC6DBnJuOiV711B5bA+avRFfknSuiNJ9a/EecAPGgE7Nnqnr2bMnRUVFlJWVuepcmxOTycTs2bN56qmnGDp0KB4eHq7XHnvsMf7zn/9w++23YzAYkCSJf/zjH4waNYqKigoWL17M5MmT0TSNwYMHc+LECdfe9PR0pk2bhoeHR42scHJyMm+//Xadzgf/+9//sNls1fbdeeedzJgxg7lz5/Lwww9js9kYM2YMEydObNL+Bx98kDvuuAO73c6UKVOYOnVqjf27d+/m7rvvbvwPsYkIWmP+Aui0OVVVVXz44YeN8rHU0bnaGT9+PPHx8dVup9WGKjvIWJKELbfiiq8pSAJRj45w1qBaq1j23xcpyK4uThNGXs+wCbciCBJvzN6Atar+f6+CKPDgU2PxD/DAUVVF2iefk7P++ybH5hUbQ5/nZtUQrcuPrmfFkV/fXRpBEOgb3JOJ0WOJD+2FqqpYjA2MX7XbKDvwPWWHNmEvbVyJh07zYQqLIvx3zyPW8f/pSvj8888RRbFFxVRrcqEprKFmrbagoKCAhx56iMWLF7fYNfSMawdAlmU2bNigi1YdnZ9JSUmhT58+DQpXQRLwjgshb9Ppetc1BqOfG6riQDIbMBhNFNcy7rXngJEYjSYy0osaFK0AQ0d3w9PTjKaqWPPyyPn+hybH5dUzlj6zZyG5XezMttltLDu8lpWp65t8XkcmxDOIa7uP5Nruo5BE8eL41Vp+TVS5CgSJypP7Kd23FuvZI1ywOtNpfeSsU1Sk7sSz10gEQ/N6986YMYNHHnmE3/zmN/X6oHYUsrOzmTZtWluHUSvvv/8+M2fObNFr6MK1A1BeXs7x48fbOgydOjhx4gSJiYmuJoARI0ZUsxzZsWMHpaWltd6SAThy5AiHDx9GEAS8vLwYM2YMFouF3NxcNm/eDMDw4cOJiIgA4MCBA7i7u9OzZ8+Wf3PtlNzcXKxWa71du+Cc2uTVO5i8zaevWJOYLjHYt1VV4PiFB6Wbpzd+weHINjuH9jZcnuDlbWHshBhMpp8bsua9TZNGbFG3aF16+DtWpTY9c9sRMRvMDOvcn8kx4+jkFYogiBjrGr/qUNBUFaUom9K9ayg/sgNN1h1a2gsFGz7DI3YYAs0rXI1GI++9916zntmWhIWFERZWu3dyW/P000+3+DV04drOkWWZLVu2tHUYOnVQXFzMrl27+M1vfoO7uztnz57l+++/56677gKc9k0nT550GTb/ktLSUvbu3csdd9zhmniyb98+Ro0axaFDhxg7dixeXl6sW7eOiIgIysvLyczMZMqUKa35NtslSUlJDBs2rOFuWwHcuvhQdbbkiq5n9HdzOQoUF+TWeL1br36oDgeiaOTY4ZrZ2F8y+dY4JFHEYbORt2UbFafTmhSPd+9e9P7XM0iW6qL1q5Q1fHOs6ZnbjkZsYBQTeoxhcKcEVE2t03NV0zQ0uQpNUyk7tImyQxtQClqmWUfnylArSyna9hV+o29vUW9XnY6NLlzbOSUlJaSlNe0Pmk7rIUkSY8aMcXV8BgUFUVVVhcPhoLS0lMTERAYMGFDr3Gn4eaa5qqIoCmazGbvdjtFodJ2tKAqyLLtuie/cuZOhQ4e2qNVIR+Ho0aONMrgWTRI+CaFXLFwtIZ4IovPnnp9V02y+54CRmMwWcs6XUlFWvwVX95hAukUHIhlE7FY76Z993qRYvPv0pvesp2uI1iXJ37DmeE1PyasFfzdfxnYbzg09RuNmsFwcv1oLqmIFQcR65jAle7+j6vQhfZJVB6Bk7xp8hk3VhatOnejCtR0jy3INiw2d9sWlE1k0TWPnzp1ERkaiqiqbN29m7Nix1XzzfomPjw8JCQl8+eWXmM1mTCaTq3ZpwIABbNu2DVVVGT58OBkZGZhMpjqzt782SktLKSwsbPDnIQgCHt39EQwimv3yhYspwPnlRJFtNZqyTGY3Qjp3Q5EdJO6rv0xAkkRuurOfs0SgysrpDz7CUVHZ6Di84/rQ+9mZvxCtMouSVrH2xOYmvKOOgUE0MLhTPJOix9HdPxI0DVNDnqvlRZTsW0t5yjbUqrJWjljnilDtFG1ZTMANf0A0dfx6VJ3mRxeu7RRN08jPz68zU6fTvlAUhS1btlBRUcGkSZPYunUrcXFx+Pv71ytcMzIySEtL46677sJisbB79262bNnCxIkT8fPzc4lYVVVZvXo1EyZMIDU1lbS0NDw8PBg5cmSDDUpXM4mJiYwZM6bBWldN1fCI8qf8WP5lX8vg7RSKqsNBUV5Wtde69kzAYbcjSCZSk+uf1jVyfBQWNwOaqlKZcY68rdsaHYNP3zh6PfP/aojWL5JWsu4qE63d/LpwfdRoRkUORtNU3Ix1ixiHrRJBEChP2U7pge+Rc/S7VB2ZsuSt+I+/G3ThqlMLunBtpyiKwtatW9s6DJ1GUF5ezrp16/D19WXKlClYrVays7MpKSkhOTkZq9WKLMusXbuWSZMmVdubnp5OZGSkq9O1T58+fP311zWukZycTI8ePTAYDCQnJ3Prrbdy8OBBTpw48atu0jp+/Djjxo1rcJ1kNuCTEHbZwlXyMLoapySDgeK86uI0dsAITBY3CvMrKC6su9nH19+NkeN7YDRJzoast+Y3Ogaf+L70evqpGuUBCxOXs/5k48Vve8bL7MnoyCFMjB6Hj8ULo2ioZ/yqDALYzp+kdO8aKk7sA4c+fvWqQLVTtP0r/MfdpWdddWqgC9d2SllZGefP1z5SUqf9IMsy33zzDTExMQwcOBBwzqC+1C/w2LFjpKWl1eoqEBgYyJEjR0hISMBoNJKWlkZISEi1NZWVlaSnpzN16lTsdrvLfF8QBOz2X/cfaqvV2ugpLZZwLyQ3A46qpv/MTP7uaA4NZ7OzQEXZxelJBqOJTt1isdsdJDUwdOCmOxIQJQGHzUb22vVUnWvcHRWfhHh6zfxnjUzr54eW8cOp7U1+P+0JURDpF9qbidFj6R0cg6qpWAwNeK7KVZTsW0d58mYcZYWtHLFOa1B2cAN+Y+5s6zB02iG6cG2H2Gw2du3a1dZh6DSCw4cPU15eTnp6Ounp6a7nb7zxRiyW2psL0tPTOXr0KJMmTSI2Npby8nKWL1+OJEl4enoyZsyYaut37drF4MGDEUURk8lE165dWbJkCR4eHkyYMKEl316HIDExkdDQUNc88TpRNTxjgyg5lFX/ulow+bshSM7GrLLi6tPrukT3weGwI4giR5LqPjumTwjhXXyRJBGl3MbZRUsadW3f/v3o+dQTNUTrpwe/ZuPpH5v8XtoL4V4hXBd1DeO6DUcQBNzrKQVQbVUgilQc203p/nXYMi5vJK5Ox0FzKBT/uAy/0XfojVo61dCFaztE0zTdt7WD0L9/f/r371/vmtjYWGJjY12Pu3btSteuXQFn1nTQoEEMGjSozv3jx4+v9njIkCEMGTLk8oO+yjh9+nSdneWXIpokfPqFXp5wDXR3WWEV5la3UortNxyT2Y2yUhv5OeW17jeaJKbeHo/J7GzIOvmf91Bt9TsPwAXR+iSS5aIot9llPjn4FZtO/9Tk99HWuBktjOgyiMkx4wj2CEQSRAx1ea7aFTRNQ8nPoGTvt1Sk7kJTGv6Z6Vw9lB5Yj981t7V1GDrtDF24tjMUReHgwYOoqm7boqPTGBwOBydPniQ2NrZBAWv0sWD0saCUWJt0DXOwJ+BszMo7f8b1vChKRMbGo6oaKQfr9gYdMyEGk0lCdTgoP3mSwt17Grym38ABxP7zcSRzddH68YEv2Zy2o0nxtyUCAr2DY5jYYwz9w+NwqI56PFdVNNmK5rBTevAHyg5txF7csCeuztWJptgo3rUK3+G3IJqafxSsTsdEF67tDEEQOHToUFuHoaPToUhOTqZ79+4NlwsIAl59gincUdOHtT6Mfk6hpSg2inIvZmw7dY9FVVVUTeXIodpr0gODPRk8ouvFhqx33m3wen6DBhL7xD9qiNaP9i9ma3rHKCMKcvdnfPeRXBd1DSbJiNlgQhREkGpORVLlKhAlqk4donT/WqrSU3TPVR0ASvevw2/krW0dhk47Qheu7QhN00hLS6OysvGejjo6OnDu3LlG3aUQDSI+fUOaJFwFg4hkcYotAaGao0BMv2EYTWasVXbOn6t9wMG0OxOQDAIOq5XMlaux5dSfQfQbPIjYJ/6vhmj9YN8itp/Z3ei42wKTZGRI535Mjh5PhG8n13O1oTnsaKoDe0keJXu/o+LwdlSb/tmnUx21qpyqMym4R9Usd0cZAAAgAElEQVRfkqXz60EXru0IWZZJSkpq6zB0dDokR44coV+/fg362opmA+ZQT2zZtdej/hKjrwVVcSCZDRiMJooLnMJTEAS693Y6SRxJrL1utk//cIJCvRBFEVtFBRlLl9d7Lf8hg4l5/LFaROsXbD/TcHlBWxEd0I3ro0YzvMuAesevAi5xWpa0mdKDP6Dk1T+wQUendN9azJ1jkczubR2KTjtAF67tCEEQOHu2abcwdXR0nKSkpBAfH9+gcBUMIt5xIeQ1Uria/C92u1urKnDYFQBCIqIQBAFZdnC4lvpWs8XA5FvinA1ZVisn3/4PmqLUeR3/YUOI+b+/1xCt7+9dyE9n9zYq1tbEx+LNmK7DmBg9Bk+jO0bJhFTn+FUbCALWc6mU7vuOypMHQHW0csQ6HZXK04cQtLaOQqe9oAvXdoKqqpw4cUJvytLRuUzy8/OprKzEx8en3nWCKODVK4i8jaegEX8Mjf4XHQVKCi7e5o+OH4LBZEKRNc6m1fQSvfbGXhgMEqrdTklyCsWHEuu8RsCIYUT//ZEaovW9PQvYcW5fw0G2EpIoMSAsjskx44gO6I6maZgbGr9aWUrpvrWUp2zFUVF7OYWOTr2oDsqSN+M9YAJCHS4UOr8e9N+AdoKiKBw+fLitw9DR6dAkJSUxbNgwjMba6yovxT3Sl8r04gbXWUI8EUSnh2ve+Yt3RKLjhyIgcvzI+QtDtVyEdvImYVBnZ0OW1cqpd/9b5/kBI0cQ/ehDNUTru7s/Y2fGgQbjaw0ifDpxfdQ1jO46FA2tYc9VQaD8yE+UHViPLetUK0aqc7VSenADXv2u04Wrji5c2xMZGY2boqOjo1M7R48eZfjw4Q2uE00SPglhjRKupgBnXZ0i2yjIdv4bDQzrgsFowmazk7z/F2UCAkyb0Q+DQcRRZeXcl18jF9Y+3Slg1AiiH6kpWufv/pTdGQcbjK0l8TC5MypiMJOixxHg7ouhEeNX5ew0SvZ+R+XxPWh2ucVi23CqiBVHLg6CqFAc5FcoLLi1J35uF/+spRVZeW/PeSpkFUmEh4d1IjrAjVKrnec2n6XIaue6KF9+Gx8MQEpOBetOFPH4qM4tFrvO5aHkncVemo8poFNbh6LTxujCtR2gqirHjh1zjfLU0dG5PMrKysjPzyc0NLTedYIg4N7NF8Eooin1l+cYvJ2iUnU4KM53Ogr06DsESTIgCAJpJ/Krre8/pAt+/u4IooBSUsL/Z++8w6Oq8v//umVakkmH9EYgBKkKigKiIHZdXAuLiq662PBnW9ddVET0i2LXZXXd1dVVWTuLqGtFUBQVKUrvJQECCel9yi2/PyYZCJk0SDIhOa/n4SG5c+6dc5PJ5J33+Zz3Z//HnwS8buzpY+h7+7RGovVvy//NirzgROJJksSQuGzO7XsmQ+IHtK79qtdNxS9fUrl2CXpFUcCx7c2EzCgmZEYBoBkm936xi0mDejUQrS7N4IGvc7jrtCROSXby054Knvx+L69cksU3u8s5JdnJpEGx3PLxDiZmx2BXZV7/tYD7x6Z0yj0I2k7Fqi+JHneV6KTVwxHCtQvg9XrZuVMspwkE7cG6deuIjo7Gag1ce1mPqZuE9Y2hcnNhk2OUUCv1dQCKqlJa6EsPyBp2KoqqsmNDPrp+SPg6Qi2c85sTfBuy3G62PT8XU2+8CSn2jLH0ve2WRqJ17vLXWJnXdC1sRxEX1osJfUYzvs8YVFnGrtqRJCngWMNTC5JCzfZVVKz+HNeezbSqWLiD+GBDIZF2lQuyohsc/2V/FQlhVk5JdgJwaoqTeKfvNWFRJEpdBh7dRDdNFEnif1tLODUlnOiQlstMBMGhZucvRI+/OtjTEAQZIVy7AKqqijIBgaCd2LZtW6M2uYFQbCoRQ+ObFa7WaAemboIFQKKmspzI2DgcoU5cLi/rjigTOG/iQBRVxvB6KVmxksrNWxpds9e4M8i89eZGovX5n15l9f7Oi8OzqTZOSzmJ8/uNIyk8DgkZS7PtVw28JQeoWPkZVZt/wPS0rftYR1Du0liwqYi5F/Zt9FhehZsoh8pzP+5jd6mLUIvCH4b7nPjxGZE89cM+7vh0J5eeEItLN1iaU8aT5/bp7FsQtAGt9ICv7a9FdNHqyQjh2gUoKyvD4+m4ejCBoCfhdrvZu3cvGRkZLY61xTtRQizoNYFjqqzRDiTF5zxWlvlqKjMHjkCSJFRVZseWg/6xyWmRZA+OR1UV9FoPu195tdH1eo0/k8xbbmokWp/78RV+ObChLbd51GTH9uXcfmcwInFIs5mrpmliemoxDYPKtYup/PVrvCWBu4MFi8+3+1zSBGdjd10zTFblVfL4ORlk9wrhpz0VzFycy+uXZWG3yDx4Zqp/7PM/5jFlaBw7imt5Z10higw3jUjwO7SCrkPNzl8JGzS2yRUBQfdHCNcgYxgGu3btCvY0BIJuxbp160hMTGy5BaxpEpYdS/kvgRsIWHuF+qOwSg763NX+J41CtVjZvb0Ir8dXBiDJEpdcdSIWqy+zNeeNeXjLKxpcq9dZ48i8+cZGovXZH1/h1w4WrdGOSMZljOKcvmOxqzZsihW5qcxVjwtkmdqc9VSs+pzaXWu7bPvV73IquOXkhICPxYRYSImwkd3Lt7nutNRwnv8pj/xKD6mRh8T61qIaqjw6JyWG8cfPd3Lf2BQKqrzMW1vAvWNEvWtXo2b7KkKyThbNCHowQrgGGa/XS05OTrCnIRB0K3bv3t2kMDsc2aIQOTShSeFq6x0K+DZmFeblEhYRTXhUL9wujbWrDpX3nDImnTCnDdM0cR8sJP/LRQ2u0/vss+hz4x8aidZnfniZNfkdE4NnkVVGJA3lgn7jyIj2uYtNtl+tz1ytKqV81WdUbfgOo7Z1DRqCRaVbZ3+lmxN6BxYwI5LCeGVVPtuLa+kX42B9QTWSRAMX1TRN/rU6nz+N9qUIeHVfvassSbg1sVm2K1Kbsw65idexoGcghGuQUVWV/fu71vKbQHC8o+s627ZtY8CAAS0KWDXchiXKjre0cc2mpc6Z83rdlBYeoM/AkzBNA0VV2bbR14wgLNzGuPP6N9iQxWGNROLOmUDG1BuOEK1unv7hn6zN39wet9uAjKhUzskcy+i0ERimSUgz7Vd1dw2SJFG14TsqfvkKT0FOu8+no9hf6SbaYUGVDy0Zbyuq5a8/5fHixX2JdliYOS6VF3/ej0szsMgSM85Ixaocej18uaOUYfFhxIX5xOzkIb2598vdWBSJP44SkVhdEaO2Cm95IdaYxGBPRRAkhHANMhUVFWiaFuxpCATdjvXr19O3b9+WywUkifCBvSle1rDdsqTKKHbfW6SERGnhAYafeSEWq4283FJctb662AsuHYyiyOgeD0XffU/1zkOlP/HnnUP69dc1clqfWvZP1hW0n2h12sIYmz6S8/ueSbjdiaUVmavuvO1UrPyM6h2rQD/+3oP6x4bw2m+zGhzLinXw4sWHNmoNjgvl+Qsym7zGef0aJhGMTg1ndGp4+05U0O7UbFuJZeRFSE28xgXdGyFcg0xhYdM7mgUCwdGTl5eHHiCK6khkVSZ8cHwj4WqJtGN4DRSb7Gs2UFtDTFwSHrfGmpW+MoGMfjH06R+Lospo1V52//tN//nx559L+nW/R7E3dFqfXPYP1hc0ThtoK7Ikc2LCQM7rdyYDevXDNA1sLWWuumsoX/0FVeu+Qa8qPeY5CATBoDZnHc4TJ6DYQ4M9FUEQEMI1iGiaxoEDgWvrBALBsbNx40ZOOukkFKV5Z0a2KNgTnLgOVPqPWaMPtTV11VaT2m8Quq4jyxa2bsxHUWR+M3kYVquKXuti1yuvoldXA5Bw4QWk/X5KA6fVpbl54vuX2Hhw6zHdU5IzngmZYzgz4zRfI4WW2q/KMtVbllOx+kvcecf23AJBV8BzMAdJFXWuPRUhXIOIpmkUFXVOpxmBoCeyceNGhg0b1qJwlVSJ8MFxDYVrTIg/UaC8qIDs4aOx2uwczK+gqsLN6Wf3w+GwYBoGNXl5FH6zFICEiy8k7ZqrG4nWx797kU2F24/qPhwWO6NSRnBB1nh6h8agyDKqHPjt29C8YJp4i/ZSvuJTqrcu92VfCgTdBL2qDHRdKJgeivi2BxFFUYRwFQg6kOLiYqqqqoiKimp2nCTLOLN7cfDrnWD4dpPbeoch1W38KSs5SNaQU/B6ddauyiMiysGY8Zm++Cu3m+3P/w2AhN9cRNrVVzUSrXO+e5HNbRStEhIDe2dxbr8zODFhUPPtV00D0+PC1DUqfl1E5ZrFaGUFbXo+gaCrIalWZFtI3T8Hsi0UyeZAtoVgeGqRbU2vNgi6L0K4Bpmqqq4dOSMQHO+sW7eOUaNGYbE0v7Romiah6ZFU7/LVflpjfTFLXo8bZ0Q0uqYhyVa2rDvAxZOGICsyuttNwZeLqN27l8SJvyH1qt81qGn1idYX2Fy4o9Xz7RUSzfjMMZzdZwwWxYJNtSJLLWSu7vyV8lWf48rZQDDbrwoEAMgqsj0E2epoJDzlOuEp28OQQ5woDieyPfTQGIsdyWJDUn3tlk1DA0PHNA+9riVZhiZWHATdH/GdDyJCtAoEHc+WLVsYPXp0i+Nkq0L4kHi/cFWdPgFq6Dqx8SlY7Q5Ki6vpFe8kOS0KRZHxVrvJfesdEn87kdTJjUXro0v/xtainS0+t1WxMDL5RC7IGk9KRKL/WCBMXcM0dLTyg5Sv+IzqTcsw3DUtPodA0CKS7BOP1hBkewiS1VEnQEMOCVF7KEpIOLLDiWIP9YtRyWpHttiQVBtIEqZeLzgNfH9MSUiSDLKMpKitTgSQApT5mKaJphvomo5FFckCPQ0hXINIdd1GDoFA0HFUVVVRWFhIQkLgDkv1SJJESHoUslVBsipQ5/AoqoqiqmiazuZ1+Vx0xRBfZmutix0v/oOEC88nZdLlDUWr183spXPZVtx8V7x+MRmc03cspyaf1Gz7VcAnTk2oWPcNlb8uwlu0tw1fBUH3RkKy2g5zN+v+HSk8HeE+h9NRLzhDkK12n+hUraAooGu+FAqjXnACkoQkKUiKgqS0TjZIcuB2uZpmoGkGhuHFqPsZk5CQZQlVkXzRcrqB26Pj8ujUujVq3BrVtV6qajxUVnuoqPFQXatxzfkD2uOLJzjOEMI1iFRWVrY8SCAQHDNr164lJiYGq7WF3vOGQWi/GLQKN6ZuggVfFJarBkmyEts7DKtNwdB1qnbtIiQ5meQrLkWxHxKcLq+L/1s6l+3FuwM+RaQ9nDPTT+XcfmcSanFgUawoLbRfde3ZTMWqz6jZ+SsYLUd8CY4fjqzjlI4UnzZHndh0ojjCfEvsNofPDbXakVSrb4e9YfhcTtPwL6tLkgSS7HM3FdX3eUuoVgKN0nUDr26ie72YJpiYfsGpyBKqImOYJh6vT3C6DhectV6f4Kz2UFXrpdbl9T9WW/d/jVujxqVR6/LWl5m3yDkjU0mN79jcXV3XufPOO3nqqae48MILmTNnDnl5eTz++OP+P4ZdLhennHIKDz30EMXFxcyYMYNXXnmlyWv+7W++mvjbb7+9yTGmafL666+zcOFCAGRZZurUqVx44YXNznf8+PG8+eabJCcnNzo+Z84cRo4cGfC86dOnk5SU5J9TVVUVkydP5h//+If/WsuWLePJJ5/EMAxOOOEEZs+e3eR7qtfrZerUqUybNs3/nEuXLuXpp58GICsri0ceeYTQ0FD69+/P4sWL+frrr0lLS2PcuHHN3qMQrkHCNE0qKipaHigQCI6Z7du3M2HChBbHyVaViKHxVG48iKQc+vVttTkwTcjoF4vFqqC73bgO5DcSrbVeF7MDiFZFVhieMJjzs8bRLyYD0zSxqYHf8P3tV2sqqFj5GZUblmLUiPeKLoesHqrXDFjH6UC2O4+xjtPncEpN1Dg3QJEDuqGGYeLVDXS3hnGY4JQkfOkUioQkSbi9Om5vneB0adS46gRnjYeKKp/grHFr1Bz5v8vrH6/pnVtfnZtf2eHC9Z133mHMmDE4HA5sNhsOh29D2Pjx43n88ccBn7idPHky8+fPZ/Lkyc2K1tby3HPPsWnTJv7zn//gdDrJz89nypQpREVFMWrUqDZf7/C5N/W4ve69bO3atcyYMaNRO/oHHniA1157jczMTO644w4++ugjrrjiikbX2rVrF/fffz+bNm3yH6uoqGD69OnMmzePvn378sorr/Dcc88xY8YM/9yuuuoqpkyZwujRo5s1GYRwDRKapolSAYGgk/B4POzZs4c+ffq0ONbWOwy92uOPwgIwDRNZkUGV0F0uTF0ndsyoRqL1kW+fZ2dJrv9YWmQSZ2eO5fS0UzAxW8hcrQFJpmrTMl/71QMt18YKjoLm6jj9G4faUMdp6octq7d/HafmMTAMve7qIEn4ltVlGVmR8Gr1y+qab1m9zuGsqvVSUeWhssbjE5ZuL9W1vv9rXYe5nLVePJrR6PmPB/YUVGAYichyK5zko8A0TebNm8f8+fMBOOmkk+jTpw87djTcbKkoCiNGjGD79u3s27ePa6+9liVLljB9+nTCwsLYuHEjBQUF3HbbbVx22WX+83Rd5+677yY5OZk///nP/uPV1dW88cYbfPzxxzidTgDi4+N59tln/eLzP//5Dx999BG1tbVYLBaeeeYZ//vbCy+8wJYtW7DZbDz88MNkZ2f7594UgwYNIjHRV1///vvv89BDDzWYU/18q6qq0HUdt9vdZFfC+fPnM3XqVN544w3/sZycHBITE+nb19fZbty4cUydOpUZM2Ywfvx4YmJiABg+fDiffPJJg6/TkQjhGiQMwxDCVSDoRNauXUtSUlLLLWBNk9C+vjdRQ9fRvB5MLEiagdWmgt2O7nI1KVpDrSGcnnoK52edSbQjErUV7Vc9+bspX/kpNVtXYOredrvn7sURdZx1G4UC13GGITvCmqnj1H3OdifUcR65rN7WOk6/o+n2UlOrNVhid3k0zB4cIlFa4caj6ditHSNltmzZgtPp9IvHRx99NPA8SktZtmwZN910U6PH8vPzefvtt9m2bRvXXnutX5CZpsmMGTOIj49vJBB37dqFqqqkpaU1OD5kyBDAt4z/9ddfM2/ePOx2O3/961956623ePDBBwFIS0vj8ccfZ+nSpUyfPp2FCxc2Ofd6DndOmxo7a9YsrrnmGsLCwkhOTua8884LOK7+fg4Xrunp6eTn57Nlyxays7P5/PPP/XGgzz//vH/ciBEjWLBggRCuXRHTNHG5XMGehkDQY8jJyWlVjd/hTqth6KhWG3JdDarudoNpBhStYdZQpp8+jUFx2c1nrta3X/W6qFj9JZVrl6BXFh/j3XVtDtVx+hzNQHWcvhrO9qnjNE2T6dOnk5WVxR/+8IdG83n86Sf54osviIiIACAjI4Pnn3+e4uJipk27jeLiIi66eCJTb7oZCYk1v/7Chwvm++r7OrmOU9A0JRUu9A4sT8jJySE+Pj7gY0uWLGHixImYpolpmpx99tlcdNFF5OXlNRg3evRoJEkiKyuLsrIy//F3332XyspKFi9e3Ojasiw3u1QeFhbGM888w6effkpOTg7ff/89AwYc2qhWL0LPOOMM7r33XioqKggPP7aSisLCQp5++mn+97//kZyczJw5c5gzZw4PPfRQq84PDw/niSee4MEHH8QwDCZNmhQwojApKYnc3NwAVziEEK5BpDV91AUCQftgGAZbt25l4MCBfiHaFKZpIkkSimpBkiQM3UBWZCRFQVZV/xgTk23Fu3hg7O3IsoxDtTcpjg1PLUgKNdtXUrHqC1x7NwUc16Voso7zsI+7WB3njp07eXzOo2xYv56MPpm4PXqjOs6fV6zi3vv+j7S+A/x1nP9dsp1vvvyQkLgBnHzxhbz99z+zT8/GYyj89NHTpJ96LZdN/6TT6zgFTVNe5enQ60uShKoGlkmH17g2R/0Kz5HvCyeeeKJ/g9PcuXMbPJaZmYnL5WL//v3+5XuATz/9lKKiIs455xyuueYapkyZwtixY4mNjWXz5s3+cYd3CjRNs8l7aAurVq0iKyuL1NRUACZNmsRdd93F+vXrmTFjBuArN2jKrdV1nfj4eD744APAl6+dkpLSaJyiKC0aDEK4CgSCHsOGDRvo379/i+kC9W+c9f/Lik9UyUf8AtAMjRN69cPSVOaq5sU0DbwlB6hY+SlVm3/E9HTCSkugOs4jhWeLdZxWkOQj6jjrLt8RdZymjmkeRR1ntW9pvX45fclHrxIRN4zYNIWPvtvFDwcWNajjNHSNnZs38+Cjz+GtKcYaGkuvgRdjcURRlluKVlvGQTmHGpebzblllO9diTUmG5fhQDR36FpU1nhoTVDC0ZKWltbIQW0vsrOzufHGG5k4cSJLlixh/Pjx/sfsdjtXX301s2bN4tlnnyUsLIx9+/bx7LPP8vDDD7N+/XrS0tK47rrrcLlczJ07t4Ez/Mknn3DttdeyaNEiMjMzCQkJOeb5ZmVl8cQTT1BUVERsbCyLFy9m8ODBDB48mI8++qjF8yVJ4oYbbuCDDz6gd+/evP7661xwwQWNxuXl5TUqkTgSIVyDiNmTi5MEgk5ElmXCwsKQZbl1kUCtQJIkrEpjAWyaJqanFtMwqFyzmMo1i/CWHGjtVVuu47SFIIc0VcdpQ1ZtDeo4MQzMzqrjlCQUSUJpoo6z1q35BGdH1nEmnkMZUFG9GqvsQa10N3hYd1fgiMkktv+5WJ1xlO5ayv6Vb5B6+p2EJ51E/pp32fP9XKL6jMXQPVTuX0PKabe0YQKCzqK61ouqtMKpP0qys7MpLS2lsrLSX+fanlitVmbNmsX06dMZOXIkoaGh/sfuvvtuXnzxRSZNmoSqqiiKwj333MOYMWOorq7mnXfe4YILLsA0TU4++WS2bz/UUjonJ4eJEycSGhrayBVev349c+fObXPyQWZmJnfeeSfXXnstiqKQlpbGI4880urzZVnmkUceYerUqXg8Hk477bSAZTw///wzZ511VrPXkkyhnoKCy+ViwYIFHDjQ2l9oAoEgEJIkERYW5t9EERYWRmRkJFFRUTidTkJDQ7FYLGiahmEYLdaPHS2Gx4WkqHhLDlC18Xvc+3f43MvDg+Ab1HH6BGeH5XE2gW4YaJqJbhhdJo+zI8hf8x5WZzzRmWc0O840TXZ+OZO0sXdjCYlueI21H+BMHIqs2inZ/jVICr0HXtxonCA4qIrEfx+/uMNSBQDefPNNZFlmypQpHfYcnUn9prCWNmsFA4/Hw+TJk3n33XdFHFZXRfzNIBC0TGhoqF+QOp1OIiIiiIqKIjw8nNDQUGw2G7quY9QtZde7E0fSEWIVfJutJFlGUi2YuoYaHkPEqRP9j7dbHadp4tUMdI+OYZgN4pGayuOsdWlU1+VxVtV4KO+ieZydibviAO6K/YQnD/cfM00Tjvje1JbuwfC6CO2VxZ4fXiThpKvRaksp2voVCSdO7uxpCwKgG2aHilaAK6+8kjvuuIPLLrus2RzU44X8/HwmTpzY8sAgMG/ePKZNm9bie7UQrkGivZYrBYLjGYfD4XdKnU4n4eHhREVFERERQWhoKHa7vYEoVRQl4EaDljZbdSRS3XNLshKw3rPFOk5F9i936rpRJzp137K5S/NvHqqq8QZwNg+JzRqXhserH1MVpixLhIV0jMDvbEosCg6bSqSzYbpDjW5l308fE5fSH1tYDAXbvyc0KoleveP8Y0zT5MDPn5N56tXYwmzsQyfCacct2aiStEbXFHRfLBYLL730UrCn0W4kJCS02P46WAQqHQiEEK5BwjTNlvMkBYLjGJvN1qQoDQsLw263Y5qmP11DlmVUtfEyeDBFaWup77lumnU1riaAWfe572NZAjnAH6y6bqDrhzY+KbJEqEMl1CHeno+FGQ8soW+/flx33QQ2btzArIdm8sH8BQD875MoXn3tX1ToBglxcbz89sskJBzavf3f/85nRPR53Hrr7wBYPBKee/YZLFYrf3/6UQYOHBSUexI0xuXWsNvEz0pPQtS4Bgm3282iRYvYunVrsKciELQZi8XSrCh1OBxIkoSmaZim6XdKu+tKg6lrvn+GiLgTCDoTqS5BQ9BzEH+mBAlZlrtFvYyg+6GqaoPNTk6nk6ioKCIjIwkLCyMkJARZlv2iVJZlLBZLQFEaqNa0OyIpKpKiYnhcmIbu22wlK2gVRbgP7MJzMAd3QQ5aRRFt2yIvEAiaQgmNJO7Se4I9DUEnI4RrkFBVFfth3XcEgs6gPhbqcKc0MjKSyMhInE4nISEhqKraYAe+qqoBl+t7iihtC7K14c+0Gh6LEhqJPW2gf8OVt+QA7v3bce/fgedgDp7CvZhed6DLCQSCZlAj4xDZuj0PIVyDRH2Ej0DQXhwZC3X4DvxAsVD1XWE6cwd+d0PXDRRFxjBMXB4NCQm7rWHnF0lRUQ5LCbDFpWOLS8cYeDqmYSBbrOg1FXgO5uLatwVPQQ6egly0isJg3JJAcNwgKapYweiBCOEaRA4PGxYIWuLIWKh6p7SrxEL1RJS6NACPplNZ4+Wr5blEhdvonxpFcpwTWZbQNAObRUFVG7rWh7uzqjMa1RmNI30whtcdwJ3djudgLp6DezC1jm1zKRAcN8iKMFx7IEK4BpGIiIhgT0HQRegOsVBdEUP3YhgaALLsy1HVvDV43ZW4XSWERaRhsbW+I45b07Gpjf8YsFtV1AiZKyb0450vt/DKRxswDJMop42MxAgyksIZkBZNn6QIosLteLz6MbqzObj2bcVT4Kud1SuKjuGrJBAcn8gW66GucIIeg0gVCCIej4e//e1vwZ6GoINpr1goQUMMXcM0NF/nJ1lBllV0by1eTyXu2lLc1YW4XSV4XeV4XGV4XGVonmoOt2iS+/+G3qmjW9cYAHBpOrIkoUpSk8HntW6N0koXz779C1tzSxs9rioyqeopWYUAACAASURBVPFO0hPC6ZcSSf+0KJJ7O1FkCW8T7mwgTF07wp3dj3v/DuHOAj/uqeDpZftYcNUJjR7bUFDNy6sOoBtgUSSmnZJIVqyDCpfGw9/sodSlMSEzkquG9PaP/2J7KX8ak9zZtyFogZD+I+l10f9DsYcEeyqCTkQ4rkGkPlmgtrY22FMRHCXtGQsVyEHtqZiGjmF4MU0TSVKQFRVdc6N5KnHXluGuKcRdW4LHVYa3TpR63ZW0dd2wqnQXsYkno1hat1HSNOH/ftjCDUPTSAizYw/gvjpsKg5bGI/eMoof1u3nlYUbqKr1+h/XdINdeeXsyitnyaq9/uPR4XbSE8KPwZ3NwBaXUefO6sgW2yF3du9Wf7JBd3dn8yrc/Gt1fpOvhKeW7ePuUUkMSwjjhz0VPPPDPv45sR/f7C7nlGQnkwbFcsvHO5iYHYNdlXn91wLuH5vSqfcgaB2WyN7IqiXY0xB0MuI3ZRDRNI3o6Gjy8vKCPRVBAJqLhXI6nTgcDmRZ9i/hi1io1mGaBobuqROlMrJiwdA9eD1VeGrLcNcU4a4t9rukXlc5XncFptn+GalVZbkBu101hSJLaIbBYz9u5bTEaCYPTMYiy1iUxg6pzaoyZmgSIwcl8MrC9SxeuTfAFQ9RUuGipMLFL1sP+o9ZVJmUOCcZieH0TY6kf1o0yb3DmnVnA9fODmnanS2oSzboBu6sSzN4atk+bhoRzxPf7ws4xjBNqjy+11KtV8eq+H5eLYpEqcvAo5vopokiSfxvawmnpoQTHSLEUVfEEpuMJIRrj0OUCgQRr9fLt99+y7p164I9lR5He8ZCCQ7hE6VeTNOXWiDLFgxTR/NU4XGV464pxl1TWCdKy31uqbscs64ONRgMOfMhLNbWJXzUajr/2bCHFft9JQAhqsLvTkhmREIUFllqsryj1q2x72AVz73zC3sLKo95zg3c2fRo+iQe5s5KEnar0qpSE3/urMWGXlPuSzbYuxVPwW7cB3OPO3f2qWV7GRIXxrCEUG75eAcfBigV+GV/FY98m0uYVaHaY/DY2ekM6BWCy2vw1A/72FfuZuKAGEalhvPIN7k8eW4f1CbKQgTBJeHa2ThSBgR7GoJORgjXIPPrr7+yZMmSYE+jW9GesVCCQ/hEqYZp+sSRJPuiaDRvtU+U1hbjri7yO6W+5fsyDN3b8sWDSOaw64ns3VjgBMI0Tb7fW8y8DXsaHO8TGcINQ9OJsFkClg8AGIaBVzP57MfdvPXFFtze9nWQj8adDUTA2tm87bgP7OjS7uz/thSzrbiWP45OpqDKE1C4ltZq3PXZTh44I5WsWAc/7qng7z/v51+XZGG3NPzaPP9jHmPTIwixyLyzrhBFhptGJBDvFKkcXYXU219GDY8J9jQEnYwoFQgyiYmJLQ8SNKA+Fqo+GkrEQh07pmn6akrrWpbKigWQ0LzVeF0VeGqLcdUU4aktxeMu8zumhuYK7sTbgYqSbThj+qEoLS85SpJE/5jG7uyushpmfreJs9J7M7FfAoosN3LpZFnGZoULRqUzbngKc9/7lZWbC9rtPrzaodrZw8sSosPtZCSGk54YzoD0GPokhjfrzjZZO+upTzaoc2cLcuuSDbqGO7toZxlu3eC2T3bgNUw8dR8/clYaMXVL/RsOVtM7zEJWrK9r4ajUcP658gB7yt3+YwBbi2qo8uiclBjGHz/fyX1jUyio8jJvbQH3jhH1rl0FJVQk8/REhHANMjExMciy7BdZPR0RC9UxNI6FUtC0GryuCtyukjqntMQvSD2uMnRvTZBn3TlUl+0BUwdaVysX47BilSU8RsPFKsOERbsPsnJ/KdcMTqV/dFjA6CybVcVmVfnzNSPYlFPCC++vobCs4zZo1tfOrt5yENgBNHRn+yVHknWEO2u1KFga1c4eEnaqMwbVGYMj44ja2eL9jbuCdZI7+9cLM/0f1zuuL17ct8GYjCg7uaVu9lW4SQ63saWwBrdukBR+6I9Y0zT51+p8/jTalyLg1X31rrIk4dbEAmVXQQmNxDQMJLFQ1uMQpQJBxu12s2DBAvbv3x/sqXQ4IhaqYzCMulgo8+hjoXoykqQw7KzZyHLr/o6v9er8bdVOtpdWNTtuYGw41w9Jw67KAQUs+BIGNN3g3a+2snDpTnQjuN+TtrqzTWF4ajENs86dLWvozhbkoFcWd+h9HF4qUFzjZebiXL/z+n1OOW+v822As6kyU4fHMyjuUDOYL7aXUFyjcfVQXxzWD3sqeG11PhZF4o+jkhs4s4LgYUvKIn7yDBS7aOTT0xDCNchomsZPP/3EihUrgj2VY6KlWKiQEF/OnqbVu35ClLaGhrFQvh34DWOhDu3A99ZveHJXIERp2xhw2h8JcSa0aqymG3y0/QBf7Gp5md8iS1zcL4Gz0nujSBJKM9mvZVVunnv7FzbnlLRp7h2NRZVJjXOSfoQ7W98VLJA7G4iGtbMm3uIDQXNnBcc/oQPHEHv+zSg2keHa0xDCtQuQl5fHu+++G+xpNEl7xkIJDtEoFkpWMQyvLxbKVVa3A7/IHwnl2+zUMbFQPZ22NiLYUlTBMyt2tPr68aE2bhia3mT2az1uj8ZP6w/w8sL1VNZ07U1t9e5sRmIE2enR7eDOWtGr65IN9m051BWsg91ZwfFJ1BlXEjnqt22KsxN0D4Rw7QJomsbcuXMJxrdCxEJ1DK2LhSo6LKs0+LFQPZnI3oNIH/i7VjciqPXq3LFobZufZ2RiFFcNTEGVZawBsl8BPF4dTTd45aMNfL1iT8AxXZVD7mwE/VIi6J/qc2el9nBn87bhPrAT98EcvMKd7fEkXv8E9sS+LQ8UdDuEcO0CuN1u5s+fT35+frteN1As1OGiVMRCHR0txUJ5aktwVRceEQtVjqGLX7RdFdXqZPDp99WlKbSMWzOY9f0mimrb/j0NURWuGJDEKYnRLWa/7i+s4tl3fmFP/rFnvwaTjnNnc3Dt24q7YDeeglzhzvYUZIWMe98SzQd6KEK4dgF0XWf16tV8//33bTrv8Fio+qzSo4mFEhzCFwvl2+zkF6U9JBaqp9PWRgRvbdjDz3WNCI6G9IgQ/jA0nSi7pcnNW4Zh4tUMvvgph3lfbMbt6T5lIh3izpom3hLhznZ3bIn9iL9qZofVt+q6zp133slTTz3FhRdeyOzZs3nyySe5/PLLmTJlin/cM888Q25uLnPnzg14HU3TGDJkCJs2beK5557DZrMxbdq0dpvnf//7X9566y3/7/nJkydz9dVXN3vOlVdeyT333MOIESMaHZ88eTITJ04MeN5zzz1HUVERjz76KKtXr+aJJ56gurqa7OxsHn/8cSwWCxs3buTBBx+kurqakSNHMnPmzGZbmdc/Z3p6OosXL+aPf/xjq+5bxGF1ARRFITs7u4FwFbFQHYOIhRI0RXXZnlY3IrArMlnRzmMSrjnlNTz0/SbGp/XikqxEFFlCPeLnVZYlbFaF805L48zhycx9fw0rNrbvykyw8GoGO/PK2ZlXzuKVh44f7s4OyIgmI8Hnzro9OrLcitzZ+Axs8RmN3dmCHFx5wp3tDthTTvBHsHUE77zzDmPGjMHhcGCz2QgLC2POnDlcd911TJgwgfj4eLZs2cJHH33EwoULO2wezfHWW2+xYMECXn75ZWJjYykrK+OGG24gJCSE3/72t22+nt1ux+FoOjGj/vGKigruuOMO/v3vf9OvXz/uvPNOPvzwQyZNmsSf/vQnnnjiCYYMGcL06dNZsGABkyZNavGaQ4cO5dVXX2XHjh307dty+YcQrl2EkJAQrrnmGr8oPTIWymJpvCQiRGlD2h4LVY7mqULswBdA+zQiaCuGCV/nFLLyQBnXDEohO8bZbPbrvVcPZ0tuCXPfX0NhacdlvwaThrmzPg53Z7NSIslKjWrgzgbqCtYgdzY8BjU8BkefoUe4s4e6grkP5gp39jghJGs4stoxDWRM02TevHnMnz8fgJNOOok+ffoQFhbGlVdeyezZs5k7dy4zZsxg5syZREdHAz738z//+Q+GYTB48GBmzpzZ5O/oxYsXM3fuXAzDIC0tjUceeYT58+dTXV3N3XffzdKlS7nnnntYsWIFsixz7rnn8s477/ifyzRN/vGPf/D0008TGxsLQGRkJE8++SQ1NT6j5dNPP+WNN97A5XLh9XqZM2cOw4YNA3zCfPbs2UiSxP3338/JJ5/M0KFD6devX5NflwEDBlBWVsayZcsYMWIEWVlZAMyaNQvDMNizZw+GYTBkyBAALrnkEl5++eUGwnX8+PENOoUe/py/+c1veO2113jsscda/B4J4dpFUFWV3r17Nzom8NHaWCjvYU6piIUStIXqstx2aURwNJS7vbywehcnxDq5fkgaDlUJKGDtNpVBmbH8/c/jeW/RNj78dkfQs187g4bu7KENa026s14duTVdweL7YIvvg+EZi2mayKoNvbrM587u24L7YA6eghz0yq4VUdaTkRQLtsSmBdaxsmXLFv9KJ8Cjjz7qf2zatGlceuml3HvvvWRmZjJhwgT/OQsXLuS9997DarXyxBNP8Prrr3PDDTc0uv7Bgwd5+OGHeffdd0lMTOSf//wns2fP5pZbbmHGjBncfffdLF++HKvVyubNmwkNDSUqKsovWgGKioo4ePAgAwcObHDterdS13Xef/99Xn75ZSIjI3nvvfd45ZVXePHFFwFwOp0sXLiQjRs3ctttt/HVV19x1113Nft1OfPMMwF46aWXcDgc3HnnneTk5DBixAj+8pe/kJOT00DD9OrVq8V9O4c/54gRI5gxY0az4+sRykgQdEQslKArUFt5oK6muXV4dZO0iNAWGxG0hU1Fldz/7UYu6pvAhIzA2a+qIqMqMr+bkMW5p6bx3Du/sGl3zxRWTbqz8U7SE45wZyUJTRfu7PGOPXUApuaFDnJcc3JyiI+PD/iY1Wpl5syZTJs2jW+++cZ/fPny5ezatYsrrrgCAI/Hw9ChQwNeY926dQwbNszf7n3SpElccMEFPPvss5SUlFBZWcnq1au56qqrWLlyJbIsM27cuAbXqHdym2pbrigKL7zwAkuWLGH37t38/PPP2O2HElMuv/xyAAYOHIjT6SQ3N7dZt/VwdF1n2bJlvPfee8TFxTF9+nT+9a9/NaqZrZ+nx+Pxf10OHjzor6F9+eWXiYuL84+NjIzE7XZTUVFBeHh4s3MQwlXQoTQXC+V1leOqLa6rKxWxUILgYpo6rurCVjcisMgSmVHtK1wBvIbJh9v282NeMdcPSSPJ6QiY/Wq3qcTbVB656TSWb8zn5Q/XU1EthJRXM9i5r5yd+wK7s32S6pMNIoh02vzurMPW8Ndhs+5sfVew6tK6rmDCne0sQvqdjGxtXWzd0VCfrtMUiYmJhIeH+x1ZAMMwuOiii7jvvvsAqKqqarKN+5HHDy8LHD16NF999RVWq5WxY8fyj3/8A4/Hw7333tvgnJiYGBITE9mwYQMnnXSS//hPP/3E8uXLufHGG7n88su55JJLGDlyJFlZWbz//vv+cYffn2mabVrdjY2N5cQTTyQpKQmA888/nw8++ICLLrqIwsJC/7jCwkJ69+6N1Wrlo48+AnylAvUfB6K1UZtCuAqOmoCxUODPKhWxUILjjcri7ThC45Ba8+apyAyMdbaqg9bRUFDt5vGftnFKQhRXD0pBlSWsAVJBbFaV0wYncPKAOF79eAOLVuxBZMU0JpA7a1VlUo7JnY1FDY8N6M668rbhObATd0EO3qJ9wp1tJ0KyTu7QpgNpaWnk5eW16ZxTTjmF22+/nZtvvpmoqChmzpxJ3759uemmmxqNHTp0KI888gj79+8nMTGR999/n5EjRwK+5fjHHnuMCy64gEGDBrF161asViv9+/dvdJ0//OEPzJkzh5deeonY2FhKSkp48sknueaaa9i1axcWi4VbbrkFXde55557/OIY4OOPPyY7O5u1a9fi8XhISUlp9b2OGTOGl156iYKCAuLi4vj2228ZNGgQqampSJLEmjVrGDZsGB999BFjx45t9XUrKiqwWCyEhbW8d0AIV0FAGsVCSQpIcrOxUF5XObqIhRIcx1SV7SY26WQUuXX96NMiOr5P+ooDpawvrOCK7CRGJgXOfrWqClZVYerEwVw4ug/Pvr2a3OM8+7Uz8DThzsZE2ElPaA939vBkgzLcBTm4923FXZCD56BwZ9uKpVcKSkjzy8jHSnZ2NqWlpVRWVjZwVZtj0KBB3HzzzVx77bUYhsHAgQOZOnVqwLFxcXHMmjWLW2+9Fa/XS0pKCrNnzwbg1FNPpaCggJEjRyLLMllZWU2WLUyZMgVN07juuuuQZRnTNLnyyiu59NJL0TSNvn37ct555yFJEmPGjGH9+vX+c6uqqrjkkktQFIVnnnmmgeN64MABbrvtNhYsWBDweZOTk5k5cyY33ngjHo+nwb0+/fTTzJw5k+rqagYPHsxVV13V4NzDN2YdyYoVKxg/fnyTjx+OyHHtoTQXC+VxleASsVCCHkhnNiI4GtLqsl+jW5H9+uXPOcz7bDOubpT9Gkzq3dmMxAj6JUfSPy2KpN5hSDTtzgaice7sEe5s4V5MvWu3+w0WseffhHPoWR0ahQXw5ptvIstyg8zWnsT999/fqt397cmtt97KPffc06o4LCFcuyGtiYXyuEoPW8IXsVACQT2d3YigrUjgy37tn4gaIPu1HrdHw+XReeGDNSzf0D2yX7sih7uzA9Kjyah3Z+tyZ490ZwNhmiam1yXc2WaQFAtpf3y9Q+tb6/F6vdxxxx08++yzzWabdkeqqqpYvny5PzGhM1izZg1ffvklf/nLX1o1XgjX44zmYqE8tWW4aotw1xwRC+WpBDNwobhAIGhI5rDrW92IwDRNvt9bzLwNe1oe3M5E2FSmDEplQBPZr/W43Bpb95Qy971fOdhNs1+7Gh3mzhbn4dq/Hff+HXjqkw16iDsbOnAMvc6/BdnWs4SkoDFCuHZBfHWiUoNYKK+rDJeIhRIIOpxeqaNJ7ndhq8sFCqpdzFi6qYNn1TQDYp3c0Ez2K4CmG2i6wQeLt7Pgm+1ounjbDwYxEXYyEiPISAxvN3dWqyrDczAH194teA7mdlt3NumGJ7ElZAZ7GoIugBCuXRBdc7Fv6ycUH/hFxEIJBJ1MSHgyWSNuRlFbtySpGQZ3LlqHRw/eqoYqS1yUGc/ZfeJQJFCaKB9wuTXKqz08984vbNwlWp52BQ53Z+uTDRq4s1YFVTlKd7Yud9ZzMAdv4b7j1p1VoxJIvvEZZIst2FMRdAGEcO2CmKZBacE6dq97K9hTEQh6HJKkMOys2citbEZQ49V4cfUutpW0b57r0dA7xMb1Q9NIcTqaLx/waKzYmM8/RfZrl6U93VlME0k9ft3Z6AnXETH8PCS1dasggu6NEK5dFF33sPabh4TjKhAEgQGn/bHVjQg0w+DjbQf4vIPyXI+GEQlRTBmUgkWWsTbh1nm9Ol7d4LVPNvLVz7ki+/U4wKrKpMaHk54YfozurBfD6znCnd2G+8DOrufOyirpd/8b2R4S7JkIughCuHZRdM3N3i0LKd6/KthTEQh6HMlZF9M7dUyrGhEAbCmu5Jmft3fwrNqGQ5W5LDuJ05JiAma/1lPr1sgvrubZt38h50BFJ8/yEJUHNlC87Stfhz1LCHFDLscaGtNonGmaFKx9H6sznujMMwDwVBdzYPWbGJqH6L7jiUg9GYCKfavxVBcR2//cTr2XziY20k56QgR9EsPJbk93tmA3rn1b8RzMwXMwNyjubGj/U+l18W3INiFcBT6EcO3C1FYVsOnHp4M9DYGgxxHZexDpAyehWFq3g7nWq3PHorUdPKujIzXcwdRh6UTZrQFbx8Kh7NdFK3J587PN1Lo7d6XH0L3s/GoWaWPvxhoaS+mu76gp2kHSKTc0GOeuLODghoW4yvYQk3WOX7ge3PgJ9shkwuIHk7v0aTLGT8fQXOxb/i+ST7sJWemYvvZdmSPd2f5p0ST2Cj0Gd9YCptHp7mzi7x/Dnty4c5Sg5yI6Z3VhrPZIQsKTqanYF+ypCAQ9iqqyXH8L49YgSxDrsHZaI4K2sKeiloe+28yZabFc2j8pYParLEvYrApnn5LG2BOTeOGDtfy0/kDnTdI0wATD6+u8Z2iegF//spyfiEg9BYsjssFxSVYxNA+m7sGXdAvF2xYR1WdsjxSt4OsKtmNfGTv2lfH1ikNxbW11ZyXFgnJYwoYtIRNrfB9Mjwtowp0tyEGvOvZsY1tSFtbeacd8HUH3QjiuXRjTMCg9KDZpCQTBoKs3Ijgawq0qVw9KZWBs89mvtW6N7XtLmfveGgpKOqdjXsW+1RSsm49sCQHTJGX0NKyhsQHH5q95r0GpgOaqIH/Nu2juamL7n40ltBeFmz4heWTgtpuChtgsCilxTjISw+lX584m9QqFY6yd9RTn4T4Gdzbx949hS+qHJLWuZEfQMxDCtYtj6F7WfTdbtFsVCDqZzGHXEdl7YKvGBrMRwdGQHePLfg2xNJ39qtdlv85fsp35Szo2+9VdcYD9q94kaeRUrKExlO5eRvmelaSNvStgbe6RwvVI9v38Kr1OuAhvTQnluT8hqzZ6D/otilXUSbaFw93ZARnRpCccZe2sp6521mJFqyrFU5DTojtrTxlA/OQZndIpS3B8IUoFujgmJr2STyV/95JgT0Ug6FFUFG8nPCarVY0IJEmif0zr3NmuwJbiSu5fupELMuM4t098wOxXRZFRFJnLxvXj7JFpPPfOL2zY2THZr9WF23BEp/s3Y0Wmj6Jw4ycY3hoUa2ibrlW5fx3WsN7YnHHsX/UGaWPvourABkp3f9/tN2m1N0VlLorKXKzafCgxo63urCRJSId1u7JE9MIS0YuQzGFNu7MFOURPuA5J5LYKAiCEaxdHUazEpZ/JwT3fY3SVeBKBoAdQXZ5b15WuddmRMQ4rVkUOaiOCtqAZJh9vz+envFKuH5JKSnhIwM1bdpuK3aby0NRTWb25gJcWrKO8qn1ree0RSZTl/IjmrkS1OanK34glJLrNotXQPZTsXEryqTf6DpgGIIEk1dW/Co4Vt1f3184uOqJ2NiOhLne2Fe7skbWz9oRMbPW1s6YJstxkEoagZyNKBY4DdM3DgV2LKMj5NthTEQh6DpLMiWc9elw2IjgahsdHcs2gVCxKM9mvmo6mm/z7kw18sbx9s1/Lcn6kLOdHkBQUq4Pegy7B1L0UrJtP2ti7G4xtqlSgaMsXWEJjiUgZ4b9m6a7vkC0OEodfgyUkuv0mLGgRm0UhNd5JekI4/VKj6J8aVefOgqabra6dFQgORwjX4wTd62Ldd48I11Ug6EQGnHY3Ic7EVo3tio0I2opdlbmsfxKjkmNQZQm5mezXgpIann17Nbv3By/7VXB8Uu/O9kmKIDs9iozECCLCfO6sokjYrWIxWNA0QrgeJ+i6hwM7v6Yg55tgT0Ug6DEkZ11E79TTj+tGBEdDSriDPwxNJ8bRcvbr4pW5vP5p52e/CroXNovCyEHx3DX5JCyqcGEFTSNeHccJimIloc/4HptJKBAEg8rS3ehG62sj0yO6x671vRW1PPz9Zv67JQ+XpqMZjet267Nfzzo5lX89cDajhrSuRa5AEAi3V2fc8BRkUdYqaAEhXI8rZHqnnh7sSQgEPYbq8j2trnEFX/R9r5Du8celCXy7p4j7v93I2oJy3JoecJzNqhIeauWuyScxZ9po4mO6h3gXdC7Z6VEMyoxBETWvghYQr5DjCEW1Et9nPBZbeLCnIhD0CDRPJbrmavV4E+gTefzEYrWGSo/GP37dzQurd1JS62lSwDpsKgPSo3nhT+O48pz+YtONoNVIEky7bCg2S9NNMQSCesQ7y3GGJCmkZP822NMQCHoM1WW5rR5rU+TjKs+1LWwpruKBpRv5clcBHt1AD1A+oCgyNqvKpWf25eX7JzA4M3DnK4HgcC4clUF8TKiIvxK0CiFcjzNkWSE8NouwqIxgT0Ug6BFUFG9vdZqHJEn0j+6ewhV82a+f7Mjnoe82saO0ukn31W5T6RXpYObUkdz3+5OJDBNB8oLA9Ipy8PsLT2hVFy6BAIRwPS5RFCtpAyeB6N8sEHQ4hxoRtI7oukYE3ZmiWg9P/7yd19blUuXRmmy6YLeqnHxCHC/fP4ELRmeIjTeCRvzp6uEiRUDQJsSr5TjFYnXSK+W0YE9DIOj21FTuR2rDBi2PbnSbdIGW+CW/jOnfbOCHvcV4dAMjQLqiRVVw2FSuu/AE5v5pHH2SIoIwU0FX5OxTUumTGCE2ZAnahHi1HKcoqo2kvueLjVoCQUdjGriqD7Z6uFWRyYxsW6vS4xm3bvD2pr08/uNW9le6cDWzeSult5Mn/9/pTLtsiFga7uFEh9u58ZLB2MXrQNBGhHA9jpFllYzBVwd7GgJBt6eyeDtmgM1IgVBlmRN69bw/KPdW1vLIss18sHkfLk3HG6B8oD77dfyIFF6dcTZjhrauK5mg+3HX5BNFiYDgqBCvmuMYSVYICU8iNvnUYE9FIOjW9NRGBG3FBL7bW+zLfj3YfParM8TKHb87kcdvG0NCTM9xqAVw+rBEBqRHi8g0wVEhWr52A3Tdw6Yfn8VTWxzsqQg6mWUr9/K/r3ciSWC1Kvz+8sH0SY30P/7mfzdQUFjNvbeMDHj+tz/t4dMlO9B0k0H9Y/n95YNRFZkdOaW8NO9XAKZcOpATB8YBsOCLrURF2Bl3WlrH31wXQrWGMfj0+5EVS6vGuzWdh5dtprCm9WK3O5IVHcYNQ9MIs6jYmmgdq+sGmm7w4dKdvLdoG1oTG70E3YOYCDt///N4Quyt+1kSCI5E/LnTDZAkhcyhU/D17RH0FPYXVPH2wk38ZdqpzJl+Jpecm8Vz/1rpf3z5L3n8sGpfk+fv3V/B/M+28OAdo3lmxnhqajQ+7l9xrAAAIABJREFU/2YnAJ8s2s7NU4bx4J2jmP/pFgCKSmrYuLWIM09N7dgb64Jonip0zd3q8d2xEcHRsK2kige+3cTnuwpw63qz2a+XnJHJK/dPYEg/kf3aXVEViVlTT8UqGg0IjgEhXLsBsqxgC+lFXPoZwZ6KoBOxqDI3XjmMqAg7AH1SIymrcKFpBnn5lXzy9Q4uPS+ryfNXr89n+OB4wp02ZFnirDFpLFvpE7qqquB2a9TUaqh1dWj/+XAjV048oceGhFeXi0YER4Numny6I59Z321me3PZr1aV2EgHD94wkvuvO5lIp8h+7W7cetlQ4mNDRYmA4JgQr55ugqLaSMw8m5CIlGBPRdBJ9IoJ4cRBviV80zT5z4INDB8cj6Yb/P3NX7hlyonN7tgtLq0lJtLh/zw60k5Jma+96W/Py2L+Z1v5+5u/cPUlA1m/pZAQh4W+6VEde1NdmIribRh665b+u3sjgqOhqNbDMz9v59W1OS1mv44YEMfL903gojEi+7W7cNaIFMaemITdKlIEBMeGEK7dCFmx0vfEG1AtYqNDT8Ll1vjra6soKKrhxiuH8fJbazj3jAxSEpvf2W6YNKguMU3frm+A5AQnD//xdGbfO5Y+aZF88OkWJl88gG9+yuWJl5bzyttr8HpbH8rfHaguy8U0W19/2RMaERwNvxaUM/2bDXy/t6jF7NdrLziBF+4dT2ayyH49nslIDOeWy4YI0SpoF8S7ajdDUe1knng9ot61Z1BUUsOsZ5chyxIzbh+Fy62xZWcxn3+zi/se/5b5n21ly85innhpeaNzY6MclJa7/J+XlbuIjrQ3Gvf5N7sYNTwJq1XhsyW7uPfmkcRGh7CsmfrZ7khN1QHRiKCdcOsG727ax2M/biWvsrbZ7Nfk3mE8cdvp/L/LhxJiF8LneCPUYWHWjadhE3WtgnZCCNduhiyrOMLiScq6MNhTEXQwtS6N/5v7IycPTeCO60dgtSrERDn4+6PnMmf6mcyZfiaXX9Cf7MwY/nJr48i04YPj+GV9AeWVbkzTZPGPuYwYnNBgTGm5i9XrDnDO2AwMwwRMJAkkCTyenuW4Yhq4qtrYiCBKrH40R15lLf+3bAvvb2o6+1WSfNmv40ak8OoDZzNmmMh+PV6QJHjgulNwhlh6bG28oP1RZs2aNSvYkxC0L7KsEuJMpLaqAHdNYbCnI+ggPluyk5VrD1Bd42Xxshz/v5EnJmKz+tyN3H3l5OVXMXpEMuDbkDVvwQbGnJxMRLgdh0PltffW8eXSXcREOrhy4gkN2i++9t5aLprQl96xoVgsCiVlLl59by0VlW5+95sBPW53sD0kltDw1Fb9EpYlCVmS+DGvpF3nYJomW99+idriAiIysjANg10L32Tnwnnkffc5kqLgTM1sfF4z4/b/+DWb3/grBSu/J7L/YCwhPsG9/uUncCZnYAnr2IYKeypq+X5vMb1CrMQ6rKhyY09FUWSsFoXh2XGcPCCODbuKqarxdui8BMfGlPOzGTU4EZsoERC0IyLHtRuja242L/+rEK8CQTsR0Wsg6YMno6qNSyoC4dJ0bv9qbbs9f01BHtvnv0blnp2knXc5KeMuYv+yryje9CuD/vAnNHcta/76EP2vupXwtL4Nzm1u3M//dwcnT3+aovWrqNq7iz4Tp1C4ZjmVuTvoM3FKu82/NfSL8mW/Oq3NZL8aBppm8uHSHbz/9Ta8msh+7WqcNSKFWy8bIkSroN0RpQLdGFmx0P/kW1GtYnezQNAeVJfnIkutd5kloFdI+8U67V/2FQmnjqfX0EMNJYrWryT+lDOQFAVLSBi9TjyNg6uXNTq3uXGyoqB7PGiuGiRVRfe42ffN/0g997J2m3tr2V5axYylm/hsZ37T2a+yjM2qcMlYX/brsKxenT5PQdOcfEIct142VIhWQYcghGs3RpJkVEsIWSNuaXXHH4FA0DRtbURgmJAZ2X51rn0vu57ew0c3OOYuK8EWGeP/3BYZjbuscXlCc+PSL5zMuhcfoXjdSpLGnseeRQtJHHMuqt3R6DqdgW6afLazgIe+28y2kqqms19tKjERDh64/hQeuP4UokT2a9A5ISOaP18zwl+uJBC0N0K4dnMkWcHmiCZz2A0giW+3QHCstKURgcOikNXRjQhMw7cLxv+5iRSgRrS5cb2GjmT4n59k8C33obvdVOZup/fw0ez88A3Wv/wE+779tGPvoQmKaz08u2IHr6zJodLtxaM33bxgeHYc/7xvAheL7NegkZ4QzkNTTxWxV4IORSiZHoCsWAiNSCXthMuDPRWB4LinLY0IgA5vRGCLjMVTXur/3FNeii0i+qjH7fpoHn1+czWl2zaguV0MuvHPlGxeQ21hfsfcQCtYe7Cc+77dyHd7mst+lXHYVK6py37tmxwZhJn2XOKiQ5gzbTSOZpqeCATtgRCuPQRFtRIVP5T4PmcFeyoCwXFNV2tEEDNoOPk/f4up62i11Rz89SdiBo84qnHFG3/BGhFFWHIGpuZFkpW6BAUJw9t6sd4RuHWD9zbn8diPW9hX0XL26+O3jeb2K4YSKrJfO5xIp40nbz+dELsqYq8EHY74ie5BKIqV+IzxaN5aivb+GOzpCATHJUfbiGBbSVWHzCdx9Nm4igtY/dRfMHSdhFFnEdn3BAByPv8AgPTzr2h2HIChednz1QIG3TQdgKjsIez/4StWPHoXkf0G8f/bu/PwqMqz8ePfc84s2Sb7DiEhgQBJIMgWlKWAUUEMBERsEGkK9CebVGuhijTFvlEqCqjlVcTal4qAUKEEpApVKbYsiiCgCCiFsEMIAbKQZDIz5/dHYErIQqKEyYT7c11cJGee58w9IST3POc59+0d2apR4m+ok0VlZG85QK+WQYxMaIlBUTBe98agsvargZ90jeKu5EgWrtrL5q9Ouiji5s3bw8CLk3vj621CrWmLihA3mZTDug057FaOH1xH/onq3ZSEEDfWoecTePm2qNdYm8PB2u9P8+F/zjZyVLcfH6PGTxOi6Bzuh1mr/Wag0nIbR88UMn/ZLk7ll9zCCJs3bw8Dsyf3pkWoD6ZaSpcJcbNJA4LbkKJqWALbUGEtprRIViGEaChzE2hEIMDq0Nl19iLfFRTTPsiCpig1Ni8wGlQCfM3c1zMGs1lj/5GCK53gxA9l8TLy0tS+RAR7S9IqbilZcb2NOexWjn67moLTO10dihBuxS8kkZikhzEY61cu6mY3IhDVaQrc2zqMwW3CMagKWi2XrcusNi6X2XjlvV18dVCas/wQ/j5mXprahyA/D4yStIpbTDak3MZUzUSrhOEEhN/h6lCEcCsll3IbVBv5ZjciENXZdfjw8FmyPvuWg3XVfjUZCPT1YMbPevDbsSkE+tavC5qoFOTnwbwn+krSKlxGEtfbnKaZiEkcQWBEV1eHIoTbsFlLsFeU1nv8zW5EIGpXUFbB/Cu1XwvLKyivrfar2UCXdqG8+fTdDO0biyrFX2+oRYgPr/yqH4G+krQK15GtAgKo3DZw6tBGzh7d7OpQhHALsck/IyAsqd7j/308n798fawRIxLXM2kq6fER/KRVCAa1cq9xTUrLbRRcKmPusp18f/ziLY7SPbRp6U/2hLvwNBskyRcuJSuuAqjcNhARdy8t4h9wdShCuIWigu8b2IjA0ojRiJpY7Q5W7j/J81sOcPwGtV8jQ7yZPakXU0d2ltqv1+nUNpgXJvXC29PYKEmr3W5nypQplJaWMmDAALZu3Up6ejrvvvtulXFz585l6tSptZ7HZrORkFBZ4m3+/Pm8/vrrNzXOVatWMXz4cIYOHUpaWhpLly694ZyMjAy+/PLLGo/n5OTUOm/+/Pk8++yzAEybNo377ruPoUOHMnToUD755BMA/vWvf5GWlsa9997La6+9Vuu5Ro0axQMPPOCc//XXXwPw+uuvM3DgQNLS0li0aBEAW7du5Z577gHg17/+NXl5eTd8jbea/O8UTprBREjLnhhNFnL3rahsESmEqFFDGxEEeBoxayrldvl/daudKq6s/XpXi0B+mhCFQa2j9muXltzVKZI3/7aXTTtPuCjipuPu7lFMHJ6M2dR4WwOWL19O79698fT0xGw24+Pjw+zZs8nMzCQ1NZXw8HAOHDhATk4Oa9asabQ46rJ06VJWr17NokWLCA4O5uLFi4wdOxYvLy+GDRvW4PN5eHjg6Vn7zZ3XPr5v3z6WLVtGUFCQ8/HLly/z29/+lqVLlxIWFsb48ePZsmULvXr1qnIeh8PBsWPH2Lx5M9o1JeM+++wzNm7cyPvvv4+HhwcTJ04kLi4Of39/PDwq932PHz+eF198kblz5zb49TUmWXEVVWgGM/5hSbS5Y2yDiqwLcbtpeCMCnRg/r0aMSNzI1pMFPPPPb9h55kKtbyBMRg1vTyMTH0zm5al9aRnauC17mypVVXhsWEcmDO/UqEmrrussWbKEwYMHA9ClSxdiY2Pp0KEDGRkZZGdn43A4mDlzJllZWQQGVrYpXrVqFcOGDWPo0KHMnDkTq7X2qx+ffPKJc5V0ypQpFBQUsGjRIubPnw/A5s2b6datGw5H5ffEfffdR0HBf8vX6brOwoULmT59OsHBwQD4+/szZ84c4uLiAFi/fj0jR45kyJAhDBo0iN27dzvnL1++nPT0dIYNG8aOHTsASE5Opm3btrXG3KFDB5KSkiguLiYvL4/p06eTlpbGggUL0HWdPXv2EBcXR4sWLTAYDKSlpfHRRx9VO8+hQ4dQVZXMzEyGDBnCsmXLANi/fz99+vTBx8cHg8FAnz59+Pjjj4mNjaVr18p7Xtq3b8+RI0c4caJpvYGTxFVUo2kmfAJa0677JDSj/KIVoka6g7Li+jcVMGkKbQLkBi1XK6mw8/aeo8z/4nvOlZTXWn3A02ygbZQfrzzZj8zBCZgMt8+vS29PIy9MvIvUHq3wMDXuAsaBAwewWCxYLJVbaZ5//nl8fCrfLEyaNInc3FymTZtGXFwcqampzjlr1qxhxYoV5OTkYLFYWLx4cY3nz8vL47nnnuONN95g3bp1dOzYkezsbPr168e2bdsA2L59OyaTif3795Obm0tAQIAzQQbIz88nLy+PxMTEKudu06YNnTp1wm63s3LlShYtWsTatWvJzMzkrbfeco6zWCysWbOG7Oxspk2bhtVq5YknnqB169a1fl369etHeno6+fn53HnnnfzhD39gxYoVbN++ndWrV3P27FlCQkKc40NCQjhz5ky18xQWFnLnnXfyxhtvsHjxYpYsWcL27dtJSEjgX//6F5cuXaKsrIxNmzaRn59PQEAA15b379KlC5s3N617X2RJTdRI00x4WiJIuPMpvt/5JmUlTW+fixCuVlhwCE+fCJR6tLo0qCodgn1ZLx20moT/XCjht5/tIzUmjLS24Whq9eYFqqpiNsHg3q0Z0C2KV1d8xc4DzftnYctQH/7nsbvw9THdksYCubm5hIeH1/iYyWQiKyuLSZMmsWnTJufx7du3c/jwYR566CEArFYrycnJNZ5j7969dO7cmcjISABGjhzJ/fffz7x58ygoKKCoqIidO3cyatQoduzYgaqq9O/fv8o5rrayNZlMNT6HpmksWLCATz/9lCNHjvD55587L7cDjBgxAoDExEQsFgtHjx6tc7X1WjExMfzxj390fv7II4/w4Ycf0r9//yoNUHRdr7Hlbrdu3ejWrZvz8wcffJDNmzfzm9/8hoMHDzJ69Gj8/f1JSUnh22+/rTY/MjKS3NzcesV6q9w+byFFg6mqAaPZh/YpU/ENbu/qcIRocoovHMFuL6/3+GjZKtCk2HXYcOQsv/3sWw6cL6qz9muArwdPj+nO78Y139qvXduHMu+JnxDo63HLumEpioLBUPsaWmRkJL6+vs4VWajct/nAAw+Qk5NDTk4Of/3rX5kxY0aN869e/r9K13XsV0qk9erVi40bN2Iymejbty9ffPEFn332Gf369asyJygoiMjISL755psqx7dt28b8+fMpLi5mxIgRnDp1ipSUFB599FGuLdh07evTdb3O13u9AwcO8I9//KPKfKPRSHh4eJUbp/Lz8wkNDeUf//iH8yasBQsWsGPHDrZv315tfnFxMYMGDWLdunUsWbIEo9FIq1atqj2/pmk1JsSu1LSiEU2OoqhoBjNxyY8SFtP/xhOEuI1II4Lm4UJZBa/u+A+Ldh+prP1aWwJrNtC5XShvPnM3w/rFNauyUCMGtOWZn3W/5eWuoqOjOXmyYa3He/TowcaNGykoKEDXdbKysqpVILgqOTmZXbt2cerUKQBWrlxJSkoKUHk5fuHChXTt2pWkpCQOHjzIyZMnadeuXbXzjBs3jtmzZ5Ofnw9AQUEBc+bMITo6msOHD2M0GpkwYQLdu3dnw4YNzuQYYO3atQDs2bMHq9VKVFRUvV+rw+HghRdeoKioCKvVysqVK0lNTaVz5858//33HD9+HJvNxgcffEDfvn255557nAn9lClTuHTpEi+99BJWq5Xi4mLWrl1Lamoqx44d4/HHH8dms1FYWMjq1asZNGhQtec/efJkjQmtK8lWAVEvqmYiIvZuvHwjyf36PXS95h/sQtxOrjYiUM31K3V1tRHBucv1X6UVt87evEKe2fQNQ+Ij6R8dgkFRqiVxBk3FoKlk3NuegXfGMG/pLg4eu+CiiH88k0HlV6O60LV9GOZG3s9ak/bt23PhwgWKioqqrKrWJSkpiccee4wxY8bgcDhITExk/PjxNY4NCwtj1qxZTJw4kYqKCqKiosjOzgagZ8+enD17lpSUFFRVJT4+vtZtC6NHj8Zms5GZmYmqqui6TkZGBsOHD8dms9GmTRsGDhyIoij07t3bWXIKoLi4mPT0dDRNY+7cuVVWXE+fPs3kyZNZvXp1jc+bkJDA2LFjefjhh7HZbAwaNMiZYL7wwgtMmjQJq9XKgAEDnGWsrpWamsqePXtIT0/Hbrfz6KOP0qlTJwD69+/PkCFDcDgcjBs3rsbtFjt27CAzM7PG2FxFGhCIBnHYrZRdPs+hr/5MRZkU6hZCGhE0TxE+HoxNjibc2wOPWi6b67qOtcLOv/ec4k8531BcWnGLo/xxWoVb+O3YFAIsZpckrVe98847qKrK6NGjXRaDK82YMYMXXnjB1WFU88033/DnP/+ZefPmuTqUKmSrgGgQVTPh4R1K4l1P4ReSeOMJQjRz0oigeTpdXMbzWw6ybN9xSivsVNRQPutq7dc+nVvwp2fvYUC3+l8CdrUHerdm7i/7Ehrg5dKkFSqL8W/ZsoXS0vq3UW4uiouLGTBggKvDqNHbb7/N9OnTXR1GNbLiKn4wu91KwaldHD+wRrYOiNuWp6UF7bpPQDPU74Ydm8PBE//YK40I3IiXUeOnHVrSNSIAk1b7ek9puY3jZ4uYv3wXJ/KKb2GE9efrbWL6o92IbxWAp1l2Cwr3I4mr+FHsdisVZRc59NX/UX4539XhCHHrKSp33P08aj2bEVyusPP6zv9wsKBpJjaidrH+3oxLjsbPbMRcy/YBh8NBhU1n/ZbDLNtwkPKKpvOm/o74EKY/2g2zScN4i6oGCHGzSeIqfjTd4cDhqODot6u4cOYrV4cjxC3XoecTePm2qNdYm8PBB9+flnqubkpVIDUmlCFtI9BUFUMtd+CXWW2Ultt4bcVuvtzv2n9rg6YyNi2Re1NauXxbgBA/liSu4qax26xcPLePY9/+FYfdvW5SEOLHaNF2MGExfVGU+t02cPB8ES9//n0jRyUaU4CHkUeTWhEf6FPr6itAWbmNfUfOs+Cvu8m/WHYLI6zUMtSHmT9PIcjfo9G7YAlxK0jiKm4qh91KhbWEQ1/9mbLi6u3nhGiO/EISiEn6KQajZ73Gl9nsPL5xTyNHJW6FpBBfMjtF46GptSawNrsDm93B8o0Hydn8H+yOxv+1qyrwQO9YHr2/AyaD1qxqzorbmySu4qbTdQcOh42T3/2dc8e3AvItJpo3g8mbjn1n1nufa7nNzu//fYA8qefaLJhUhbS2EQyICa2x9utVpeU2LhaVM3fZTg4ebbzarzERvkwb3ZWQAC+5AUs0O5K4ikZjt5VjLb3Aka+XUVp82tXhCNGoOv0kC2M9GxGU2ews23ecbScLGjkqcSuFe1fWfo3wqb32K1Tuf9269xRvrbm5tV/NRo1HB3Vg4J0xGA2qrLKKZkkSV9GodN2B7rBx7uQXnPr+wwbVuxTCnTS0EcGWE+dZvPdoI0YkXKVnZCAZiS0xqirGWspnWa/Uhn1rzdd8suP4j37OO9qF8GRGFzzNBtnLKpo1SVzFLWG3W3HYrRzd91cunfvW1eEIcdOFRN1Fy/jBqJqpXuPPXS5nxj/3NXJUwlW8DBojO7Sge2QgRlVBUWrfPnAyr5j5y3dx7GxRg5/Hz8fEpAeT6dI+VBJWcVuQxFXcUnZbOcUXj3J030oqyi+5OhwhbhppRCBq0trPi3GdY/AzG2vdPuBw6FTYHPx96xGWfnSg3rVf7+nRivFDkzAaVKnLKm4bkriKW87hsKPrdk4f2sjZY/8CXX5xi2ZAGhGIWqgK3B0dwtD4SDRVwaDWvH2gzGqjzGrntfe+YkcdtV9jInx5fGRnosIscvOVuO1I4ipcxm4rp6K8kCNfL+dy4Y/f4yWEq0kjAlEXf3Nl7dd2QTeu/fptbgELVu7m3MXS/873MfPztAR6dWohN1+J25YkrsKldF1Hd1RQcGY3Jw6uw2679QW6hbhZpBGBqI/EYF9+3ikaD6OKWau79ut7Gw+yfssR0vrEMjI1Hk1RMBplW4C4fUniKpoEh70Ch8PGsf2ruHBGCrML9ySNCER9GVWFB9pGkBoTiqYoaHXUfjUZVCpsDjxkW4AQ1G9ZQIhGpmpGDEZPohMeol33SXj6RLg6JCEarOTSUVTNWO/xChDqZW68gESTVeHQ+dvBU/z+3/s5eukyZbaab8jyNBvQNFWSViGukMRVNCmawYy3XzTtU6YQd8dYPLxDXR2SEPVms5Zgryi98cArdCAuwLvxAhJN3tmScmZvO8i73xzjcoUNq1SZEKJOkriKJkdRVVTNhG9QPB16PkFs8hjMnkGuDkuIeim+mFvvsR4GjXZB9eu2JZq3U8Vl5JVIC2AhbkSuPYgmS1U1QMMvJAG/4PZcyPuaU99/iLXsoqtDE6JWRQXf4xfcrt6NCOIDfRo5ItGUBXuaeKhDS5JCfDGoCmotjQqEEJUkcRVN3tUENjAsmYDQjhSc+YpThzZQUV7o6tCEqKb44lH0BtQmDvAwYtZUaURwm/ExagyNj+SulkGoCrXWdhVCVCWJq3AbiqqhoBEY0YXA8M7kn/yS04f/gc0qBdxF01FafAalnk0IAKx2ndb+Xhw4L9/HtwMfk4F7W4cyIDoEVVEwapKwCtEQkrgKt3O1M1Fwi+4Et+jGuePbOX3kE+wVl10cmRCA7qC0+Azevi3rNdykKcQF+Eji2swFehi5v004d7ao3K9vkoRViB9E6rgKt+ewV6DrOnnH/sXZ3H9KEwPhci3a3k9YzE/q3Yjgu/NFvCSNCJqlcG8zQ9pGkBzmL1sChLgJZMVVuL2rdTPDovsQ2qo3Z49uJu/ov7Hb6l+WSIibqfjiEUJsPdHq2YiglZ9XI0ckbrVoPy/S4yOID7SgKaBJwirETSGJq2g2rt7FHRbTj/CY/hSc2cPZ3E2UleS5ODJxuym5dAylgY0IwrzNnJVySG6vXaAPw9pF0tLiiVFTpUqAEDeZJK6i2dGuJLBBEXcQGN6JksKTnDnyCYX531FZ8l2IxnW1EYFqrl+NVh2I9feWxNVNKUCnUD+GtYskyNOEWVNRJGEVolFI4iqaratVCCwBrfGyjMZuK+P04U8pOP0lDnuFq8MTzVzxxVwCwjrWa6yHQaN9kIVtJwsaOSpxMxlUhW7hAQyNj8DHZMDDoLk6JCGaPUlcxW1BM3igGTxoGT+YlvGDyT+5g3PHt1B+Od/VoYlmqqGNCNpKIwK3EeZtZkB0CHe1rKwQIAmrELeOJK7itqIZzACERPUkpGUPLhed5mzuZi6e2wcNKBovxI1II4LmxaAq3BHmz72xoUT6eEqFACFcRBJXcVu6WgvWxz8az6SR6LrOuePbOHd8KxXll1wcnWgOGt6IwCGNCJqgEC8z/aOD6d0yGBTwlNVVIVxKEldx29MMHkBlOa2w6D4UX8zlbO5mCs/LzVziR2hwIwJVGhE0EZqi0DnMj3tjw2hpkdVVIZoSSVyFuOJqPVjfoLZ4+0Wh6zoXzuzh/OmdlFw8iiSxoqGKzn+PlyWyXo0IDKpKQrCF9YfO3ILIRE2CPU30jw6hT1QwAJ5GWV0VoqmRxFWIGlxdhQ1u0YPAiM7oDjvnT++i4PQuLheecHF0wl00uBGBrzQiuNXMmkpymB8DokOI8vVCAYzSjlWIJksSVyHqoKgqmlqZxIZG3UVwix447OXkn9pJwemdlBWfdXGEoikruSiNCJoik6bSKdSP3i2DiA/0webQZXVVCDchbytvwG63M2XKFEpLSxkwYABbt24lPT2dd999t8q4uXPnMnXq1FrPY7PZSEhIAGD+/Pm8/vrrNzXOVatWMXz4cIYOHUpaWhpLly694ZyMjAy+/PLLGo/n5OTUOm/+/Pk8++yzALz77rsMHjyY+++/n5dfftk5Zt++fQwfPpz77ruPrKwsbDZbjeeqbf6mTZtIS0sjLS2N6dOnc/nyZWw2G+3atePMmTP86U9/4rPPPrvha7yZFFVDM5gxmn0Ji+5D+5SpJPWZQUTsPZi9gm9pLMI92CpKsFdcrvf4q40IxM1nUhW6hPsztVscr6R2YkzHViSG+GLUVElahXAjkrjewPLly+nduzeenp6YzWZ8fHyYPXs2f/zjHzlzpnIv2oEDB8jJyWHWrFkuiXHp0qUsW7aMRYsWkZOTw5IlS1i1ahV/+9vqci9XAAAVUklEQVTfftD5PDw88PSs/dLm1cdzc3NZsmQJ77//PuvWreOLL75g27ZtAPz6179m1qxZbNiwAavVyurVq6udp7b5Fy5cYMaMGbz66qusW7eO2NhYXn31VTRNw2g04uHhwZgxY1iwYAEVFa5pJKCqBjTNhNkzgPDWA0i480kSe/+GsJj+mDwCXBKTaJqKL+bWe+zVRgTi5jColTdZTe4ay/x7ksnsGE3HUL/KZFWqAwjhliRxrYOu6yxZsoTBgwcD0KVLF2JjY+nQoQMZGRlkZ2fjcDiYOXMmWVlZBAYGApWrn8OGDWPo0KHMnDkTq9Va63N88sknzlXSKVOmUFBQwKJFi5g/fz4Amzdvplu3bjgclbUd77vvPgoK/ttdR9d1Fi5cyPTp0wkOrlz18/f3Z86cOcTFxQGwfv16Ro4cyZAhQxg0aBC7d+92zl++fDnp6ekMGzaMHTt2AJCcnEzbtm1rjblDhw4kJSURExPDBx98gKenJ5cuXaKoqAiLxcKxY8dwOBx06tQJgPT0dD766KNq56ltfm5uLq1atSI2NhaAfv368fHHH6MoCqmpqfj7+2MymUhOTmb9+vV1/RPeEqpmQNVMeHgFExF3D4m9ppFw11OEtuqN0ezr6vCEixWeP4TdVvvPgOvFSyOCH8WgKnQK9WNil9a8ek8yYzvF0DnMH5OsrArRLEjiWocDBw5gsViwWCpXQJ5//nl8fCp/qUyaNInc3FymTZtGXFwcqampzjlr1qxhxYoV5OTkYLFYWLx4cY3nz8vL47nnnuONN95g3bp1dOzYkezsbPr16+dcudy+fTsmk4n9+/eTm5tLQECAM0EGyM/PJy8vj8TExCrnbtOmDZ06dcJut7Ny5UoWLVrE2rVryczM5K233nKOs1gsrFmzhuzsbKZNm4bVauWJJ56gdevWtX5d+vXrR3p6OgBGo5Fly5aRmppKZGQk7dq1Iy8vj9DQUOf4kJAQ5+r09Wqa37p1a06cOMF3330HwIcffkh+fmWHq1deecU5t3v37nz66ae1xukKmmZE1Yx4+oQT2XYQSb2fJuGup4hsMxBv/xiox93lonkpuXQUqH9TAf8rjQhE/V3ds/rYHa155Z5OjE+O4Q5JVoVoluTmrDrk5uYSHh5e42Mmk4msrCwmTZrEpk2bnMe3b9/O4cOHeeihhwCwWq0kJyfXeI69e/fSuXNnIiMjARg5ciT3338/8+bNo6CggKKiInbu3MmoUaPYsWMHqqrSv3//KudQr9QWNJlqbiupaRoLFizg008/5ciRI3z++ed4eHg4Hx8xYgQAiYmJWCwWjh49Wudqa01GjRrFyJEj+c1vfsPrr7/OnXfeWW2MWkcNxOvn//KXv2T27NnMmDEDXdd56KGHMBqr3+ASGRnJ0aNHGxTrraRdafXp6ROOh1cIoVG9UFSN4otHuZj3NYXnv5OWs7eBH9aIwJsD54saMSr3F+ZtpmOIL90jAmnl54nVruNpUFEUBSRXFaLZksS1DoqiYDDU/iWKjIzE19fXuSIL4HA4eOCBB3jmmWcAKC4udl7mv971x3Vdx263A9CrVy82btyIyWSib9++LFy4EKvVyrRp06rMCQoKIjIykm+++YYuXbo4j2/bto3t27fzi1/8ghEjRpCenk5KSgrx8fGsXLnSOe7a16frep2v93qnTp3izJkzdOnSBYPBwKBBg1i9ejXDhg3j3LlzznHnzp0jNDSUPXv2kJWVBVRuR5gwYUKN8202Gy1atOD9998H4KuvvqJVq1bVnt9gMNSZEDcliqqhqZW/TX2D2uDt14oW8YNx2K0U5h/k4rl9FJ0/hN1W6uJIxU33AxoRtAmQxPV6RlWhXZCFO8L8SQ7zw0OrTFJNV1anDe7xo0AI8SPJf/U6REdHc/LkyQbN6dGjBxs3bqSgoABd18nKyqpWgeCq5ORkdu3axalTpwBYuXIlKSkpQOXl+IULF9K1a1eSkpI4ePAgJ0+epF27dtXOM27cOGbPnu28nF5QUMCcOXOIjo7m8OHDGI1GJkyYQPfu3dmwYYMzOQZYu3YtAHv27MFqtRIVFVXv11pYWMi0adOcyfnGjRvp2rUrrVq1QlEU517anJwc+vbtS3JyMjk5OeTk5PD73/++1vmKopCZmUleXh66rrN48WIGDRpU7flPnDhRY0LrDjSDCU0zYTT5EBjRhZiEkXTql0XCXb8mss0gfPxby7aCZqTo/Pfoev22C1Q2IpC90QrQyteTQXFhzLirHa/em8z/69ya3lFB+JmNmA2aM2kVQtw+ZMW1Du3bt+fChQvOm4bqIykpiccee4wxY8bgcDhITExk/PjxNY4NCwtj1qxZTJw4kYqKCqKiosjOzgagZ8+enD17lpSUFFRVJT4+vtZtC6NHj8Zms5GZmYmqqui6TkZGBsOHD8dms9GmTRsGDhyIoij07t2br7/+2jm3uLiY9PR0NE1j7ty5VVZcT58+zeTJk2usCHD16zN27FgefvhhVFWlR48ejBkzBoCXX36ZrKwsSkpK6NixI6NGjar3fE3TmDVrFuPGjcNqtdKrVy9+/vOfV5v/+eefc/fdd9fyL+E+FEVBM1Zu3/D0CcPDK5iQqDtRVQPFl45x8exeCs9/T/nlczc4k2iqGt6IoH7jmptADxMJwRbuCPd33qSmKYqzIYBR8lQhbnuKruvSx7IO77zzDqqqMnr0aFeH4hIzZszghRdecHUY1ZSXl5ORkcF7771X6/7e5sJht6IDur2Cogv/oajgMCWFxygtOo3uqLk+rmhaDEZvOv5kJmo997qW2exkbznQrBsRqAq0tHgSG+BNYpAvsQHeeBg0HLqOh5SqEkLUQlZcbyAjI4OpU6fy4IMP1lnbtDkqLi5mwIABrg6jRn/5y194/PHHm33SCqBeuckLzURAWCf8gjvgcNhQNRPWsgsUX8il+MJhSgqPX+nkJe9Fm5qrjQjUBpRHi/X3blaJq49RIzbAh7YB3iQE+xLh44HNoaOpilzyF0LUm6y4CtEM2G3lgI6iGigrOUdxwX8ovpRLyaUTWEvPuzo8AcQmP0pAWKd6j9964jz/t7fpVs2oiwK0sHgSF+BNhyALcQHe+JgMVNh1zAYVVVFcHaIQwk3JiqsQzYBmMDs/9rJE4OkTRpC9G5X3X+qUFp+hqOAQJZeOUXLpODar3LF+qxWeP4RvUHs0Q/2uErhTI4IADyMtLZ60CfChQ7CFFhZPHLqOApivuewvd/4LIX4sSVyFaIYURUUz/Lder49/NN5+Udht5aiqAYejgsuFJyi5dJyykjzKLp+jvCRfynE1oh/aiKDcXv85jc3bqNHC4kkLiycxfl608vMi1KvyTZPNoWPWVDRVVlOFEI1HElchbhOKomK4cle7qhnxDYrHEtAGh8OKruuomhHdYcdadoHS4rOUFp1yJrRll/PRHRUufgXurbT4DIpS/5uOXNmIwKypRPh40NLiSSs/T2L8vAnzNmPSVKx2HYMKJq3qazHJ/VRCiFtALtwIcRtT1MqVWYPRE1U1oBnMePqEExieTGTcvcQkjKRdj0ncMeB/SO43i/YpU4lOHEloq974BrfH7BUs9WbrS3dQWnK23sOvNiJoLAqVl/jjArxJiQzkwXaR/DqlLXPv7sir9yTzqx5t+WlCS/pHh9La3xsvowGDquJl1KolrU2R3W5nypQplJaWMmDAALZu3Up6enq1utpz585l6tSptZ7HZrORkJAAwPz583n99ddvapyrVq1i+PDhDB06lLS0NJYuXXrDORkZGXz55Zc1Hs/Jyal13vz583n22WerHFu8eDGZmZnOz0+cOEFGRgYDBw5k8uTJXL58uc5YPv74Y+69917n54cPH+aRRx4hLS2NMWPGkJubWyW2PXv2MG/evBu+RiFqIyuuQogaXdvtC8Bg8sZg8sbbLwqHvQKHw4aiqKiqgYqKkisrs+ewll7AZi2iwlpMRXmR82Mp3VXZiMDLEolSj2T/aiOCDw6d+UHPpSrgbzYR7GUiyLPyT6SPByHeZgI9THgbDdgcDuy6jnqlA9W1N015qk0/Oa3L8uXL6d27N56enpjNZnx8fJg9ezaZmZmkpqYSHh7OgQMHyMnJYc2aNS6JcenSpaxevZpFixYRHBzMxYsXGTt2LF5eXgwbNqzB5/Pw8Kiz+s31jx88eJC3336buLg457Hf/e53/OxnP2PgwIG89tprvPnmmzz55JM1ni8vL4+XXnqJa+/xfvrpp3nkkUcYOnQoO3fu5Fe/+hWrV692PndycjJvv/02hw4dok2bNg1+jUJI4iqEaDBVM6JqRufnJrMvJrMvlsBYdN2Bw17h7BSlKKpzG4LNVortSkJrLbt42yW5lwtP4LCV/+hGBArgYzJgMRnwNRsJ8jQR7GkiwseDUG8z/h4mvI0aFfbaE1OgyhuT5kTXdZYsWeJsG92lSxdiY2Px8fEhIyOD7OxsXnvtNWbOnElWVhaBgYFA5ernu+++i8PhoGPHjmRlZdXaVvqTTz7htddew+FwEB0dze9//3vef/99SkpKePLJJ9m8eTNPPfUUX3zxBaqqct9997F8+XLnc+m6zsKFC3n55ZcJDg4GwN/fnzlz5jhXOdevX89f/vIXysrKqKioYPbs2XTu3BmoTMyzs7NRFIUZM2bQvXt3kpOTadu2ba1flw4dOnDx4kWgshb2rFmzmDp1KuvXrwfAarWye/duFi1aBMCwYcMYP358jYmrruvMnDmTxx9/nFdffdV5fP/+/c5Oh127duXEiROcOnWqSmxDhgzhz3/+c5OsES6aPklchRA3VeWNYebqxzUVk2bEZPaFK43o6pPkOmzl2O0VOOzWK3/KsdvLcdisOBwVV1Z/K9Cv/F31mK3K5w57hTMpVlQNRdFQFPW/Hzv/Vq88dvWYet3j181TNDSDGYPRC4PZgtHkg8HohWbwRDN4oGpmVM2ArjsanJT/onMMXkYDvmYDPkbDlUv1KjaHjt2ho1N7Ymq+TQv5HzhwAIvF4ux4+PzzzzsfmzRpEsOHD2fatGnExcWRmprqnLNmzRpWrFiByWTixRdfZPHixYwdO7ba+fPy8njuued47733iIyM5M033yQ7O5sJEyYwc+ZMnnzySbZv347JZGL//v14e3sTEBDgTFoB8vPzycvLIzExscq5r65C2u12Vq5cyaJFi/D392fFihW89dZb/O///i8AFouFNWvWsG/fPiZPnszGjRt54okn6vy69OvXz/nxSy+9xMMPP0xoaKjz2Pnz5/Hz80O7shUkNDSUM2dqXvFfvHgxycnJdOzYscrxhIQEPvjgA4YPH86///1vCgsLyc/PrxJbt27dmDlzZp2xClEbSVyFEC5TryS3Frqug+6oTAZ1B6BzfVlqBaVyeVJRUVCcyWbluCvjr/2YK390Ko/VGvfVBFG5egD1SkJ7o9dLPbtnQWXi2SMysMbHTJoCt2deekO5ubm1tsg2mUxkZWUxadIkNm3a5Dy+fft2Dh8+zEMPPQRUrj4mJyfXeI69e/fSuXNnIiMjARg5ciT3338/8+bNo6CggKKiInbu3MmoUaPYsWMHqqrSv3//Kue4upJbWxMVTdNYsGABn376KUeOHOHzzz/Hw+O/lUJGjBgBQGJiIhaLhaNHj9a52nqtzz77jPz8fNLT09m6davzuMNRtYKFrus1rjgfOHCATz/9lMWLF3PixIkqj7344otkZ2ezePFi+vXrR9u2bTEajVXG+Pv7U15eTmFhIb6+9W/KIQRI4iqEcFOKooCiofyA7K0y8VSQOvjNk6IoGAy1/3qLjIzE19fXuSILlUnbAw88wDPPPANUdg68PpG7duy1dF3HbrcD0KtXLzZu3IjJZKJv374sXLgQq9XKtGnTqswJCgoiMjKSb775hi5dujiPb9u2je3bt/OLX/yCESNGkJ6eTkpKCvHx8axcudI57trXp+t6na/3eh988AHfffcdQ4cO5fLly+Tn5/PUU08xe/ZsLl26hMPhQFVVzp07R2hoKKdPn2bChAkARERE0K5dO/Ly8hg+fDgVFRWcPn2aRx99lCVLlmC323njjTcwGo1YrVaWLVtGixYtqsVgMBhq3YYhRF3ku0YIIUSzEh0dzcmTJxs0p0ePHmzcuJGCggJ0XScrK6taBYKrkpOT2bVrF6dOnQJg5cqVpKSkAJWX4xcuXEjXrl1JSkri4MGDnDx5knbt2lU7z7hx45g9ezb5+fkAFBQUMGfOHKKjozl8+DBGo5EJEybQvXt3NmzY4EyOAdauXQvAnj17sFqtREVF1fu1zpkzh7///e/k5OTw3HPPkZyczNy5czGZTHTu3JmPPvoIgJycHPr06UNERAQ5OTnk5OSwcOFCnnzySTZs2EBOTg5vvPEGERERLFmyBICXX36Zf/7zn86vyx133FFtVbWwsBCj0YiPj/s02RBNh6y4CiGEaFbat2/PhQsXKCoqqrKqWpekpCQee+wxxowZg8PhIDExkfHjx9c4NiwsjFmzZjFx4kQqKiqIiooiOzsbgJ49e3L27FlSUlJQVZX4+Phaty2MHj0am81GZmYmqqqi6zoZGRkMHz4cm81GmzZtGDhwIIqi0Lt3b77++mvn3OLiYtLT09E0jblz51ZZcT19+jSTJ09m9erV9f2SOc2aNYtnnnmGBQsW0KJFiwaXrpo+fTpPP/00r7zyCuHh4fzhD3+oNuaLL75gwIABDY5NCABFv35TmBBCCOHm3nnnHVRVZfTo0a4OxSVmzJjRZO/anzhxIk899ZSUwxI/iGwVEEII0exkZGSwZcsWSktvvzbGxcXFTXZFc/fu3cTExEjSKn4wWXEVQgghhBBuQVZchRBCCCGEW5DEVQghhBBCuAVJXIUQQgghhFuQxFUIIYQQQrgFSVyFEEIIIYRbkMRVCCGEEEK4BUlchRBCCCGEW5DEVQghhBBCuAVJXIUQQgghhFuQxFUIIYQQQrgFSVyFEEIIIYRbkMRVCCGEEEK4BUlchRBCCCGEW5DEVQghhBBCuAVJXIUQQgghhFuQxFUIIYQQQrgFSVyFEEIIIYRbkMRVCCGEEEK4BUlchRBCCCGEW5DEVQghhBBCuAVJXIUQQgghhFuQxFUIIYQQQrgFSVyFEEIIIYRbkMRVCCGEEEK4BUlchRBCCCGEW5DEVQghhBBCuAVJXIUQQgghhFuQxFUIIYQQQrgFSVyFEEIIIYRbkMRVCCGEEEK4BUlchRBCCCGEW5DEVQghhBBCuAVJXIUQQgghhFuQxFUIIYQQQriF/w+i/hLcM0f79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2" name="AutoShape 10" descr="hLcM0f79gAAAABJRU5ErkJggg== (686×36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4" name="AutoShape 12" descr="hLcM0f79gAAAABJRU5ErkJggg== (686×36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05" name="Picture 13"/>
          <p:cNvPicPr>
            <a:picLocks noChangeAspect="1" noChangeArrowheads="1"/>
          </p:cNvPicPr>
          <p:nvPr/>
        </p:nvPicPr>
        <p:blipFill>
          <a:blip r:embed="rId5"/>
          <a:srcRect/>
          <a:stretch>
            <a:fillRect/>
          </a:stretch>
        </p:blipFill>
        <p:spPr bwMode="auto">
          <a:xfrm>
            <a:off x="5614416" y="4288536"/>
            <a:ext cx="2310002" cy="1965960"/>
          </a:xfrm>
          <a:prstGeom prst="rect">
            <a:avLst/>
          </a:prstGeom>
          <a:noFill/>
          <a:ln w="9525">
            <a:noFill/>
            <a:miter lim="800000"/>
            <a:headEnd/>
            <a:tailEnd/>
          </a:ln>
          <a:effectLst/>
        </p:spPr>
      </p:pic>
      <p:sp>
        <p:nvSpPr>
          <p:cNvPr id="15" name="TextBox 14"/>
          <p:cNvSpPr txBox="1"/>
          <p:nvPr/>
        </p:nvSpPr>
        <p:spPr>
          <a:xfrm>
            <a:off x="5614416" y="1389888"/>
            <a:ext cx="2599814" cy="369332"/>
          </a:xfrm>
          <a:prstGeom prst="rect">
            <a:avLst/>
          </a:prstGeom>
          <a:noFill/>
        </p:spPr>
        <p:txBody>
          <a:bodyPr wrap="none" rtlCol="0">
            <a:spAutoFit/>
          </a:bodyPr>
          <a:lstStyle/>
          <a:p>
            <a:r>
              <a:rPr lang="en-US" b="1" dirty="0" smtClean="0"/>
              <a:t>Average Profit per KM</a:t>
            </a:r>
            <a:endParaRPr lang="en-US" dirty="0"/>
          </a:p>
        </p:txBody>
      </p:sp>
      <p:sp>
        <p:nvSpPr>
          <p:cNvPr id="16" name="TextBox 15"/>
          <p:cNvSpPr txBox="1"/>
          <p:nvPr/>
        </p:nvSpPr>
        <p:spPr>
          <a:xfrm>
            <a:off x="5596128" y="3776472"/>
            <a:ext cx="3659976" cy="369332"/>
          </a:xfrm>
          <a:prstGeom prst="rect">
            <a:avLst/>
          </a:prstGeom>
          <a:noFill/>
        </p:spPr>
        <p:txBody>
          <a:bodyPr wrap="none" rtlCol="0">
            <a:spAutoFit/>
          </a:bodyPr>
          <a:lstStyle/>
          <a:p>
            <a:r>
              <a:rPr lang="en-US" b="1" dirty="0" smtClean="0"/>
              <a:t>Income class wise </a:t>
            </a:r>
            <a:r>
              <a:rPr lang="en-US" b="1" dirty="0" err="1" smtClean="0"/>
              <a:t>avrage</a:t>
            </a:r>
            <a:r>
              <a:rPr lang="en-US" b="1" dirty="0" smtClean="0"/>
              <a:t> profit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NY Profits By company</a:t>
            </a:r>
            <a:endParaRPr lang="en-US" dirty="0"/>
          </a:p>
        </p:txBody>
      </p:sp>
      <p:sp>
        <p:nvSpPr>
          <p:cNvPr id="3" name="Text Placeholder 2"/>
          <p:cNvSpPr>
            <a:spLocks noGrp="1"/>
          </p:cNvSpPr>
          <p:nvPr>
            <p:ph type="body" idx="2"/>
          </p:nvPr>
        </p:nvSpPr>
        <p:spPr>
          <a:xfrm>
            <a:off x="914400" y="2103120"/>
            <a:ext cx="3657600" cy="2825496"/>
          </a:xfrm>
        </p:spPr>
        <p:txBody>
          <a:bodyPr>
            <a:normAutofit/>
          </a:bodyPr>
          <a:lstStyle/>
          <a:p>
            <a:r>
              <a:rPr lang="en-US" sz="1800" dirty="0" smtClean="0"/>
              <a:t>New York has captured highest amount of profit for both the cabs comparing all the cities, Calculating Monthly transactions Yellow cab provides more profit in New-</a:t>
            </a:r>
            <a:r>
              <a:rPr lang="en-US" sz="1800" dirty="0" err="1" smtClean="0"/>
              <a:t>york</a:t>
            </a:r>
            <a:r>
              <a:rPr lang="en-US" sz="1800" dirty="0" smtClean="0"/>
              <a:t> city, more transactions are their and more number of customer uses yellow cab.</a:t>
            </a:r>
            <a:endParaRPr lang="en-US" sz="1800" dirty="0"/>
          </a:p>
        </p:txBody>
      </p:sp>
      <p:pic>
        <p:nvPicPr>
          <p:cNvPr id="27650" name="Picture 2"/>
          <p:cNvPicPr>
            <a:picLocks noGrp="1" noChangeAspect="1" noChangeArrowheads="1"/>
          </p:cNvPicPr>
          <p:nvPr>
            <p:ph sz="half" idx="1"/>
          </p:nvPr>
        </p:nvPicPr>
        <p:blipFill>
          <a:blip r:embed="rId2"/>
          <a:srcRect/>
          <a:stretch>
            <a:fillRect/>
          </a:stretch>
        </p:blipFill>
        <p:spPr bwMode="auto">
          <a:xfrm>
            <a:off x="4858703" y="1737360"/>
            <a:ext cx="6815137" cy="2423160"/>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4854131" y="4448556"/>
            <a:ext cx="5172075" cy="2057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Hypothesis</a:t>
            </a:r>
            <a:endParaRPr lang="en-US" dirty="0"/>
          </a:p>
        </p:txBody>
      </p:sp>
      <p:sp>
        <p:nvSpPr>
          <p:cNvPr id="3" name="Text Placeholder 2"/>
          <p:cNvSpPr>
            <a:spLocks noGrp="1"/>
          </p:cNvSpPr>
          <p:nvPr>
            <p:ph type="body" idx="2"/>
          </p:nvPr>
        </p:nvSpPr>
        <p:spPr/>
        <p:txBody>
          <a:bodyPr/>
          <a:lstStyle/>
          <a:p>
            <a:r>
              <a:rPr lang="en-US" sz="2000" b="1" dirty="0" smtClean="0"/>
              <a:t>One:</a:t>
            </a:r>
          </a:p>
          <a:p>
            <a:endParaRPr lang="en-US" b="1" dirty="0" smtClean="0"/>
          </a:p>
          <a:p>
            <a:r>
              <a:rPr lang="en-US" b="1" dirty="0" smtClean="0"/>
              <a:t>H0</a:t>
            </a:r>
            <a:r>
              <a:rPr lang="en-US" b="1" dirty="0" smtClean="0"/>
              <a:t>: KMs Travelled and Profit gained are not related. (p = 0)</a:t>
            </a:r>
            <a:endParaRPr lang="en-US" dirty="0" smtClean="0"/>
          </a:p>
          <a:p>
            <a:r>
              <a:rPr lang="en-US" b="1" dirty="0" smtClean="0"/>
              <a:t>H1: KMs Travelled and Profit gained are related. (p != 0)</a:t>
            </a:r>
            <a:endParaRPr lang="en-US" dirty="0" smtClean="0"/>
          </a:p>
          <a:p>
            <a:endParaRPr lang="en-US" dirty="0" smtClean="0"/>
          </a:p>
          <a:p>
            <a:r>
              <a:rPr lang="en-US" b="1" dirty="0" smtClean="0"/>
              <a:t>Accepts null hypothesis P= 0.00, KMs Travelled and Profit gained are not related. </a:t>
            </a:r>
            <a:r>
              <a:rPr lang="en-US" b="1" dirty="0" err="1" smtClean="0"/>
              <a:t>asa</a:t>
            </a:r>
            <a:r>
              <a:rPr lang="en-US" b="1" dirty="0" smtClean="0"/>
              <a:t> shown in figure, </a:t>
            </a:r>
            <a:r>
              <a:rPr lang="en-US" b="1" dirty="0" err="1" smtClean="0"/>
              <a:t>corelation</a:t>
            </a:r>
            <a:r>
              <a:rPr lang="en-US" b="1" dirty="0" smtClean="0"/>
              <a:t> between km _travelled and profit is only 0.46</a:t>
            </a:r>
            <a:endParaRPr lang="en-US" dirty="0" smtClean="0"/>
          </a:p>
        </p:txBody>
      </p:sp>
      <p:pic>
        <p:nvPicPr>
          <p:cNvPr id="5" name="Content Placeholder 4" descr="download.png"/>
          <p:cNvPicPr>
            <a:picLocks noGrp="1" noChangeAspect="1"/>
          </p:cNvPicPr>
          <p:nvPr>
            <p:ph sz="half" idx="1"/>
          </p:nvPr>
        </p:nvPicPr>
        <p:blipFill>
          <a:blip r:embed="rId2"/>
          <a:stretch>
            <a:fillRect/>
          </a:stretch>
        </p:blipFill>
        <p:spPr>
          <a:xfrm>
            <a:off x="4703255" y="1441992"/>
            <a:ext cx="6815137" cy="354119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a:t>
            </a:r>
            <a:endParaRPr lang="en-US" dirty="0"/>
          </a:p>
        </p:txBody>
      </p:sp>
      <p:sp>
        <p:nvSpPr>
          <p:cNvPr id="3" name="Text Placeholder 2"/>
          <p:cNvSpPr>
            <a:spLocks noGrp="1"/>
          </p:cNvSpPr>
          <p:nvPr>
            <p:ph type="body" idx="2"/>
          </p:nvPr>
        </p:nvSpPr>
        <p:spPr/>
        <p:txBody>
          <a:bodyPr/>
          <a:lstStyle/>
          <a:p>
            <a:r>
              <a:rPr lang="en-US" dirty="0" smtClean="0"/>
              <a:t>H0: There is no difference in KM Travelled by Females compared to Males for Yellow Cab.</a:t>
            </a:r>
          </a:p>
          <a:p>
            <a:r>
              <a:rPr lang="en-US" dirty="0" smtClean="0"/>
              <a:t>H1: There is a difference in KM Travelled by Females compared to Males for Yellow Cab.</a:t>
            </a:r>
          </a:p>
          <a:p>
            <a:endParaRPr lang="en-US" dirty="0" smtClean="0"/>
          </a:p>
          <a:p>
            <a:r>
              <a:rPr lang="en-US" dirty="0" smtClean="0"/>
              <a:t>Accept the alternative hypothesis P = 0.51: There is a difference in KM Travelled by Females compared to Males for Yellow Cab as shown in pie chart.</a:t>
            </a:r>
            <a:endParaRPr lang="en-US" dirty="0"/>
          </a:p>
        </p:txBody>
      </p:sp>
      <p:pic>
        <p:nvPicPr>
          <p:cNvPr id="5" name="Content Placeholder 4" descr="download (1).png"/>
          <p:cNvPicPr>
            <a:picLocks noGrp="1" noChangeAspect="1"/>
          </p:cNvPicPr>
          <p:nvPr>
            <p:ph sz="half" idx="1"/>
          </p:nvPr>
        </p:nvPicPr>
        <p:blipFill>
          <a:blip r:embed="rId2"/>
          <a:stretch>
            <a:fillRect/>
          </a:stretch>
        </p:blipFill>
        <p:spPr>
          <a:xfrm>
            <a:off x="4913567" y="1562456"/>
            <a:ext cx="6815137" cy="446344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a:t>
            </a:r>
            <a:endParaRPr lang="en-US" dirty="0"/>
          </a:p>
        </p:txBody>
      </p:sp>
      <p:sp>
        <p:nvSpPr>
          <p:cNvPr id="3" name="Text Placeholder 2"/>
          <p:cNvSpPr>
            <a:spLocks noGrp="1"/>
          </p:cNvSpPr>
          <p:nvPr>
            <p:ph type="body" idx="2"/>
          </p:nvPr>
        </p:nvSpPr>
        <p:spPr/>
        <p:txBody>
          <a:bodyPr/>
          <a:lstStyle/>
          <a:p>
            <a:r>
              <a:rPr lang="en-US" dirty="0" smtClean="0"/>
              <a:t>A</a:t>
            </a:r>
          </a:p>
          <a:p>
            <a:r>
              <a:rPr lang="en-US" dirty="0" smtClean="0"/>
              <a:t>H0: Females bring in less profits than Males for Yellow Cab.</a:t>
            </a:r>
          </a:p>
          <a:p>
            <a:r>
              <a:rPr lang="en-US" dirty="0" smtClean="0"/>
              <a:t>H1: Females bring in more profits than Males for Yellow Cab.</a:t>
            </a:r>
          </a:p>
          <a:p>
            <a:r>
              <a:rPr lang="en-US" dirty="0" smtClean="0"/>
              <a:t>B</a:t>
            </a:r>
          </a:p>
          <a:p>
            <a:r>
              <a:rPr lang="en-US" dirty="0" smtClean="0"/>
              <a:t>H0: Females bring in less profits than Males for Pink Cab.</a:t>
            </a:r>
          </a:p>
          <a:p>
            <a:r>
              <a:rPr lang="en-US" dirty="0" smtClean="0"/>
              <a:t>H1: Females bring in more profits than Males for Pink Cab.</a:t>
            </a:r>
          </a:p>
          <a:p>
            <a:endParaRPr lang="en-US" dirty="0" smtClean="0"/>
          </a:p>
          <a:p>
            <a:r>
              <a:rPr lang="en-US" dirty="0" smtClean="0"/>
              <a:t>A: P= 6.06 , Accepts null hypothesis H0: Females bring in less profits than Males for Yellow Cab.</a:t>
            </a:r>
          </a:p>
          <a:p>
            <a:r>
              <a:rPr lang="en-US" dirty="0" smtClean="0"/>
              <a:t>B: P = 0.1, accepts alternative hypothesis, Females bring in more profits than Males for Pink Cab., slightly more, pie chart doesn't shows any results as such.</a:t>
            </a:r>
          </a:p>
          <a:p>
            <a:endParaRPr lang="en-US" dirty="0"/>
          </a:p>
        </p:txBody>
      </p:sp>
      <p:pic>
        <p:nvPicPr>
          <p:cNvPr id="28674" name="Picture 2"/>
          <p:cNvPicPr>
            <a:picLocks noGrp="1" noChangeAspect="1" noChangeArrowheads="1"/>
          </p:cNvPicPr>
          <p:nvPr>
            <p:ph sz="half" idx="1"/>
          </p:nvPr>
        </p:nvPicPr>
        <p:blipFill>
          <a:blip r:embed="rId2"/>
          <a:srcRect/>
          <a:stretch>
            <a:fillRect/>
          </a:stretch>
        </p:blipFill>
        <p:spPr bwMode="auto">
          <a:xfrm>
            <a:off x="8787479" y="1652778"/>
            <a:ext cx="3108960" cy="310134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4727448" y="1642301"/>
            <a:ext cx="3942779" cy="36099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a:t>
            </a:r>
            <a:endParaRPr lang="en-US" dirty="0"/>
          </a:p>
        </p:txBody>
      </p:sp>
      <p:sp>
        <p:nvSpPr>
          <p:cNvPr id="3" name="Text Placeholder 2"/>
          <p:cNvSpPr>
            <a:spLocks noGrp="1"/>
          </p:cNvSpPr>
          <p:nvPr>
            <p:ph type="body" idx="2"/>
          </p:nvPr>
        </p:nvSpPr>
        <p:spPr>
          <a:xfrm>
            <a:off x="914400" y="1676400"/>
            <a:ext cx="3182112" cy="4572000"/>
          </a:xfrm>
        </p:spPr>
        <p:txBody>
          <a:bodyPr>
            <a:normAutofit lnSpcReduction="10000"/>
          </a:bodyPr>
          <a:lstStyle/>
          <a:p>
            <a:r>
              <a:rPr lang="en-US" dirty="0" smtClean="0"/>
              <a:t>A</a:t>
            </a:r>
          </a:p>
          <a:p>
            <a:r>
              <a:rPr lang="en-US" dirty="0" smtClean="0"/>
              <a:t>H0: The mean Profit for the different Age groups for Yellow Cab are equal.</a:t>
            </a:r>
          </a:p>
          <a:p>
            <a:r>
              <a:rPr lang="en-US" dirty="0" smtClean="0"/>
              <a:t>H1: One or more of the mean Profits for the different Age groups for Yellow Cab are unequal.</a:t>
            </a:r>
          </a:p>
          <a:p>
            <a:r>
              <a:rPr lang="en-US" dirty="0" smtClean="0"/>
              <a:t>B</a:t>
            </a:r>
          </a:p>
          <a:p>
            <a:r>
              <a:rPr lang="en-US" dirty="0" smtClean="0"/>
              <a:t>H0: The mean Profit for the different Age groups for Pink Cab are equal.</a:t>
            </a:r>
          </a:p>
          <a:p>
            <a:r>
              <a:rPr lang="en-US" dirty="0" smtClean="0"/>
              <a:t>H1: One or more of the mean Profits for the different Age groups for Pink Cab are unequal.</a:t>
            </a:r>
          </a:p>
          <a:p>
            <a:endParaRPr lang="en-US" dirty="0" smtClean="0"/>
          </a:p>
          <a:p>
            <a:r>
              <a:rPr lang="en-US" dirty="0" smtClean="0"/>
              <a:t>A: p= 0.00 - As shown in </a:t>
            </a:r>
            <a:r>
              <a:rPr lang="en-US" dirty="0" err="1" smtClean="0"/>
              <a:t>Figure,The</a:t>
            </a:r>
            <a:r>
              <a:rPr lang="en-US" dirty="0" smtClean="0"/>
              <a:t> mean Profit for the different Age groups for Pink Cab are equal.</a:t>
            </a:r>
          </a:p>
          <a:p>
            <a:r>
              <a:rPr lang="en-US" dirty="0" smtClean="0"/>
              <a:t>B: P= 0.43 -As shown in pie chart, The mean Profit for the different Age groups for Pink Cab are equal., hence we accept the null hypothesis.</a:t>
            </a:r>
          </a:p>
          <a:p>
            <a:endParaRPr lang="en-US" dirty="0"/>
          </a:p>
        </p:txBody>
      </p:sp>
      <p:pic>
        <p:nvPicPr>
          <p:cNvPr id="29698" name="Picture 2"/>
          <p:cNvPicPr>
            <a:picLocks noGrp="1" noChangeAspect="1" noChangeArrowheads="1"/>
          </p:cNvPicPr>
          <p:nvPr>
            <p:ph sz="half" idx="1"/>
          </p:nvPr>
        </p:nvPicPr>
        <p:blipFill>
          <a:blip r:embed="rId2"/>
          <a:srcRect/>
          <a:stretch>
            <a:fillRect/>
          </a:stretch>
        </p:blipFill>
        <p:spPr bwMode="auto">
          <a:xfrm>
            <a:off x="8198453" y="1875282"/>
            <a:ext cx="3848100" cy="322326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187953" y="1928813"/>
            <a:ext cx="4041647" cy="43719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a:t>
            </a:r>
            <a:endParaRPr lang="en-US" dirty="0"/>
          </a:p>
        </p:txBody>
      </p:sp>
      <p:sp>
        <p:nvSpPr>
          <p:cNvPr id="3" name="Text Placeholder 2"/>
          <p:cNvSpPr>
            <a:spLocks noGrp="1"/>
          </p:cNvSpPr>
          <p:nvPr>
            <p:ph type="body" idx="2"/>
          </p:nvPr>
        </p:nvSpPr>
        <p:spPr/>
        <p:txBody>
          <a:bodyPr/>
          <a:lstStyle/>
          <a:p>
            <a:r>
              <a:rPr lang="en-US" b="1" dirty="0" smtClean="0"/>
              <a:t>H0: There is no difference in Profits for Card and Cash Payers for Yellow Cab.</a:t>
            </a:r>
            <a:endParaRPr lang="en-US" dirty="0" smtClean="0"/>
          </a:p>
          <a:p>
            <a:r>
              <a:rPr lang="en-US" b="1" dirty="0" smtClean="0"/>
              <a:t>H1: There is a difference in Profits for Card and Cash Payers for Yellow Cab.</a:t>
            </a:r>
            <a:endParaRPr lang="en-US" dirty="0" smtClean="0"/>
          </a:p>
          <a:p>
            <a:endParaRPr lang="en-US" dirty="0" smtClean="0"/>
          </a:p>
          <a:p>
            <a:endParaRPr lang="en-US" dirty="0" smtClean="0"/>
          </a:p>
          <a:p>
            <a:r>
              <a:rPr lang="en-US" dirty="0" smtClean="0"/>
              <a:t>As shown in the Image There is a difference in Profits for Card and Cash Payers for Pink Cab, accepts alternative hypothesis.</a:t>
            </a:r>
            <a:endParaRPr lang="en-US" dirty="0"/>
          </a:p>
        </p:txBody>
      </p:sp>
      <p:pic>
        <p:nvPicPr>
          <p:cNvPr id="5" name="Content Placeholder 4" descr="download (2).png"/>
          <p:cNvPicPr>
            <a:picLocks noGrp="1" noChangeAspect="1"/>
          </p:cNvPicPr>
          <p:nvPr>
            <p:ph sz="half" idx="1"/>
          </p:nvPr>
        </p:nvPicPr>
        <p:blipFill>
          <a:blip r:embed="rId2"/>
          <a:stretch>
            <a:fillRect/>
          </a:stretch>
        </p:blipFill>
        <p:spPr>
          <a:xfrm>
            <a:off x="4785551" y="1416075"/>
            <a:ext cx="6815137" cy="423311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As we see yellow cab is much popular company in larger population , which may be inferred as a potential indicator of future market growth mixing with total user increase in each year. So it can be said that yellow cab has a bigger potential market comparing to pink cab.</a:t>
            </a:r>
          </a:p>
          <a:p>
            <a:r>
              <a:rPr lang="en-US" dirty="0" smtClean="0"/>
              <a:t>Yellow cab’s average profit per KM is almost three times the average profit per KM of the Pink cab.</a:t>
            </a:r>
          </a:p>
          <a:p>
            <a:r>
              <a:rPr lang="en-US" dirty="0" smtClean="0"/>
              <a:t>yellow cab is mostly liked company in larger population of male and female , Profit is also on increment each year in yellow cab comparing pink.</a:t>
            </a:r>
          </a:p>
          <a:p>
            <a:r>
              <a:rPr lang="en-US" dirty="0" smtClean="0"/>
              <a:t>In general, the </a:t>
            </a:r>
            <a:r>
              <a:rPr lang="en-US" dirty="0" err="1" smtClean="0"/>
              <a:t>Payment_Mode</a:t>
            </a:r>
            <a:r>
              <a:rPr lang="en-US" dirty="0" smtClean="0"/>
              <a:t> is card.</a:t>
            </a:r>
          </a:p>
          <a:p>
            <a:r>
              <a:rPr lang="en-US" dirty="0" smtClean="0"/>
              <a:t>3 years data shows that the most profitable company was the Yellow Cab compared to the Pink Cab.</a:t>
            </a:r>
          </a:p>
          <a:p>
            <a:r>
              <a:rPr lang="en-US" dirty="0" smtClean="0"/>
              <a:t>The average profit contributed by people with different incomes taking cabs is nearly the same, But the average profit of Yellow Cab is much larger than that of Pink Cab.</a:t>
            </a:r>
          </a:p>
          <a:p>
            <a:r>
              <a:rPr lang="en-US" dirty="0" smtClean="0"/>
              <a:t>According to the detailed analysis, XYZ firm should invest in Yellow Cab. Given the losses, XYZ firm should invest more to Yellow Cab in the New York.</a:t>
            </a:r>
          </a:p>
          <a:p>
            <a:r>
              <a:rPr lang="en-US" dirty="0" smtClean="0"/>
              <a:t>Pink cab is still in transition of joining the market, as we can see smaller market share in comparison to Yellow Cab even the regular increase in total users each year. This idea can also be supported by pink cab’s lower profit per KM, to serve as an incentive for future market disruption.</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xmlns=""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l"/>
            <a:r>
              <a:rPr lang="en-US" b="1" dirty="0" smtClean="0"/>
              <a:t>1.Executive Summary of Problem</a:t>
            </a:r>
            <a:endParaRPr lang="en-US" dirty="0" smtClean="0"/>
          </a:p>
          <a:p>
            <a:pPr algn="l"/>
            <a:r>
              <a:rPr lang="en-US" b="1" dirty="0" smtClean="0"/>
              <a:t>2.Data Exploration and Approach</a:t>
            </a:r>
            <a:endParaRPr lang="en-US" dirty="0" smtClean="0"/>
          </a:p>
          <a:p>
            <a:pPr algn="l"/>
            <a:r>
              <a:rPr lang="en-US" b="1" dirty="0" smtClean="0"/>
              <a:t>3.Yearly Performance Analysis of companies</a:t>
            </a:r>
            <a:endParaRPr lang="en-US" dirty="0" smtClean="0"/>
          </a:p>
          <a:p>
            <a:pPr algn="l"/>
            <a:r>
              <a:rPr lang="en-US" b="1" dirty="0" smtClean="0"/>
              <a:t>4.Age-wise analysis</a:t>
            </a:r>
            <a:endParaRPr lang="en-US" dirty="0" smtClean="0"/>
          </a:p>
          <a:p>
            <a:pPr algn="l"/>
            <a:r>
              <a:rPr lang="en-US" b="1" dirty="0" smtClean="0"/>
              <a:t>5.Gender Analysis</a:t>
            </a:r>
            <a:endParaRPr lang="en-US" dirty="0" smtClean="0"/>
          </a:p>
          <a:p>
            <a:pPr algn="l"/>
            <a:r>
              <a:rPr lang="en-US" b="1" dirty="0" smtClean="0"/>
              <a:t>6.Payment Analysis</a:t>
            </a:r>
            <a:endParaRPr lang="en-US" dirty="0" smtClean="0"/>
          </a:p>
          <a:p>
            <a:pPr algn="l"/>
            <a:r>
              <a:rPr lang="en-US" b="1" dirty="0" smtClean="0"/>
              <a:t>7.Profit Analysis</a:t>
            </a:r>
            <a:endParaRPr lang="en-US" dirty="0" smtClean="0"/>
          </a:p>
          <a:p>
            <a:pPr algn="l"/>
            <a:r>
              <a:rPr lang="en-US" b="1" dirty="0" smtClean="0"/>
              <a:t>8.NY Profit by Company</a:t>
            </a:r>
            <a:endParaRPr lang="en-US" dirty="0" smtClean="0"/>
          </a:p>
          <a:p>
            <a:pPr algn="l"/>
            <a:r>
              <a:rPr lang="en-US" b="1" dirty="0" smtClean="0"/>
              <a:t>9.Survey Hypothesis</a:t>
            </a:r>
            <a:endParaRPr lang="en-US" dirty="0" smtClean="0"/>
          </a:p>
          <a:p>
            <a:pPr algn="l"/>
            <a:r>
              <a:rPr lang="en-US" b="1" dirty="0" smtClean="0"/>
              <a:t>10.Conclusion</a:t>
            </a:r>
            <a:endParaRPr lang="en-US"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xmlns=""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smtClean="0"/>
              <a:t>Executive Summary of Problem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•XYZ is a private firm in US and due to remarkable growth in the cab industry in last few years and multiple key players in the market, it is planning for an investment in cab industry</a:t>
            </a:r>
            <a:r>
              <a:rPr lang="en-US" dirty="0" smtClean="0"/>
              <a:t>.</a:t>
            </a:r>
            <a:r>
              <a:rPr lang="en-US" dirty="0" smtClean="0"/>
              <a:t/>
            </a:r>
            <a:br>
              <a:rPr lang="en-US" dirty="0" smtClean="0"/>
            </a:br>
            <a:endParaRPr lang="en-US" dirty="0" smtClean="0"/>
          </a:p>
          <a:p>
            <a:pPr>
              <a:buNone/>
            </a:pPr>
            <a:r>
              <a:rPr lang="en-US" dirty="0" smtClean="0"/>
              <a:t>•Objective:</a:t>
            </a:r>
          </a:p>
          <a:p>
            <a:r>
              <a:rPr lang="en-US" dirty="0" smtClean="0"/>
              <a:t>Summarize your analysis and recommendations and identify which company is performing better and is a better investment opportunity for XYZ.</a:t>
            </a:r>
          </a:p>
          <a:p>
            <a:pPr>
              <a:buNone/>
            </a:pPr>
            <a:r>
              <a:rPr lang="en-US" dirty="0" smtClean="0"/>
              <a:t>•Data Available:</a:t>
            </a:r>
          </a:p>
          <a:p>
            <a:r>
              <a:rPr lang="en-US" dirty="0" smtClean="0"/>
              <a:t>Multiple </a:t>
            </a:r>
            <a:r>
              <a:rPr lang="en-US" dirty="0" smtClean="0"/>
              <a:t>datasets for two companies have been provided.</a:t>
            </a:r>
          </a:p>
          <a:p>
            <a:r>
              <a:rPr lang="en-US" dirty="0" smtClean="0"/>
              <a:t>Each </a:t>
            </a:r>
            <a:r>
              <a:rPr lang="en-US" dirty="0" smtClean="0"/>
              <a:t>data set provides different aspects of the customer’s profile:</a:t>
            </a:r>
          </a:p>
          <a:p>
            <a:pPr>
              <a:buNone/>
            </a:pPr>
            <a:r>
              <a:rPr lang="en-US" dirty="0" smtClean="0"/>
              <a:t>    1.Cab </a:t>
            </a:r>
            <a:r>
              <a:rPr lang="en-US" dirty="0" smtClean="0"/>
              <a:t>Data: Includes details of transaction for the two cab companies.</a:t>
            </a:r>
          </a:p>
          <a:p>
            <a:pPr>
              <a:buNone/>
            </a:pPr>
            <a:r>
              <a:rPr lang="en-US" dirty="0" smtClean="0"/>
              <a:t>    2.Transaction </a:t>
            </a:r>
            <a:r>
              <a:rPr lang="en-US" dirty="0" smtClean="0"/>
              <a:t>ID: Mapping table that contains transaction to customer mapping and payment mode.</a:t>
            </a:r>
          </a:p>
          <a:p>
            <a:pPr>
              <a:buNone/>
            </a:pPr>
            <a:r>
              <a:rPr lang="en-US" dirty="0" smtClean="0"/>
              <a:t>    3.Customer </a:t>
            </a:r>
            <a:r>
              <a:rPr lang="en-US" dirty="0" smtClean="0"/>
              <a:t>ID: Mapping table that contains a unique identifier which links the customer’s demographic details.</a:t>
            </a:r>
          </a:p>
          <a:p>
            <a:pPr>
              <a:buNone/>
            </a:pPr>
            <a:r>
              <a:rPr lang="en-US" dirty="0" smtClean="0"/>
              <a:t>     4.City</a:t>
            </a:r>
            <a:r>
              <a:rPr lang="en-US" dirty="0" smtClean="0"/>
              <a:t>: Contains list of US cities, their population and number of cab users.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b="1" dirty="0" smtClean="0"/>
              <a:t>Data Exploration and Approach</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Dataset</a:t>
            </a:r>
            <a:endParaRPr lang="en-US" dirty="0" smtClean="0"/>
          </a:p>
          <a:p>
            <a:r>
              <a:rPr lang="en-US" dirty="0" smtClean="0"/>
              <a:t>1. 4 datasets with 19 unique features (5 derived).</a:t>
            </a:r>
          </a:p>
          <a:p>
            <a:r>
              <a:rPr lang="en-US" dirty="0" smtClean="0"/>
              <a:t>2. Time period for data: 31/01/2016 to 31/12/2018.</a:t>
            </a:r>
          </a:p>
          <a:p>
            <a:r>
              <a:rPr lang="en-US" dirty="0" smtClean="0"/>
              <a:t>3. Total data points: 359,393.</a:t>
            </a:r>
          </a:p>
          <a:p>
            <a:r>
              <a:rPr lang="en-US" dirty="0" smtClean="0"/>
              <a:t>Approach</a:t>
            </a:r>
          </a:p>
          <a:p>
            <a:r>
              <a:rPr lang="en-US" dirty="0" smtClean="0"/>
              <a:t>•The datasets were all combined to create one master dataset.</a:t>
            </a:r>
          </a:p>
          <a:p>
            <a:r>
              <a:rPr lang="en-US" dirty="0" smtClean="0"/>
              <a:t>•5 features were derived from the datasets available:</a:t>
            </a:r>
          </a:p>
          <a:p>
            <a:r>
              <a:rPr lang="en-US" dirty="0" smtClean="0"/>
              <a:t>1.Month and Year: these were derived from the </a:t>
            </a:r>
            <a:r>
              <a:rPr lang="en-US" dirty="0" err="1" smtClean="0"/>
              <a:t>date_of_travel</a:t>
            </a:r>
            <a:r>
              <a:rPr lang="en-US" dirty="0" smtClean="0"/>
              <a:t> feature.</a:t>
            </a:r>
          </a:p>
          <a:p>
            <a:r>
              <a:rPr lang="en-US" dirty="0" smtClean="0"/>
              <a:t>2.Profit: this is the difference between price charged and </a:t>
            </a:r>
            <a:r>
              <a:rPr lang="en-US" dirty="0" err="1" smtClean="0"/>
              <a:t>cost_of_trip</a:t>
            </a:r>
            <a:r>
              <a:rPr lang="en-US" dirty="0" smtClean="0"/>
              <a:t> features</a:t>
            </a:r>
          </a:p>
          <a:p>
            <a:r>
              <a:rPr lang="en-US" dirty="0" smtClean="0"/>
              <a:t>3.Age_range: the ages of the customers were allocated to different bins.</a:t>
            </a:r>
          </a:p>
          <a:p>
            <a:r>
              <a:rPr lang="en-US" dirty="0" smtClean="0"/>
              <a:t>4.Percentage_users: this is a ratio in percentile of the users in each city to the population of that city.</a:t>
            </a:r>
          </a:p>
          <a:p>
            <a:r>
              <a:rPr lang="en-US" dirty="0" smtClean="0"/>
              <a:t>•Exploratory Data Analysis approach utilized to draw insights from the data.</a:t>
            </a:r>
          </a:p>
          <a:p>
            <a:r>
              <a:rPr lang="en-US" dirty="0" smtClean="0"/>
              <a:t>The analysis has been divided into 5 parts: ➢ Data Exploration. ➢ EDA ➢ Finding the most profitable Cab company. ➢ Hypothesis Testing. ➢ Recommendations for investment.</a:t>
            </a:r>
          </a:p>
          <a:p>
            <a:endParaRPr lang="en-US" dirty="0"/>
          </a:p>
        </p:txBody>
      </p:sp>
      <p:pic>
        <p:nvPicPr>
          <p:cNvPr id="4" name="Picture 3" descr="Capture file.PNG"/>
          <p:cNvPicPr>
            <a:picLocks noChangeAspect="1"/>
          </p:cNvPicPr>
          <p:nvPr/>
        </p:nvPicPr>
        <p:blipFill>
          <a:blip r:embed="rId2"/>
          <a:stretch>
            <a:fillRect/>
          </a:stretch>
        </p:blipFill>
        <p:spPr>
          <a:xfrm>
            <a:off x="7744968" y="1837944"/>
            <a:ext cx="3623516" cy="22768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fontScale="90000"/>
          </a:bodyPr>
          <a:lstStyle/>
          <a:p>
            <a:r>
              <a:rPr lang="en-US" b="1" dirty="0" smtClean="0"/>
              <a:t>Yearly Performance Analysis of companies</a:t>
            </a:r>
            <a:endParaRPr lang="en-US" dirty="0"/>
          </a:p>
        </p:txBody>
      </p:sp>
      <p:pic>
        <p:nvPicPr>
          <p:cNvPr id="4" name="Content Placeholder 3" descr="Capture year.PNG"/>
          <p:cNvPicPr>
            <a:picLocks noGrp="1" noChangeAspect="1"/>
          </p:cNvPicPr>
          <p:nvPr>
            <p:ph idx="1"/>
          </p:nvPr>
        </p:nvPicPr>
        <p:blipFill>
          <a:blip r:embed="rId2"/>
          <a:stretch>
            <a:fillRect/>
          </a:stretch>
        </p:blipFill>
        <p:spPr>
          <a:xfrm>
            <a:off x="878380" y="2242440"/>
            <a:ext cx="4747672" cy="3627435"/>
          </a:xfrm>
        </p:spPr>
      </p:pic>
      <p:sp>
        <p:nvSpPr>
          <p:cNvPr id="8" name="TextBox 7"/>
          <p:cNvSpPr txBox="1"/>
          <p:nvPr/>
        </p:nvSpPr>
        <p:spPr>
          <a:xfrm>
            <a:off x="5980176" y="2496312"/>
            <a:ext cx="5477256" cy="1477328"/>
          </a:xfrm>
          <a:prstGeom prst="rect">
            <a:avLst/>
          </a:prstGeom>
          <a:noFill/>
        </p:spPr>
        <p:txBody>
          <a:bodyPr wrap="square" rtlCol="0">
            <a:spAutoFit/>
          </a:bodyPr>
          <a:lstStyle/>
          <a:p>
            <a:r>
              <a:rPr lang="en-US" dirty="0" smtClean="0"/>
              <a:t>•As we see yellow cab is much popular company in larger population , which may be inferred as a potential indicator of future market growth mixing with total user increase in each year. So it can be said that yellow cab has a bigger potential market comparing to pink cab.</a:t>
            </a:r>
            <a:endParaRPr lang="en-US" dirty="0"/>
          </a:p>
        </p:txBody>
      </p:sp>
      <p:pic>
        <p:nvPicPr>
          <p:cNvPr id="1027" name="Picture 3"/>
          <p:cNvPicPr>
            <a:picLocks noChangeAspect="1" noChangeArrowheads="1"/>
          </p:cNvPicPr>
          <p:nvPr/>
        </p:nvPicPr>
        <p:blipFill>
          <a:blip r:embed="rId3"/>
          <a:srcRect/>
          <a:stretch>
            <a:fillRect/>
          </a:stretch>
        </p:blipFill>
        <p:spPr bwMode="auto">
          <a:xfrm>
            <a:off x="5888736" y="4352544"/>
            <a:ext cx="5859971" cy="236448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2"/>
          </a:solidFill>
        </p:spPr>
        <p:txBody>
          <a:bodyPr/>
          <a:lstStyle/>
          <a:p>
            <a:r>
              <a:rPr lang="en-US" dirty="0" smtClean="0"/>
              <a:t>Age-wise Analysis</a:t>
            </a:r>
            <a:endParaRPr lang="en-US" dirty="0"/>
          </a:p>
        </p:txBody>
      </p:sp>
      <p:sp>
        <p:nvSpPr>
          <p:cNvPr id="6" name="Text Placeholder 5"/>
          <p:cNvSpPr>
            <a:spLocks noGrp="1"/>
          </p:cNvSpPr>
          <p:nvPr>
            <p:ph type="body" idx="1"/>
          </p:nvPr>
        </p:nvSpPr>
        <p:spPr/>
        <p:txBody>
          <a:bodyPr/>
          <a:lstStyle/>
          <a:p>
            <a:r>
              <a:rPr lang="en-US" dirty="0" smtClean="0"/>
              <a:t>Age-wise Profit Analysis</a:t>
            </a:r>
            <a:endParaRPr lang="en-US" dirty="0"/>
          </a:p>
        </p:txBody>
      </p:sp>
      <p:sp>
        <p:nvSpPr>
          <p:cNvPr id="8" name="Text Placeholder 7"/>
          <p:cNvSpPr>
            <a:spLocks noGrp="1"/>
          </p:cNvSpPr>
          <p:nvPr>
            <p:ph type="body" sz="half" idx="3"/>
          </p:nvPr>
        </p:nvSpPr>
        <p:spPr/>
        <p:txBody>
          <a:bodyPr/>
          <a:lstStyle/>
          <a:p>
            <a:r>
              <a:rPr lang="en-US" dirty="0" smtClean="0"/>
              <a:t>Age-wise customer share per year</a:t>
            </a:r>
            <a:endParaRPr lang="en-US" dirty="0"/>
          </a:p>
        </p:txBody>
      </p:sp>
      <p:pic>
        <p:nvPicPr>
          <p:cNvPr id="3074" name="Picture 2"/>
          <p:cNvPicPr>
            <a:picLocks noGrp="1" noChangeAspect="1" noChangeArrowheads="1"/>
          </p:cNvPicPr>
          <p:nvPr>
            <p:ph sz="quarter" idx="2"/>
          </p:nvPr>
        </p:nvPicPr>
        <p:blipFill>
          <a:blip r:embed="rId2"/>
          <a:stretch>
            <a:fillRect/>
          </a:stretch>
        </p:blipFill>
        <p:spPr bwMode="auto">
          <a:xfrm>
            <a:off x="894874" y="2730976"/>
            <a:ext cx="4815840" cy="3413760"/>
          </a:xfrm>
          <a:prstGeom prst="rect">
            <a:avLst/>
          </a:prstGeom>
          <a:noFill/>
          <a:ln w="9525">
            <a:noFill/>
            <a:miter lim="800000"/>
            <a:headEnd/>
            <a:tailEnd/>
          </a:ln>
          <a:effectLst/>
        </p:spPr>
      </p:pic>
      <p:pic>
        <p:nvPicPr>
          <p:cNvPr id="3075" name="Picture 3"/>
          <p:cNvPicPr>
            <a:picLocks noGrp="1" noChangeAspect="1" noChangeArrowheads="1"/>
          </p:cNvPicPr>
          <p:nvPr>
            <p:ph sz="quarter" idx="4"/>
          </p:nvPr>
        </p:nvPicPr>
        <p:blipFill>
          <a:blip r:embed="rId3"/>
          <a:stretch>
            <a:fillRect/>
          </a:stretch>
        </p:blipFill>
        <p:spPr bwMode="auto">
          <a:xfrm>
            <a:off x="6517799" y="2723356"/>
            <a:ext cx="4739640" cy="3429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accent2"/>
          </a:solidFill>
        </p:spPr>
        <p:txBody>
          <a:bodyPr>
            <a:normAutofit/>
          </a:bodyPr>
          <a:lstStyle/>
          <a:p>
            <a:r>
              <a:rPr lang="en-US" dirty="0" smtClean="0"/>
              <a:t>Age-wise Profit </a:t>
            </a:r>
            <a:r>
              <a:rPr lang="en-US" dirty="0" smtClean="0"/>
              <a:t>Analysis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7552944" y="1901953"/>
            <a:ext cx="4050792" cy="2670048"/>
          </a:xfrm>
          <a:prstGeom prst="rect">
            <a:avLst/>
          </a:prstGeom>
          <a:noFill/>
          <a:ln w="9525">
            <a:noFill/>
            <a:miter lim="800000"/>
            <a:headEnd/>
            <a:tailEnd/>
          </a:ln>
          <a:effectLst/>
        </p:spPr>
      </p:pic>
      <p:sp>
        <p:nvSpPr>
          <p:cNvPr id="10" name="TextBox 9"/>
          <p:cNvSpPr txBox="1"/>
          <p:nvPr/>
        </p:nvSpPr>
        <p:spPr>
          <a:xfrm>
            <a:off x="960120" y="2670048"/>
            <a:ext cx="4846320" cy="3139321"/>
          </a:xfrm>
          <a:prstGeom prst="rect">
            <a:avLst/>
          </a:prstGeom>
          <a:noFill/>
        </p:spPr>
        <p:txBody>
          <a:bodyPr wrap="square" rtlCol="0">
            <a:spAutoFit/>
          </a:bodyPr>
          <a:lstStyle/>
          <a:p>
            <a:pPr>
              <a:buFont typeface="Arial" pitchFamily="34" charset="0"/>
              <a:buChar char="•"/>
            </a:pPr>
            <a:r>
              <a:rPr lang="en-US" dirty="0" smtClean="0"/>
              <a:t>As shown in Pie graph we can say that yellow cab is more popular in all the age groups than pink cab, most of customers who ages from 20 to 40 uses the cab most , brings more Profit in yellow cab. The 20-29 and 30-39 age groups dominate in terms of total customers and transactions for both cab companies</a:t>
            </a:r>
            <a:r>
              <a:rPr lang="en-US" dirty="0" smtClean="0"/>
              <a:t>.</a:t>
            </a:r>
          </a:p>
          <a:p>
            <a:endParaRPr lang="en-US" dirty="0" smtClean="0"/>
          </a:p>
          <a:p>
            <a:pPr>
              <a:buFont typeface="Arial" pitchFamily="34" charset="0"/>
              <a:buChar char="•"/>
            </a:pPr>
            <a:r>
              <a:rPr lang="en-US" dirty="0" smtClean="0"/>
              <a:t>Yellow cab has more customer share compared to pink cab in all ages, In 2016 it was more with age group 50-59 as </a:t>
            </a:r>
            <a:r>
              <a:rPr lang="en-US" dirty="0" err="1" smtClean="0"/>
              <a:t>compaire</a:t>
            </a:r>
            <a:r>
              <a:rPr lang="en-US" dirty="0" smtClean="0"/>
              <a:t> to age group 20-29</a:t>
            </a:r>
            <a:endParaRPr lang="en-US" dirty="0"/>
          </a:p>
        </p:txBody>
      </p:sp>
      <p:pic>
        <p:nvPicPr>
          <p:cNvPr id="4099" name="Picture 3"/>
          <p:cNvPicPr>
            <a:picLocks noChangeAspect="1" noChangeArrowheads="1"/>
          </p:cNvPicPr>
          <p:nvPr/>
        </p:nvPicPr>
        <p:blipFill>
          <a:blip r:embed="rId3"/>
          <a:srcRect/>
          <a:stretch>
            <a:fillRect/>
          </a:stretch>
        </p:blipFill>
        <p:spPr bwMode="auto">
          <a:xfrm>
            <a:off x="7551801" y="4679442"/>
            <a:ext cx="3105150" cy="14859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10835640" cy="1162050"/>
          </a:xfrm>
          <a:solidFill>
            <a:schemeClr val="accent2"/>
          </a:solidFill>
        </p:spPr>
        <p:txBody>
          <a:bodyPr/>
          <a:lstStyle/>
          <a:p>
            <a:r>
              <a:rPr lang="en-US" sz="3200" b="1" dirty="0" smtClean="0"/>
              <a:t>Gender Analysis</a:t>
            </a:r>
            <a:endParaRPr lang="en-US" sz="3200" dirty="0"/>
          </a:p>
        </p:txBody>
      </p:sp>
      <p:sp>
        <p:nvSpPr>
          <p:cNvPr id="6" name="Text Placeholder 5"/>
          <p:cNvSpPr>
            <a:spLocks noGrp="1"/>
          </p:cNvSpPr>
          <p:nvPr>
            <p:ph type="body" idx="2"/>
          </p:nvPr>
        </p:nvSpPr>
        <p:spPr>
          <a:xfrm>
            <a:off x="914400" y="2212848"/>
            <a:ext cx="3657600" cy="4279392"/>
          </a:xfrm>
        </p:spPr>
        <p:txBody>
          <a:bodyPr>
            <a:normAutofit/>
          </a:bodyPr>
          <a:lstStyle/>
          <a:p>
            <a:r>
              <a:rPr lang="en-US" sz="1800" dirty="0" smtClean="0"/>
              <a:t>As we see yellow cab is much popular company in larger population of male and female , which may be inferred as a potential indicator of future market growth mixing with total user increase in each year. Profit is also on increment each year in yellow cab comparing pink, So it can be said that yellow cab has a bigger potential market comparing to pink cab.</a:t>
            </a:r>
            <a:endParaRPr lang="en-US" sz="1800" dirty="0"/>
          </a:p>
        </p:txBody>
      </p:sp>
      <p:pic>
        <p:nvPicPr>
          <p:cNvPr id="5122" name="Picture 2"/>
          <p:cNvPicPr>
            <a:picLocks noGrp="1" noChangeAspect="1" noChangeArrowheads="1"/>
          </p:cNvPicPr>
          <p:nvPr>
            <p:ph sz="half" idx="1"/>
          </p:nvPr>
        </p:nvPicPr>
        <p:blipFill>
          <a:blip r:embed="rId2"/>
          <a:stretch>
            <a:fillRect/>
          </a:stretch>
        </p:blipFill>
        <p:spPr bwMode="auto">
          <a:xfrm>
            <a:off x="8850725" y="1729740"/>
            <a:ext cx="3055620" cy="300228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754880" y="1847088"/>
            <a:ext cx="3613976" cy="306095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10652760" cy="1162050"/>
          </a:xfrm>
          <a:solidFill>
            <a:schemeClr val="accent2"/>
          </a:solidFill>
        </p:spPr>
        <p:txBody>
          <a:bodyPr/>
          <a:lstStyle/>
          <a:p>
            <a:r>
              <a:rPr lang="en-US" sz="3600" b="1" dirty="0" smtClean="0"/>
              <a:t>Payment Analysis</a:t>
            </a:r>
            <a:endParaRPr lang="en-US" sz="3600" dirty="0"/>
          </a:p>
        </p:txBody>
      </p:sp>
      <p:sp>
        <p:nvSpPr>
          <p:cNvPr id="3" name="Text Placeholder 2"/>
          <p:cNvSpPr>
            <a:spLocks noGrp="1"/>
          </p:cNvSpPr>
          <p:nvPr>
            <p:ph type="body" idx="2"/>
          </p:nvPr>
        </p:nvSpPr>
        <p:spPr/>
        <p:txBody>
          <a:bodyPr/>
          <a:lstStyle/>
          <a:p>
            <a:endParaRPr lang="en-US" dirty="0"/>
          </a:p>
        </p:txBody>
      </p:sp>
      <p:sp>
        <p:nvSpPr>
          <p:cNvPr id="4" name="Content Placeholder 3"/>
          <p:cNvSpPr>
            <a:spLocks noGrp="1"/>
          </p:cNvSpPr>
          <p:nvPr>
            <p:ph sz="half" idx="1"/>
          </p:nvPr>
        </p:nvSpPr>
        <p:spPr/>
        <p:txBody>
          <a:bodyPr/>
          <a:lstStyle/>
          <a:p>
            <a:r>
              <a:rPr lang="en-US" sz="2000" dirty="0" smtClean="0"/>
              <a:t>Customers teds to use cards In most</a:t>
            </a:r>
          </a:p>
          <a:p>
            <a:pPr>
              <a:buNone/>
            </a:pPr>
            <a:r>
              <a:rPr lang="en-US" sz="2000" dirty="0" smtClean="0"/>
              <a:t>of </a:t>
            </a:r>
            <a:r>
              <a:rPr lang="en-US" sz="2000" dirty="0" smtClean="0"/>
              <a:t>the cities.</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3422396" y="2997327"/>
            <a:ext cx="8166100" cy="28384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14400" y="1709928"/>
            <a:ext cx="2109788" cy="406241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85</TotalTime>
  <Words>1392</Words>
  <Application>Microsoft Macintosh PowerPoint</Application>
  <PresentationFormat>Custom</PresentationFormat>
  <Paragraphs>115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   Agenda</vt:lpstr>
      <vt:lpstr>Executive Summary of Problem </vt:lpstr>
      <vt:lpstr>Data Exploration and Approach</vt:lpstr>
      <vt:lpstr>Yearly Performance Analysis of companies</vt:lpstr>
      <vt:lpstr>Age-wise Analysis</vt:lpstr>
      <vt:lpstr>Age-wise Profit Analysis</vt:lpstr>
      <vt:lpstr>Gender Analysis</vt:lpstr>
      <vt:lpstr>Payment Analysis</vt:lpstr>
      <vt:lpstr>Customer share the cab market in each year</vt:lpstr>
      <vt:lpstr>Profit analysis</vt:lpstr>
      <vt:lpstr>NY Profits By company</vt:lpstr>
      <vt:lpstr>Hypothesis</vt:lpstr>
      <vt:lpstr>Two</vt:lpstr>
      <vt:lpstr>Three</vt:lpstr>
      <vt:lpstr>Four</vt:lpstr>
      <vt:lpstr>Five</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anmul</dc:creator>
  <cp:lastModifiedBy>anmul</cp:lastModifiedBy>
  <cp:revision>1</cp:revision>
  <dcterms:created xsi:type="dcterms:W3CDTF">2022-06-24T06:30:22Z</dcterms:created>
  <dcterms:modified xsi:type="dcterms:W3CDTF">2022-06-24T07:55:34Z</dcterms:modified>
</cp:coreProperties>
</file>