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709" autoAdjust="0"/>
  </p:normalViewPr>
  <p:slideViewPr>
    <p:cSldViewPr>
      <p:cViewPr varScale="1">
        <p:scale>
          <a:sx n="105" d="100"/>
          <a:sy n="105" d="100"/>
        </p:scale>
        <p:origin x="-8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C704-0AE5-44A8-86C8-E5E4C4E4DA03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0DD7A-42F5-4A24-A316-E9CAD76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0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0DD7A-42F5-4A24-A316-E9CAD7662A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6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70F8-4B48-4E3C-824B-8F0903DE77C5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43009-39D5-49F8-A08D-A223E674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4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opencv.org/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://sahanafoundation.org/products/vesuvius" TargetMode="External"/><Relationship Id="rId7" Type="http://schemas.openxmlformats.org/officeDocument/2006/relationships/hyperlink" Target="http://code.google.com/p/javacv/" TargetMode="External"/><Relationship Id="rId12" Type="http://schemas.openxmlformats.org/officeDocument/2006/relationships/hyperlink" Target="http://code.google.com/p/google-gs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aadin.com/directory" TargetMode="External"/><Relationship Id="rId11" Type="http://schemas.openxmlformats.org/officeDocument/2006/relationships/hyperlink" Target="http://tomcat.apache.org/" TargetMode="External"/><Relationship Id="rId5" Type="http://schemas.openxmlformats.org/officeDocument/2006/relationships/hyperlink" Target="http://www.sencha.com/products/gxt/" TargetMode="External"/><Relationship Id="rId10" Type="http://schemas.openxmlformats.org/officeDocument/2006/relationships/hyperlink" Target="http://www.mysql.com/" TargetMode="External"/><Relationship Id="rId4" Type="http://schemas.openxmlformats.org/officeDocument/2006/relationships/hyperlink" Target="https://developers.google.com/web-toolkit/" TargetMode="External"/><Relationship Id="rId9" Type="http://schemas.openxmlformats.org/officeDocument/2006/relationships/hyperlink" Target="http://lucene.apache.org/solr/" TargetMode="External"/><Relationship Id="rId1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ImageStats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Image Annotating Tool Developed by LPF Team</a:t>
            </a:r>
          </a:p>
          <a:p>
            <a:r>
              <a:rPr lang="en-US" sz="1800" dirty="0" smtClean="0"/>
              <a:t>Ajay Kanduru</a:t>
            </a:r>
          </a:p>
          <a:p>
            <a:r>
              <a:rPr lang="en-US" sz="1800" dirty="0" smtClean="0"/>
              <a:t>01/03/2013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401931"/>
              </p:ext>
            </p:extLst>
          </p:nvPr>
        </p:nvGraphicFramePr>
        <p:xfrm>
          <a:off x="438151" y="304800"/>
          <a:ext cx="8190721" cy="807469"/>
        </p:xfrm>
        <a:graphic>
          <a:graphicData uri="http://schemas.openxmlformats.org/drawingml/2006/table">
            <a:tbl>
              <a:tblPr/>
              <a:tblGrid>
                <a:gridCol w="1516800"/>
                <a:gridCol w="5763841"/>
                <a:gridCol w="910080"/>
              </a:tblGrid>
              <a:tr h="807469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777777"/>
                          </a:solidFill>
                          <a:effectLst/>
                          <a:latin typeface="Arial Unicode MS"/>
                        </a:rPr>
                        <a:t>ImageStats</a:t>
                      </a:r>
                      <a:r>
                        <a:rPr lang="en-US" dirty="0">
                          <a:effectLst/>
                          <a:latin typeface="Arial Unicode MS"/>
                        </a:rPr>
                        <a:t/>
                      </a:r>
                      <a:br>
                        <a:rPr lang="en-US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U.S. National Library of Medicine</a:t>
                      </a:r>
                      <a:br>
                        <a:rPr lang="en-US" sz="1100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Lister Hill National Center for Biomedical Communications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1" descr="People Locato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2" y="305277"/>
            <a:ext cx="1390650" cy="8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ited States National Library of Medicin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22" y="305277"/>
            <a:ext cx="590550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1" name="Elbow Connector 1100"/>
          <p:cNvCxnSpPr>
            <a:endCxn id="32" idx="3"/>
          </p:cNvCxnSpPr>
          <p:nvPr/>
        </p:nvCxnSpPr>
        <p:spPr>
          <a:xfrm>
            <a:off x="4371975" y="3399155"/>
            <a:ext cx="2590124" cy="2225532"/>
          </a:xfrm>
          <a:prstGeom prst="bentConnector3">
            <a:avLst>
              <a:gd name="adj1" fmla="val 122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Elbow Connector 1097"/>
          <p:cNvCxnSpPr/>
          <p:nvPr/>
        </p:nvCxnSpPr>
        <p:spPr>
          <a:xfrm>
            <a:off x="4390389" y="3713480"/>
            <a:ext cx="2571711" cy="1470912"/>
          </a:xfrm>
          <a:prstGeom prst="bentConnector3">
            <a:avLst>
              <a:gd name="adj1" fmla="val 116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1217097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Architecture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80617"/>
              </p:ext>
            </p:extLst>
          </p:nvPr>
        </p:nvGraphicFramePr>
        <p:xfrm>
          <a:off x="438151" y="304800"/>
          <a:ext cx="8190721" cy="807469"/>
        </p:xfrm>
        <a:graphic>
          <a:graphicData uri="http://schemas.openxmlformats.org/drawingml/2006/table">
            <a:tbl>
              <a:tblPr/>
              <a:tblGrid>
                <a:gridCol w="1516800"/>
                <a:gridCol w="5763841"/>
                <a:gridCol w="910080"/>
              </a:tblGrid>
              <a:tr h="807469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777777"/>
                          </a:solidFill>
                          <a:effectLst/>
                          <a:latin typeface="Arial Unicode MS"/>
                        </a:rPr>
                        <a:t>ImageStats</a:t>
                      </a:r>
                      <a:r>
                        <a:rPr lang="en-US" dirty="0">
                          <a:effectLst/>
                          <a:latin typeface="Arial Unicode MS"/>
                        </a:rPr>
                        <a:t/>
                      </a:r>
                      <a:br>
                        <a:rPr lang="en-US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U.S. National Library of Medicine</a:t>
                      </a:r>
                      <a:br>
                        <a:rPr lang="en-US" sz="1100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Lister Hill National Center for Biomedical Communications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 descr="People Locato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2" y="305277"/>
            <a:ext cx="1390650" cy="8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ted States National Library of Medicin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22" y="305277"/>
            <a:ext cx="590550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7" name="Group 1056"/>
          <p:cNvGrpSpPr/>
          <p:nvPr/>
        </p:nvGrpSpPr>
        <p:grpSpPr>
          <a:xfrm>
            <a:off x="2104159" y="5242746"/>
            <a:ext cx="1853151" cy="685650"/>
            <a:chOff x="1736463" y="5513780"/>
            <a:chExt cx="1853151" cy="685650"/>
          </a:xfrm>
        </p:grpSpPr>
        <p:sp>
          <p:nvSpPr>
            <p:cNvPr id="16" name="Rectangle 15"/>
            <p:cNvSpPr/>
            <p:nvPr/>
          </p:nvSpPr>
          <p:spPr>
            <a:xfrm>
              <a:off x="1736463" y="5513780"/>
              <a:ext cx="1853151" cy="685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Text Box 17"/>
            <p:cNvSpPr txBox="1"/>
            <p:nvPr/>
          </p:nvSpPr>
          <p:spPr>
            <a:xfrm>
              <a:off x="2270846" y="5685155"/>
              <a:ext cx="800100" cy="3429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ea typeface="Calibri"/>
                  <a:cs typeface="Times New Roman"/>
                </a:rPr>
                <a:t>PL SOLR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2105025" y="4235121"/>
            <a:ext cx="1809750" cy="495300"/>
            <a:chOff x="1838325" y="4465320"/>
            <a:chExt cx="1809750" cy="495300"/>
          </a:xfrm>
        </p:grpSpPr>
        <p:sp>
          <p:nvSpPr>
            <p:cNvPr id="17" name="Rectangle 16"/>
            <p:cNvSpPr/>
            <p:nvPr/>
          </p:nvSpPr>
          <p:spPr>
            <a:xfrm>
              <a:off x="1838325" y="4465320"/>
              <a:ext cx="18097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Text Box 18"/>
            <p:cNvSpPr txBox="1"/>
            <p:nvPr/>
          </p:nvSpPr>
          <p:spPr>
            <a:xfrm>
              <a:off x="2066290" y="4570730"/>
              <a:ext cx="1400175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effectLst/>
                  <a:ea typeface="Calibri"/>
                  <a:cs typeface="Times New Roman"/>
                </a:rPr>
                <a:t>PL Web Server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38761" y="2170113"/>
            <a:ext cx="2074304" cy="377825"/>
            <a:chOff x="5362575" y="2533650"/>
            <a:chExt cx="1492142" cy="447675"/>
          </a:xfrm>
        </p:grpSpPr>
        <p:sp>
          <p:nvSpPr>
            <p:cNvPr id="12" name="Rectangle 11"/>
            <p:cNvSpPr/>
            <p:nvPr/>
          </p:nvSpPr>
          <p:spPr>
            <a:xfrm>
              <a:off x="5362575" y="2533650"/>
              <a:ext cx="1257300" cy="44767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21"/>
            <p:cNvSpPr txBox="1"/>
            <p:nvPr/>
          </p:nvSpPr>
          <p:spPr>
            <a:xfrm>
              <a:off x="5645042" y="2552767"/>
              <a:ext cx="1209675" cy="2667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 err="1">
                  <a:effectLst/>
                  <a:ea typeface="Calibri"/>
                  <a:cs typeface="Times New Roman"/>
                </a:rPr>
                <a:t>FaceFinder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26" name="Text Box 24"/>
          <p:cNvSpPr txBox="1"/>
          <p:nvPr/>
        </p:nvSpPr>
        <p:spPr>
          <a:xfrm>
            <a:off x="4895850" y="3465830"/>
            <a:ext cx="1724025" cy="247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Store annotations</a:t>
            </a:r>
          </a:p>
        </p:txBody>
      </p:sp>
      <p:sp>
        <p:nvSpPr>
          <p:cNvPr id="27" name="Text Box 25"/>
          <p:cNvSpPr txBox="1"/>
          <p:nvPr/>
        </p:nvSpPr>
        <p:spPr>
          <a:xfrm>
            <a:off x="1346965" y="4640526"/>
            <a:ext cx="685800" cy="7143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Search for images</a:t>
            </a:r>
          </a:p>
        </p:txBody>
      </p:sp>
      <p:sp>
        <p:nvSpPr>
          <p:cNvPr id="28" name="Text Box 26"/>
          <p:cNvSpPr txBox="1"/>
          <p:nvPr/>
        </p:nvSpPr>
        <p:spPr>
          <a:xfrm>
            <a:off x="4333874" y="1798782"/>
            <a:ext cx="1152525" cy="8499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Get </a:t>
            </a:r>
            <a:r>
              <a:rPr lang="en-US" sz="1100" dirty="0" err="1">
                <a:effectLst/>
                <a:ea typeface="Calibri"/>
                <a:cs typeface="Times New Roman"/>
              </a:rPr>
              <a:t>FaceFinder</a:t>
            </a:r>
            <a:r>
              <a:rPr lang="en-US" sz="1100" dirty="0">
                <a:effectLst/>
                <a:ea typeface="Calibri"/>
                <a:cs typeface="Times New Roman"/>
              </a:rPr>
              <a:t> </a:t>
            </a:r>
            <a:r>
              <a:rPr lang="en-US" sz="1100" dirty="0" smtClean="0">
                <a:effectLst/>
                <a:ea typeface="Calibri"/>
                <a:cs typeface="Times New Roman"/>
              </a:rPr>
              <a:t>annotations using Web Services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889375" y="5427980"/>
            <a:ext cx="1190625" cy="3333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Index meta info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2486025" y="3890024"/>
            <a:ext cx="1047750" cy="2857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Fetch images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38284" y="3820945"/>
            <a:ext cx="0" cy="41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32663" y="4028033"/>
            <a:ext cx="1971675" cy="193926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034" name="Group 1033"/>
          <p:cNvGrpSpPr/>
          <p:nvPr/>
        </p:nvGrpSpPr>
        <p:grpSpPr>
          <a:xfrm>
            <a:off x="5295225" y="4516409"/>
            <a:ext cx="1666875" cy="276540"/>
            <a:chOff x="6666722" y="4561204"/>
            <a:chExt cx="1666875" cy="306071"/>
          </a:xfrm>
        </p:grpSpPr>
        <p:sp>
          <p:nvSpPr>
            <p:cNvPr id="14" name="Rectangle 13"/>
            <p:cNvSpPr/>
            <p:nvPr/>
          </p:nvSpPr>
          <p:spPr>
            <a:xfrm>
              <a:off x="6666722" y="4570730"/>
              <a:ext cx="1666875" cy="2965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Text Box 19"/>
            <p:cNvSpPr txBox="1"/>
            <p:nvPr/>
          </p:nvSpPr>
          <p:spPr>
            <a:xfrm>
              <a:off x="6885797" y="4561204"/>
              <a:ext cx="11525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548DD4"/>
                  </a:solidFill>
                  <a:effectLst/>
                  <a:ea typeface="Calibri"/>
                  <a:cs typeface="Times New Roman"/>
                </a:rPr>
                <a:t>Images Store</a:t>
              </a:r>
              <a:endParaRPr lang="en-US" sz="1100" dirty="0">
                <a:effectLst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</p:grpSp>
      <p:grpSp>
        <p:nvGrpSpPr>
          <p:cNvPr id="1033" name="Group 1032"/>
          <p:cNvGrpSpPr/>
          <p:nvPr/>
        </p:nvGrpSpPr>
        <p:grpSpPr>
          <a:xfrm>
            <a:off x="5285699" y="4936879"/>
            <a:ext cx="1734791" cy="357435"/>
            <a:chOff x="7028209" y="5457406"/>
            <a:chExt cx="1734791" cy="395605"/>
          </a:xfrm>
        </p:grpSpPr>
        <p:sp>
          <p:nvSpPr>
            <p:cNvPr id="15" name="Rectangle 14"/>
            <p:cNvSpPr/>
            <p:nvPr/>
          </p:nvSpPr>
          <p:spPr>
            <a:xfrm>
              <a:off x="7028209" y="5457406"/>
              <a:ext cx="1676401" cy="395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/>
            <p:nvPr/>
          </p:nvSpPr>
          <p:spPr>
            <a:xfrm>
              <a:off x="7086600" y="5457983"/>
              <a:ext cx="1676400" cy="27336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548DD4"/>
                  </a:solidFill>
                  <a:effectLst/>
                  <a:ea typeface="Calibri"/>
                  <a:cs typeface="Times New Roman"/>
                </a:rPr>
                <a:t>Annotations Store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25" name="Text Box 23"/>
          <p:cNvSpPr txBox="1"/>
          <p:nvPr/>
        </p:nvSpPr>
        <p:spPr>
          <a:xfrm>
            <a:off x="5238074" y="4093857"/>
            <a:ext cx="1809750" cy="3419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ea typeface="Calibri"/>
                <a:cs typeface="Times New Roman"/>
              </a:rPr>
              <a:t>PL Database </a:t>
            </a:r>
            <a:r>
              <a:rPr lang="en-US" sz="1400" dirty="0" smtClean="0">
                <a:effectLst/>
                <a:ea typeface="Calibri"/>
                <a:cs typeface="Times New Roman"/>
              </a:rPr>
              <a:t>(</a:t>
            </a:r>
            <a:r>
              <a:rPr lang="en-US" sz="1400" dirty="0">
                <a:effectLst/>
                <a:ea typeface="Calibri"/>
                <a:cs typeface="Times New Roman"/>
              </a:rPr>
              <a:t>MySQL)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85699" y="5439416"/>
            <a:ext cx="1676400" cy="370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Text Box 33"/>
          <p:cNvSpPr txBox="1"/>
          <p:nvPr/>
        </p:nvSpPr>
        <p:spPr>
          <a:xfrm>
            <a:off x="5344090" y="5467906"/>
            <a:ext cx="1534795" cy="26775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548DD4"/>
                </a:solidFill>
                <a:effectLst/>
                <a:ea typeface="Calibri"/>
                <a:cs typeface="Times New Roman"/>
              </a:rPr>
              <a:t>ImageStats</a:t>
            </a:r>
            <a:r>
              <a:rPr lang="en-US" sz="1400" b="1" dirty="0" smtClean="0">
                <a:solidFill>
                  <a:srgbClr val="548DD4"/>
                </a:solidFill>
                <a:effectLst/>
                <a:ea typeface="Calibri"/>
                <a:cs typeface="Times New Roman"/>
              </a:rPr>
              <a:t> Users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4" name="Text Box 35"/>
          <p:cNvSpPr txBox="1"/>
          <p:nvPr/>
        </p:nvSpPr>
        <p:spPr>
          <a:xfrm>
            <a:off x="4895850" y="3141980"/>
            <a:ext cx="1676400" cy="2571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Authenticate </a:t>
            </a:r>
            <a:r>
              <a:rPr lang="en-US" sz="1100" dirty="0" smtClean="0">
                <a:effectLst/>
                <a:ea typeface="Calibri"/>
                <a:cs typeface="Times New Roman"/>
              </a:rPr>
              <a:t>GCI Users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8762" y="2669726"/>
            <a:ext cx="1747838" cy="393513"/>
            <a:chOff x="6719196" y="2757486"/>
            <a:chExt cx="1857375" cy="512387"/>
          </a:xfrm>
        </p:grpSpPr>
        <p:sp>
          <p:nvSpPr>
            <p:cNvPr id="35" name="Rectangle 34"/>
            <p:cNvSpPr/>
            <p:nvPr/>
          </p:nvSpPr>
          <p:spPr>
            <a:xfrm>
              <a:off x="6719196" y="2757486"/>
              <a:ext cx="1857375" cy="512387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Text Box 37"/>
            <p:cNvSpPr txBox="1"/>
            <p:nvPr/>
          </p:nvSpPr>
          <p:spPr>
            <a:xfrm>
              <a:off x="7162108" y="2757487"/>
              <a:ext cx="971550" cy="33337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ea typeface="Calibri"/>
                  <a:cs typeface="Times New Roman"/>
                </a:rPr>
                <a:t>NIH </a:t>
              </a:r>
              <a:r>
                <a:rPr lang="en-US" sz="1400" b="1" dirty="0" err="1">
                  <a:effectLst/>
                  <a:ea typeface="Calibri"/>
                  <a:cs typeface="Times New Roman"/>
                </a:rPr>
                <a:t>iTrust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1732914" y="1970232"/>
            <a:ext cx="2657475" cy="1885950"/>
            <a:chOff x="1651520" y="2144495"/>
            <a:chExt cx="2657475" cy="1885950"/>
          </a:xfrm>
        </p:grpSpPr>
        <p:grpSp>
          <p:nvGrpSpPr>
            <p:cNvPr id="53" name="Group 52"/>
            <p:cNvGrpSpPr/>
            <p:nvPr/>
          </p:nvGrpSpPr>
          <p:grpSpPr>
            <a:xfrm>
              <a:off x="1651520" y="2144495"/>
              <a:ext cx="2657475" cy="1885950"/>
              <a:chOff x="1714500" y="2286000"/>
              <a:chExt cx="2657475" cy="1885950"/>
            </a:xfrm>
          </p:grpSpPr>
          <p:sp>
            <p:nvSpPr>
              <p:cNvPr id="11" name="Rectangle 1"/>
              <p:cNvSpPr/>
              <p:nvPr/>
            </p:nvSpPr>
            <p:spPr>
              <a:xfrm>
                <a:off x="1714500" y="2286000"/>
                <a:ext cx="2657475" cy="1885950"/>
              </a:xfrm>
              <a:custGeom>
                <a:avLst/>
                <a:gdLst>
                  <a:gd name="connsiteX0" fmla="*/ 0 w 2657475"/>
                  <a:gd name="connsiteY0" fmla="*/ 0 h 1533525"/>
                  <a:gd name="connsiteX1" fmla="*/ 2657475 w 2657475"/>
                  <a:gd name="connsiteY1" fmla="*/ 0 h 1533525"/>
                  <a:gd name="connsiteX2" fmla="*/ 2657475 w 2657475"/>
                  <a:gd name="connsiteY2" fmla="*/ 1533525 h 1533525"/>
                  <a:gd name="connsiteX3" fmla="*/ 0 w 2657475"/>
                  <a:gd name="connsiteY3" fmla="*/ 1533525 h 1533525"/>
                  <a:gd name="connsiteX4" fmla="*/ 0 w 2657475"/>
                  <a:gd name="connsiteY4" fmla="*/ 0 h 1533525"/>
                  <a:gd name="connsiteX0" fmla="*/ 0 w 2657475"/>
                  <a:gd name="connsiteY0" fmla="*/ 0 h 1533525"/>
                  <a:gd name="connsiteX1" fmla="*/ 2657475 w 2657475"/>
                  <a:gd name="connsiteY1" fmla="*/ 0 h 1533525"/>
                  <a:gd name="connsiteX2" fmla="*/ 2657475 w 2657475"/>
                  <a:gd name="connsiteY2" fmla="*/ 990600 h 1533525"/>
                  <a:gd name="connsiteX3" fmla="*/ 2657475 w 2657475"/>
                  <a:gd name="connsiteY3" fmla="*/ 1533525 h 1533525"/>
                  <a:gd name="connsiteX4" fmla="*/ 0 w 2657475"/>
                  <a:gd name="connsiteY4" fmla="*/ 1533525 h 1533525"/>
                  <a:gd name="connsiteX5" fmla="*/ 0 w 2657475"/>
                  <a:gd name="connsiteY5" fmla="*/ 0 h 15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7475" h="1533525">
                    <a:moveTo>
                      <a:pt x="0" y="0"/>
                    </a:moveTo>
                    <a:lnTo>
                      <a:pt x="2657475" y="0"/>
                    </a:lnTo>
                    <a:lnTo>
                      <a:pt x="2657475" y="990600"/>
                    </a:lnTo>
                    <a:lnTo>
                      <a:pt x="2657475" y="1533525"/>
                    </a:lnTo>
                    <a:lnTo>
                      <a:pt x="0" y="153352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Text Box 22"/>
              <p:cNvSpPr txBox="1"/>
              <p:nvPr/>
            </p:nvSpPr>
            <p:spPr>
              <a:xfrm>
                <a:off x="2409190" y="2305050"/>
                <a:ext cx="1323975" cy="3905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 err="1" smtClean="0">
                    <a:effectLst/>
                    <a:ea typeface="Calibri"/>
                    <a:cs typeface="Times New Roman"/>
                  </a:rPr>
                  <a:t>ImageStats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41" name="Text Box 45"/>
            <p:cNvSpPr txBox="1"/>
            <p:nvPr/>
          </p:nvSpPr>
          <p:spPr>
            <a:xfrm>
              <a:off x="1756931" y="2420402"/>
              <a:ext cx="2400300" cy="161004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 dirty="0">
                  <a:effectLst/>
                  <a:ea typeface="Calibri"/>
                  <a:cs typeface="Times New Roman"/>
                </a:rPr>
                <a:t>Java Servlets hosted on Apache/Tomcat</a:t>
              </a: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 dirty="0">
                  <a:effectLst/>
                  <a:ea typeface="Calibri"/>
                  <a:cs typeface="Times New Roman"/>
                </a:rPr>
                <a:t>Open source libraries used</a:t>
              </a:r>
            </a:p>
            <a:p>
              <a:pPr marL="742950" marR="0" lvl="1" indent="-28575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Courier New"/>
                <a:buChar char="o"/>
              </a:pPr>
              <a:r>
                <a:rPr lang="en-US" sz="1100" dirty="0">
                  <a:effectLst/>
                  <a:ea typeface="Calibri"/>
                  <a:cs typeface="Times New Roman"/>
                </a:rPr>
                <a:t>Google Web Toolkit</a:t>
              </a:r>
            </a:p>
            <a:p>
              <a:pPr marL="742950" marR="0" lvl="1" indent="-28575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Courier New"/>
                <a:buChar char="o"/>
              </a:pPr>
              <a:r>
                <a:rPr lang="en-US" sz="1100" dirty="0">
                  <a:effectLst/>
                  <a:ea typeface="Calibri"/>
                  <a:cs typeface="Times New Roman"/>
                </a:rPr>
                <a:t>Extended GWT (GXT)</a:t>
              </a:r>
            </a:p>
            <a:p>
              <a:pPr marL="742950" marR="0" lvl="1" indent="-28575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Courier New"/>
                <a:buChar char="o"/>
              </a:pPr>
              <a:r>
                <a:rPr lang="en-US" sz="1100" dirty="0" err="1">
                  <a:effectLst/>
                  <a:ea typeface="Calibri"/>
                  <a:cs typeface="Times New Roman"/>
                </a:rPr>
                <a:t>Vaadin</a:t>
              </a:r>
              <a:r>
                <a:rPr lang="en-US" sz="1100" dirty="0">
                  <a:effectLst/>
                  <a:ea typeface="Calibri"/>
                  <a:cs typeface="Times New Roman"/>
                </a:rPr>
                <a:t> (Library wrapping HTML5)</a:t>
              </a:r>
            </a:p>
            <a:p>
              <a:pPr marL="742950" marR="0" lvl="1" indent="-28575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Courier New"/>
                <a:buChar char="o"/>
              </a:pPr>
              <a:r>
                <a:rPr lang="en-US" sz="1100" dirty="0" err="1">
                  <a:effectLst/>
                  <a:ea typeface="Calibri"/>
                  <a:cs typeface="Times New Roman"/>
                </a:rPr>
                <a:t>OpenCV</a:t>
              </a:r>
              <a:r>
                <a:rPr lang="en-US" sz="1100" dirty="0">
                  <a:effectLst/>
                  <a:ea typeface="Calibri"/>
                  <a:cs typeface="Times New Roman"/>
                </a:rPr>
                <a:t>/</a:t>
              </a:r>
              <a:r>
                <a:rPr lang="en-US" sz="1100" dirty="0" err="1">
                  <a:effectLst/>
                  <a:ea typeface="Calibri"/>
                  <a:cs typeface="Times New Roman"/>
                </a:rPr>
                <a:t>JavaCV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</p:grpSp>
      <p:cxnSp>
        <p:nvCxnSpPr>
          <p:cNvPr id="42" name="Elbow Connector 41"/>
          <p:cNvCxnSpPr>
            <a:stCxn id="17" idx="3"/>
            <a:endCxn id="14" idx="1"/>
          </p:cNvCxnSpPr>
          <p:nvPr/>
        </p:nvCxnSpPr>
        <p:spPr>
          <a:xfrm>
            <a:off x="3914775" y="4482771"/>
            <a:ext cx="1380450" cy="176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2" idx="1"/>
          </p:cNvCxnSpPr>
          <p:nvPr/>
        </p:nvCxnSpPr>
        <p:spPr>
          <a:xfrm flipV="1">
            <a:off x="3957310" y="5624687"/>
            <a:ext cx="1328389" cy="60468"/>
          </a:xfrm>
          <a:prstGeom prst="bentConnector3">
            <a:avLst>
              <a:gd name="adj1" fmla="val 743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15" idx="1"/>
          </p:cNvCxnSpPr>
          <p:nvPr/>
        </p:nvCxnSpPr>
        <p:spPr>
          <a:xfrm flipV="1">
            <a:off x="3957310" y="5115597"/>
            <a:ext cx="1328389" cy="569560"/>
          </a:xfrm>
          <a:prstGeom prst="bentConnector3">
            <a:avLst>
              <a:gd name="adj1" fmla="val 75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endCxn id="35" idx="1"/>
          </p:cNvCxnSpPr>
          <p:nvPr/>
        </p:nvCxnSpPr>
        <p:spPr>
          <a:xfrm>
            <a:off x="4371975" y="2866482"/>
            <a:ext cx="9667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71339" y="2246139"/>
            <a:ext cx="967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4333875" y="2648760"/>
            <a:ext cx="9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Authenticate NIH users</a:t>
            </a:r>
            <a:endParaRPr lang="en-US" sz="1000" dirty="0"/>
          </a:p>
        </p:txBody>
      </p:sp>
      <p:cxnSp>
        <p:nvCxnSpPr>
          <p:cNvPr id="1080" name="Elbow Connector 1079"/>
          <p:cNvCxnSpPr>
            <a:endCxn id="16" idx="1"/>
          </p:cNvCxnSpPr>
          <p:nvPr/>
        </p:nvCxnSpPr>
        <p:spPr>
          <a:xfrm rot="16200000" flipH="1">
            <a:off x="1184992" y="4666403"/>
            <a:ext cx="1695547" cy="1427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Rectangle 1090"/>
          <p:cNvSpPr/>
          <p:nvPr/>
        </p:nvSpPr>
        <p:spPr>
          <a:xfrm>
            <a:off x="2032765" y="3962401"/>
            <a:ext cx="5206235" cy="914400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Callout 1094"/>
          <p:cNvSpPr/>
          <p:nvPr/>
        </p:nvSpPr>
        <p:spPr>
          <a:xfrm>
            <a:off x="7333123" y="4175774"/>
            <a:ext cx="1045134" cy="424194"/>
          </a:xfrm>
          <a:prstGeom prst="wedgeEllipseCallout">
            <a:avLst>
              <a:gd name="adj1" fmla="val -61652"/>
              <a:gd name="adj2" fmla="val 102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Vesuvius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96" name="Oval Callout 1095"/>
          <p:cNvSpPr/>
          <p:nvPr/>
        </p:nvSpPr>
        <p:spPr>
          <a:xfrm>
            <a:off x="6781800" y="1446071"/>
            <a:ext cx="1561821" cy="56024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Exclude from open source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92" name="Rectangle 1091"/>
          <p:cNvSpPr/>
          <p:nvPr/>
        </p:nvSpPr>
        <p:spPr>
          <a:xfrm>
            <a:off x="5267325" y="2057400"/>
            <a:ext cx="1971675" cy="108458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Functionality:</a:t>
            </a:r>
          </a:p>
          <a:p>
            <a:pPr lvl="1"/>
            <a:r>
              <a:rPr lang="en-US" dirty="0" smtClean="0"/>
              <a:t>Search PL images: </a:t>
            </a:r>
          </a:p>
          <a:p>
            <a:pPr lvl="2"/>
            <a:r>
              <a:rPr lang="en-US" dirty="0" smtClean="0"/>
              <a:t>Use SOLR search syntax.</a:t>
            </a:r>
          </a:p>
          <a:p>
            <a:pPr lvl="2"/>
            <a:r>
              <a:rPr lang="en-US" dirty="0" smtClean="0"/>
              <a:t>Search by facet fields:</a:t>
            </a:r>
          </a:p>
          <a:p>
            <a:pPr lvl="3"/>
            <a:r>
              <a:rPr lang="en-US" dirty="0" smtClean="0"/>
              <a:t>Event Name (Repurposed as a task name for GCI)</a:t>
            </a:r>
          </a:p>
          <a:p>
            <a:pPr lvl="3"/>
            <a:r>
              <a:rPr lang="en-US" dirty="0" smtClean="0"/>
              <a:t>Ground truth status</a:t>
            </a:r>
          </a:p>
          <a:p>
            <a:pPr lvl="3"/>
            <a:r>
              <a:rPr lang="en-US" dirty="0" smtClean="0"/>
              <a:t>Color Channels</a:t>
            </a:r>
          </a:p>
          <a:p>
            <a:pPr lvl="3"/>
            <a:r>
              <a:rPr lang="en-US" dirty="0" smtClean="0"/>
              <a:t>Image dimensions</a:t>
            </a:r>
          </a:p>
          <a:p>
            <a:pPr lvl="2"/>
            <a:r>
              <a:rPr lang="en-US" dirty="0" smtClean="0"/>
              <a:t>Search other fields:</a:t>
            </a:r>
          </a:p>
          <a:p>
            <a:pPr lvl="3"/>
            <a:r>
              <a:rPr lang="en-US" dirty="0" smtClean="0"/>
              <a:t>Author of annotations</a:t>
            </a:r>
          </a:p>
          <a:p>
            <a:pPr lvl="3"/>
            <a:r>
              <a:rPr lang="en-US" dirty="0" smtClean="0"/>
              <a:t>Image URL</a:t>
            </a:r>
          </a:p>
          <a:p>
            <a:pPr lvl="3"/>
            <a:r>
              <a:rPr lang="en-US" dirty="0" smtClean="0"/>
              <a:t>Image id</a:t>
            </a:r>
          </a:p>
          <a:p>
            <a:pPr lvl="1"/>
            <a:r>
              <a:rPr lang="en-US" dirty="0" smtClean="0"/>
              <a:t>Annotate Images:</a:t>
            </a:r>
          </a:p>
          <a:p>
            <a:pPr lvl="2"/>
            <a:r>
              <a:rPr lang="en-US" dirty="0" smtClean="0"/>
              <a:t>Type of annotations: Face, Profile, and Skin.</a:t>
            </a:r>
          </a:p>
          <a:p>
            <a:pPr lvl="2"/>
            <a:r>
              <a:rPr lang="en-US" dirty="0" smtClean="0"/>
              <a:t>Draw annotations from </a:t>
            </a:r>
            <a:r>
              <a:rPr lang="en-US" dirty="0" err="1" smtClean="0"/>
              <a:t>FaceFinder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Manually draw rectangles (annotations) on the images.</a:t>
            </a:r>
          </a:p>
          <a:p>
            <a:pPr lvl="2"/>
            <a:r>
              <a:rPr lang="en-US" dirty="0" smtClean="0"/>
              <a:t>Save and restore annotations to DB.</a:t>
            </a:r>
          </a:p>
          <a:p>
            <a:pPr lvl="2"/>
            <a:r>
              <a:rPr lang="en-US" dirty="0" smtClean="0"/>
              <a:t>Two annotators (Initial/Final) can work to cross check (Disabled for GCI).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 err="1" smtClean="0"/>
              <a:t>IplImage</a:t>
            </a:r>
            <a:r>
              <a:rPr lang="en-US" dirty="0" smtClean="0"/>
              <a:t> (defined in </a:t>
            </a:r>
            <a:r>
              <a:rPr lang="en-US" dirty="0" err="1" smtClean="0"/>
              <a:t>OpenCV</a:t>
            </a:r>
            <a:r>
              <a:rPr lang="en-US" dirty="0" smtClean="0"/>
              <a:t>) data structure:</a:t>
            </a:r>
          </a:p>
          <a:p>
            <a:pPr lvl="2"/>
            <a:r>
              <a:rPr lang="en-US" dirty="0" smtClean="0"/>
              <a:t>This was original task.  The structure is extracted using </a:t>
            </a:r>
            <a:r>
              <a:rPr lang="en-US" dirty="0" err="1" smtClean="0"/>
              <a:t>openCV</a:t>
            </a:r>
            <a:r>
              <a:rPr lang="en-US" dirty="0" smtClean="0"/>
              <a:t>/</a:t>
            </a:r>
            <a:r>
              <a:rPr lang="en-US" dirty="0" err="1" smtClean="0"/>
              <a:t>JavaCV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Export annotations and </a:t>
            </a:r>
            <a:r>
              <a:rPr lang="en-US" dirty="0" err="1" smtClean="0"/>
              <a:t>IplImage</a:t>
            </a:r>
            <a:r>
              <a:rPr lang="en-US" dirty="0" smtClean="0"/>
              <a:t> data structures to a local file.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48860"/>
              </p:ext>
            </p:extLst>
          </p:nvPr>
        </p:nvGraphicFramePr>
        <p:xfrm>
          <a:off x="438151" y="304800"/>
          <a:ext cx="8190721" cy="807469"/>
        </p:xfrm>
        <a:graphic>
          <a:graphicData uri="http://schemas.openxmlformats.org/drawingml/2006/table">
            <a:tbl>
              <a:tblPr/>
              <a:tblGrid>
                <a:gridCol w="1516800"/>
                <a:gridCol w="5763841"/>
                <a:gridCol w="910080"/>
              </a:tblGrid>
              <a:tr h="807469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777777"/>
                          </a:solidFill>
                          <a:effectLst/>
                          <a:latin typeface="Arial Unicode MS"/>
                        </a:rPr>
                        <a:t>ImageStats</a:t>
                      </a:r>
                      <a:r>
                        <a:rPr lang="en-US" dirty="0">
                          <a:effectLst/>
                          <a:latin typeface="Arial Unicode MS"/>
                        </a:rPr>
                        <a:t/>
                      </a:r>
                      <a:br>
                        <a:rPr lang="en-US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U.S. National Library of Medicine</a:t>
                      </a:r>
                      <a:br>
                        <a:rPr lang="en-US" sz="1100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Lister Hill National Center for Biomedical Communications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1" descr="People Locato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2" y="305277"/>
            <a:ext cx="1390650" cy="8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ited States National Library of Medicin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22" y="305277"/>
            <a:ext cx="590550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8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Required Software Packages:</a:t>
            </a:r>
          </a:p>
          <a:p>
            <a:pPr lvl="1"/>
            <a:r>
              <a:rPr lang="en-US" dirty="0" smtClean="0"/>
              <a:t>Running instance of Vesuvius: </a:t>
            </a:r>
          </a:p>
          <a:p>
            <a:pPr lvl="2"/>
            <a:r>
              <a:rPr lang="en-US" dirty="0" smtClean="0"/>
              <a:t>Download and install Vesuvius from SSF</a:t>
            </a:r>
          </a:p>
          <a:p>
            <a:pPr lvl="3"/>
            <a:r>
              <a:rPr lang="en-US" dirty="0" smtClean="0"/>
              <a:t>Includes running PL webserver and a backend </a:t>
            </a:r>
            <a:r>
              <a:rPr lang="en-US" dirty="0" err="1" smtClean="0"/>
              <a:t>mysql</a:t>
            </a:r>
            <a:r>
              <a:rPr lang="en-US" dirty="0" smtClean="0"/>
              <a:t> server.</a:t>
            </a:r>
          </a:p>
          <a:p>
            <a:pPr lvl="2"/>
            <a:r>
              <a:rPr lang="en-US" dirty="0" smtClean="0"/>
              <a:t>Create new tables in </a:t>
            </a:r>
            <a:r>
              <a:rPr lang="en-US" dirty="0" err="1" smtClean="0"/>
              <a:t>mysql</a:t>
            </a:r>
            <a:r>
              <a:rPr lang="en-US" dirty="0" smtClean="0"/>
              <a:t> server: </a:t>
            </a:r>
            <a:r>
              <a:rPr lang="en-US" dirty="0" err="1" smtClean="0"/>
              <a:t>imagestats</a:t>
            </a:r>
            <a:r>
              <a:rPr lang="en-US" dirty="0" smtClean="0"/>
              <a:t>, image</a:t>
            </a:r>
          </a:p>
          <a:p>
            <a:pPr lvl="3"/>
            <a:r>
              <a:rPr lang="en-US" dirty="0" smtClean="0"/>
              <a:t>Use Provided table schemas.</a:t>
            </a:r>
          </a:p>
          <a:p>
            <a:pPr lvl="1"/>
            <a:r>
              <a:rPr lang="en-US" dirty="0" smtClean="0"/>
              <a:t>Running instance of SOLR:</a:t>
            </a:r>
          </a:p>
          <a:p>
            <a:pPr lvl="2"/>
            <a:r>
              <a:rPr lang="en-US" dirty="0" smtClean="0"/>
              <a:t>Download and install SOLR 4.0.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imagestats</a:t>
            </a:r>
            <a:r>
              <a:rPr lang="en-US" dirty="0" smtClean="0"/>
              <a:t> core.</a:t>
            </a:r>
          </a:p>
          <a:p>
            <a:pPr lvl="3"/>
            <a:r>
              <a:rPr lang="en-US" dirty="0" smtClean="0"/>
              <a:t>Use provided SOLR schema, SOLR configuration and data import configuration files.</a:t>
            </a:r>
          </a:p>
          <a:p>
            <a:pPr lvl="1"/>
            <a:r>
              <a:rPr lang="en-US" dirty="0" smtClean="0"/>
              <a:t>Running </a:t>
            </a:r>
            <a:r>
              <a:rPr lang="en-US" dirty="0" smtClean="0"/>
              <a:t>instance Tomcat:</a:t>
            </a:r>
            <a:endParaRPr lang="en-US" dirty="0"/>
          </a:p>
          <a:p>
            <a:pPr lvl="2"/>
            <a:r>
              <a:rPr lang="en-US" dirty="0" smtClean="0"/>
              <a:t>Download and install Apache Tomcat 7.0.33.</a:t>
            </a:r>
          </a:p>
          <a:p>
            <a:pPr lvl="2"/>
            <a:r>
              <a:rPr lang="en-US" dirty="0" err="1" smtClean="0"/>
              <a:t>ImageStats</a:t>
            </a:r>
            <a:r>
              <a:rPr lang="en-US" dirty="0" smtClean="0"/>
              <a:t> is a servlet (.war) tested with tomcat.</a:t>
            </a:r>
          </a:p>
          <a:p>
            <a:pPr lvl="3"/>
            <a:r>
              <a:rPr lang="en-US" dirty="0" smtClean="0"/>
              <a:t>Use bundled servlet configuration files.</a:t>
            </a:r>
          </a:p>
          <a:p>
            <a:pPr lvl="3"/>
            <a:r>
              <a:rPr lang="en-US" dirty="0" smtClean="0"/>
              <a:t>User </a:t>
            </a:r>
            <a:r>
              <a:rPr lang="en-US" dirty="0" smtClean="0"/>
              <a:t>to Include mysql5.5 </a:t>
            </a:r>
            <a:r>
              <a:rPr lang="en-US" dirty="0" err="1" smtClean="0"/>
              <a:t>jdbc</a:t>
            </a:r>
            <a:r>
              <a:rPr lang="en-US" dirty="0" smtClean="0"/>
              <a:t> connector in TOMCAT_HOME/lib directory. </a:t>
            </a:r>
          </a:p>
          <a:p>
            <a:pPr lvl="2"/>
            <a:r>
              <a:rPr lang="en-US" dirty="0" smtClean="0"/>
              <a:t>Use optional Realm defined in servlet’s context.xml for any user authentication.</a:t>
            </a:r>
          </a:p>
          <a:p>
            <a:pPr lvl="3"/>
            <a:r>
              <a:rPr lang="en-US" dirty="0" smtClean="0"/>
              <a:t>Use default </a:t>
            </a:r>
            <a:r>
              <a:rPr lang="en-US" dirty="0" err="1" smtClean="0"/>
              <a:t>tomcat_users</a:t>
            </a:r>
            <a:r>
              <a:rPr lang="en-US" dirty="0" smtClean="0"/>
              <a:t> database schema.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128780"/>
              </p:ext>
            </p:extLst>
          </p:nvPr>
        </p:nvGraphicFramePr>
        <p:xfrm>
          <a:off x="438151" y="304800"/>
          <a:ext cx="8190721" cy="807469"/>
        </p:xfrm>
        <a:graphic>
          <a:graphicData uri="http://schemas.openxmlformats.org/drawingml/2006/table">
            <a:tbl>
              <a:tblPr/>
              <a:tblGrid>
                <a:gridCol w="1516800"/>
                <a:gridCol w="5763841"/>
                <a:gridCol w="910080"/>
              </a:tblGrid>
              <a:tr h="807469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777777"/>
                          </a:solidFill>
                          <a:effectLst/>
                          <a:latin typeface="Arial Unicode MS"/>
                        </a:rPr>
                        <a:t>ImageStats</a:t>
                      </a:r>
                      <a:r>
                        <a:rPr lang="en-US" dirty="0">
                          <a:effectLst/>
                          <a:latin typeface="Arial Unicode MS"/>
                        </a:rPr>
                        <a:t/>
                      </a:r>
                      <a:br>
                        <a:rPr lang="en-US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U.S. National Library of Medicine</a:t>
                      </a:r>
                      <a:br>
                        <a:rPr lang="en-US" sz="1100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Lister Hill National Center for Biomedical Communications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1" descr="People Locato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2" y="305277"/>
            <a:ext cx="1390650" cy="8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nited States National Library of Medicin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22" y="305277"/>
            <a:ext cx="590550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Library Dependencies:</a:t>
            </a:r>
          </a:p>
          <a:p>
            <a:pPr lvl="1"/>
            <a:r>
              <a:rPr lang="en-US" dirty="0" smtClean="0"/>
              <a:t>GWT 2.4.0: </a:t>
            </a:r>
          </a:p>
          <a:p>
            <a:pPr lvl="2"/>
            <a:r>
              <a:rPr lang="en-US" dirty="0" smtClean="0"/>
              <a:t>If using eclipse IDE, install the eclipse-</a:t>
            </a:r>
            <a:r>
              <a:rPr lang="en-US" dirty="0" err="1" smtClean="0"/>
              <a:t>gwt</a:t>
            </a:r>
            <a:r>
              <a:rPr lang="en-US" dirty="0" smtClean="0"/>
              <a:t> plugin</a:t>
            </a:r>
          </a:p>
          <a:p>
            <a:pPr lvl="1"/>
            <a:r>
              <a:rPr lang="en-US" dirty="0" err="1" smtClean="0"/>
              <a:t>Sencha</a:t>
            </a:r>
            <a:r>
              <a:rPr lang="en-US" dirty="0" smtClean="0"/>
              <a:t> GXT (Extended GWT) 3.0:</a:t>
            </a:r>
          </a:p>
          <a:p>
            <a:pPr lvl="2"/>
            <a:r>
              <a:rPr lang="en-US" dirty="0" smtClean="0"/>
              <a:t>It is an extended library to GWT. Has nice widget library.</a:t>
            </a:r>
          </a:p>
          <a:p>
            <a:pPr lvl="2"/>
            <a:r>
              <a:rPr lang="en-US" dirty="0" smtClean="0"/>
              <a:t>Uses MVC architecture.</a:t>
            </a:r>
          </a:p>
          <a:p>
            <a:pPr lvl="2"/>
            <a:r>
              <a:rPr lang="en-US" dirty="0" smtClean="0"/>
              <a:t>Most of the widgets in the application are GXT.</a:t>
            </a:r>
          </a:p>
          <a:p>
            <a:pPr lvl="1"/>
            <a:r>
              <a:rPr lang="en-US" dirty="0" smtClean="0"/>
              <a:t>GWT-Graphics 1.0.0:</a:t>
            </a:r>
          </a:p>
          <a:p>
            <a:pPr lvl="2"/>
            <a:r>
              <a:rPr lang="en-US" dirty="0" smtClean="0"/>
              <a:t>Another GWT extension library to support drawing based on html5.</a:t>
            </a:r>
          </a:p>
          <a:p>
            <a:pPr lvl="2"/>
            <a:r>
              <a:rPr lang="en-US" dirty="0" smtClean="0"/>
              <a:t>Used for all drawing related functionality.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/</a:t>
            </a:r>
            <a:r>
              <a:rPr lang="en-US" dirty="0" err="1" smtClean="0"/>
              <a:t>JavaCV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AN </a:t>
            </a:r>
            <a:r>
              <a:rPr lang="en-US" dirty="0" err="1" smtClean="0"/>
              <a:t>imageprocessing</a:t>
            </a:r>
            <a:r>
              <a:rPr lang="en-US" dirty="0" smtClean="0"/>
              <a:t> library. It is c/</a:t>
            </a:r>
            <a:r>
              <a:rPr lang="en-US" dirty="0" err="1" smtClean="0"/>
              <a:t>c++</a:t>
            </a:r>
            <a:r>
              <a:rPr lang="en-US" dirty="0" smtClean="0"/>
              <a:t> package installed on the host system. </a:t>
            </a:r>
          </a:p>
          <a:p>
            <a:pPr lvl="2"/>
            <a:r>
              <a:rPr lang="en-US" dirty="0" err="1" smtClean="0"/>
              <a:t>JavaCV</a:t>
            </a:r>
            <a:r>
              <a:rPr lang="en-US" dirty="0" smtClean="0"/>
              <a:t> is java wrapper over </a:t>
            </a:r>
            <a:r>
              <a:rPr lang="en-US" dirty="0" err="1" smtClean="0"/>
              <a:t>OpenCV</a:t>
            </a:r>
            <a:r>
              <a:rPr lang="en-US" dirty="0" smtClean="0"/>
              <a:t> for java applications. Include it in the </a:t>
            </a:r>
            <a:r>
              <a:rPr lang="en-US" dirty="0" err="1" smtClean="0"/>
              <a:t>classpath</a:t>
            </a:r>
            <a:r>
              <a:rPr lang="en-US" dirty="0" smtClean="0"/>
              <a:t> of the servlet.</a:t>
            </a:r>
          </a:p>
          <a:p>
            <a:pPr lvl="2"/>
            <a:r>
              <a:rPr lang="en-US" dirty="0" smtClean="0"/>
              <a:t>Uses it to export </a:t>
            </a:r>
            <a:r>
              <a:rPr lang="en-US" dirty="0" err="1" smtClean="0"/>
              <a:t>IplImageData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Gson</a:t>
            </a:r>
            <a:r>
              <a:rPr lang="en-US" dirty="0" smtClean="0"/>
              <a:t> 1.0.0: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ibrary to manipulate JSON output from PL SOLR.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982805"/>
              </p:ext>
            </p:extLst>
          </p:nvPr>
        </p:nvGraphicFramePr>
        <p:xfrm>
          <a:off x="438151" y="304800"/>
          <a:ext cx="8190721" cy="807469"/>
        </p:xfrm>
        <a:graphic>
          <a:graphicData uri="http://schemas.openxmlformats.org/drawingml/2006/table">
            <a:tbl>
              <a:tblPr/>
              <a:tblGrid>
                <a:gridCol w="1516800"/>
                <a:gridCol w="5763841"/>
                <a:gridCol w="910080"/>
              </a:tblGrid>
              <a:tr h="807469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777777"/>
                          </a:solidFill>
                          <a:effectLst/>
                          <a:latin typeface="Arial Unicode MS"/>
                        </a:rPr>
                        <a:t>ImageStats</a:t>
                      </a:r>
                      <a:r>
                        <a:rPr lang="en-US" dirty="0">
                          <a:effectLst/>
                          <a:latin typeface="Arial Unicode MS"/>
                        </a:rPr>
                        <a:t/>
                      </a:r>
                      <a:br>
                        <a:rPr lang="en-US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U.S. National Library of Medicine</a:t>
                      </a:r>
                      <a:br>
                        <a:rPr lang="en-US" sz="1100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Lister Hill National Center for Biomedical Communications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1" descr="People Locato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2" y="305277"/>
            <a:ext cx="1390650" cy="8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ited States National Library of Medicin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22" y="305277"/>
            <a:ext cx="590550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4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069741"/>
              </p:ext>
            </p:extLst>
          </p:nvPr>
        </p:nvGraphicFramePr>
        <p:xfrm>
          <a:off x="914400" y="1757881"/>
          <a:ext cx="7239001" cy="4813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801"/>
                <a:gridCol w="2655332"/>
                <a:gridCol w="1992868"/>
              </a:tblGrid>
              <a:tr h="360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Open Source Package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Web site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License</a:t>
                      </a:r>
                      <a:r>
                        <a:rPr lang="en-US" sz="2000" baseline="0" dirty="0" smtClean="0">
                          <a:effectLst/>
                        </a:rPr>
                        <a:t> Type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1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Vesuvius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  <a:hlinkClick r:id="rId3"/>
                        </a:rPr>
                        <a:t>http://sahanafoundation.org/products/vesuvius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GNU GPL v3</a:t>
                      </a:r>
                      <a:endParaRPr lang="en-US" sz="1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1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Google Web Toolkit 2.4.0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u="sng" dirty="0">
                          <a:effectLst/>
                          <a:hlinkClick r:id="rId4"/>
                        </a:rPr>
                        <a:t>https://developers.google.com/web-toolkit/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Creative Commons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Sencha</a:t>
                      </a:r>
                      <a:r>
                        <a:rPr lang="en-US" sz="1600" dirty="0">
                          <a:effectLst/>
                        </a:rPr>
                        <a:t> GXT 3.0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u="sng">
                          <a:effectLst/>
                          <a:hlinkClick r:id="rId5"/>
                        </a:rPr>
                        <a:t>http://www.sencha.com/products/gxt/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GNU GPL v3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Gwt</a:t>
                      </a:r>
                      <a:r>
                        <a:rPr lang="en-US" sz="1600" dirty="0">
                          <a:effectLst/>
                        </a:rPr>
                        <a:t>-graphics 1.0.0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u="sng">
                          <a:effectLst/>
                          <a:hlinkClick r:id="rId6"/>
                        </a:rPr>
                        <a:t>http://vaadin.com/directory#addon/7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Apache License 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JavaCV</a:t>
                      </a:r>
                      <a:r>
                        <a:rPr lang="en-US" sz="1600" dirty="0">
                          <a:effectLst/>
                        </a:rPr>
                        <a:t> 0.1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u="sng">
                          <a:effectLst/>
                          <a:hlinkClick r:id="rId7"/>
                        </a:rPr>
                        <a:t>http://code.google.com/p/javacv/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GNU GPL v2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OpenCV</a:t>
                      </a:r>
                      <a:r>
                        <a:rPr lang="en-US" sz="1600" dirty="0">
                          <a:effectLst/>
                        </a:rPr>
                        <a:t> 2.4.1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u="sng">
                          <a:effectLst/>
                          <a:hlinkClick r:id="rId8"/>
                        </a:rPr>
                        <a:t>http://opencv.org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BSD license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SOLR 4.0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u="sng">
                          <a:effectLst/>
                          <a:hlinkClick r:id="rId9"/>
                        </a:rPr>
                        <a:t>http://lucene.apache.org/solr/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Apache license 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MySQL 5.5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u="sng">
                          <a:effectLst/>
                          <a:hlinkClick r:id="rId10"/>
                        </a:rPr>
                        <a:t>http://www.mysql.com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GNU GPL v2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Apache Tomcat 7.0.32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u="sng" dirty="0">
                          <a:effectLst/>
                          <a:hlinkClick r:id="rId11"/>
                        </a:rPr>
                        <a:t>http://tomcat.apache.org/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Apache license v2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Gson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2.2.1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  <a:hlinkClick r:id="rId12"/>
                        </a:rPr>
                        <a:t>http://code.google.com/p/google-gson/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Apache license 2</a:t>
                      </a:r>
                      <a:endParaRPr lang="en-US" sz="1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0722" y="1296216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Software Package Licenses:</a:t>
            </a:r>
            <a:endParaRPr lang="en-US" sz="240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128780"/>
              </p:ext>
            </p:extLst>
          </p:nvPr>
        </p:nvGraphicFramePr>
        <p:xfrm>
          <a:off x="438151" y="304800"/>
          <a:ext cx="8190721" cy="807469"/>
        </p:xfrm>
        <a:graphic>
          <a:graphicData uri="http://schemas.openxmlformats.org/drawingml/2006/table">
            <a:tbl>
              <a:tblPr/>
              <a:tblGrid>
                <a:gridCol w="1516800"/>
                <a:gridCol w="5763841"/>
                <a:gridCol w="910080"/>
              </a:tblGrid>
              <a:tr h="807469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777777"/>
                          </a:solidFill>
                          <a:effectLst/>
                          <a:latin typeface="Arial Unicode MS"/>
                        </a:rPr>
                        <a:t>ImageStats</a:t>
                      </a:r>
                      <a:r>
                        <a:rPr lang="en-US" dirty="0">
                          <a:effectLst/>
                          <a:latin typeface="Arial Unicode MS"/>
                        </a:rPr>
                        <a:t/>
                      </a:r>
                      <a:br>
                        <a:rPr lang="en-US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U.S. National Library of Medicine</a:t>
                      </a:r>
                      <a:br>
                        <a:rPr lang="en-US" sz="1100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Lister Hill National Center for Biomedical Communications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" descr="People Locator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2" y="305277"/>
            <a:ext cx="1390650" cy="8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United States National Library of Medicine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22" y="305277"/>
            <a:ext cx="590550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&amp;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821714"/>
              </p:ext>
            </p:extLst>
          </p:nvPr>
        </p:nvGraphicFramePr>
        <p:xfrm>
          <a:off x="438151" y="304800"/>
          <a:ext cx="8190721" cy="807469"/>
        </p:xfrm>
        <a:graphic>
          <a:graphicData uri="http://schemas.openxmlformats.org/drawingml/2006/table">
            <a:tbl>
              <a:tblPr/>
              <a:tblGrid>
                <a:gridCol w="1516800"/>
                <a:gridCol w="5763841"/>
                <a:gridCol w="910080"/>
              </a:tblGrid>
              <a:tr h="807469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777777"/>
                          </a:solidFill>
                          <a:effectLst/>
                          <a:latin typeface="Arial Unicode MS"/>
                        </a:rPr>
                        <a:t>ImageStats</a:t>
                      </a:r>
                      <a:r>
                        <a:rPr lang="en-US" dirty="0">
                          <a:effectLst/>
                          <a:latin typeface="Arial Unicode MS"/>
                        </a:rPr>
                        <a:t/>
                      </a:r>
                      <a:br>
                        <a:rPr lang="en-US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U.S. National Library of Medicine</a:t>
                      </a:r>
                      <a:br>
                        <a:rPr lang="en-US" sz="1100" dirty="0">
                          <a:effectLst/>
                          <a:latin typeface="Arial Unicode MS"/>
                        </a:rPr>
                      </a:br>
                      <a:r>
                        <a:rPr lang="en-US" sz="1100" dirty="0">
                          <a:effectLst/>
                          <a:latin typeface="Arial Unicode MS"/>
                        </a:rPr>
                        <a:t>Lister Hill National Center for Biomedical Communications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Arial Unicode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8F6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1" descr="People Locato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2" y="305277"/>
            <a:ext cx="1390650" cy="8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ited States National Library of Medicin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22" y="305277"/>
            <a:ext cx="590550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8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570</Words>
  <Application>Microsoft Office PowerPoint</Application>
  <PresentationFormat>On-screen Show (4:3)</PresentationFormat>
  <Paragraphs>128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ImageStats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ImageStats</dc:title>
  <dc:creator>Kanduru, Ajay (NIH/NLM/LHC) [C]</dc:creator>
  <cp:lastModifiedBy>Kanduru, Ajay (NIH/NLM/LHC) [C]</cp:lastModifiedBy>
  <cp:revision>53</cp:revision>
  <dcterms:created xsi:type="dcterms:W3CDTF">2013-01-03T15:56:39Z</dcterms:created>
  <dcterms:modified xsi:type="dcterms:W3CDTF">2013-01-15T15:06:09Z</dcterms:modified>
</cp:coreProperties>
</file>